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8"/>
  </p:notesMasterIdLst>
  <p:sldIdLst>
    <p:sldId id="339" r:id="rId2"/>
    <p:sldId id="257" r:id="rId3"/>
    <p:sldId id="256" r:id="rId4"/>
    <p:sldId id="357" r:id="rId5"/>
    <p:sldId id="343" r:id="rId6"/>
    <p:sldId id="376" r:id="rId7"/>
    <p:sldId id="378" r:id="rId8"/>
    <p:sldId id="377" r:id="rId9"/>
    <p:sldId id="368" r:id="rId10"/>
    <p:sldId id="369" r:id="rId11"/>
    <p:sldId id="379" r:id="rId12"/>
    <p:sldId id="380" r:id="rId13"/>
    <p:sldId id="371" r:id="rId14"/>
    <p:sldId id="372" r:id="rId15"/>
    <p:sldId id="370" r:id="rId16"/>
    <p:sldId id="381" r:id="rId17"/>
    <p:sldId id="402" r:id="rId18"/>
    <p:sldId id="403" r:id="rId19"/>
    <p:sldId id="405" r:id="rId20"/>
    <p:sldId id="406" r:id="rId21"/>
    <p:sldId id="363" r:id="rId22"/>
    <p:sldId id="407" r:id="rId23"/>
    <p:sldId id="359" r:id="rId24"/>
    <p:sldId id="408" r:id="rId25"/>
    <p:sldId id="409" r:id="rId26"/>
    <p:sldId id="410" r:id="rId27"/>
    <p:sldId id="411" r:id="rId28"/>
    <p:sldId id="412" r:id="rId29"/>
    <p:sldId id="413" r:id="rId30"/>
    <p:sldId id="374" r:id="rId31"/>
    <p:sldId id="419" r:id="rId32"/>
    <p:sldId id="387" r:id="rId33"/>
    <p:sldId id="420" r:id="rId34"/>
    <p:sldId id="439" r:id="rId35"/>
    <p:sldId id="440" r:id="rId36"/>
    <p:sldId id="441" r:id="rId37"/>
    <p:sldId id="442" r:id="rId38"/>
    <p:sldId id="443" r:id="rId39"/>
    <p:sldId id="444" r:id="rId40"/>
    <p:sldId id="445" r:id="rId41"/>
    <p:sldId id="446" r:id="rId42"/>
    <p:sldId id="447" r:id="rId43"/>
    <p:sldId id="448" r:id="rId44"/>
    <p:sldId id="449" r:id="rId45"/>
    <p:sldId id="450" r:id="rId46"/>
    <p:sldId id="393" r:id="rId47"/>
    <p:sldId id="451" r:id="rId48"/>
    <p:sldId id="452" r:id="rId49"/>
    <p:sldId id="453" r:id="rId50"/>
    <p:sldId id="454" r:id="rId51"/>
    <p:sldId id="455" r:id="rId52"/>
    <p:sldId id="456" r:id="rId53"/>
    <p:sldId id="390" r:id="rId54"/>
    <p:sldId id="421" r:id="rId55"/>
    <p:sldId id="426" r:id="rId56"/>
    <p:sldId id="427" r:id="rId57"/>
    <p:sldId id="428" r:id="rId58"/>
    <p:sldId id="429" r:id="rId59"/>
    <p:sldId id="430" r:id="rId60"/>
    <p:sldId id="431" r:id="rId61"/>
    <p:sldId id="432" r:id="rId62"/>
    <p:sldId id="433" r:id="rId63"/>
    <p:sldId id="434" r:id="rId64"/>
    <p:sldId id="435" r:id="rId65"/>
    <p:sldId id="389" r:id="rId66"/>
    <p:sldId id="436" r:id="rId67"/>
    <p:sldId id="437" r:id="rId68"/>
    <p:sldId id="459" r:id="rId69"/>
    <p:sldId id="460" r:id="rId70"/>
    <p:sldId id="457" r:id="rId71"/>
    <p:sldId id="458" r:id="rId72"/>
    <p:sldId id="461" r:id="rId73"/>
    <p:sldId id="462" r:id="rId74"/>
    <p:sldId id="463" r:id="rId75"/>
    <p:sldId id="464" r:id="rId76"/>
    <p:sldId id="465" r:id="rId77"/>
    <p:sldId id="466" r:id="rId78"/>
    <p:sldId id="467" r:id="rId79"/>
    <p:sldId id="468" r:id="rId80"/>
    <p:sldId id="469" r:id="rId81"/>
    <p:sldId id="470" r:id="rId82"/>
    <p:sldId id="373" r:id="rId83"/>
    <p:sldId id="471" r:id="rId84"/>
    <p:sldId id="472" r:id="rId85"/>
    <p:sldId id="382" r:id="rId86"/>
    <p:sldId id="396" r:id="rId87"/>
    <p:sldId id="383" r:id="rId88"/>
    <p:sldId id="522" r:id="rId89"/>
    <p:sldId id="385" r:id="rId90"/>
    <p:sldId id="386" r:id="rId91"/>
    <p:sldId id="388" r:id="rId92"/>
    <p:sldId id="521" r:id="rId93"/>
    <p:sldId id="397" r:id="rId94"/>
    <p:sldId id="392" r:id="rId95"/>
    <p:sldId id="398" r:id="rId96"/>
    <p:sldId id="394" r:id="rId97"/>
    <p:sldId id="395" r:id="rId98"/>
    <p:sldId id="399" r:id="rId99"/>
    <p:sldId id="400" r:id="rId100"/>
    <p:sldId id="473" r:id="rId101"/>
    <p:sldId id="401" r:id="rId102"/>
    <p:sldId id="474" r:id="rId103"/>
    <p:sldId id="475" r:id="rId104"/>
    <p:sldId id="384" r:id="rId105"/>
    <p:sldId id="476" r:id="rId106"/>
    <p:sldId id="477" r:id="rId107"/>
    <p:sldId id="478" r:id="rId108"/>
    <p:sldId id="479" r:id="rId109"/>
    <p:sldId id="480" r:id="rId110"/>
    <p:sldId id="481" r:id="rId111"/>
    <p:sldId id="482" r:id="rId112"/>
    <p:sldId id="483" r:id="rId113"/>
    <p:sldId id="503" r:id="rId114"/>
    <p:sldId id="484" r:id="rId115"/>
    <p:sldId id="485" r:id="rId116"/>
    <p:sldId id="486" r:id="rId117"/>
    <p:sldId id="487" r:id="rId118"/>
    <p:sldId id="488" r:id="rId119"/>
    <p:sldId id="489" r:id="rId120"/>
    <p:sldId id="490" r:id="rId121"/>
    <p:sldId id="491" r:id="rId122"/>
    <p:sldId id="492" r:id="rId123"/>
    <p:sldId id="493" r:id="rId124"/>
    <p:sldId id="494" r:id="rId125"/>
    <p:sldId id="495" r:id="rId126"/>
    <p:sldId id="496" r:id="rId127"/>
    <p:sldId id="497" r:id="rId128"/>
    <p:sldId id="498" r:id="rId129"/>
    <p:sldId id="404" r:id="rId130"/>
    <p:sldId id="499" r:id="rId131"/>
    <p:sldId id="501" r:id="rId132"/>
    <p:sldId id="502" r:id="rId133"/>
    <p:sldId id="500" r:id="rId134"/>
    <p:sldId id="504" r:id="rId135"/>
    <p:sldId id="505" r:id="rId136"/>
    <p:sldId id="506" r:id="rId137"/>
    <p:sldId id="507" r:id="rId138"/>
    <p:sldId id="508" r:id="rId139"/>
    <p:sldId id="509" r:id="rId140"/>
    <p:sldId id="510" r:id="rId141"/>
    <p:sldId id="511" r:id="rId142"/>
    <p:sldId id="512" r:id="rId143"/>
    <p:sldId id="513" r:id="rId144"/>
    <p:sldId id="514" r:id="rId145"/>
    <p:sldId id="515" r:id="rId146"/>
    <p:sldId id="516" r:id="rId147"/>
    <p:sldId id="517" r:id="rId148"/>
    <p:sldId id="518" r:id="rId149"/>
    <p:sldId id="519" r:id="rId150"/>
    <p:sldId id="520" r:id="rId151"/>
    <p:sldId id="348" r:id="rId152"/>
    <p:sldId id="349" r:id="rId153"/>
    <p:sldId id="347" r:id="rId154"/>
    <p:sldId id="360" r:id="rId155"/>
    <p:sldId id="361" r:id="rId156"/>
    <p:sldId id="362" r:id="rId157"/>
    <p:sldId id="366" r:id="rId158"/>
    <p:sldId id="367" r:id="rId159"/>
    <p:sldId id="340" r:id="rId160"/>
    <p:sldId id="341" r:id="rId161"/>
    <p:sldId id="342" r:id="rId162"/>
    <p:sldId id="345" r:id="rId163"/>
    <p:sldId id="354" r:id="rId164"/>
    <p:sldId id="355" r:id="rId165"/>
    <p:sldId id="356" r:id="rId166"/>
    <p:sldId id="351" r:id="rId167"/>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86ABD-E71E-4496-B90B-54505445EA56}" v="69" dt="2023-11-19T22:02:45.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6357" autoAdjust="0"/>
  </p:normalViewPr>
  <p:slideViewPr>
    <p:cSldViewPr snapToGrid="0">
      <p:cViewPr varScale="1">
        <p:scale>
          <a:sx n="83" d="100"/>
          <a:sy n="83" d="100"/>
        </p:scale>
        <p:origin x="23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rick Venning" userId="6ef9305461909ead" providerId="LiveId" clId="{AB686ABD-E71E-4496-B90B-54505445EA56}"/>
    <pc:docChg chg="undo custSel addSld delSld modSld sldOrd">
      <pc:chgData name="Derrick Venning" userId="6ef9305461909ead" providerId="LiveId" clId="{AB686ABD-E71E-4496-B90B-54505445EA56}" dt="2023-11-19T22:02:18.825" v="3684"/>
      <pc:docMkLst>
        <pc:docMk/>
      </pc:docMkLst>
      <pc:sldChg chg="delSp modSp mod">
        <pc:chgData name="Derrick Venning" userId="6ef9305461909ead" providerId="LiveId" clId="{AB686ABD-E71E-4496-B90B-54505445EA56}" dt="2023-11-19T21:58:20.616" v="3662" actId="478"/>
        <pc:sldMkLst>
          <pc:docMk/>
          <pc:sldMk cId="2791810894" sldId="256"/>
        </pc:sldMkLst>
        <pc:spChg chg="del">
          <ac:chgData name="Derrick Venning" userId="6ef9305461909ead" providerId="LiveId" clId="{AB686ABD-E71E-4496-B90B-54505445EA56}" dt="2023-11-19T21:58:20.616" v="3662" actId="478"/>
          <ac:spMkLst>
            <pc:docMk/>
            <pc:sldMk cId="2791810894" sldId="256"/>
            <ac:spMk id="2" creationId="{E0178C1B-0412-8EF0-10E6-03F9E225DD92}"/>
          </ac:spMkLst>
        </pc:spChg>
        <pc:spChg chg="mod">
          <ac:chgData name="Derrick Venning" userId="6ef9305461909ead" providerId="LiveId" clId="{AB686ABD-E71E-4496-B90B-54505445EA56}" dt="2023-11-19T21:58:08.741" v="3660" actId="1076"/>
          <ac:spMkLst>
            <pc:docMk/>
            <pc:sldMk cId="2791810894" sldId="256"/>
            <ac:spMk id="10" creationId="{F300DC32-B022-3472-86EF-65C9B1ACEFCA}"/>
          </ac:spMkLst>
        </pc:spChg>
        <pc:spChg chg="mod">
          <ac:chgData name="Derrick Venning" userId="6ef9305461909ead" providerId="LiveId" clId="{AB686ABD-E71E-4496-B90B-54505445EA56}" dt="2023-11-19T21:58:13.194" v="3661" actId="1076"/>
          <ac:spMkLst>
            <pc:docMk/>
            <pc:sldMk cId="2791810894" sldId="256"/>
            <ac:spMk id="11" creationId="{1C4F8BFB-563A-7BF9-6844-2AEA1536526A}"/>
          </ac:spMkLst>
        </pc:spChg>
        <pc:graphicFrameChg chg="mod modGraphic">
          <ac:chgData name="Derrick Venning" userId="6ef9305461909ead" providerId="LiveId" clId="{AB686ABD-E71E-4496-B90B-54505445EA56}" dt="2023-11-19T21:57:57.412" v="3658" actId="2164"/>
          <ac:graphicFrameMkLst>
            <pc:docMk/>
            <pc:sldMk cId="2791810894" sldId="256"/>
            <ac:graphicFrameMk id="7" creationId="{E160ACF2-1D29-01F0-E5D6-A404E41B1B95}"/>
          </ac:graphicFrameMkLst>
        </pc:graphicFrameChg>
        <pc:graphicFrameChg chg="mod">
          <ac:chgData name="Derrick Venning" userId="6ef9305461909ead" providerId="LiveId" clId="{AB686ABD-E71E-4496-B90B-54505445EA56}" dt="2023-11-19T21:58:04.756" v="3659" actId="1076"/>
          <ac:graphicFrameMkLst>
            <pc:docMk/>
            <pc:sldMk cId="2791810894" sldId="256"/>
            <ac:graphicFrameMk id="8" creationId="{5FDAAFC0-68A0-07E8-6BB1-F2A3B55AD167}"/>
          </ac:graphicFrameMkLst>
        </pc:graphicFrameChg>
      </pc:sldChg>
      <pc:sldChg chg="addSp delSp modSp mod">
        <pc:chgData name="Derrick Venning" userId="6ef9305461909ead" providerId="LiveId" clId="{AB686ABD-E71E-4496-B90B-54505445EA56}" dt="2023-11-19T20:24:26.835" v="2168" actId="20577"/>
        <pc:sldMkLst>
          <pc:docMk/>
          <pc:sldMk cId="1139688185" sldId="257"/>
        </pc:sldMkLst>
        <pc:spChg chg="del">
          <ac:chgData name="Derrick Venning" userId="6ef9305461909ead" providerId="LiveId" clId="{AB686ABD-E71E-4496-B90B-54505445EA56}" dt="2023-11-19T19:37:20.390" v="755" actId="478"/>
          <ac:spMkLst>
            <pc:docMk/>
            <pc:sldMk cId="1139688185" sldId="257"/>
            <ac:spMk id="2" creationId="{09A096BB-3A7E-B87A-B819-0C0E2AC1F8DB}"/>
          </ac:spMkLst>
        </pc:spChg>
        <pc:graphicFrameChg chg="add mod modGraphic">
          <ac:chgData name="Derrick Venning" userId="6ef9305461909ead" providerId="LiveId" clId="{AB686ABD-E71E-4496-B90B-54505445EA56}" dt="2023-11-19T20:22:43.636" v="2040" actId="20577"/>
          <ac:graphicFrameMkLst>
            <pc:docMk/>
            <pc:sldMk cId="1139688185" sldId="257"/>
            <ac:graphicFrameMk id="3" creationId="{D16D577B-7671-EA94-8551-CEC89DF1FEB1}"/>
          </ac:graphicFrameMkLst>
        </pc:graphicFrameChg>
        <pc:graphicFrameChg chg="mod modGraphic">
          <ac:chgData name="Derrick Venning" userId="6ef9305461909ead" providerId="LiveId" clId="{AB686ABD-E71E-4496-B90B-54505445EA56}" dt="2023-11-19T20:19:41.390" v="1553" actId="20577"/>
          <ac:graphicFrameMkLst>
            <pc:docMk/>
            <pc:sldMk cId="1139688185" sldId="257"/>
            <ac:graphicFrameMk id="6" creationId="{7FFA2D90-58A7-CAF5-5936-A77DCE3C1B06}"/>
          </ac:graphicFrameMkLst>
        </pc:graphicFrameChg>
        <pc:graphicFrameChg chg="mod modGraphic">
          <ac:chgData name="Derrick Venning" userId="6ef9305461909ead" providerId="LiveId" clId="{AB686ABD-E71E-4496-B90B-54505445EA56}" dt="2023-11-19T20:19:47.219" v="1554" actId="1076"/>
          <ac:graphicFrameMkLst>
            <pc:docMk/>
            <pc:sldMk cId="1139688185" sldId="257"/>
            <ac:graphicFrameMk id="7" creationId="{E160ACF2-1D29-01F0-E5D6-A404E41B1B95}"/>
          </ac:graphicFrameMkLst>
        </pc:graphicFrameChg>
        <pc:graphicFrameChg chg="add mod modGraphic">
          <ac:chgData name="Derrick Venning" userId="6ef9305461909ead" providerId="LiveId" clId="{AB686ABD-E71E-4496-B90B-54505445EA56}" dt="2023-11-19T20:24:26.835" v="2168" actId="20577"/>
          <ac:graphicFrameMkLst>
            <pc:docMk/>
            <pc:sldMk cId="1139688185" sldId="257"/>
            <ac:graphicFrameMk id="8" creationId="{2789BD7C-EDE8-2442-3FC9-ECDED6BACCD2}"/>
          </ac:graphicFrameMkLst>
        </pc:graphicFrameChg>
        <pc:graphicFrameChg chg="del mod modGraphic">
          <ac:chgData name="Derrick Venning" userId="6ef9305461909ead" providerId="LiveId" clId="{AB686ABD-E71E-4496-B90B-54505445EA56}" dt="2023-11-19T19:37:17.053" v="754" actId="478"/>
          <ac:graphicFrameMkLst>
            <pc:docMk/>
            <pc:sldMk cId="1139688185" sldId="257"/>
            <ac:graphicFrameMk id="11" creationId="{F310F653-0CE0-140A-A08F-CC8D92535EF2}"/>
          </ac:graphicFrameMkLst>
        </pc:graphicFrameChg>
      </pc:sldChg>
      <pc:sldChg chg="addSp modSp mod">
        <pc:chgData name="Derrick Venning" userId="6ef9305461909ead" providerId="LiveId" clId="{AB686ABD-E71E-4496-B90B-54505445EA56}" dt="2023-11-19T22:02:18.825" v="3684"/>
        <pc:sldMkLst>
          <pc:docMk/>
          <pc:sldMk cId="2384487569" sldId="339"/>
        </pc:sldMkLst>
        <pc:graphicFrameChg chg="mod modGraphic">
          <ac:chgData name="Derrick Venning" userId="6ef9305461909ead" providerId="LiveId" clId="{AB686ABD-E71E-4496-B90B-54505445EA56}" dt="2023-11-19T21:53:25.628" v="3461" actId="20577"/>
          <ac:graphicFrameMkLst>
            <pc:docMk/>
            <pc:sldMk cId="2384487569" sldId="339"/>
            <ac:graphicFrameMk id="20" creationId="{AEA1F81F-6509-A7E6-CBB7-1537DF053DE9}"/>
          </ac:graphicFrameMkLst>
        </pc:graphicFrameChg>
        <pc:picChg chg="add mod">
          <ac:chgData name="Derrick Venning" userId="6ef9305461909ead" providerId="LiveId" clId="{AB686ABD-E71E-4496-B90B-54505445EA56}" dt="2023-11-19T20:14:00.454" v="1189" actId="14100"/>
          <ac:picMkLst>
            <pc:docMk/>
            <pc:sldMk cId="2384487569" sldId="339"/>
            <ac:picMk id="2" creationId="{685D8F65-052E-EA43-00E2-B6E6F0FD766D}"/>
          </ac:picMkLst>
        </pc:picChg>
        <pc:picChg chg="mod">
          <ac:chgData name="Derrick Venning" userId="6ef9305461909ead" providerId="LiveId" clId="{AB686ABD-E71E-4496-B90B-54505445EA56}" dt="2023-11-19T22:02:18.825" v="3684"/>
          <ac:picMkLst>
            <pc:docMk/>
            <pc:sldMk cId="2384487569" sldId="339"/>
            <ac:picMk id="15" creationId="{6B9D3DE8-DFFC-88E0-C143-19DE2C2E8B5C}"/>
          </ac:picMkLst>
        </pc:picChg>
      </pc:sldChg>
      <pc:sldChg chg="delSp mod">
        <pc:chgData name="Derrick Venning" userId="6ef9305461909ead" providerId="LiveId" clId="{AB686ABD-E71E-4496-B90B-54505445EA56}" dt="2023-11-19T22:01:16.972" v="3669" actId="478"/>
        <pc:sldMkLst>
          <pc:docMk/>
          <pc:sldMk cId="3357445200" sldId="340"/>
        </pc:sldMkLst>
        <pc:spChg chg="del">
          <ac:chgData name="Derrick Venning" userId="6ef9305461909ead" providerId="LiveId" clId="{AB686ABD-E71E-4496-B90B-54505445EA56}" dt="2023-11-19T22:01:16.972" v="3669" actId="478"/>
          <ac:spMkLst>
            <pc:docMk/>
            <pc:sldMk cId="3357445200" sldId="340"/>
            <ac:spMk id="6" creationId="{52A3C67E-2F06-BA91-AE17-1FBCFCF91E55}"/>
          </ac:spMkLst>
        </pc:spChg>
      </pc:sldChg>
      <pc:sldChg chg="delSp mod">
        <pc:chgData name="Derrick Venning" userId="6ef9305461909ead" providerId="LiveId" clId="{AB686ABD-E71E-4496-B90B-54505445EA56}" dt="2023-11-19T22:01:11.769" v="3668" actId="478"/>
        <pc:sldMkLst>
          <pc:docMk/>
          <pc:sldMk cId="2844343129" sldId="341"/>
        </pc:sldMkLst>
        <pc:spChg chg="del">
          <ac:chgData name="Derrick Venning" userId="6ef9305461909ead" providerId="LiveId" clId="{AB686ABD-E71E-4496-B90B-54505445EA56}" dt="2023-11-19T22:01:11.769" v="3668" actId="478"/>
          <ac:spMkLst>
            <pc:docMk/>
            <pc:sldMk cId="2844343129" sldId="341"/>
            <ac:spMk id="6" creationId="{DCFADF8F-27CE-8C37-D51B-210714319EE5}"/>
          </ac:spMkLst>
        </pc:spChg>
      </pc:sldChg>
      <pc:sldChg chg="delSp mod">
        <pc:chgData name="Derrick Venning" userId="6ef9305461909ead" providerId="LiveId" clId="{AB686ABD-E71E-4496-B90B-54505445EA56}" dt="2023-11-19T22:01:06.332" v="3667" actId="478"/>
        <pc:sldMkLst>
          <pc:docMk/>
          <pc:sldMk cId="554824113" sldId="342"/>
        </pc:sldMkLst>
        <pc:spChg chg="del">
          <ac:chgData name="Derrick Venning" userId="6ef9305461909ead" providerId="LiveId" clId="{AB686ABD-E71E-4496-B90B-54505445EA56}" dt="2023-11-19T22:01:06.332" v="3667" actId="478"/>
          <ac:spMkLst>
            <pc:docMk/>
            <pc:sldMk cId="554824113" sldId="342"/>
            <ac:spMk id="6" creationId="{F147F277-016D-0F99-C6ED-9B9E6E303337}"/>
          </ac:spMkLst>
        </pc:spChg>
      </pc:sldChg>
      <pc:sldChg chg="addSp delSp modSp mod">
        <pc:chgData name="Derrick Venning" userId="6ef9305461909ead" providerId="LiveId" clId="{AB686ABD-E71E-4496-B90B-54505445EA56}" dt="2023-11-19T20:29:57.628" v="2591"/>
        <pc:sldMkLst>
          <pc:docMk/>
          <pc:sldMk cId="197265666" sldId="343"/>
        </pc:sldMkLst>
        <pc:spChg chg="del">
          <ac:chgData name="Derrick Venning" userId="6ef9305461909ead" providerId="LiveId" clId="{AB686ABD-E71E-4496-B90B-54505445EA56}" dt="2023-11-19T20:29:48.878" v="2588" actId="478"/>
          <ac:spMkLst>
            <pc:docMk/>
            <pc:sldMk cId="197265666" sldId="343"/>
            <ac:spMk id="2" creationId="{04EA505F-2436-929A-4757-FF04CBCA450D}"/>
          </ac:spMkLst>
        </pc:spChg>
        <pc:spChg chg="mod">
          <ac:chgData name="Derrick Venning" userId="6ef9305461909ead" providerId="LiveId" clId="{AB686ABD-E71E-4496-B90B-54505445EA56}" dt="2023-11-19T20:29:51.972" v="2589" actId="1076"/>
          <ac:spMkLst>
            <pc:docMk/>
            <pc:sldMk cId="197265666" sldId="343"/>
            <ac:spMk id="3" creationId="{A5946FD8-530D-6079-402A-1A540B4294FD}"/>
          </ac:spMkLst>
        </pc:spChg>
        <pc:spChg chg="add mod">
          <ac:chgData name="Derrick Venning" userId="6ef9305461909ead" providerId="LiveId" clId="{AB686ABD-E71E-4496-B90B-54505445EA56}" dt="2023-11-19T20:29:57.628" v="2591"/>
          <ac:spMkLst>
            <pc:docMk/>
            <pc:sldMk cId="197265666" sldId="343"/>
            <ac:spMk id="5" creationId="{2D40FF93-D20C-B2C5-1EE6-A93E2E16EB95}"/>
          </ac:spMkLst>
        </pc:spChg>
        <pc:spChg chg="mod">
          <ac:chgData name="Derrick Venning" userId="6ef9305461909ead" providerId="LiveId" clId="{AB686ABD-E71E-4496-B90B-54505445EA56}" dt="2023-11-19T20:29:54.784" v="2590" actId="1076"/>
          <ac:spMkLst>
            <pc:docMk/>
            <pc:sldMk cId="197265666" sldId="343"/>
            <ac:spMk id="6" creationId="{955EFB52-62F8-A86A-FF61-59167841070A}"/>
          </ac:spMkLst>
        </pc:spChg>
      </pc:sldChg>
      <pc:sldChg chg="delSp mod">
        <pc:chgData name="Derrick Venning" userId="6ef9305461909ead" providerId="LiveId" clId="{AB686ABD-E71E-4496-B90B-54505445EA56}" dt="2023-11-19T22:01:01.957" v="3666" actId="478"/>
        <pc:sldMkLst>
          <pc:docMk/>
          <pc:sldMk cId="408556207" sldId="345"/>
        </pc:sldMkLst>
        <pc:spChg chg="del">
          <ac:chgData name="Derrick Venning" userId="6ef9305461909ead" providerId="LiveId" clId="{AB686ABD-E71E-4496-B90B-54505445EA56}" dt="2023-11-19T22:01:01.957" v="3666" actId="478"/>
          <ac:spMkLst>
            <pc:docMk/>
            <pc:sldMk cId="408556207" sldId="345"/>
            <ac:spMk id="3" creationId="{A68A3328-CF23-8EB0-CEA0-6F9F4FA95924}"/>
          </ac:spMkLst>
        </pc:spChg>
      </pc:sldChg>
      <pc:sldChg chg="delSp mod">
        <pc:chgData name="Derrick Venning" userId="6ef9305461909ead" providerId="LiveId" clId="{AB686ABD-E71E-4496-B90B-54505445EA56}" dt="2023-11-19T22:01:50.966" v="3675" actId="478"/>
        <pc:sldMkLst>
          <pc:docMk/>
          <pc:sldMk cId="1860776775" sldId="347"/>
        </pc:sldMkLst>
        <pc:spChg chg="del">
          <ac:chgData name="Derrick Venning" userId="6ef9305461909ead" providerId="LiveId" clId="{AB686ABD-E71E-4496-B90B-54505445EA56}" dt="2023-11-19T22:01:50.966" v="3675" actId="478"/>
          <ac:spMkLst>
            <pc:docMk/>
            <pc:sldMk cId="1860776775" sldId="347"/>
            <ac:spMk id="8" creationId="{0B7ED2D3-C392-1D0E-1E53-4E1D1D10A5E4}"/>
          </ac:spMkLst>
        </pc:spChg>
      </pc:sldChg>
      <pc:sldChg chg="delSp mod">
        <pc:chgData name="Derrick Venning" userId="6ef9305461909ead" providerId="LiveId" clId="{AB686ABD-E71E-4496-B90B-54505445EA56}" dt="2023-11-19T22:02:01.904" v="3677" actId="478"/>
        <pc:sldMkLst>
          <pc:docMk/>
          <pc:sldMk cId="3246056895" sldId="348"/>
        </pc:sldMkLst>
        <pc:spChg chg="del">
          <ac:chgData name="Derrick Venning" userId="6ef9305461909ead" providerId="LiveId" clId="{AB686ABD-E71E-4496-B90B-54505445EA56}" dt="2023-11-19T22:02:01.904" v="3677" actId="478"/>
          <ac:spMkLst>
            <pc:docMk/>
            <pc:sldMk cId="3246056895" sldId="348"/>
            <ac:spMk id="8" creationId="{2F9DE9AA-13B0-898D-A49C-6311589889B8}"/>
          </ac:spMkLst>
        </pc:spChg>
      </pc:sldChg>
      <pc:sldChg chg="delSp mod">
        <pc:chgData name="Derrick Venning" userId="6ef9305461909ead" providerId="LiveId" clId="{AB686ABD-E71E-4496-B90B-54505445EA56}" dt="2023-11-19T22:01:56.966" v="3676" actId="478"/>
        <pc:sldMkLst>
          <pc:docMk/>
          <pc:sldMk cId="754506461" sldId="349"/>
        </pc:sldMkLst>
        <pc:spChg chg="del">
          <ac:chgData name="Derrick Venning" userId="6ef9305461909ead" providerId="LiveId" clId="{AB686ABD-E71E-4496-B90B-54505445EA56}" dt="2023-11-19T22:01:56.966" v="3676" actId="478"/>
          <ac:spMkLst>
            <pc:docMk/>
            <pc:sldMk cId="754506461" sldId="349"/>
            <ac:spMk id="8" creationId="{03619E1C-6498-DE1B-8604-567F6768E48A}"/>
          </ac:spMkLst>
        </pc:spChg>
      </pc:sldChg>
      <pc:sldChg chg="addSp delSp modSp mod">
        <pc:chgData name="Derrick Venning" userId="6ef9305461909ead" providerId="LiveId" clId="{AB686ABD-E71E-4496-B90B-54505445EA56}" dt="2023-11-19T21:57:26.788" v="3655" actId="113"/>
        <pc:sldMkLst>
          <pc:docMk/>
          <pc:sldMk cId="3435140680" sldId="351"/>
        </pc:sldMkLst>
        <pc:spChg chg="del">
          <ac:chgData name="Derrick Venning" userId="6ef9305461909ead" providerId="LiveId" clId="{AB686ABD-E71E-4496-B90B-54505445EA56}" dt="2023-11-19T21:56:10.989" v="3627" actId="478"/>
          <ac:spMkLst>
            <pc:docMk/>
            <pc:sldMk cId="3435140680" sldId="351"/>
            <ac:spMk id="6" creationId="{FEE98A1F-D3F8-8D38-7BF4-4102FB3A15DA}"/>
          </ac:spMkLst>
        </pc:spChg>
        <pc:spChg chg="add mod">
          <ac:chgData name="Derrick Venning" userId="6ef9305461909ead" providerId="LiveId" clId="{AB686ABD-E71E-4496-B90B-54505445EA56}" dt="2023-11-19T21:57:26.788" v="3655" actId="113"/>
          <ac:spMkLst>
            <pc:docMk/>
            <pc:sldMk cId="3435140680" sldId="351"/>
            <ac:spMk id="9" creationId="{30F04637-5C8A-0C04-00BF-6290D7B8B42A}"/>
          </ac:spMkLst>
        </pc:spChg>
        <pc:graphicFrameChg chg="mod modGraphic">
          <ac:chgData name="Derrick Venning" userId="6ef9305461909ead" providerId="LiveId" clId="{AB686ABD-E71E-4496-B90B-54505445EA56}" dt="2023-11-19T21:56:15.798" v="3628" actId="14100"/>
          <ac:graphicFrameMkLst>
            <pc:docMk/>
            <pc:sldMk cId="3435140680" sldId="351"/>
            <ac:graphicFrameMk id="3" creationId="{B1421655-5380-4561-AF16-F79D295D967B}"/>
          </ac:graphicFrameMkLst>
        </pc:graphicFrameChg>
        <pc:picChg chg="add mod">
          <ac:chgData name="Derrick Venning" userId="6ef9305461909ead" providerId="LiveId" clId="{AB686ABD-E71E-4496-B90B-54505445EA56}" dt="2023-11-19T21:56:57.982" v="3636"/>
          <ac:picMkLst>
            <pc:docMk/>
            <pc:sldMk cId="3435140680" sldId="351"/>
            <ac:picMk id="8" creationId="{B2F05CB9-1125-B4A1-1720-76D437FDA336}"/>
          </ac:picMkLst>
        </pc:picChg>
      </pc:sldChg>
      <pc:sldChg chg="delSp mod">
        <pc:chgData name="Derrick Venning" userId="6ef9305461909ead" providerId="LiveId" clId="{AB686ABD-E71E-4496-B90B-54505445EA56}" dt="2023-11-19T22:00:56.254" v="3665" actId="478"/>
        <pc:sldMkLst>
          <pc:docMk/>
          <pc:sldMk cId="1318219529" sldId="354"/>
        </pc:sldMkLst>
        <pc:spChg chg="del">
          <ac:chgData name="Derrick Venning" userId="6ef9305461909ead" providerId="LiveId" clId="{AB686ABD-E71E-4496-B90B-54505445EA56}" dt="2023-11-19T22:00:56.254" v="3665" actId="478"/>
          <ac:spMkLst>
            <pc:docMk/>
            <pc:sldMk cId="1318219529" sldId="354"/>
            <ac:spMk id="3" creationId="{A68A3328-CF23-8EB0-CEA0-6F9F4FA95924}"/>
          </ac:spMkLst>
        </pc:spChg>
      </pc:sldChg>
      <pc:sldChg chg="delSp mod">
        <pc:chgData name="Derrick Venning" userId="6ef9305461909ead" providerId="LiveId" clId="{AB686ABD-E71E-4496-B90B-54505445EA56}" dt="2023-11-19T22:00:51.488" v="3664" actId="478"/>
        <pc:sldMkLst>
          <pc:docMk/>
          <pc:sldMk cId="3383337294" sldId="355"/>
        </pc:sldMkLst>
        <pc:spChg chg="del">
          <ac:chgData name="Derrick Venning" userId="6ef9305461909ead" providerId="LiveId" clId="{AB686ABD-E71E-4496-B90B-54505445EA56}" dt="2023-11-19T22:00:51.488" v="3664" actId="478"/>
          <ac:spMkLst>
            <pc:docMk/>
            <pc:sldMk cId="3383337294" sldId="355"/>
            <ac:spMk id="3" creationId="{A68A3328-CF23-8EB0-CEA0-6F9F4FA95924}"/>
          </ac:spMkLst>
        </pc:spChg>
      </pc:sldChg>
      <pc:sldChg chg="delSp mod">
        <pc:chgData name="Derrick Venning" userId="6ef9305461909ead" providerId="LiveId" clId="{AB686ABD-E71E-4496-B90B-54505445EA56}" dt="2023-11-19T22:00:46.301" v="3663" actId="478"/>
        <pc:sldMkLst>
          <pc:docMk/>
          <pc:sldMk cId="500702881" sldId="356"/>
        </pc:sldMkLst>
        <pc:spChg chg="del">
          <ac:chgData name="Derrick Venning" userId="6ef9305461909ead" providerId="LiveId" clId="{AB686ABD-E71E-4496-B90B-54505445EA56}" dt="2023-11-19T22:00:46.301" v="3663" actId="478"/>
          <ac:spMkLst>
            <pc:docMk/>
            <pc:sldMk cId="500702881" sldId="356"/>
            <ac:spMk id="3" creationId="{A68A3328-CF23-8EB0-CEA0-6F9F4FA95924}"/>
          </ac:spMkLst>
        </pc:spChg>
      </pc:sldChg>
      <pc:sldChg chg="modSp mod">
        <pc:chgData name="Derrick Venning" userId="6ef9305461909ead" providerId="LiveId" clId="{AB686ABD-E71E-4496-B90B-54505445EA56}" dt="2023-11-19T20:48:32.796" v="3094" actId="20577"/>
        <pc:sldMkLst>
          <pc:docMk/>
          <pc:sldMk cId="2644742566" sldId="357"/>
        </pc:sldMkLst>
        <pc:spChg chg="mod">
          <ac:chgData name="Derrick Venning" userId="6ef9305461909ead" providerId="LiveId" clId="{AB686ABD-E71E-4496-B90B-54505445EA56}" dt="2023-11-19T20:48:32.796" v="3094" actId="20577"/>
          <ac:spMkLst>
            <pc:docMk/>
            <pc:sldMk cId="2644742566" sldId="357"/>
            <ac:spMk id="6" creationId="{47E826F0-4691-CDF3-2187-A160123533FB}"/>
          </ac:spMkLst>
        </pc:spChg>
      </pc:sldChg>
      <pc:sldChg chg="delSp mod">
        <pc:chgData name="Derrick Venning" userId="6ef9305461909ead" providerId="LiveId" clId="{AB686ABD-E71E-4496-B90B-54505445EA56}" dt="2023-11-19T22:01:45.982" v="3674" actId="478"/>
        <pc:sldMkLst>
          <pc:docMk/>
          <pc:sldMk cId="1465953596" sldId="360"/>
        </pc:sldMkLst>
        <pc:spChg chg="del">
          <ac:chgData name="Derrick Venning" userId="6ef9305461909ead" providerId="LiveId" clId="{AB686ABD-E71E-4496-B90B-54505445EA56}" dt="2023-11-19T22:01:45.982" v="3674" actId="478"/>
          <ac:spMkLst>
            <pc:docMk/>
            <pc:sldMk cId="1465953596" sldId="360"/>
            <ac:spMk id="8" creationId="{0B7ED2D3-C392-1D0E-1E53-4E1D1D10A5E4}"/>
          </ac:spMkLst>
        </pc:spChg>
      </pc:sldChg>
      <pc:sldChg chg="delSp mod">
        <pc:chgData name="Derrick Venning" userId="6ef9305461909ead" providerId="LiveId" clId="{AB686ABD-E71E-4496-B90B-54505445EA56}" dt="2023-11-19T22:01:40.716" v="3673" actId="478"/>
        <pc:sldMkLst>
          <pc:docMk/>
          <pc:sldMk cId="1057660926" sldId="361"/>
        </pc:sldMkLst>
        <pc:spChg chg="del">
          <ac:chgData name="Derrick Venning" userId="6ef9305461909ead" providerId="LiveId" clId="{AB686ABD-E71E-4496-B90B-54505445EA56}" dt="2023-11-19T22:01:40.716" v="3673" actId="478"/>
          <ac:spMkLst>
            <pc:docMk/>
            <pc:sldMk cId="1057660926" sldId="361"/>
            <ac:spMk id="8" creationId="{0B7ED2D3-C392-1D0E-1E53-4E1D1D10A5E4}"/>
          </ac:spMkLst>
        </pc:spChg>
      </pc:sldChg>
      <pc:sldChg chg="delSp mod">
        <pc:chgData name="Derrick Venning" userId="6ef9305461909ead" providerId="LiveId" clId="{AB686ABD-E71E-4496-B90B-54505445EA56}" dt="2023-11-19T22:01:35.029" v="3672" actId="478"/>
        <pc:sldMkLst>
          <pc:docMk/>
          <pc:sldMk cId="2217728863" sldId="362"/>
        </pc:sldMkLst>
        <pc:spChg chg="del">
          <ac:chgData name="Derrick Venning" userId="6ef9305461909ead" providerId="LiveId" clId="{AB686ABD-E71E-4496-B90B-54505445EA56}" dt="2023-11-19T22:01:35.029" v="3672" actId="478"/>
          <ac:spMkLst>
            <pc:docMk/>
            <pc:sldMk cId="2217728863" sldId="362"/>
            <ac:spMk id="8" creationId="{0B7ED2D3-C392-1D0E-1E53-4E1D1D10A5E4}"/>
          </ac:spMkLst>
        </pc:spChg>
      </pc:sldChg>
      <pc:sldChg chg="delSp modSp mod ord">
        <pc:chgData name="Derrick Venning" userId="6ef9305461909ead" providerId="LiveId" clId="{AB686ABD-E71E-4496-B90B-54505445EA56}" dt="2023-11-19T21:12:06.101" v="3108"/>
        <pc:sldMkLst>
          <pc:docMk/>
          <pc:sldMk cId="964970257" sldId="363"/>
        </pc:sldMkLst>
        <pc:spChg chg="del">
          <ac:chgData name="Derrick Venning" userId="6ef9305461909ead" providerId="LiveId" clId="{AB686ABD-E71E-4496-B90B-54505445EA56}" dt="2023-11-19T21:11:28.419" v="3095" actId="478"/>
          <ac:spMkLst>
            <pc:docMk/>
            <pc:sldMk cId="964970257" sldId="363"/>
            <ac:spMk id="5" creationId="{48DA81DA-512A-6789-C391-283C80217DCE}"/>
          </ac:spMkLst>
        </pc:spChg>
        <pc:spChg chg="mod">
          <ac:chgData name="Derrick Venning" userId="6ef9305461909ead" providerId="LiveId" clId="{AB686ABD-E71E-4496-B90B-54505445EA56}" dt="2023-11-19T21:11:32.844" v="3096" actId="1076"/>
          <ac:spMkLst>
            <pc:docMk/>
            <pc:sldMk cId="964970257" sldId="363"/>
            <ac:spMk id="6" creationId="{693C91F5-DF01-7C27-52F1-31B6835855F1}"/>
          </ac:spMkLst>
        </pc:spChg>
      </pc:sldChg>
      <pc:sldChg chg="del">
        <pc:chgData name="Derrick Venning" userId="6ef9305461909ead" providerId="LiveId" clId="{AB686ABD-E71E-4496-B90B-54505445EA56}" dt="2023-11-19T20:15:35.618" v="1205" actId="2696"/>
        <pc:sldMkLst>
          <pc:docMk/>
          <pc:sldMk cId="2595572012" sldId="365"/>
        </pc:sldMkLst>
      </pc:sldChg>
      <pc:sldChg chg="delSp mod">
        <pc:chgData name="Derrick Venning" userId="6ef9305461909ead" providerId="LiveId" clId="{AB686ABD-E71E-4496-B90B-54505445EA56}" dt="2023-11-19T22:01:29.372" v="3671" actId="478"/>
        <pc:sldMkLst>
          <pc:docMk/>
          <pc:sldMk cId="3726991660" sldId="366"/>
        </pc:sldMkLst>
        <pc:spChg chg="del">
          <ac:chgData name="Derrick Venning" userId="6ef9305461909ead" providerId="LiveId" clId="{AB686ABD-E71E-4496-B90B-54505445EA56}" dt="2023-11-19T22:01:29.372" v="3671" actId="478"/>
          <ac:spMkLst>
            <pc:docMk/>
            <pc:sldMk cId="3726991660" sldId="366"/>
            <ac:spMk id="8" creationId="{0B7ED2D3-C392-1D0E-1E53-4E1D1D10A5E4}"/>
          </ac:spMkLst>
        </pc:spChg>
      </pc:sldChg>
      <pc:sldChg chg="delSp mod">
        <pc:chgData name="Derrick Venning" userId="6ef9305461909ead" providerId="LiveId" clId="{AB686ABD-E71E-4496-B90B-54505445EA56}" dt="2023-11-19T22:01:22.504" v="3670" actId="478"/>
        <pc:sldMkLst>
          <pc:docMk/>
          <pc:sldMk cId="2554057753" sldId="367"/>
        </pc:sldMkLst>
        <pc:spChg chg="del">
          <ac:chgData name="Derrick Venning" userId="6ef9305461909ead" providerId="LiveId" clId="{AB686ABD-E71E-4496-B90B-54505445EA56}" dt="2023-11-19T22:01:22.504" v="3670" actId="478"/>
          <ac:spMkLst>
            <pc:docMk/>
            <pc:sldMk cId="2554057753" sldId="367"/>
            <ac:spMk id="8" creationId="{0B7ED2D3-C392-1D0E-1E53-4E1D1D10A5E4}"/>
          </ac:spMkLst>
        </pc:spChg>
      </pc:sldChg>
      <pc:sldChg chg="del">
        <pc:chgData name="Derrick Venning" userId="6ef9305461909ead" providerId="LiveId" clId="{AB686ABD-E71E-4496-B90B-54505445EA56}" dt="2023-11-19T18:58:46.011" v="8" actId="2696"/>
        <pc:sldMkLst>
          <pc:docMk/>
          <pc:sldMk cId="1638158909" sldId="373"/>
        </pc:sldMkLst>
      </pc:sldChg>
      <pc:sldChg chg="del">
        <pc:chgData name="Derrick Venning" userId="6ef9305461909ead" providerId="LiveId" clId="{AB686ABD-E71E-4496-B90B-54505445EA56}" dt="2023-11-19T20:48:18.822" v="3049" actId="2696"/>
        <pc:sldMkLst>
          <pc:docMk/>
          <pc:sldMk cId="3134276377" sldId="375"/>
        </pc:sldMkLst>
      </pc:sldChg>
      <pc:sldChg chg="modSp mod">
        <pc:chgData name="Derrick Venning" userId="6ef9305461909ead" providerId="LiveId" clId="{AB686ABD-E71E-4496-B90B-54505445EA56}" dt="2023-11-19T19:57:57.478" v="1163" actId="20577"/>
        <pc:sldMkLst>
          <pc:docMk/>
          <pc:sldMk cId="59941831" sldId="382"/>
        </pc:sldMkLst>
        <pc:spChg chg="mod">
          <ac:chgData name="Derrick Venning" userId="6ef9305461909ead" providerId="LiveId" clId="{AB686ABD-E71E-4496-B90B-54505445EA56}" dt="2023-11-19T19:57:57.478" v="1163" actId="20577"/>
          <ac:spMkLst>
            <pc:docMk/>
            <pc:sldMk cId="59941831" sldId="382"/>
            <ac:spMk id="6" creationId="{47E826F0-4691-CDF3-2187-A160123533FB}"/>
          </ac:spMkLst>
        </pc:spChg>
      </pc:sldChg>
      <pc:sldChg chg="addSp delSp modSp mod">
        <pc:chgData name="Derrick Venning" userId="6ef9305461909ead" providerId="LiveId" clId="{AB686ABD-E71E-4496-B90B-54505445EA56}" dt="2023-11-19T20:42:16.826" v="2959" actId="20577"/>
        <pc:sldMkLst>
          <pc:docMk/>
          <pc:sldMk cId="1341240872" sldId="383"/>
        </pc:sldMkLst>
        <pc:spChg chg="del">
          <ac:chgData name="Derrick Venning" userId="6ef9305461909ead" providerId="LiveId" clId="{AB686ABD-E71E-4496-B90B-54505445EA56}" dt="2023-11-19T20:41:10.763" v="2927" actId="478"/>
          <ac:spMkLst>
            <pc:docMk/>
            <pc:sldMk cId="1341240872" sldId="383"/>
            <ac:spMk id="2" creationId="{04EA505F-2436-929A-4757-FF04CBCA450D}"/>
          </ac:spMkLst>
        </pc:spChg>
        <pc:spChg chg="mod">
          <ac:chgData name="Derrick Venning" userId="6ef9305461909ead" providerId="LiveId" clId="{AB686ABD-E71E-4496-B90B-54505445EA56}" dt="2023-11-19T20:41:26.197" v="2932" actId="1076"/>
          <ac:spMkLst>
            <pc:docMk/>
            <pc:sldMk cId="1341240872" sldId="383"/>
            <ac:spMk id="3" creationId="{A5946FD8-530D-6079-402A-1A540B4294FD}"/>
          </ac:spMkLst>
        </pc:spChg>
        <pc:spChg chg="add mod">
          <ac:chgData name="Derrick Venning" userId="6ef9305461909ead" providerId="LiveId" clId="{AB686ABD-E71E-4496-B90B-54505445EA56}" dt="2023-11-19T20:42:16.826" v="2959" actId="20577"/>
          <ac:spMkLst>
            <pc:docMk/>
            <pc:sldMk cId="1341240872" sldId="383"/>
            <ac:spMk id="5" creationId="{97ACA549-BD07-9C52-84E9-CA43C094A0BA}"/>
          </ac:spMkLst>
        </pc:spChg>
        <pc:spChg chg="mod">
          <ac:chgData name="Derrick Venning" userId="6ef9305461909ead" providerId="LiveId" clId="{AB686ABD-E71E-4496-B90B-54505445EA56}" dt="2023-11-19T20:41:36.385" v="2934" actId="20577"/>
          <ac:spMkLst>
            <pc:docMk/>
            <pc:sldMk cId="1341240872" sldId="383"/>
            <ac:spMk id="6" creationId="{955EFB52-62F8-A86A-FF61-59167841070A}"/>
          </ac:spMkLst>
        </pc:spChg>
      </pc:sldChg>
      <pc:sldChg chg="delSp modSp mod ord">
        <pc:chgData name="Derrick Venning" userId="6ef9305461909ead" providerId="LiveId" clId="{AB686ABD-E71E-4496-B90B-54505445EA56}" dt="2023-11-19T21:17:17.809" v="3158"/>
        <pc:sldMkLst>
          <pc:docMk/>
          <pc:sldMk cId="1627726655" sldId="384"/>
        </pc:sldMkLst>
        <pc:spChg chg="del">
          <ac:chgData name="Derrick Venning" userId="6ef9305461909ead" providerId="LiveId" clId="{AB686ABD-E71E-4496-B90B-54505445EA56}" dt="2023-11-19T21:16:43.505" v="3154" actId="478"/>
          <ac:spMkLst>
            <pc:docMk/>
            <pc:sldMk cId="1627726655" sldId="384"/>
            <ac:spMk id="5" creationId="{48DA81DA-512A-6789-C391-283C80217DCE}"/>
          </ac:spMkLst>
        </pc:spChg>
        <pc:spChg chg="mod">
          <ac:chgData name="Derrick Venning" userId="6ef9305461909ead" providerId="LiveId" clId="{AB686ABD-E71E-4496-B90B-54505445EA56}" dt="2023-11-19T21:16:47.349" v="3155" actId="1076"/>
          <ac:spMkLst>
            <pc:docMk/>
            <pc:sldMk cId="1627726655" sldId="384"/>
            <ac:spMk id="6" creationId="{693C91F5-DF01-7C27-52F1-31B6835855F1}"/>
          </ac:spMkLst>
        </pc:spChg>
        <pc:picChg chg="mod">
          <ac:chgData name="Derrick Venning" userId="6ef9305461909ead" providerId="LiveId" clId="{AB686ABD-E71E-4496-B90B-54505445EA56}" dt="2023-11-19T21:16:52.278" v="3156" actId="1076"/>
          <ac:picMkLst>
            <pc:docMk/>
            <pc:sldMk cId="1627726655" sldId="384"/>
            <ac:picMk id="2" creationId="{1F856CF9-86BB-5E7D-87CA-E1DC1E45C94C}"/>
          </ac:picMkLst>
        </pc:picChg>
      </pc:sldChg>
      <pc:sldChg chg="modSp mod">
        <pc:chgData name="Derrick Venning" userId="6ef9305461909ead" providerId="LiveId" clId="{AB686ABD-E71E-4496-B90B-54505445EA56}" dt="2023-11-19T20:43:32.042" v="2964" actId="20577"/>
        <pc:sldMkLst>
          <pc:docMk/>
          <pc:sldMk cId="2687198782" sldId="388"/>
        </pc:sldMkLst>
        <pc:spChg chg="mod">
          <ac:chgData name="Derrick Venning" userId="6ef9305461909ead" providerId="LiveId" clId="{AB686ABD-E71E-4496-B90B-54505445EA56}" dt="2023-11-19T20:43:32.042" v="2964" actId="20577"/>
          <ac:spMkLst>
            <pc:docMk/>
            <pc:sldMk cId="2687198782" sldId="388"/>
            <ac:spMk id="6" creationId="{693C91F5-DF01-7C27-52F1-31B6835855F1}"/>
          </ac:spMkLst>
        </pc:spChg>
      </pc:sldChg>
      <pc:sldChg chg="del">
        <pc:chgData name="Derrick Venning" userId="6ef9305461909ead" providerId="LiveId" clId="{AB686ABD-E71E-4496-B90B-54505445EA56}" dt="2023-11-19T18:59:29.363" v="9" actId="2696"/>
        <pc:sldMkLst>
          <pc:docMk/>
          <pc:sldMk cId="4042640488" sldId="389"/>
        </pc:sldMkLst>
      </pc:sldChg>
      <pc:sldChg chg="del">
        <pc:chgData name="Derrick Venning" userId="6ef9305461909ead" providerId="LiveId" clId="{AB686ABD-E71E-4496-B90B-54505445EA56}" dt="2023-11-19T18:59:29.363" v="9" actId="2696"/>
        <pc:sldMkLst>
          <pc:docMk/>
          <pc:sldMk cId="109877866" sldId="390"/>
        </pc:sldMkLst>
      </pc:sldChg>
      <pc:sldChg chg="del">
        <pc:chgData name="Derrick Venning" userId="6ef9305461909ead" providerId="LiveId" clId="{AB686ABD-E71E-4496-B90B-54505445EA56}" dt="2023-11-19T18:58:46.011" v="8" actId="2696"/>
        <pc:sldMkLst>
          <pc:docMk/>
          <pc:sldMk cId="1082921300" sldId="391"/>
        </pc:sldMkLst>
      </pc:sldChg>
      <pc:sldChg chg="addSp modSp">
        <pc:chgData name="Derrick Venning" userId="6ef9305461909ead" providerId="LiveId" clId="{AB686ABD-E71E-4496-B90B-54505445EA56}" dt="2023-11-19T19:28:35.541" v="680"/>
        <pc:sldMkLst>
          <pc:docMk/>
          <pc:sldMk cId="42423130" sldId="393"/>
        </pc:sldMkLst>
        <pc:spChg chg="add mod">
          <ac:chgData name="Derrick Venning" userId="6ef9305461909ead" providerId="LiveId" clId="{AB686ABD-E71E-4496-B90B-54505445EA56}" dt="2023-11-19T19:28:35.541" v="680"/>
          <ac:spMkLst>
            <pc:docMk/>
            <pc:sldMk cId="42423130" sldId="393"/>
            <ac:spMk id="2" creationId="{7CC8C71F-9EE3-C7F8-C12F-66FE92755F2B}"/>
          </ac:spMkLst>
        </pc:spChg>
      </pc:sldChg>
      <pc:sldChg chg="modSp mod">
        <pc:chgData name="Derrick Venning" userId="6ef9305461909ead" providerId="LiveId" clId="{AB686ABD-E71E-4496-B90B-54505445EA56}" dt="2023-11-19T20:05:26.015" v="1170" actId="21"/>
        <pc:sldMkLst>
          <pc:docMk/>
          <pc:sldMk cId="2865830907" sldId="400"/>
        </pc:sldMkLst>
        <pc:spChg chg="mod">
          <ac:chgData name="Derrick Venning" userId="6ef9305461909ead" providerId="LiveId" clId="{AB686ABD-E71E-4496-B90B-54505445EA56}" dt="2023-11-19T20:05:26.015" v="1170" actId="21"/>
          <ac:spMkLst>
            <pc:docMk/>
            <pc:sldMk cId="2865830907" sldId="400"/>
            <ac:spMk id="3" creationId="{51851150-922F-6A87-CD7D-19C81BD5658E}"/>
          </ac:spMkLst>
        </pc:spChg>
      </pc:sldChg>
      <pc:sldChg chg="new del">
        <pc:chgData name="Derrick Venning" userId="6ef9305461909ead" providerId="LiveId" clId="{AB686ABD-E71E-4496-B90B-54505445EA56}" dt="2023-11-19T19:32:47.114" v="704" actId="2696"/>
        <pc:sldMkLst>
          <pc:docMk/>
          <pc:sldMk cId="1191353227" sldId="404"/>
        </pc:sldMkLst>
      </pc:sldChg>
      <pc:sldChg chg="del">
        <pc:chgData name="Derrick Venning" userId="6ef9305461909ead" providerId="LiveId" clId="{AB686ABD-E71E-4496-B90B-54505445EA56}" dt="2023-11-19T18:51:46.170" v="0" actId="2696"/>
        <pc:sldMkLst>
          <pc:docMk/>
          <pc:sldMk cId="1497752099" sldId="404"/>
        </pc:sldMkLst>
      </pc:sldChg>
      <pc:sldChg chg="del">
        <pc:chgData name="Derrick Venning" userId="6ef9305461909ead" providerId="LiveId" clId="{AB686ABD-E71E-4496-B90B-54505445EA56}" dt="2023-11-19T18:52:03.723" v="1" actId="2696"/>
        <pc:sldMkLst>
          <pc:docMk/>
          <pc:sldMk cId="1853751596" sldId="405"/>
        </pc:sldMkLst>
      </pc:sldChg>
      <pc:sldChg chg="delSp modSp mod">
        <pc:chgData name="Derrick Venning" userId="6ef9305461909ead" providerId="LiveId" clId="{AB686ABD-E71E-4496-B90B-54505445EA56}" dt="2023-11-19T19:13:05.156" v="186" actId="1076"/>
        <pc:sldMkLst>
          <pc:docMk/>
          <pc:sldMk cId="1781150284" sldId="406"/>
        </pc:sldMkLst>
        <pc:spChg chg="mod">
          <ac:chgData name="Derrick Venning" userId="6ef9305461909ead" providerId="LiveId" clId="{AB686ABD-E71E-4496-B90B-54505445EA56}" dt="2023-11-19T19:13:00.296" v="185" actId="20577"/>
          <ac:spMkLst>
            <pc:docMk/>
            <pc:sldMk cId="1781150284" sldId="406"/>
            <ac:spMk id="2" creationId="{BDA6CD53-32B3-B575-E71A-ED8A4C871C95}"/>
          </ac:spMkLst>
        </pc:spChg>
        <pc:spChg chg="mod">
          <ac:chgData name="Derrick Venning" userId="6ef9305461909ead" providerId="LiveId" clId="{AB686ABD-E71E-4496-B90B-54505445EA56}" dt="2023-11-19T19:13:05.156" v="186" actId="1076"/>
          <ac:spMkLst>
            <pc:docMk/>
            <pc:sldMk cId="1781150284" sldId="406"/>
            <ac:spMk id="6" creationId="{47E826F0-4691-CDF3-2187-A160123533FB}"/>
          </ac:spMkLst>
        </pc:spChg>
        <pc:picChg chg="del">
          <ac:chgData name="Derrick Venning" userId="6ef9305461909ead" providerId="LiveId" clId="{AB686ABD-E71E-4496-B90B-54505445EA56}" dt="2023-11-19T18:57:57.233" v="6" actId="478"/>
          <ac:picMkLst>
            <pc:docMk/>
            <pc:sldMk cId="1781150284" sldId="406"/>
            <ac:picMk id="11" creationId="{44D36328-EB73-D8B8-D091-44E69EA3B70E}"/>
          </ac:picMkLst>
        </pc:picChg>
      </pc:sldChg>
      <pc:sldChg chg="addSp delSp modSp mod">
        <pc:chgData name="Derrick Venning" userId="6ef9305461909ead" providerId="LiveId" clId="{AB686ABD-E71E-4496-B90B-54505445EA56}" dt="2023-11-19T21:12:17.406" v="3110" actId="20577"/>
        <pc:sldMkLst>
          <pc:docMk/>
          <pc:sldMk cId="13101578" sldId="407"/>
        </pc:sldMkLst>
        <pc:spChg chg="del">
          <ac:chgData name="Derrick Venning" userId="6ef9305461909ead" providerId="LiveId" clId="{AB686ABD-E71E-4496-B90B-54505445EA56}" dt="2023-11-19T20:30:21.215" v="2592" actId="478"/>
          <ac:spMkLst>
            <pc:docMk/>
            <pc:sldMk cId="13101578" sldId="407"/>
            <ac:spMk id="2" creationId="{04EA505F-2436-929A-4757-FF04CBCA450D}"/>
          </ac:spMkLst>
        </pc:spChg>
        <pc:spChg chg="mod">
          <ac:chgData name="Derrick Venning" userId="6ef9305461909ead" providerId="LiveId" clId="{AB686ABD-E71E-4496-B90B-54505445EA56}" dt="2023-11-19T20:31:12.510" v="2627" actId="1076"/>
          <ac:spMkLst>
            <pc:docMk/>
            <pc:sldMk cId="13101578" sldId="407"/>
            <ac:spMk id="3" creationId="{A5946FD8-530D-6079-402A-1A540B4294FD}"/>
          </ac:spMkLst>
        </pc:spChg>
        <pc:spChg chg="add mod">
          <ac:chgData name="Derrick Venning" userId="6ef9305461909ead" providerId="LiveId" clId="{AB686ABD-E71E-4496-B90B-54505445EA56}" dt="2023-11-19T21:12:17.406" v="3110" actId="20577"/>
          <ac:spMkLst>
            <pc:docMk/>
            <pc:sldMk cId="13101578" sldId="407"/>
            <ac:spMk id="5" creationId="{F64E75F4-7E27-116C-DC44-BD26A5D53F95}"/>
          </ac:spMkLst>
        </pc:spChg>
        <pc:spChg chg="mod">
          <ac:chgData name="Derrick Venning" userId="6ef9305461909ead" providerId="LiveId" clId="{AB686ABD-E71E-4496-B90B-54505445EA56}" dt="2023-11-19T20:31:09.963" v="2626" actId="1076"/>
          <ac:spMkLst>
            <pc:docMk/>
            <pc:sldMk cId="13101578" sldId="407"/>
            <ac:spMk id="6" creationId="{955EFB52-62F8-A86A-FF61-59167841070A}"/>
          </ac:spMkLst>
        </pc:spChg>
      </pc:sldChg>
      <pc:sldChg chg="del">
        <pc:chgData name="Derrick Venning" userId="6ef9305461909ead" providerId="LiveId" clId="{AB686ABD-E71E-4496-B90B-54505445EA56}" dt="2023-11-19T18:58:46.011" v="8" actId="2696"/>
        <pc:sldMkLst>
          <pc:docMk/>
          <pc:sldMk cId="1036352707" sldId="414"/>
        </pc:sldMkLst>
      </pc:sldChg>
      <pc:sldChg chg="del">
        <pc:chgData name="Derrick Venning" userId="6ef9305461909ead" providerId="LiveId" clId="{AB686ABD-E71E-4496-B90B-54505445EA56}" dt="2023-11-19T18:58:46.011" v="8" actId="2696"/>
        <pc:sldMkLst>
          <pc:docMk/>
          <pc:sldMk cId="1863428430" sldId="415"/>
        </pc:sldMkLst>
      </pc:sldChg>
      <pc:sldChg chg="del">
        <pc:chgData name="Derrick Venning" userId="6ef9305461909ead" providerId="LiveId" clId="{AB686ABD-E71E-4496-B90B-54505445EA56}" dt="2023-11-19T18:58:46.011" v="8" actId="2696"/>
        <pc:sldMkLst>
          <pc:docMk/>
          <pc:sldMk cId="400946111" sldId="416"/>
        </pc:sldMkLst>
      </pc:sldChg>
      <pc:sldChg chg="del">
        <pc:chgData name="Derrick Venning" userId="6ef9305461909ead" providerId="LiveId" clId="{AB686ABD-E71E-4496-B90B-54505445EA56}" dt="2023-11-19T18:58:46.011" v="8" actId="2696"/>
        <pc:sldMkLst>
          <pc:docMk/>
          <pc:sldMk cId="3922049830" sldId="417"/>
        </pc:sldMkLst>
      </pc:sldChg>
      <pc:sldChg chg="del">
        <pc:chgData name="Derrick Venning" userId="6ef9305461909ead" providerId="LiveId" clId="{AB686ABD-E71E-4496-B90B-54505445EA56}" dt="2023-11-19T18:58:46.011" v="8" actId="2696"/>
        <pc:sldMkLst>
          <pc:docMk/>
          <pc:sldMk cId="3527720510" sldId="418"/>
        </pc:sldMkLst>
      </pc:sldChg>
      <pc:sldChg chg="addSp delSp modSp del mod">
        <pc:chgData name="Derrick Venning" userId="6ef9305461909ead" providerId="LiveId" clId="{AB686ABD-E71E-4496-B90B-54505445EA56}" dt="2023-11-19T20:40:01.512" v="2919" actId="2696"/>
        <pc:sldMkLst>
          <pc:docMk/>
          <pc:sldMk cId="2898770530" sldId="422"/>
        </pc:sldMkLst>
        <pc:spChg chg="del">
          <ac:chgData name="Derrick Venning" userId="6ef9305461909ead" providerId="LiveId" clId="{AB686ABD-E71E-4496-B90B-54505445EA56}" dt="2023-11-19T20:38:13.358" v="2883" actId="478"/>
          <ac:spMkLst>
            <pc:docMk/>
            <pc:sldMk cId="2898770530" sldId="422"/>
            <ac:spMk id="2" creationId="{04EA505F-2436-929A-4757-FF04CBCA450D}"/>
          </ac:spMkLst>
        </pc:spChg>
        <pc:spChg chg="mod">
          <ac:chgData name="Derrick Venning" userId="6ef9305461909ead" providerId="LiveId" clId="{AB686ABD-E71E-4496-B90B-54505445EA56}" dt="2023-11-19T20:38:57.857" v="2892" actId="1076"/>
          <ac:spMkLst>
            <pc:docMk/>
            <pc:sldMk cId="2898770530" sldId="422"/>
            <ac:spMk id="3" creationId="{A5946FD8-530D-6079-402A-1A540B4294FD}"/>
          </ac:spMkLst>
        </pc:spChg>
        <pc:spChg chg="add del mod">
          <ac:chgData name="Derrick Venning" userId="6ef9305461909ead" providerId="LiveId" clId="{AB686ABD-E71E-4496-B90B-54505445EA56}" dt="2023-11-19T20:39:57.987" v="2918" actId="21"/>
          <ac:spMkLst>
            <pc:docMk/>
            <pc:sldMk cId="2898770530" sldId="422"/>
            <ac:spMk id="5" creationId="{115CD61D-A85F-6234-257B-5AB43EF94932}"/>
          </ac:spMkLst>
        </pc:spChg>
        <pc:spChg chg="mod">
          <ac:chgData name="Derrick Venning" userId="6ef9305461909ead" providerId="LiveId" clId="{AB686ABD-E71E-4496-B90B-54505445EA56}" dt="2023-11-19T20:38:55.463" v="2891" actId="1076"/>
          <ac:spMkLst>
            <pc:docMk/>
            <pc:sldMk cId="2898770530" sldId="422"/>
            <ac:spMk id="6" creationId="{955EFB52-62F8-A86A-FF61-59167841070A}"/>
          </ac:spMkLst>
        </pc:spChg>
      </pc:sldChg>
      <pc:sldChg chg="delSp modSp del mod">
        <pc:chgData name="Derrick Venning" userId="6ef9305461909ead" providerId="LiveId" clId="{AB686ABD-E71E-4496-B90B-54505445EA56}" dt="2023-11-19T19:32:21.876" v="701" actId="2696"/>
        <pc:sldMkLst>
          <pc:docMk/>
          <pc:sldMk cId="3668730637" sldId="423"/>
        </pc:sldMkLst>
        <pc:spChg chg="del">
          <ac:chgData name="Derrick Venning" userId="6ef9305461909ead" providerId="LiveId" clId="{AB686ABD-E71E-4496-B90B-54505445EA56}" dt="2023-11-19T19:32:05.357" v="699" actId="478"/>
          <ac:spMkLst>
            <pc:docMk/>
            <pc:sldMk cId="3668730637" sldId="423"/>
            <ac:spMk id="5" creationId="{48DA81DA-512A-6789-C391-283C80217DCE}"/>
          </ac:spMkLst>
        </pc:spChg>
        <pc:spChg chg="mod">
          <ac:chgData name="Derrick Venning" userId="6ef9305461909ead" providerId="LiveId" clId="{AB686ABD-E71E-4496-B90B-54505445EA56}" dt="2023-11-19T19:32:08.947" v="700" actId="1076"/>
          <ac:spMkLst>
            <pc:docMk/>
            <pc:sldMk cId="3668730637" sldId="423"/>
            <ac:spMk id="6" creationId="{693C91F5-DF01-7C27-52F1-31B6835855F1}"/>
          </ac:spMkLst>
        </pc:spChg>
      </pc:sldChg>
      <pc:sldChg chg="add del">
        <pc:chgData name="Derrick Venning" userId="6ef9305461909ead" providerId="LiveId" clId="{AB686ABD-E71E-4496-B90B-54505445EA56}" dt="2023-11-19T19:32:25.313" v="702" actId="2696"/>
        <pc:sldMkLst>
          <pc:docMk/>
          <pc:sldMk cId="3102911277" sldId="424"/>
        </pc:sldMkLst>
      </pc:sldChg>
      <pc:sldChg chg="del">
        <pc:chgData name="Derrick Venning" userId="6ef9305461909ead" providerId="LiveId" clId="{AB686ABD-E71E-4496-B90B-54505445EA56}" dt="2023-11-19T19:32:35.442" v="703" actId="2696"/>
        <pc:sldMkLst>
          <pc:docMk/>
          <pc:sldMk cId="1314360353" sldId="425"/>
        </pc:sldMkLst>
      </pc:sldChg>
      <pc:sldChg chg="new del">
        <pc:chgData name="Derrick Venning" userId="6ef9305461909ead" providerId="LiveId" clId="{AB686ABD-E71E-4496-B90B-54505445EA56}" dt="2023-11-19T19:30:10.558" v="684" actId="2696"/>
        <pc:sldMkLst>
          <pc:docMk/>
          <pc:sldMk cId="1788384866" sldId="438"/>
        </pc:sldMkLst>
      </pc:sldChg>
      <pc:sldChg chg="addSp modSp mod">
        <pc:chgData name="Derrick Venning" userId="6ef9305461909ead" providerId="LiveId" clId="{AB686ABD-E71E-4496-B90B-54505445EA56}" dt="2023-11-19T19:41:45.617" v="756" actId="1076"/>
        <pc:sldMkLst>
          <pc:docMk/>
          <pc:sldMk cId="2020910570" sldId="439"/>
        </pc:sldMkLst>
        <pc:spChg chg="mod">
          <ac:chgData name="Derrick Venning" userId="6ef9305461909ead" providerId="LiveId" clId="{AB686ABD-E71E-4496-B90B-54505445EA56}" dt="2023-11-19T19:25:50.718" v="674" actId="20577"/>
          <ac:spMkLst>
            <pc:docMk/>
            <pc:sldMk cId="2020910570" sldId="439"/>
            <ac:spMk id="6" creationId="{47E826F0-4691-CDF3-2187-A160123533FB}"/>
          </ac:spMkLst>
        </pc:spChg>
        <pc:picChg chg="add mod">
          <ac:chgData name="Derrick Venning" userId="6ef9305461909ead" providerId="LiveId" clId="{AB686ABD-E71E-4496-B90B-54505445EA56}" dt="2023-11-19T19:41:45.617" v="756" actId="1076"/>
          <ac:picMkLst>
            <pc:docMk/>
            <pc:sldMk cId="2020910570" sldId="439"/>
            <ac:picMk id="3" creationId="{00E3A3D3-D98E-610B-6FD4-CB919B3B6843}"/>
          </ac:picMkLst>
        </pc:picChg>
      </pc:sldChg>
      <pc:sldChg chg="addSp delSp modSp mod">
        <pc:chgData name="Derrick Venning" userId="6ef9305461909ead" providerId="LiveId" clId="{AB686ABD-E71E-4496-B90B-54505445EA56}" dt="2023-11-19T20:32:39.312" v="2674" actId="1076"/>
        <pc:sldMkLst>
          <pc:docMk/>
          <pc:sldMk cId="3161153692" sldId="440"/>
        </pc:sldMkLst>
        <pc:spChg chg="del">
          <ac:chgData name="Derrick Venning" userId="6ef9305461909ead" providerId="LiveId" clId="{AB686ABD-E71E-4496-B90B-54505445EA56}" dt="2023-11-19T20:32:32.558" v="2672" actId="478"/>
          <ac:spMkLst>
            <pc:docMk/>
            <pc:sldMk cId="3161153692" sldId="440"/>
            <ac:spMk id="2" creationId="{04EA505F-2436-929A-4757-FF04CBCA450D}"/>
          </ac:spMkLst>
        </pc:spChg>
        <pc:spChg chg="mod">
          <ac:chgData name="Derrick Venning" userId="6ef9305461909ead" providerId="LiveId" clId="{AB686ABD-E71E-4496-B90B-54505445EA56}" dt="2023-11-19T20:32:39.312" v="2674" actId="1076"/>
          <ac:spMkLst>
            <pc:docMk/>
            <pc:sldMk cId="3161153692" sldId="440"/>
            <ac:spMk id="3" creationId="{A5946FD8-530D-6079-402A-1A540B4294FD}"/>
          </ac:spMkLst>
        </pc:spChg>
        <pc:spChg chg="add mod">
          <ac:chgData name="Derrick Venning" userId="6ef9305461909ead" providerId="LiveId" clId="{AB686ABD-E71E-4496-B90B-54505445EA56}" dt="2023-11-19T20:32:21.075" v="2669" actId="20577"/>
          <ac:spMkLst>
            <pc:docMk/>
            <pc:sldMk cId="3161153692" sldId="440"/>
            <ac:spMk id="5" creationId="{29A51749-7031-3983-F836-3B9D57940467}"/>
          </ac:spMkLst>
        </pc:spChg>
        <pc:spChg chg="mod">
          <ac:chgData name="Derrick Venning" userId="6ef9305461909ead" providerId="LiveId" clId="{AB686ABD-E71E-4496-B90B-54505445EA56}" dt="2023-11-19T20:32:35.401" v="2673" actId="1076"/>
          <ac:spMkLst>
            <pc:docMk/>
            <pc:sldMk cId="3161153692" sldId="440"/>
            <ac:spMk id="6" creationId="{955EFB52-62F8-A86A-FF61-59167841070A}"/>
          </ac:spMkLst>
        </pc:spChg>
      </pc:sldChg>
      <pc:sldChg chg="modSp mod">
        <pc:chgData name="Derrick Venning" userId="6ef9305461909ead" providerId="LiveId" clId="{AB686ABD-E71E-4496-B90B-54505445EA56}" dt="2023-11-19T21:15:01.672" v="3151" actId="20577"/>
        <pc:sldMkLst>
          <pc:docMk/>
          <pc:sldMk cId="2318050189" sldId="441"/>
        </pc:sldMkLst>
        <pc:graphicFrameChg chg="modGraphic">
          <ac:chgData name="Derrick Venning" userId="6ef9305461909ead" providerId="LiveId" clId="{AB686ABD-E71E-4496-B90B-54505445EA56}" dt="2023-11-19T21:15:01.672" v="3151" actId="20577"/>
          <ac:graphicFrameMkLst>
            <pc:docMk/>
            <pc:sldMk cId="2318050189" sldId="441"/>
            <ac:graphicFrameMk id="2" creationId="{DAF61656-9817-A1A1-94FB-B7927FBA515F}"/>
          </ac:graphicFrameMkLst>
        </pc:graphicFrameChg>
      </pc:sldChg>
      <pc:sldChg chg="modSp mod">
        <pc:chgData name="Derrick Venning" userId="6ef9305461909ead" providerId="LiveId" clId="{AB686ABD-E71E-4496-B90B-54505445EA56}" dt="2023-11-19T20:33:25.417" v="2682" actId="20577"/>
        <pc:sldMkLst>
          <pc:docMk/>
          <pc:sldMk cId="3729206724" sldId="442"/>
        </pc:sldMkLst>
        <pc:graphicFrameChg chg="modGraphic">
          <ac:chgData name="Derrick Venning" userId="6ef9305461909ead" providerId="LiveId" clId="{AB686ABD-E71E-4496-B90B-54505445EA56}" dt="2023-11-19T20:33:25.417" v="2682" actId="20577"/>
          <ac:graphicFrameMkLst>
            <pc:docMk/>
            <pc:sldMk cId="3729206724" sldId="442"/>
            <ac:graphicFrameMk id="2" creationId="{DAF61656-9817-A1A1-94FB-B7927FBA515F}"/>
          </ac:graphicFrameMkLst>
        </pc:graphicFrameChg>
      </pc:sldChg>
      <pc:sldChg chg="modSp mod">
        <pc:chgData name="Derrick Venning" userId="6ef9305461909ead" providerId="LiveId" clId="{AB686ABD-E71E-4496-B90B-54505445EA56}" dt="2023-11-19T20:33:07.601" v="2680" actId="20577"/>
        <pc:sldMkLst>
          <pc:docMk/>
          <pc:sldMk cId="4198474688" sldId="443"/>
        </pc:sldMkLst>
        <pc:graphicFrameChg chg="modGraphic">
          <ac:chgData name="Derrick Venning" userId="6ef9305461909ead" providerId="LiveId" clId="{AB686ABD-E71E-4496-B90B-54505445EA56}" dt="2023-11-19T20:33:07.601" v="2680" actId="20577"/>
          <ac:graphicFrameMkLst>
            <pc:docMk/>
            <pc:sldMk cId="4198474688" sldId="443"/>
            <ac:graphicFrameMk id="2" creationId="{DAF61656-9817-A1A1-94FB-B7927FBA515F}"/>
          </ac:graphicFrameMkLst>
        </pc:graphicFrameChg>
      </pc:sldChg>
      <pc:sldChg chg="modSp mod">
        <pc:chgData name="Derrick Venning" userId="6ef9305461909ead" providerId="LiveId" clId="{AB686ABD-E71E-4496-B90B-54505445EA56}" dt="2023-11-19T20:33:16.435" v="2681" actId="20577"/>
        <pc:sldMkLst>
          <pc:docMk/>
          <pc:sldMk cId="3674574054" sldId="444"/>
        </pc:sldMkLst>
        <pc:graphicFrameChg chg="modGraphic">
          <ac:chgData name="Derrick Venning" userId="6ef9305461909ead" providerId="LiveId" clId="{AB686ABD-E71E-4496-B90B-54505445EA56}" dt="2023-11-19T20:33:16.435" v="2681" actId="20577"/>
          <ac:graphicFrameMkLst>
            <pc:docMk/>
            <pc:sldMk cId="3674574054" sldId="444"/>
            <ac:graphicFrameMk id="2" creationId="{DAF61656-9817-A1A1-94FB-B7927FBA515F}"/>
          </ac:graphicFrameMkLst>
        </pc:graphicFrameChg>
      </pc:sldChg>
      <pc:sldChg chg="modSp mod">
        <pc:chgData name="Derrick Venning" userId="6ef9305461909ead" providerId="LiveId" clId="{AB686ABD-E71E-4496-B90B-54505445EA56}" dt="2023-11-19T20:36:39.058" v="2862" actId="20577"/>
        <pc:sldMkLst>
          <pc:docMk/>
          <pc:sldMk cId="1176376585" sldId="446"/>
        </pc:sldMkLst>
        <pc:graphicFrameChg chg="mod modGraphic">
          <ac:chgData name="Derrick Venning" userId="6ef9305461909ead" providerId="LiveId" clId="{AB686ABD-E71E-4496-B90B-54505445EA56}" dt="2023-11-19T20:36:39.058" v="2862" actId="20577"/>
          <ac:graphicFrameMkLst>
            <pc:docMk/>
            <pc:sldMk cId="1176376585" sldId="446"/>
            <ac:graphicFrameMk id="2" creationId="{DAF61656-9817-A1A1-94FB-B7927FBA515F}"/>
          </ac:graphicFrameMkLst>
        </pc:graphicFrameChg>
      </pc:sldChg>
      <pc:sldChg chg="modSp mod">
        <pc:chgData name="Derrick Venning" userId="6ef9305461909ead" providerId="LiveId" clId="{AB686ABD-E71E-4496-B90B-54505445EA56}" dt="2023-11-19T20:37:25.460" v="2881" actId="1076"/>
        <pc:sldMkLst>
          <pc:docMk/>
          <pc:sldMk cId="1863717693" sldId="447"/>
        </pc:sldMkLst>
        <pc:graphicFrameChg chg="mod modGraphic">
          <ac:chgData name="Derrick Venning" userId="6ef9305461909ead" providerId="LiveId" clId="{AB686ABD-E71E-4496-B90B-54505445EA56}" dt="2023-11-19T20:37:25.460" v="2881" actId="1076"/>
          <ac:graphicFrameMkLst>
            <pc:docMk/>
            <pc:sldMk cId="1863717693" sldId="447"/>
            <ac:graphicFrameMk id="2" creationId="{DAF61656-9817-A1A1-94FB-B7927FBA515F}"/>
          </ac:graphicFrameMkLst>
        </pc:graphicFrameChg>
      </pc:sldChg>
      <pc:sldChg chg="addSp modSp">
        <pc:chgData name="Derrick Venning" userId="6ef9305461909ead" providerId="LiveId" clId="{AB686ABD-E71E-4496-B90B-54505445EA56}" dt="2023-11-19T19:28:18.786" v="678"/>
        <pc:sldMkLst>
          <pc:docMk/>
          <pc:sldMk cId="3783738653" sldId="448"/>
        </pc:sldMkLst>
        <pc:spChg chg="add mod">
          <ac:chgData name="Derrick Venning" userId="6ef9305461909ead" providerId="LiveId" clId="{AB686ABD-E71E-4496-B90B-54505445EA56}" dt="2023-11-19T19:28:18.786" v="678"/>
          <ac:spMkLst>
            <pc:docMk/>
            <pc:sldMk cId="3783738653" sldId="448"/>
            <ac:spMk id="2" creationId="{EE4F30BC-3B22-5758-CB33-F1CA9926F40E}"/>
          </ac:spMkLst>
        </pc:spChg>
      </pc:sldChg>
      <pc:sldChg chg="addSp modSp">
        <pc:chgData name="Derrick Venning" userId="6ef9305461909ead" providerId="LiveId" clId="{AB686ABD-E71E-4496-B90B-54505445EA56}" dt="2023-11-19T19:28:28.824" v="679"/>
        <pc:sldMkLst>
          <pc:docMk/>
          <pc:sldMk cId="2299185190" sldId="449"/>
        </pc:sldMkLst>
        <pc:spChg chg="add mod">
          <ac:chgData name="Derrick Venning" userId="6ef9305461909ead" providerId="LiveId" clId="{AB686ABD-E71E-4496-B90B-54505445EA56}" dt="2023-11-19T19:28:28.824" v="679"/>
          <ac:spMkLst>
            <pc:docMk/>
            <pc:sldMk cId="2299185190" sldId="449"/>
            <ac:spMk id="2" creationId="{53C012B5-710A-E3D8-94E9-6417C8F8BFD2}"/>
          </ac:spMkLst>
        </pc:spChg>
      </pc:sldChg>
      <pc:sldChg chg="modSp mod">
        <pc:chgData name="Derrick Venning" userId="6ef9305461909ead" providerId="LiveId" clId="{AB686ABD-E71E-4496-B90B-54505445EA56}" dt="2023-11-19T20:37:38.335" v="2882" actId="20577"/>
        <pc:sldMkLst>
          <pc:docMk/>
          <pc:sldMk cId="2092802544" sldId="450"/>
        </pc:sldMkLst>
        <pc:graphicFrameChg chg="modGraphic">
          <ac:chgData name="Derrick Venning" userId="6ef9305461909ead" providerId="LiveId" clId="{AB686ABD-E71E-4496-B90B-54505445EA56}" dt="2023-11-19T20:37:38.335" v="2882" actId="20577"/>
          <ac:graphicFrameMkLst>
            <pc:docMk/>
            <pc:sldMk cId="2092802544" sldId="450"/>
            <ac:graphicFrameMk id="2" creationId="{DAF61656-9817-A1A1-94FB-B7927FBA515F}"/>
          </ac:graphicFrameMkLst>
        </pc:graphicFrameChg>
      </pc:sldChg>
      <pc:sldChg chg="modSp mod">
        <pc:chgData name="Derrick Venning" userId="6ef9305461909ead" providerId="LiveId" clId="{AB686ABD-E71E-4496-B90B-54505445EA56}" dt="2023-11-19T19:29:05.439" v="683" actId="14100"/>
        <pc:sldMkLst>
          <pc:docMk/>
          <pc:sldMk cId="77729819" sldId="451"/>
        </pc:sldMkLst>
        <pc:spChg chg="mod">
          <ac:chgData name="Derrick Venning" userId="6ef9305461909ead" providerId="LiveId" clId="{AB686ABD-E71E-4496-B90B-54505445EA56}" dt="2023-11-19T19:28:58.322" v="681" actId="14100"/>
          <ac:spMkLst>
            <pc:docMk/>
            <pc:sldMk cId="77729819" sldId="451"/>
            <ac:spMk id="14" creationId="{231DFAF7-5D99-91E7-3F78-7F82F31E8800}"/>
          </ac:spMkLst>
        </pc:spChg>
        <pc:spChg chg="mod">
          <ac:chgData name="Derrick Venning" userId="6ef9305461909ead" providerId="LiveId" clId="{AB686ABD-E71E-4496-B90B-54505445EA56}" dt="2023-11-19T19:29:05.439" v="683" actId="14100"/>
          <ac:spMkLst>
            <pc:docMk/>
            <pc:sldMk cId="77729819" sldId="451"/>
            <ac:spMk id="15" creationId="{7DF28275-41A0-6CE7-022C-24788A1529C7}"/>
          </ac:spMkLst>
        </pc:spChg>
        <pc:spChg chg="mod">
          <ac:chgData name="Derrick Venning" userId="6ef9305461909ead" providerId="LiveId" clId="{AB686ABD-E71E-4496-B90B-54505445EA56}" dt="2023-11-19T19:29:02.070" v="682" actId="14100"/>
          <ac:spMkLst>
            <pc:docMk/>
            <pc:sldMk cId="77729819" sldId="451"/>
            <ac:spMk id="16" creationId="{6E2DBD89-32E0-6793-B63D-EBE3DAE2CD98}"/>
          </ac:spMkLst>
        </pc:spChg>
      </pc:sldChg>
      <pc:sldChg chg="delSp modSp mod ord">
        <pc:chgData name="Derrick Venning" userId="6ef9305461909ead" providerId="LiveId" clId="{AB686ABD-E71E-4496-B90B-54505445EA56}" dt="2023-11-19T21:16:04.236" v="3153"/>
        <pc:sldMkLst>
          <pc:docMk/>
          <pc:sldMk cId="3494016040" sldId="457"/>
        </pc:sldMkLst>
        <pc:spChg chg="del">
          <ac:chgData name="Derrick Venning" userId="6ef9305461909ead" providerId="LiveId" clId="{AB686ABD-E71E-4496-B90B-54505445EA56}" dt="2023-11-19T19:30:19.146" v="685" actId="478"/>
          <ac:spMkLst>
            <pc:docMk/>
            <pc:sldMk cId="3494016040" sldId="457"/>
            <ac:spMk id="5" creationId="{48DA81DA-512A-6789-C391-283C80217DCE}"/>
          </ac:spMkLst>
        </pc:spChg>
        <pc:spChg chg="mod">
          <ac:chgData name="Derrick Venning" userId="6ef9305461909ead" providerId="LiveId" clId="{AB686ABD-E71E-4496-B90B-54505445EA56}" dt="2023-11-19T19:30:23.953" v="686" actId="1076"/>
          <ac:spMkLst>
            <pc:docMk/>
            <pc:sldMk cId="3494016040" sldId="457"/>
            <ac:spMk id="6" creationId="{693C91F5-DF01-7C27-52F1-31B6835855F1}"/>
          </ac:spMkLst>
        </pc:spChg>
      </pc:sldChg>
      <pc:sldChg chg="delSp modSp mod ord">
        <pc:chgData name="Derrick Venning" userId="6ef9305461909ead" providerId="LiveId" clId="{AB686ABD-E71E-4496-B90B-54505445EA56}" dt="2023-11-19T21:16:04.236" v="3153"/>
        <pc:sldMkLst>
          <pc:docMk/>
          <pc:sldMk cId="4156922189" sldId="458"/>
        </pc:sldMkLst>
        <pc:spChg chg="del">
          <ac:chgData name="Derrick Venning" userId="6ef9305461909ead" providerId="LiveId" clId="{AB686ABD-E71E-4496-B90B-54505445EA56}" dt="2023-11-19T19:30:31.801" v="687" actId="478"/>
          <ac:spMkLst>
            <pc:docMk/>
            <pc:sldMk cId="4156922189" sldId="458"/>
            <ac:spMk id="5" creationId="{48DA81DA-512A-6789-C391-283C80217DCE}"/>
          </ac:spMkLst>
        </pc:spChg>
        <pc:spChg chg="mod">
          <ac:chgData name="Derrick Venning" userId="6ef9305461909ead" providerId="LiveId" clId="{AB686ABD-E71E-4496-B90B-54505445EA56}" dt="2023-11-19T19:31:19.630" v="698" actId="20577"/>
          <ac:spMkLst>
            <pc:docMk/>
            <pc:sldMk cId="4156922189" sldId="458"/>
            <ac:spMk id="6" creationId="{693C91F5-DF01-7C27-52F1-31B6835855F1}"/>
          </ac:spMkLst>
        </pc:spChg>
      </pc:sldChg>
      <pc:sldChg chg="addSp delSp modSp mod">
        <pc:chgData name="Derrick Venning" userId="6ef9305461909ead" providerId="LiveId" clId="{AB686ABD-E71E-4496-B90B-54505445EA56}" dt="2023-11-19T20:40:57.768" v="2926" actId="478"/>
        <pc:sldMkLst>
          <pc:docMk/>
          <pc:sldMk cId="2948031028" sldId="460"/>
        </pc:sldMkLst>
        <pc:spChg chg="del">
          <ac:chgData name="Derrick Venning" userId="6ef9305461909ead" providerId="LiveId" clId="{AB686ABD-E71E-4496-B90B-54505445EA56}" dt="2023-11-19T20:40:57.768" v="2926" actId="478"/>
          <ac:spMkLst>
            <pc:docMk/>
            <pc:sldMk cId="2948031028" sldId="460"/>
            <ac:spMk id="2" creationId="{04EA505F-2436-929A-4757-FF04CBCA450D}"/>
          </ac:spMkLst>
        </pc:spChg>
        <pc:spChg chg="mod">
          <ac:chgData name="Derrick Venning" userId="6ef9305461909ead" providerId="LiveId" clId="{AB686ABD-E71E-4496-B90B-54505445EA56}" dt="2023-11-19T20:40:50.330" v="2925" actId="1076"/>
          <ac:spMkLst>
            <pc:docMk/>
            <pc:sldMk cId="2948031028" sldId="460"/>
            <ac:spMk id="3" creationId="{A5946FD8-530D-6079-402A-1A540B4294FD}"/>
          </ac:spMkLst>
        </pc:spChg>
        <pc:spChg chg="add mod">
          <ac:chgData name="Derrick Venning" userId="6ef9305461909ead" providerId="LiveId" clId="{AB686ABD-E71E-4496-B90B-54505445EA56}" dt="2023-11-19T20:40:23.159" v="2922"/>
          <ac:spMkLst>
            <pc:docMk/>
            <pc:sldMk cId="2948031028" sldId="460"/>
            <ac:spMk id="5" creationId="{E80CA489-C38F-F254-442E-C4F2CBF1C96E}"/>
          </ac:spMkLst>
        </pc:spChg>
        <pc:spChg chg="mod">
          <ac:chgData name="Derrick Venning" userId="6ef9305461909ead" providerId="LiveId" clId="{AB686ABD-E71E-4496-B90B-54505445EA56}" dt="2023-11-19T20:40:48.033" v="2924" actId="1076"/>
          <ac:spMkLst>
            <pc:docMk/>
            <pc:sldMk cId="2948031028" sldId="460"/>
            <ac:spMk id="6" creationId="{955EFB52-62F8-A86A-FF61-59167841070A}"/>
          </ac:spMkLst>
        </pc:spChg>
      </pc:sldChg>
      <pc:sldChg chg="modSp mod">
        <pc:chgData name="Derrick Venning" userId="6ef9305461909ead" providerId="LiveId" clId="{AB686ABD-E71E-4496-B90B-54505445EA56}" dt="2023-11-19T20:05:46.403" v="1176" actId="27636"/>
        <pc:sldMkLst>
          <pc:docMk/>
          <pc:sldMk cId="1316920920" sldId="473"/>
        </pc:sldMkLst>
        <pc:spChg chg="mod">
          <ac:chgData name="Derrick Venning" userId="6ef9305461909ead" providerId="LiveId" clId="{AB686ABD-E71E-4496-B90B-54505445EA56}" dt="2023-11-19T20:05:46.403" v="1176" actId="27636"/>
          <ac:spMkLst>
            <pc:docMk/>
            <pc:sldMk cId="1316920920" sldId="473"/>
            <ac:spMk id="3" creationId="{51851150-922F-6A87-CD7D-19C81BD5658E}"/>
          </ac:spMkLst>
        </pc:spChg>
      </pc:sldChg>
      <pc:sldChg chg="modSp mod">
        <pc:chgData name="Derrick Venning" userId="6ef9305461909ead" providerId="LiveId" clId="{AB686ABD-E71E-4496-B90B-54505445EA56}" dt="2023-11-19T20:29:17.256" v="2585" actId="1076"/>
        <pc:sldMkLst>
          <pc:docMk/>
          <pc:sldMk cId="1715081457" sldId="474"/>
        </pc:sldMkLst>
        <pc:spChg chg="mod">
          <ac:chgData name="Derrick Venning" userId="6ef9305461909ead" providerId="LiveId" clId="{AB686ABD-E71E-4496-B90B-54505445EA56}" dt="2023-11-19T20:29:13.848" v="2584" actId="1076"/>
          <ac:spMkLst>
            <pc:docMk/>
            <pc:sldMk cId="1715081457" sldId="474"/>
            <ac:spMk id="6" creationId="{47E826F0-4691-CDF3-2187-A160123533FB}"/>
          </ac:spMkLst>
        </pc:spChg>
        <pc:picChg chg="mod">
          <ac:chgData name="Derrick Venning" userId="6ef9305461909ead" providerId="LiveId" clId="{AB686ABD-E71E-4496-B90B-54505445EA56}" dt="2023-11-19T20:29:17.256" v="2585" actId="1076"/>
          <ac:picMkLst>
            <pc:docMk/>
            <pc:sldMk cId="1715081457" sldId="474"/>
            <ac:picMk id="9" creationId="{A7535800-352F-0790-E554-8C1252BD7A80}"/>
          </ac:picMkLst>
        </pc:picChg>
      </pc:sldChg>
      <pc:sldChg chg="addSp delSp modSp mod">
        <pc:chgData name="Derrick Venning" userId="6ef9305461909ead" providerId="LiveId" clId="{AB686ABD-E71E-4496-B90B-54505445EA56}" dt="2023-11-19T20:45:30.415" v="3018" actId="1076"/>
        <pc:sldMkLst>
          <pc:docMk/>
          <pc:sldMk cId="269155616" sldId="475"/>
        </pc:sldMkLst>
        <pc:spChg chg="del">
          <ac:chgData name="Derrick Venning" userId="6ef9305461909ead" providerId="LiveId" clId="{AB686ABD-E71E-4496-B90B-54505445EA56}" dt="2023-11-19T20:29:03.759" v="2582" actId="478"/>
          <ac:spMkLst>
            <pc:docMk/>
            <pc:sldMk cId="269155616" sldId="475"/>
            <ac:spMk id="2" creationId="{04EA505F-2436-929A-4757-FF04CBCA450D}"/>
          </ac:spMkLst>
        </pc:spChg>
        <pc:spChg chg="mod">
          <ac:chgData name="Derrick Venning" userId="6ef9305461909ead" providerId="LiveId" clId="{AB686ABD-E71E-4496-B90B-54505445EA56}" dt="2023-11-19T20:45:30.415" v="3018" actId="1076"/>
          <ac:spMkLst>
            <pc:docMk/>
            <pc:sldMk cId="269155616" sldId="475"/>
            <ac:spMk id="3" creationId="{A5946FD8-530D-6079-402A-1A540B4294FD}"/>
          </ac:spMkLst>
        </pc:spChg>
        <pc:spChg chg="add mod">
          <ac:chgData name="Derrick Venning" userId="6ef9305461909ead" providerId="LiveId" clId="{AB686ABD-E71E-4496-B90B-54505445EA56}" dt="2023-11-19T20:45:20.805" v="3016" actId="20577"/>
          <ac:spMkLst>
            <pc:docMk/>
            <pc:sldMk cId="269155616" sldId="475"/>
            <ac:spMk id="5" creationId="{F68F9F69-EBF1-83E7-52C9-1CCE5D978D4B}"/>
          </ac:spMkLst>
        </pc:spChg>
        <pc:spChg chg="mod">
          <ac:chgData name="Derrick Venning" userId="6ef9305461909ead" providerId="LiveId" clId="{AB686ABD-E71E-4496-B90B-54505445EA56}" dt="2023-11-19T20:45:27.618" v="3017" actId="1076"/>
          <ac:spMkLst>
            <pc:docMk/>
            <pc:sldMk cId="269155616" sldId="475"/>
            <ac:spMk id="6" creationId="{955EFB52-62F8-A86A-FF61-59167841070A}"/>
          </ac:spMkLst>
        </pc:spChg>
      </pc:sldChg>
      <pc:sldChg chg="modSp mod">
        <pc:chgData name="Derrick Venning" userId="6ef9305461909ead" providerId="LiveId" clId="{AB686ABD-E71E-4496-B90B-54505445EA56}" dt="2023-11-19T20:28:38.600" v="2581" actId="20577"/>
        <pc:sldMkLst>
          <pc:docMk/>
          <pc:sldMk cId="499820436" sldId="482"/>
        </pc:sldMkLst>
        <pc:spChg chg="mod">
          <ac:chgData name="Derrick Venning" userId="6ef9305461909ead" providerId="LiveId" clId="{AB686ABD-E71E-4496-B90B-54505445EA56}" dt="2023-11-19T20:28:38.600" v="2581" actId="20577"/>
          <ac:spMkLst>
            <pc:docMk/>
            <pc:sldMk cId="499820436" sldId="482"/>
            <ac:spMk id="2" creationId="{BDA6CD53-32B3-B575-E71A-ED8A4C871C95}"/>
          </ac:spMkLst>
        </pc:spChg>
      </pc:sldChg>
      <pc:sldChg chg="addSp delSp modSp mod ord">
        <pc:chgData name="Derrick Venning" userId="6ef9305461909ead" providerId="LiveId" clId="{AB686ABD-E71E-4496-B90B-54505445EA56}" dt="2023-11-19T21:23:01.414" v="3185"/>
        <pc:sldMkLst>
          <pc:docMk/>
          <pc:sldMk cId="4186728032" sldId="483"/>
        </pc:sldMkLst>
        <pc:spChg chg="del">
          <ac:chgData name="Derrick Venning" userId="6ef9305461909ead" providerId="LiveId" clId="{AB686ABD-E71E-4496-B90B-54505445EA56}" dt="2023-11-19T20:28:31.881" v="2579" actId="478"/>
          <ac:spMkLst>
            <pc:docMk/>
            <pc:sldMk cId="4186728032" sldId="483"/>
            <ac:spMk id="2" creationId="{04EA505F-2436-929A-4757-FF04CBCA450D}"/>
          </ac:spMkLst>
        </pc:spChg>
        <pc:spChg chg="mod">
          <ac:chgData name="Derrick Venning" userId="6ef9305461909ead" providerId="LiveId" clId="{AB686ABD-E71E-4496-B90B-54505445EA56}" dt="2023-11-19T20:46:10.331" v="3044" actId="1076"/>
          <ac:spMkLst>
            <pc:docMk/>
            <pc:sldMk cId="4186728032" sldId="483"/>
            <ac:spMk id="3" creationId="{A5946FD8-530D-6079-402A-1A540B4294FD}"/>
          </ac:spMkLst>
        </pc:spChg>
        <pc:spChg chg="add mod">
          <ac:chgData name="Derrick Venning" userId="6ef9305461909ead" providerId="LiveId" clId="{AB686ABD-E71E-4496-B90B-54505445EA56}" dt="2023-11-19T20:46:04.157" v="3042" actId="20577"/>
          <ac:spMkLst>
            <pc:docMk/>
            <pc:sldMk cId="4186728032" sldId="483"/>
            <ac:spMk id="5" creationId="{00AE274F-1407-2BB8-EEDE-A09A57A0CF49}"/>
          </ac:spMkLst>
        </pc:spChg>
        <pc:spChg chg="mod">
          <ac:chgData name="Derrick Venning" userId="6ef9305461909ead" providerId="LiveId" clId="{AB686ABD-E71E-4496-B90B-54505445EA56}" dt="2023-11-19T20:46:07.784" v="3043" actId="1076"/>
          <ac:spMkLst>
            <pc:docMk/>
            <pc:sldMk cId="4186728032" sldId="483"/>
            <ac:spMk id="6" creationId="{955EFB52-62F8-A86A-FF61-59167841070A}"/>
          </ac:spMkLst>
        </pc:spChg>
      </pc:sldChg>
      <pc:sldChg chg="modSp mod">
        <pc:chgData name="Derrick Venning" userId="6ef9305461909ead" providerId="LiveId" clId="{AB686ABD-E71E-4496-B90B-54505445EA56}" dt="2023-11-19T20:46:22.396" v="3045" actId="20577"/>
        <pc:sldMkLst>
          <pc:docMk/>
          <pc:sldMk cId="4274653810" sldId="485"/>
        </pc:sldMkLst>
        <pc:graphicFrameChg chg="modGraphic">
          <ac:chgData name="Derrick Venning" userId="6ef9305461909ead" providerId="LiveId" clId="{AB686ABD-E71E-4496-B90B-54505445EA56}" dt="2023-11-19T20:46:22.396" v="3045" actId="20577"/>
          <ac:graphicFrameMkLst>
            <pc:docMk/>
            <pc:sldMk cId="4274653810" sldId="485"/>
            <ac:graphicFrameMk id="2" creationId="{DAF61656-9817-A1A1-94FB-B7927FBA515F}"/>
          </ac:graphicFrameMkLst>
        </pc:graphicFrameChg>
      </pc:sldChg>
      <pc:sldChg chg="modSp mod">
        <pc:chgData name="Derrick Venning" userId="6ef9305461909ead" providerId="LiveId" clId="{AB686ABD-E71E-4496-B90B-54505445EA56}" dt="2023-11-19T20:46:40.537" v="3047" actId="20577"/>
        <pc:sldMkLst>
          <pc:docMk/>
          <pc:sldMk cId="2461490629" sldId="489"/>
        </pc:sldMkLst>
        <pc:graphicFrameChg chg="modGraphic">
          <ac:chgData name="Derrick Venning" userId="6ef9305461909ead" providerId="LiveId" clId="{AB686ABD-E71E-4496-B90B-54505445EA56}" dt="2023-11-19T20:46:40.537" v="3047" actId="20577"/>
          <ac:graphicFrameMkLst>
            <pc:docMk/>
            <pc:sldMk cId="2461490629" sldId="489"/>
            <ac:graphicFrameMk id="2" creationId="{DAF61656-9817-A1A1-94FB-B7927FBA515F}"/>
          </ac:graphicFrameMkLst>
        </pc:graphicFrameChg>
      </pc:sldChg>
      <pc:sldChg chg="modSp mod ord">
        <pc:chgData name="Derrick Venning" userId="6ef9305461909ead" providerId="LiveId" clId="{AB686ABD-E71E-4496-B90B-54505445EA56}" dt="2023-11-19T21:21:47.500" v="3178" actId="1076"/>
        <pc:sldMkLst>
          <pc:docMk/>
          <pc:sldMk cId="2022491106" sldId="500"/>
        </pc:sldMkLst>
        <pc:spChg chg="mod">
          <ac:chgData name="Derrick Venning" userId="6ef9305461909ead" providerId="LiveId" clId="{AB686ABD-E71E-4496-B90B-54505445EA56}" dt="2023-11-19T21:21:34.672" v="3175" actId="1076"/>
          <ac:spMkLst>
            <pc:docMk/>
            <pc:sldMk cId="2022491106" sldId="500"/>
            <ac:spMk id="3" creationId="{EF074416-281C-E478-F85F-E2456CF26521}"/>
          </ac:spMkLst>
        </pc:spChg>
        <pc:spChg chg="mod">
          <ac:chgData name="Derrick Venning" userId="6ef9305461909ead" providerId="LiveId" clId="{AB686ABD-E71E-4496-B90B-54505445EA56}" dt="2023-11-19T21:21:38.812" v="3176" actId="1076"/>
          <ac:spMkLst>
            <pc:docMk/>
            <pc:sldMk cId="2022491106" sldId="500"/>
            <ac:spMk id="5" creationId="{5A2F5E7D-6465-D9CF-49BB-0F9AE606FDE9}"/>
          </ac:spMkLst>
        </pc:spChg>
        <pc:spChg chg="mod">
          <ac:chgData name="Derrick Venning" userId="6ef9305461909ead" providerId="LiveId" clId="{AB686ABD-E71E-4496-B90B-54505445EA56}" dt="2023-11-19T21:18:06.267" v="3159" actId="20577"/>
          <ac:spMkLst>
            <pc:docMk/>
            <pc:sldMk cId="2022491106" sldId="500"/>
            <ac:spMk id="6" creationId="{693C91F5-DF01-7C27-52F1-31B6835855F1}"/>
          </ac:spMkLst>
        </pc:spChg>
        <pc:spChg chg="mod">
          <ac:chgData name="Derrick Venning" userId="6ef9305461909ead" providerId="LiveId" clId="{AB686ABD-E71E-4496-B90B-54505445EA56}" dt="2023-11-19T21:21:43.906" v="3177" actId="1076"/>
          <ac:spMkLst>
            <pc:docMk/>
            <pc:sldMk cId="2022491106" sldId="500"/>
            <ac:spMk id="7" creationId="{13BEB42F-B13E-D64C-C6E8-A290B96B02A0}"/>
          </ac:spMkLst>
        </pc:spChg>
        <pc:spChg chg="mod">
          <ac:chgData name="Derrick Venning" userId="6ef9305461909ead" providerId="LiveId" clId="{AB686ABD-E71E-4496-B90B-54505445EA56}" dt="2023-11-19T21:21:47.500" v="3178" actId="1076"/>
          <ac:spMkLst>
            <pc:docMk/>
            <pc:sldMk cId="2022491106" sldId="500"/>
            <ac:spMk id="8" creationId="{BE97537F-B254-6E4C-7652-84628E7A5040}"/>
          </ac:spMkLst>
        </pc:spChg>
      </pc:sldChg>
      <pc:sldChg chg="delSp modSp mod">
        <pc:chgData name="Derrick Venning" userId="6ef9305461909ead" providerId="LiveId" clId="{AB686ABD-E71E-4496-B90B-54505445EA56}" dt="2023-11-19T21:21:18.942" v="3174" actId="478"/>
        <pc:sldMkLst>
          <pc:docMk/>
          <pc:sldMk cId="1427663883" sldId="501"/>
        </pc:sldMkLst>
        <pc:spChg chg="del">
          <ac:chgData name="Derrick Venning" userId="6ef9305461909ead" providerId="LiveId" clId="{AB686ABD-E71E-4496-B90B-54505445EA56}" dt="2023-11-19T21:21:18.942" v="3174" actId="478"/>
          <ac:spMkLst>
            <pc:docMk/>
            <pc:sldMk cId="1427663883" sldId="501"/>
            <ac:spMk id="2" creationId="{04EA505F-2436-929A-4757-FF04CBCA450D}"/>
          </ac:spMkLst>
        </pc:spChg>
        <pc:spChg chg="mod">
          <ac:chgData name="Derrick Venning" userId="6ef9305461909ead" providerId="LiveId" clId="{AB686ABD-E71E-4496-B90B-54505445EA56}" dt="2023-11-19T21:21:12.928" v="3173" actId="20577"/>
          <ac:spMkLst>
            <pc:docMk/>
            <pc:sldMk cId="1427663883" sldId="501"/>
            <ac:spMk id="5" creationId="{BC7A2893-2755-333C-3C30-579FF4520854}"/>
          </ac:spMkLst>
        </pc:spChg>
      </pc:sldChg>
      <pc:sldChg chg="modSp mod">
        <pc:chgData name="Derrick Venning" userId="6ef9305461909ead" providerId="LiveId" clId="{AB686ABD-E71E-4496-B90B-54505445EA56}" dt="2023-11-19T21:27:53.554" v="3395" actId="20577"/>
        <pc:sldMkLst>
          <pc:docMk/>
          <pc:sldMk cId="245313872" sldId="503"/>
        </pc:sldMkLst>
        <pc:spChg chg="mod">
          <ac:chgData name="Derrick Venning" userId="6ef9305461909ead" providerId="LiveId" clId="{AB686ABD-E71E-4496-B90B-54505445EA56}" dt="2023-11-19T21:27:53.554" v="3395" actId="20577"/>
          <ac:spMkLst>
            <pc:docMk/>
            <pc:sldMk cId="245313872" sldId="503"/>
            <ac:spMk id="6" creationId="{693C91F5-DF01-7C27-52F1-31B6835855F1}"/>
          </ac:spMkLst>
        </pc:spChg>
      </pc:sldChg>
      <pc:sldChg chg="delSp modSp del mod">
        <pc:chgData name="Derrick Venning" userId="6ef9305461909ead" providerId="LiveId" clId="{AB686ABD-E71E-4496-B90B-54505445EA56}" dt="2023-11-19T21:22:39.218" v="3181" actId="2696"/>
        <pc:sldMkLst>
          <pc:docMk/>
          <pc:sldMk cId="1180678510" sldId="503"/>
        </pc:sldMkLst>
        <pc:spChg chg="del mod">
          <ac:chgData name="Derrick Venning" userId="6ef9305461909ead" providerId="LiveId" clId="{AB686ABD-E71E-4496-B90B-54505445EA56}" dt="2023-11-19T21:22:32.368" v="3179" actId="478"/>
          <ac:spMkLst>
            <pc:docMk/>
            <pc:sldMk cId="1180678510" sldId="503"/>
            <ac:spMk id="5" creationId="{48DA81DA-512A-6789-C391-283C80217DCE}"/>
          </ac:spMkLst>
        </pc:spChg>
        <pc:spChg chg="mod">
          <ac:chgData name="Derrick Venning" userId="6ef9305461909ead" providerId="LiveId" clId="{AB686ABD-E71E-4496-B90B-54505445EA56}" dt="2023-11-19T21:22:36.149" v="3180" actId="1076"/>
          <ac:spMkLst>
            <pc:docMk/>
            <pc:sldMk cId="1180678510" sldId="503"/>
            <ac:spMk id="6" creationId="{693C91F5-DF01-7C27-52F1-31B6835855F1}"/>
          </ac:spMkLst>
        </pc:spChg>
      </pc:sldChg>
      <pc:sldChg chg="modSp mod">
        <pc:chgData name="Derrick Venning" userId="6ef9305461909ead" providerId="LiveId" clId="{AB686ABD-E71E-4496-B90B-54505445EA56}" dt="2023-11-19T20:47:21.337" v="3048" actId="20577"/>
        <pc:sldMkLst>
          <pc:docMk/>
          <pc:sldMk cId="563806757" sldId="509"/>
        </pc:sldMkLst>
        <pc:graphicFrameChg chg="modGraphic">
          <ac:chgData name="Derrick Venning" userId="6ef9305461909ead" providerId="LiveId" clId="{AB686ABD-E71E-4496-B90B-54505445EA56}" dt="2023-11-19T20:47:21.337" v="3048" actId="20577"/>
          <ac:graphicFrameMkLst>
            <pc:docMk/>
            <pc:sldMk cId="563806757" sldId="509"/>
            <ac:graphicFrameMk id="2" creationId="{DAF61656-9817-A1A1-94FB-B7927FBA515F}"/>
          </ac:graphicFrameMkLst>
        </pc:graphicFrameChg>
      </pc:sldChg>
      <pc:sldChg chg="modSp mod">
        <pc:chgData name="Derrick Venning" userId="6ef9305461909ead" providerId="LiveId" clId="{AB686ABD-E71E-4496-B90B-54505445EA56}" dt="2023-11-19T20:43:21.203" v="2963" actId="20577"/>
        <pc:sldMkLst>
          <pc:docMk/>
          <pc:sldMk cId="310441379" sldId="521"/>
        </pc:sldMkLst>
        <pc:spChg chg="mod">
          <ac:chgData name="Derrick Venning" userId="6ef9305461909ead" providerId="LiveId" clId="{AB686ABD-E71E-4496-B90B-54505445EA56}" dt="2023-11-19T20:43:21.203" v="2963" actId="20577"/>
          <ac:spMkLst>
            <pc:docMk/>
            <pc:sldMk cId="310441379" sldId="521"/>
            <ac:spMk id="6" creationId="{693C91F5-DF01-7C27-52F1-31B6835855F1}"/>
          </ac:spMkLst>
        </pc:spChg>
      </pc:sldChg>
      <pc:sldChg chg="modSp del mod">
        <pc:chgData name="Derrick Venning" userId="6ef9305461909ead" providerId="LiveId" clId="{AB686ABD-E71E-4496-B90B-54505445EA56}" dt="2023-11-19T21:20:12.017" v="3171" actId="2696"/>
        <pc:sldMkLst>
          <pc:docMk/>
          <pc:sldMk cId="2033670478" sldId="522"/>
        </pc:sldMkLst>
        <pc:spChg chg="mod">
          <ac:chgData name="Derrick Venning" userId="6ef9305461909ead" providerId="LiveId" clId="{AB686ABD-E71E-4496-B90B-54505445EA56}" dt="2023-11-19T21:20:01.380" v="3170" actId="1076"/>
          <ac:spMkLst>
            <pc:docMk/>
            <pc:sldMk cId="2033670478" sldId="522"/>
            <ac:spMk id="3" creationId="{EF074416-281C-E478-F85F-E2456CF26521}"/>
          </ac:spMkLst>
        </pc:spChg>
        <pc:spChg chg="mod">
          <ac:chgData name="Derrick Venning" userId="6ef9305461909ead" providerId="LiveId" clId="{AB686ABD-E71E-4496-B90B-54505445EA56}" dt="2023-11-19T21:19:53.396" v="3169" actId="208"/>
          <ac:spMkLst>
            <pc:docMk/>
            <pc:sldMk cId="2033670478" sldId="522"/>
            <ac:spMk id="6" creationId="{693C91F5-DF01-7C27-52F1-31B6835855F1}"/>
          </ac:spMkLst>
        </pc:spChg>
      </pc:sldChg>
      <pc:sldChg chg="modSp del mod">
        <pc:chgData name="Derrick Venning" userId="6ef9305461909ead" providerId="LiveId" clId="{AB686ABD-E71E-4496-B90B-54505445EA56}" dt="2023-11-19T21:24:45.758" v="3289" actId="2696"/>
        <pc:sldMkLst>
          <pc:docMk/>
          <pc:sldMk cId="2519003843" sldId="522"/>
        </pc:sldMkLst>
        <pc:spChg chg="mod">
          <ac:chgData name="Derrick Venning" userId="6ef9305461909ead" providerId="LiveId" clId="{AB686ABD-E71E-4496-B90B-54505445EA56}" dt="2023-11-19T21:24:39.352" v="3288" actId="20577"/>
          <ac:spMkLst>
            <pc:docMk/>
            <pc:sldMk cId="2519003843" sldId="522"/>
            <ac:spMk id="6" creationId="{693C91F5-DF01-7C27-52F1-31B6835855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1AB01-2690-4FC1-A2B3-3C476C1AC42B}" type="datetimeFigureOut">
              <a:rPr lang="en-GB" smtClean="0"/>
              <a:t>19/11/2023</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530FF-DA81-49C6-B5A1-BF5FEF64263F}" type="slidenum">
              <a:rPr lang="en-GB" smtClean="0"/>
              <a:t>‹#›</a:t>
            </a:fld>
            <a:endParaRPr lang="en-GB"/>
          </a:p>
        </p:txBody>
      </p:sp>
    </p:spTree>
    <p:extLst>
      <p:ext uri="{BB962C8B-B14F-4D97-AF65-F5344CB8AC3E}">
        <p14:creationId xmlns:p14="http://schemas.microsoft.com/office/powerpoint/2010/main" val="372371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F69ABCE-5963-4BE9-8440-28A558B686AD}" type="datetime1">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96093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4B1B259-81B7-4209-BB83-BE144890EB42}" type="datetime1">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86937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615B7CD-3A4E-403C-9E28-C0FE957F4923}" type="datetime1">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74503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5804F9-E038-499C-83B8-7132BBCE97C8}" type="datetime1">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376304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78DDF52-189B-4636-BF2F-2D6DBA428C69}" type="datetime1">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71183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E808A75-7608-45C3-87AB-7E2A660ADAC9}" type="datetime1">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86867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CFCE073-5CA5-44D3-889D-C815D815A0AF}" type="datetime1">
              <a:rPr lang="en-GB" smtClean="0"/>
              <a:t>19/11/2023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9293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08C0C71-5CD4-42F5-AF66-86049311BC0D}" type="datetime1">
              <a:rPr lang="en-GB" smtClean="0"/>
              <a:t>19/11/2023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2432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03AF6-54E8-45C0-A30D-33D04960DB2D}" type="datetime1">
              <a:rPr lang="en-GB" smtClean="0"/>
              <a:t>19/11/2023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41679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19A9938-2396-4292-886B-DA2AE2E82E20}" type="datetime1">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396489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AB80DDD0-29D3-4D68-83B4-8762DEDF6D5E}" type="datetime1">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015389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445FA52D-9933-4A67-A0E0-24C5882BE17F}" type="datetime1">
              <a:rPr lang="en-GB" smtClean="0"/>
              <a:t>19/11/2023</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A49C798E-A141-4728-B2C1-C020555BD9EF}" type="slidenum">
              <a:rPr lang="en-GB" smtClean="0"/>
              <a:t>‹#›</a:t>
            </a:fld>
            <a:endParaRPr lang="en-GB"/>
          </a:p>
        </p:txBody>
      </p:sp>
    </p:spTree>
    <p:extLst>
      <p:ext uri="{BB962C8B-B14F-4D97-AF65-F5344CB8AC3E}">
        <p14:creationId xmlns:p14="http://schemas.microsoft.com/office/powerpoint/2010/main" val="1071959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64.png"/></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0369" y="254547"/>
            <a:ext cx="6567931" cy="3544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sp>
        <p:nvSpPr>
          <p:cNvPr id="7" name="TextBox 6"/>
          <p:cNvSpPr txBox="1"/>
          <p:nvPr/>
        </p:nvSpPr>
        <p:spPr>
          <a:xfrm>
            <a:off x="212118" y="205761"/>
            <a:ext cx="3359766" cy="433196"/>
          </a:xfrm>
          <a:prstGeom prst="rect">
            <a:avLst/>
          </a:prstGeom>
          <a:noFill/>
        </p:spPr>
        <p:txBody>
          <a:bodyPr wrap="square" rtlCol="0">
            <a:spAutoFit/>
          </a:bodyPr>
          <a:lstStyle/>
          <a:p>
            <a:r>
              <a:rPr lang="en-GB" sz="2215" b="1" dirty="0"/>
              <a:t>KS4 – Inheritance  </a:t>
            </a:r>
          </a:p>
        </p:txBody>
      </p:sp>
      <p:graphicFrame>
        <p:nvGraphicFramePr>
          <p:cNvPr id="14" name="Table 13">
            <a:extLst>
              <a:ext uri="{FF2B5EF4-FFF2-40B4-BE49-F238E27FC236}">
                <a16:creationId xmlns:a16="http://schemas.microsoft.com/office/drawing/2014/main" id="{1886E436-8091-1609-C459-A603228F551C}"/>
              </a:ext>
            </a:extLst>
          </p:cNvPr>
          <p:cNvGraphicFramePr>
            <a:graphicFrameLocks noGrp="1"/>
          </p:cNvGraphicFramePr>
          <p:nvPr>
            <p:extLst>
              <p:ext uri="{D42A27DB-BD31-4B8C-83A1-F6EECF244321}">
                <p14:modId xmlns:p14="http://schemas.microsoft.com/office/powerpoint/2010/main" val="841050035"/>
              </p:ext>
            </p:extLst>
          </p:nvPr>
        </p:nvGraphicFramePr>
        <p:xfrm>
          <a:off x="3515869" y="1007948"/>
          <a:ext cx="2744116" cy="1437250"/>
        </p:xfrm>
        <a:graphic>
          <a:graphicData uri="http://schemas.openxmlformats.org/drawingml/2006/table">
            <a:tbl>
              <a:tblPr firstRow="1" bandRow="1">
                <a:tableStyleId>{5C22544A-7EE6-4342-B048-85BDC9FD1C3A}</a:tableStyleId>
              </a:tblPr>
              <a:tblGrid>
                <a:gridCol w="923872">
                  <a:extLst>
                    <a:ext uri="{9D8B030D-6E8A-4147-A177-3AD203B41FA5}">
                      <a16:colId xmlns:a16="http://schemas.microsoft.com/office/drawing/2014/main" val="3141629024"/>
                    </a:ext>
                  </a:extLst>
                </a:gridCol>
                <a:gridCol w="1820244">
                  <a:extLst>
                    <a:ext uri="{9D8B030D-6E8A-4147-A177-3AD203B41FA5}">
                      <a16:colId xmlns:a16="http://schemas.microsoft.com/office/drawing/2014/main" val="312534935"/>
                    </a:ext>
                  </a:extLst>
                </a:gridCol>
              </a:tblGrid>
              <a:tr h="478302">
                <a:tc>
                  <a:txBody>
                    <a:bodyPr/>
                    <a:lstStyle/>
                    <a:p>
                      <a:pPr algn="ctr"/>
                      <a:r>
                        <a:rPr lang="en-US" sz="1300" b="0" dirty="0">
                          <a:solidFill>
                            <a:sysClr val="windowText" lastClr="000000"/>
                          </a:solidFill>
                          <a:latin typeface="+mj-lt"/>
                        </a:rPr>
                        <a:t>Name</a:t>
                      </a:r>
                      <a:endParaRPr lang="en-GB" sz="1300" b="0" dirty="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dirty="0">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0724906"/>
                  </a:ext>
                </a:extLst>
              </a:tr>
              <a:tr h="478302">
                <a:tc>
                  <a:txBody>
                    <a:bodyPr/>
                    <a:lstStyle/>
                    <a:p>
                      <a:pPr algn="ctr"/>
                      <a:r>
                        <a:rPr lang="en-US" sz="1300" b="0" dirty="0">
                          <a:solidFill>
                            <a:sysClr val="windowText" lastClr="000000"/>
                          </a:solidFill>
                          <a:latin typeface="+mj-lt"/>
                        </a:rPr>
                        <a:t>Class</a:t>
                      </a:r>
                      <a:endParaRPr lang="en-GB" sz="1300" b="0" dirty="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dirty="0">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3583755"/>
                  </a:ext>
                </a:extLst>
              </a:tr>
              <a:tr h="478302">
                <a:tc>
                  <a:txBody>
                    <a:bodyPr/>
                    <a:lstStyle/>
                    <a:p>
                      <a:pPr algn="ctr"/>
                      <a:r>
                        <a:rPr lang="en-US" sz="1300" b="0" dirty="0">
                          <a:solidFill>
                            <a:sysClr val="windowText" lastClr="000000"/>
                          </a:solidFill>
                          <a:latin typeface="+mj-lt"/>
                        </a:rPr>
                        <a:t>Tutor Group</a:t>
                      </a:r>
                      <a:endParaRPr lang="en-GB" sz="1300" b="0" dirty="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dirty="0">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9808098"/>
                  </a:ext>
                </a:extLst>
              </a:tr>
            </a:tbl>
          </a:graphicData>
        </a:graphic>
      </p:graphicFrame>
      <p:pic>
        <p:nvPicPr>
          <p:cNvPr id="15" name="Picture 14" descr="A logo for a company&#10;&#10;Description automatically generated with low confidence">
            <a:extLst>
              <a:ext uri="{FF2B5EF4-FFF2-40B4-BE49-F238E27FC236}">
                <a16:creationId xmlns:a16="http://schemas.microsoft.com/office/drawing/2014/main" id="{6B9D3DE8-DFFC-88E0-C143-19DE2C2E8B5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66654" y="1007948"/>
            <a:ext cx="2652800" cy="1260082"/>
          </a:xfrm>
          <a:prstGeom prst="rect">
            <a:avLst/>
          </a:prstGeom>
        </p:spPr>
      </p:pic>
      <p:graphicFrame>
        <p:nvGraphicFramePr>
          <p:cNvPr id="16" name="Table 15">
            <a:extLst>
              <a:ext uri="{FF2B5EF4-FFF2-40B4-BE49-F238E27FC236}">
                <a16:creationId xmlns:a16="http://schemas.microsoft.com/office/drawing/2014/main" id="{3B2EA67D-D165-A6D0-4B3A-7F54F737F058}"/>
              </a:ext>
            </a:extLst>
          </p:cNvPr>
          <p:cNvGraphicFramePr>
            <a:graphicFrameLocks noGrp="1"/>
          </p:cNvGraphicFramePr>
          <p:nvPr>
            <p:extLst>
              <p:ext uri="{D42A27DB-BD31-4B8C-83A1-F6EECF244321}">
                <p14:modId xmlns:p14="http://schemas.microsoft.com/office/powerpoint/2010/main" val="3060533722"/>
              </p:ext>
            </p:extLst>
          </p:nvPr>
        </p:nvGraphicFramePr>
        <p:xfrm>
          <a:off x="2690231" y="3325251"/>
          <a:ext cx="4028069" cy="2493498"/>
        </p:xfrm>
        <a:graphic>
          <a:graphicData uri="http://schemas.openxmlformats.org/drawingml/2006/table">
            <a:tbl>
              <a:tblPr firstRow="1" bandRow="1">
                <a:tableStyleId>{5C22544A-7EE6-4342-B048-85BDC9FD1C3A}</a:tableStyleId>
              </a:tblPr>
              <a:tblGrid>
                <a:gridCol w="4028069">
                  <a:extLst>
                    <a:ext uri="{9D8B030D-6E8A-4147-A177-3AD203B41FA5}">
                      <a16:colId xmlns:a16="http://schemas.microsoft.com/office/drawing/2014/main" val="3141629024"/>
                    </a:ext>
                  </a:extLst>
                </a:gridCol>
              </a:tblGrid>
              <a:tr h="1662774">
                <a:tc>
                  <a:txBody>
                    <a:bodyPr/>
                    <a:lstStyle/>
                    <a:p>
                      <a:pPr algn="ctr"/>
                      <a:r>
                        <a:rPr lang="en-US" sz="3700" dirty="0">
                          <a:solidFill>
                            <a:sysClr val="windowText" lastClr="000000"/>
                          </a:solidFill>
                          <a:latin typeface="+mj-lt"/>
                        </a:rPr>
                        <a:t>KS4 Science</a:t>
                      </a:r>
                    </a:p>
                    <a:p>
                      <a:pPr algn="ctr"/>
                      <a:r>
                        <a:rPr lang="en-US" sz="3700" dirty="0">
                          <a:solidFill>
                            <a:sysClr val="windowText" lastClr="000000"/>
                          </a:solidFill>
                          <a:latin typeface="+mj-lt"/>
                        </a:rPr>
                        <a:t>YEAR</a:t>
                      </a:r>
                      <a:r>
                        <a:rPr lang="en-US" sz="3700" baseline="0" dirty="0">
                          <a:solidFill>
                            <a:sysClr val="windowText" lastClr="000000"/>
                          </a:solidFill>
                          <a:latin typeface="+mj-lt"/>
                        </a:rPr>
                        <a:t> 11</a:t>
                      </a:r>
                    </a:p>
                    <a:p>
                      <a:pPr algn="ctr"/>
                      <a:r>
                        <a:rPr lang="en-US" sz="3700" baseline="0">
                          <a:solidFill>
                            <a:sysClr val="windowText" lastClr="000000"/>
                          </a:solidFill>
                          <a:latin typeface="+mj-lt"/>
                        </a:rPr>
                        <a:t>INHERITANCE</a:t>
                      </a:r>
                      <a:endParaRPr lang="en-US" sz="3700" baseline="0" dirty="0">
                        <a:solidFill>
                          <a:sysClr val="windowText" lastClr="000000"/>
                        </a:solidFill>
                        <a:latin typeface="+mj-lt"/>
                      </a:endParaRPr>
                    </a:p>
                  </a:txBody>
                  <a:tcPr marL="84406" marR="84406" marT="42203" marB="42203" anchor="ctr">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360724906"/>
                  </a:ext>
                </a:extLst>
              </a:tr>
              <a:tr h="283501">
                <a:tc>
                  <a:txBody>
                    <a:bodyPr/>
                    <a:lstStyle/>
                    <a:p>
                      <a:pPr algn="ctr"/>
                      <a:endParaRPr lang="en-GB" sz="1800" dirty="0">
                        <a:solidFill>
                          <a:sysClr val="windowText" lastClr="000000"/>
                        </a:solidFill>
                        <a:latin typeface="+mj-lt"/>
                      </a:endParaRPr>
                    </a:p>
                  </a:txBody>
                  <a:tcPr marL="84406" marR="84406" marT="42203" marB="42203"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410125024"/>
                  </a:ext>
                </a:extLst>
              </a:tr>
              <a:tr h="283501">
                <a:tc>
                  <a:txBody>
                    <a:bodyPr/>
                    <a:lstStyle/>
                    <a:p>
                      <a:pPr algn="ctr"/>
                      <a:endParaRPr lang="en-GB" sz="1800" dirty="0">
                        <a:solidFill>
                          <a:sysClr val="windowText" lastClr="000000"/>
                        </a:solidFill>
                        <a:latin typeface="+mj-lt"/>
                      </a:endParaRPr>
                    </a:p>
                  </a:txBody>
                  <a:tcPr marL="84406" marR="84406" marT="42203" marB="42203" anchor="ctr">
                    <a:lnT w="12700" cap="flat" cmpd="sng" algn="ctr">
                      <a:solidFill>
                        <a:schemeClr val="tx1"/>
                      </a:solidFill>
                      <a:prstDash val="dot"/>
                      <a:round/>
                      <a:headEnd type="none" w="med" len="med"/>
                      <a:tailEnd type="none" w="med" len="med"/>
                    </a:lnT>
                    <a:solidFill>
                      <a:schemeClr val="bg1"/>
                    </a:solidFill>
                  </a:tcPr>
                </a:tc>
                <a:extLst>
                  <a:ext uri="{0D108BD9-81ED-4DB2-BD59-A6C34878D82A}">
                    <a16:rowId xmlns:a16="http://schemas.microsoft.com/office/drawing/2014/main" val="4079067449"/>
                  </a:ext>
                </a:extLst>
              </a:tr>
            </a:tbl>
          </a:graphicData>
        </a:graphic>
      </p:graphicFrame>
      <p:sp>
        <p:nvSpPr>
          <p:cNvPr id="18" name="Rectangle 17">
            <a:extLst>
              <a:ext uri="{FF2B5EF4-FFF2-40B4-BE49-F238E27FC236}">
                <a16:creationId xmlns:a16="http://schemas.microsoft.com/office/drawing/2014/main" id="{54EE09E2-5BF5-ABDD-FB65-F07A71125E27}"/>
              </a:ext>
            </a:extLst>
          </p:cNvPr>
          <p:cNvSpPr/>
          <p:nvPr/>
        </p:nvSpPr>
        <p:spPr>
          <a:xfrm>
            <a:off x="139700" y="165100"/>
            <a:ext cx="6578600" cy="8839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7">
            <a:extLst>
              <a:ext uri="{FF2B5EF4-FFF2-40B4-BE49-F238E27FC236}">
                <a16:creationId xmlns:a16="http://schemas.microsoft.com/office/drawing/2014/main" id="{AEA1F81F-6509-A7E6-CBB7-1537DF053DE9}"/>
              </a:ext>
            </a:extLst>
          </p:cNvPr>
          <p:cNvGraphicFramePr>
            <a:graphicFrameLocks noGrp="1"/>
          </p:cNvGraphicFramePr>
          <p:nvPr>
            <p:extLst>
              <p:ext uri="{D42A27DB-BD31-4B8C-83A1-F6EECF244321}">
                <p14:modId xmlns:p14="http://schemas.microsoft.com/office/powerpoint/2010/main" val="2341240523"/>
              </p:ext>
            </p:extLst>
          </p:nvPr>
        </p:nvGraphicFramePr>
        <p:xfrm>
          <a:off x="273050" y="6148929"/>
          <a:ext cx="6311899" cy="2296160"/>
        </p:xfrm>
        <a:graphic>
          <a:graphicData uri="http://schemas.openxmlformats.org/drawingml/2006/table">
            <a:tbl>
              <a:tblPr firstRow="1" bandRow="1">
                <a:tableStyleId>{5940675A-B579-460E-94D1-54222C63F5DA}</a:tableStyleId>
              </a:tblPr>
              <a:tblGrid>
                <a:gridCol w="1816100">
                  <a:extLst>
                    <a:ext uri="{9D8B030D-6E8A-4147-A177-3AD203B41FA5}">
                      <a16:colId xmlns:a16="http://schemas.microsoft.com/office/drawing/2014/main" val="1068356305"/>
                    </a:ext>
                  </a:extLst>
                </a:gridCol>
                <a:gridCol w="4495799">
                  <a:extLst>
                    <a:ext uri="{9D8B030D-6E8A-4147-A177-3AD203B41FA5}">
                      <a16:colId xmlns:a16="http://schemas.microsoft.com/office/drawing/2014/main" val="3913828224"/>
                    </a:ext>
                  </a:extLst>
                </a:gridCol>
              </a:tblGrid>
              <a:tr h="370840">
                <a:tc gridSpan="2">
                  <a:txBody>
                    <a:bodyPr/>
                    <a:lstStyle/>
                    <a:p>
                      <a:r>
                        <a:rPr lang="en-GB" sz="1200" b="1" dirty="0"/>
                        <a:t>KEYSTONE WORDS</a:t>
                      </a:r>
                    </a:p>
                  </a:txBody>
                  <a:tcPr>
                    <a:solidFill>
                      <a:schemeClr val="bg1">
                        <a:lumMod val="85000"/>
                      </a:schemeClr>
                    </a:solidFill>
                  </a:tcPr>
                </a:tc>
                <a:tc hMerge="1">
                  <a:txBody>
                    <a:bodyPr/>
                    <a:lstStyle/>
                    <a:p>
                      <a:endParaRPr lang="en-GB" dirty="0"/>
                    </a:p>
                  </a:txBody>
                  <a:tcPr/>
                </a:tc>
                <a:extLst>
                  <a:ext uri="{0D108BD9-81ED-4DB2-BD59-A6C34878D82A}">
                    <a16:rowId xmlns:a16="http://schemas.microsoft.com/office/drawing/2014/main" val="996584451"/>
                  </a:ext>
                </a:extLst>
              </a:tr>
              <a:tr h="370840">
                <a:tc>
                  <a:txBody>
                    <a:bodyPr/>
                    <a:lstStyle/>
                    <a:p>
                      <a:r>
                        <a:rPr lang="en-GB" sz="1200"/>
                        <a:t>Variation</a:t>
                      </a:r>
                      <a:endParaRPr lang="en-GB" sz="1200" dirty="0"/>
                    </a:p>
                  </a:txBody>
                  <a:tcPr/>
                </a:tc>
                <a:tc>
                  <a:txBody>
                    <a:bodyPr/>
                    <a:lstStyle/>
                    <a:p>
                      <a:r>
                        <a:rPr lang="en-GB" sz="1200" b="0" i="0" kern="1200" dirty="0">
                          <a:solidFill>
                            <a:schemeClr val="tx1"/>
                          </a:solidFill>
                          <a:effectLst/>
                          <a:latin typeface="+mn-lt"/>
                          <a:ea typeface="+mn-ea"/>
                          <a:cs typeface="+mn-cs"/>
                        </a:rPr>
                        <a:t>Differences in the characteristics of individuals in a population.</a:t>
                      </a:r>
                      <a:endParaRPr lang="en-GB" sz="1200" dirty="0"/>
                    </a:p>
                  </a:txBody>
                  <a:tcPr/>
                </a:tc>
                <a:extLst>
                  <a:ext uri="{0D108BD9-81ED-4DB2-BD59-A6C34878D82A}">
                    <a16:rowId xmlns:a16="http://schemas.microsoft.com/office/drawing/2014/main" val="3986441415"/>
                  </a:ext>
                </a:extLst>
              </a:tr>
              <a:tr h="370840">
                <a:tc>
                  <a:txBody>
                    <a:bodyPr/>
                    <a:lstStyle/>
                    <a:p>
                      <a:r>
                        <a:rPr lang="en-GB" sz="1200" dirty="0"/>
                        <a:t>Reproduction</a:t>
                      </a:r>
                    </a:p>
                  </a:txBody>
                  <a:tcPr/>
                </a:tc>
                <a:tc>
                  <a:txBody>
                    <a:bodyPr/>
                    <a:lstStyle/>
                    <a:p>
                      <a:r>
                        <a:rPr lang="en-GB" sz="1200" dirty="0"/>
                        <a:t>The process by which new organisms are created, and through which genes are passed on to the future generations of these organisms.</a:t>
                      </a:r>
                    </a:p>
                  </a:txBody>
                  <a:tcPr/>
                </a:tc>
                <a:extLst>
                  <a:ext uri="{0D108BD9-81ED-4DB2-BD59-A6C34878D82A}">
                    <a16:rowId xmlns:a16="http://schemas.microsoft.com/office/drawing/2014/main" val="3135617624"/>
                  </a:ext>
                </a:extLst>
              </a:tr>
              <a:tr h="370840">
                <a:tc>
                  <a:txBody>
                    <a:bodyPr/>
                    <a:lstStyle/>
                    <a:p>
                      <a:r>
                        <a:rPr lang="en-GB" sz="1200" dirty="0"/>
                        <a:t>Natural selection</a:t>
                      </a:r>
                    </a:p>
                  </a:txBody>
                  <a:tcPr/>
                </a:tc>
                <a:tc>
                  <a:txBody>
                    <a:bodyPr/>
                    <a:lstStyle/>
                    <a:p>
                      <a:r>
                        <a:rPr lang="en-GB" sz="1200" dirty="0"/>
                        <a:t>A process where organisms that are better adapted to an environment will survive and reproduce.</a:t>
                      </a:r>
                    </a:p>
                  </a:txBody>
                  <a:tcPr/>
                </a:tc>
                <a:extLst>
                  <a:ext uri="{0D108BD9-81ED-4DB2-BD59-A6C34878D82A}">
                    <a16:rowId xmlns:a16="http://schemas.microsoft.com/office/drawing/2014/main" val="4092558228"/>
                  </a:ext>
                </a:extLst>
              </a:tr>
              <a:tr h="370840">
                <a:tc>
                  <a:txBody>
                    <a:bodyPr/>
                    <a:lstStyle/>
                    <a:p>
                      <a:r>
                        <a:rPr lang="en-GB" sz="1200" dirty="0"/>
                        <a:t>Evolution</a:t>
                      </a:r>
                    </a:p>
                  </a:txBody>
                  <a:tcPr/>
                </a:tc>
                <a:tc>
                  <a:txBody>
                    <a:bodyPr/>
                    <a:lstStyle/>
                    <a:p>
                      <a:r>
                        <a:rPr lang="en-GB" sz="1200" b="0" i="0" kern="1200" dirty="0">
                          <a:solidFill>
                            <a:schemeClr val="tx1"/>
                          </a:solidFill>
                          <a:effectLst/>
                          <a:latin typeface="+mn-lt"/>
                          <a:ea typeface="+mn-ea"/>
                          <a:cs typeface="+mn-cs"/>
                        </a:rPr>
                        <a:t>The change of inherited characteristics within a population over time through natural selection, which may result in the formation of a new species.</a:t>
                      </a:r>
                      <a:endParaRPr lang="en-GB" sz="1200" dirty="0"/>
                    </a:p>
                  </a:txBody>
                  <a:tcPr/>
                </a:tc>
                <a:extLst>
                  <a:ext uri="{0D108BD9-81ED-4DB2-BD59-A6C34878D82A}">
                    <a16:rowId xmlns:a16="http://schemas.microsoft.com/office/drawing/2014/main" val="1426963129"/>
                  </a:ext>
                </a:extLst>
              </a:tr>
            </a:tbl>
          </a:graphicData>
        </a:graphic>
      </p:graphicFrame>
      <p:pic>
        <p:nvPicPr>
          <p:cNvPr id="2" name="Picture 1">
            <a:extLst>
              <a:ext uri="{FF2B5EF4-FFF2-40B4-BE49-F238E27FC236}">
                <a16:creationId xmlns:a16="http://schemas.microsoft.com/office/drawing/2014/main" id="{685D8F65-052E-EA43-00E2-B6E6F0FD766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2118" y="2835797"/>
            <a:ext cx="3234601" cy="3234601"/>
          </a:xfrm>
          <a:prstGeom prst="rect">
            <a:avLst/>
          </a:prstGeom>
        </p:spPr>
      </p:pic>
      <p:sp>
        <p:nvSpPr>
          <p:cNvPr id="3" name="Slide Number Placeholder 2">
            <a:extLst>
              <a:ext uri="{FF2B5EF4-FFF2-40B4-BE49-F238E27FC236}">
                <a16:creationId xmlns:a16="http://schemas.microsoft.com/office/drawing/2014/main" id="{ADDE63CE-FE87-CDA2-0856-67F8792D5246}"/>
              </a:ext>
            </a:extLst>
          </p:cNvPr>
          <p:cNvSpPr>
            <a:spLocks noGrp="1"/>
          </p:cNvSpPr>
          <p:nvPr>
            <p:ph type="sldNum" sz="quarter" idx="12"/>
          </p:nvPr>
        </p:nvSpPr>
        <p:spPr/>
        <p:txBody>
          <a:bodyPr/>
          <a:lstStyle/>
          <a:p>
            <a:fld id="{A49C798E-A141-4728-B2C1-C020555BD9EF}" type="slidenum">
              <a:rPr lang="en-GB" smtClean="0"/>
              <a:t>1</a:t>
            </a:fld>
            <a:endParaRPr lang="en-GB"/>
          </a:p>
        </p:txBody>
      </p:sp>
    </p:spTree>
    <p:extLst>
      <p:ext uri="{BB962C8B-B14F-4D97-AF65-F5344CB8AC3E}">
        <p14:creationId xmlns:p14="http://schemas.microsoft.com/office/powerpoint/2010/main" val="238448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sp>
        <p:nvSpPr>
          <p:cNvPr id="3" name="TextBox 2">
            <a:extLst>
              <a:ext uri="{FF2B5EF4-FFF2-40B4-BE49-F238E27FC236}">
                <a16:creationId xmlns:a16="http://schemas.microsoft.com/office/drawing/2014/main" id="{977114E0-4130-9DD1-DF8A-D1FB42B57A98}"/>
              </a:ext>
            </a:extLst>
          </p:cNvPr>
          <p:cNvSpPr txBox="1"/>
          <p:nvPr/>
        </p:nvSpPr>
        <p:spPr>
          <a:xfrm>
            <a:off x="273050" y="203200"/>
            <a:ext cx="6445250" cy="7571303"/>
          </a:xfrm>
          <a:prstGeom prst="rect">
            <a:avLst/>
          </a:prstGeom>
          <a:noFill/>
        </p:spPr>
        <p:txBody>
          <a:bodyPr wrap="square">
            <a:spAutoFit/>
          </a:bodyPr>
          <a:lstStyle/>
          <a:p>
            <a:r>
              <a:rPr lang="en-GB" sz="1200" b="1" dirty="0"/>
              <a:t>Rehearsal Questions for Triple science only:</a:t>
            </a:r>
          </a:p>
          <a:p>
            <a:endParaRPr lang="en-GB" sz="1200" b="1" dirty="0"/>
          </a:p>
          <a:p>
            <a:r>
              <a:rPr lang="en-GB" sz="1200" b="1" dirty="0"/>
              <a:t>1 .  State 2 advantages of producing offspring via sexual reproduction?</a:t>
            </a:r>
          </a:p>
          <a:p>
            <a:r>
              <a:rPr lang="en-GB" sz="1200" dirty="0"/>
              <a:t>…………………………………………………………………………………………………………………………………..…………………….</a:t>
            </a:r>
          </a:p>
          <a:p>
            <a:endParaRPr lang="en-GB" sz="1200" b="1" dirty="0"/>
          </a:p>
          <a:p>
            <a:pPr marL="228600" indent="-228600">
              <a:buAutoNum type="arabicPeriod" startAt="2"/>
            </a:pPr>
            <a:r>
              <a:rPr lang="en-GB" sz="1200" b="1" dirty="0"/>
              <a:t>State a disadvantage of producing offspring via sexual reproduction?</a:t>
            </a:r>
          </a:p>
          <a:p>
            <a:pPr marL="228600" indent="-228600">
              <a:buAutoNum type="arabicPeriod" startAt="2"/>
            </a:pPr>
            <a:endParaRPr lang="en-GB" sz="1200" b="1" dirty="0"/>
          </a:p>
          <a:p>
            <a:r>
              <a:rPr lang="en-GB" sz="1200" dirty="0"/>
              <a:t>…………………………………………………………………………………………………………………………………..…………………….</a:t>
            </a:r>
          </a:p>
          <a:p>
            <a:endParaRPr lang="en-GB" sz="1200" b="1" dirty="0"/>
          </a:p>
          <a:p>
            <a:r>
              <a:rPr lang="en-GB" sz="1200" b="1" dirty="0"/>
              <a:t>3.  State 2 disadvantages of producing offspring via asexual reproduction?</a:t>
            </a:r>
          </a:p>
          <a:p>
            <a:r>
              <a:rPr lang="en-GB" sz="1200" dirty="0"/>
              <a:t>…………………………………………………………………………………………………………………………………..…………………….</a:t>
            </a:r>
          </a:p>
          <a:p>
            <a:endParaRPr lang="en-GB" sz="1200" b="1" dirty="0"/>
          </a:p>
          <a:p>
            <a:r>
              <a:rPr lang="en-GB" sz="1200" b="1" dirty="0"/>
              <a:t>4.  Give one advantage of producing offspring via asexual reproduction?</a:t>
            </a:r>
          </a:p>
          <a:p>
            <a:r>
              <a:rPr lang="en-GB" sz="1200" dirty="0"/>
              <a:t>…………………………………………………………………………………………………………………………………..…………………</a:t>
            </a:r>
            <a:endParaRPr lang="en-GB" sz="1200" b="1" dirty="0"/>
          </a:p>
          <a:p>
            <a:pPr marL="228600" indent="-228600">
              <a:buAutoNum type="arabicPlain" startAt="4"/>
            </a:pPr>
            <a:endParaRPr lang="en-GB" sz="1200" b="1" dirty="0"/>
          </a:p>
          <a:p>
            <a:r>
              <a:rPr lang="en-GB" sz="1200" b="1" dirty="0"/>
              <a:t>5.  What type of cell division produces gametes only?</a:t>
            </a:r>
          </a:p>
          <a:p>
            <a:r>
              <a:rPr lang="en-GB" sz="1200" dirty="0"/>
              <a:t>……………………………………………………………………………………………………………………………………..………………</a:t>
            </a:r>
          </a:p>
          <a:p>
            <a:endParaRPr lang="en-GB" sz="1200" b="1" dirty="0"/>
          </a:p>
          <a:p>
            <a:pPr marL="228600" indent="-228600">
              <a:buAutoNum type="arabicPeriod" startAt="6"/>
            </a:pPr>
            <a:r>
              <a:rPr lang="en-GB" sz="1200" b="1" dirty="0"/>
              <a:t>How is asexual more beneficial to an organism than sexual reproduction?</a:t>
            </a:r>
          </a:p>
          <a:p>
            <a:r>
              <a:rPr lang="en-GB" sz="1200" dirty="0"/>
              <a:t>…………………………………………………………………………………………………………………………………..…………………….</a:t>
            </a:r>
          </a:p>
          <a:p>
            <a:pPr marL="228600" indent="-228600">
              <a:buAutoNum type="arabicPeriod" startAt="6"/>
            </a:pPr>
            <a:endParaRPr lang="en-GB" sz="1200" b="1" dirty="0"/>
          </a:p>
          <a:p>
            <a:r>
              <a:rPr lang="en-GB" sz="1200" b="1" dirty="0"/>
              <a:t>7. How is sexual reproduction more beneficial to an organisms than asexual reproduction?</a:t>
            </a:r>
          </a:p>
          <a:p>
            <a:r>
              <a:rPr lang="en-GB" sz="1200" dirty="0"/>
              <a:t>…………………………………………………………………………………………………………………………………..…………………….</a:t>
            </a:r>
          </a:p>
          <a:p>
            <a:endParaRPr lang="en-GB" sz="1200" b="1" dirty="0"/>
          </a:p>
          <a:p>
            <a:pPr marL="228600" indent="-228600">
              <a:buAutoNum type="arabicPeriod" startAt="6"/>
            </a:pPr>
            <a:endParaRPr lang="en-GB" sz="1200" b="1" dirty="0"/>
          </a:p>
          <a:p>
            <a:r>
              <a:rPr lang="en-GB" sz="1200" b="1" dirty="0"/>
              <a:t>8.  What is variation and what type of reproduction causes variation in an organism?</a:t>
            </a:r>
          </a:p>
          <a:p>
            <a:endParaRPr lang="en-GB" sz="1200" b="1" dirty="0"/>
          </a:p>
          <a:p>
            <a:r>
              <a:rPr lang="en-GB" sz="1200" dirty="0"/>
              <a:t>…………………………………………………………………………………………………………………………………..…………………….</a:t>
            </a:r>
          </a:p>
          <a:p>
            <a:endParaRPr lang="en-GB" sz="1200" b="1" dirty="0"/>
          </a:p>
          <a:p>
            <a:pPr marL="228600" indent="-228600">
              <a:buAutoNum type="arabicPlain" startAt="4"/>
            </a:pPr>
            <a:endParaRPr lang="en-GB" sz="1200" b="1" dirty="0"/>
          </a:p>
          <a:p>
            <a:pPr marL="228600" indent="-228600">
              <a:buAutoNum type="arabicPlain" startAt="4"/>
            </a:pPr>
            <a:endParaRPr lang="en-GB" sz="1200" b="1"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800" dirty="0"/>
          </a:p>
        </p:txBody>
      </p:sp>
      <p:sp>
        <p:nvSpPr>
          <p:cNvPr id="2" name="Slide Number Placeholder 1">
            <a:extLst>
              <a:ext uri="{FF2B5EF4-FFF2-40B4-BE49-F238E27FC236}">
                <a16:creationId xmlns:a16="http://schemas.microsoft.com/office/drawing/2014/main" id="{5221546E-CADE-9608-E10F-44D213B6A354}"/>
              </a:ext>
            </a:extLst>
          </p:cNvPr>
          <p:cNvSpPr>
            <a:spLocks noGrp="1"/>
          </p:cNvSpPr>
          <p:nvPr>
            <p:ph type="sldNum" sz="quarter" idx="12"/>
          </p:nvPr>
        </p:nvSpPr>
        <p:spPr/>
        <p:txBody>
          <a:bodyPr/>
          <a:lstStyle/>
          <a:p>
            <a:fld id="{A49C798E-A141-4728-B2C1-C020555BD9EF}" type="slidenum">
              <a:rPr lang="en-GB" smtClean="0"/>
              <a:t>10</a:t>
            </a:fld>
            <a:endParaRPr lang="en-GB"/>
          </a:p>
        </p:txBody>
      </p:sp>
    </p:spTree>
    <p:extLst>
      <p:ext uri="{BB962C8B-B14F-4D97-AF65-F5344CB8AC3E}">
        <p14:creationId xmlns:p14="http://schemas.microsoft.com/office/powerpoint/2010/main" val="23679547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51150-922F-6A87-CD7D-19C81BD5658E}"/>
              </a:ext>
            </a:extLst>
          </p:cNvPr>
          <p:cNvSpPr>
            <a:spLocks noGrp="1"/>
          </p:cNvSpPr>
          <p:nvPr>
            <p:ph idx="1"/>
          </p:nvPr>
        </p:nvSpPr>
        <p:spPr>
          <a:xfrm>
            <a:off x="344488" y="313267"/>
            <a:ext cx="5915025" cy="8529792"/>
          </a:xfrm>
          <a:ln>
            <a:solidFill>
              <a:schemeClr val="tx1"/>
            </a:solidFill>
          </a:ln>
        </p:spPr>
        <p:txBody>
          <a:bodyPr>
            <a:normAutofit/>
          </a:bodyPr>
          <a:lstStyle/>
          <a:p>
            <a:r>
              <a:rPr lang="en-GB" sz="1200" dirty="0"/>
              <a:t>•        fewer bones touching the ground</a:t>
            </a:r>
          </a:p>
          <a:p>
            <a:r>
              <a:rPr lang="en-GB" sz="1200" dirty="0"/>
              <a:t>2</a:t>
            </a:r>
          </a:p>
          <a:p>
            <a:r>
              <a:rPr lang="en-GB" sz="1200" dirty="0"/>
              <a:t>(b)     (</a:t>
            </a:r>
            <a:r>
              <a:rPr lang="en-GB" sz="1200" dirty="0" err="1"/>
              <a:t>i</a:t>
            </a:r>
            <a:r>
              <a:rPr lang="en-GB" sz="1200" dirty="0"/>
              <a:t>)      large(r) surface / area in contact with the ground</a:t>
            </a:r>
          </a:p>
          <a:p>
            <a:r>
              <a:rPr lang="en-GB" sz="1200" dirty="0"/>
              <a:t>or</a:t>
            </a:r>
          </a:p>
          <a:p>
            <a:r>
              <a:rPr lang="en-GB" sz="1200" dirty="0"/>
              <a:t>low / less pressure on ground</a:t>
            </a:r>
          </a:p>
          <a:p>
            <a:r>
              <a:rPr lang="en-GB" sz="1200" dirty="0"/>
              <a:t>1</a:t>
            </a:r>
          </a:p>
          <a:p>
            <a:r>
              <a:rPr lang="en-GB" sz="1200" dirty="0"/>
              <a:t>(so) less likely to sink into mud / ground</a:t>
            </a:r>
          </a:p>
          <a:p>
            <a:r>
              <a:rPr lang="en-GB" sz="1200" dirty="0"/>
              <a:t>or</a:t>
            </a:r>
          </a:p>
          <a:p>
            <a:r>
              <a:rPr lang="en-GB" sz="1200" dirty="0"/>
              <a:t>(so) could run fast(er)</a:t>
            </a:r>
          </a:p>
          <a:p>
            <a:r>
              <a:rPr lang="en-GB" sz="1200" dirty="0"/>
              <a:t>allow easy / easier to escape predators</a:t>
            </a:r>
          </a:p>
          <a:p>
            <a:r>
              <a:rPr lang="en-GB" sz="1200" dirty="0"/>
              <a:t>1</a:t>
            </a:r>
          </a:p>
          <a:p>
            <a:r>
              <a:rPr lang="en-GB" sz="1200" dirty="0"/>
              <a:t>(ii)     variation (in size / number / arrangement of bones)</a:t>
            </a:r>
          </a:p>
          <a:p>
            <a:r>
              <a:rPr lang="en-GB" sz="1200" dirty="0"/>
              <a:t>allow mutation(s) (in size / number / arrangement of bones)</a:t>
            </a:r>
          </a:p>
          <a:p>
            <a:r>
              <a:rPr lang="en-GB" sz="1200" dirty="0"/>
              <a:t>1</a:t>
            </a:r>
          </a:p>
          <a:p>
            <a:r>
              <a:rPr lang="en-GB" sz="1200" dirty="0"/>
              <a:t>(and) those with large(r) / few(er) bones more suited to running or run faster (on harder / drier ground)</a:t>
            </a:r>
          </a:p>
          <a:p>
            <a:r>
              <a:rPr lang="en-GB" sz="1200" dirty="0"/>
              <a:t>1</a:t>
            </a:r>
          </a:p>
          <a:p>
            <a:r>
              <a:rPr lang="en-GB" sz="1200" dirty="0"/>
              <a:t>these survive and breed</a:t>
            </a:r>
          </a:p>
          <a:p>
            <a:r>
              <a:rPr lang="en-GB" sz="1200" dirty="0"/>
              <a:t>allow ref to offspring for breed</a:t>
            </a:r>
          </a:p>
          <a:p>
            <a:r>
              <a:rPr lang="en-GB" sz="1200" dirty="0"/>
              <a:t>1</a:t>
            </a:r>
          </a:p>
          <a:p>
            <a:r>
              <a:rPr lang="en-GB" sz="1200" dirty="0"/>
              <a:t>(so) genes / DNA (for larger / fewer bones) passed on</a:t>
            </a:r>
          </a:p>
          <a:p>
            <a:r>
              <a:rPr lang="en-GB" sz="1200" dirty="0"/>
              <a:t>allow alleles passed on</a:t>
            </a:r>
          </a:p>
          <a:p>
            <a:r>
              <a:rPr lang="en-GB" sz="1200" dirty="0"/>
              <a:t>1</a:t>
            </a:r>
          </a:p>
          <a:p>
            <a:endParaRPr lang="en-GB" sz="1200" dirty="0"/>
          </a:p>
        </p:txBody>
      </p:sp>
      <p:sp>
        <p:nvSpPr>
          <p:cNvPr id="2" name="Slide Number Placeholder 1">
            <a:extLst>
              <a:ext uri="{FF2B5EF4-FFF2-40B4-BE49-F238E27FC236}">
                <a16:creationId xmlns:a16="http://schemas.microsoft.com/office/drawing/2014/main" id="{84F65F1C-11DD-1300-D3C0-FB7D2074C30E}"/>
              </a:ext>
            </a:extLst>
          </p:cNvPr>
          <p:cNvSpPr>
            <a:spLocks noGrp="1"/>
          </p:cNvSpPr>
          <p:nvPr>
            <p:ph type="sldNum" sz="quarter" idx="12"/>
          </p:nvPr>
        </p:nvSpPr>
        <p:spPr/>
        <p:txBody>
          <a:bodyPr/>
          <a:lstStyle/>
          <a:p>
            <a:fld id="{A49C798E-A141-4728-B2C1-C020555BD9EF}" type="slidenum">
              <a:rPr lang="en-GB" smtClean="0"/>
              <a:t>100</a:t>
            </a:fld>
            <a:endParaRPr lang="en-GB"/>
          </a:p>
        </p:txBody>
      </p:sp>
    </p:spTree>
    <p:extLst>
      <p:ext uri="{BB962C8B-B14F-4D97-AF65-F5344CB8AC3E}">
        <p14:creationId xmlns:p14="http://schemas.microsoft.com/office/powerpoint/2010/main" val="1316920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6433-7591-AB48-6D07-016C7DC66D2C}"/>
              </a:ext>
            </a:extLst>
          </p:cNvPr>
          <p:cNvSpPr>
            <a:spLocks noGrp="1"/>
          </p:cNvSpPr>
          <p:nvPr>
            <p:ph type="title"/>
          </p:nvPr>
        </p:nvSpPr>
        <p:spPr>
          <a:xfrm>
            <a:off x="471488" y="486836"/>
            <a:ext cx="5915025" cy="7606286"/>
          </a:xfrm>
        </p:spPr>
        <p:txBody>
          <a:bodyPr>
            <a:normAutofit/>
          </a:bodyPr>
          <a:lstStyle/>
          <a:p>
            <a:pPr>
              <a:lnSpc>
                <a:spcPct val="120000"/>
              </a:lnSpc>
              <a:spcBef>
                <a:spcPts val="1200"/>
              </a:spcBef>
              <a:spcAft>
                <a:spcPts val="800"/>
              </a:spcAft>
            </a:pPr>
            <a:r>
              <a:rPr lang="en-GB" sz="1300" b="1" dirty="0">
                <a:solidFill>
                  <a:srgbClr val="000000"/>
                </a:solidFill>
                <a:effectLst/>
                <a:ea typeface="Times New Roman" panose="02020603050405020304" pitchFamily="18" charset="0"/>
                <a:cs typeface="Times New Roman" panose="02020603050405020304" pitchFamily="18" charset="0"/>
              </a:rPr>
              <a:t>Q3.</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(a)     any </a:t>
            </a:r>
            <a:r>
              <a:rPr lang="en-GB" sz="1300" b="1" dirty="0">
                <a:effectLst/>
                <a:ea typeface="Times New Roman" panose="02020603050405020304" pitchFamily="18" charset="0"/>
                <a:cs typeface="Times New Roman" panose="02020603050405020304" pitchFamily="18" charset="0"/>
              </a:rPr>
              <a:t>two</a:t>
            </a:r>
            <a:r>
              <a:rPr lang="en-GB" sz="1300" dirty="0">
                <a:effectLst/>
                <a:ea typeface="Times New Roman" panose="02020603050405020304" pitchFamily="18" charset="0"/>
                <a:cs typeface="Times New Roman" panose="02020603050405020304" pitchFamily="18" charset="0"/>
              </a:rPr>
              <a:t> from:</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        larger / longer / thicker</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examples </a:t>
            </a:r>
            <a:r>
              <a:rPr lang="en-GB" sz="1300" i="1" dirty="0" err="1">
                <a:effectLst/>
                <a:ea typeface="Times New Roman" panose="02020603050405020304" pitchFamily="18" charset="0"/>
                <a:cs typeface="Times New Roman" panose="02020603050405020304" pitchFamily="18" charset="0"/>
              </a:rPr>
              <a:t>eg</a:t>
            </a:r>
            <a:r>
              <a:rPr lang="en-GB" sz="1300" i="1" dirty="0">
                <a:effectLst/>
                <a:ea typeface="Times New Roman" panose="02020603050405020304" pitchFamily="18" charset="0"/>
                <a:cs typeface="Times New Roman" panose="02020603050405020304" pitchFamily="18" charset="0"/>
              </a:rPr>
              <a:t> fewer toes </a:t>
            </a:r>
            <a:r>
              <a:rPr lang="en-GB" sz="1300" b="1" i="1" dirty="0">
                <a:effectLst/>
                <a:ea typeface="Times New Roman" panose="02020603050405020304" pitchFamily="18" charset="0"/>
                <a:cs typeface="Times New Roman" panose="02020603050405020304" pitchFamily="18" charset="0"/>
              </a:rPr>
              <a:t>or</a:t>
            </a:r>
            <a:r>
              <a:rPr lang="en-GB" sz="1300" i="1" dirty="0">
                <a:effectLst/>
                <a:ea typeface="Times New Roman" panose="02020603050405020304" pitchFamily="18" charset="0"/>
                <a:cs typeface="Times New Roman" panose="02020603050405020304" pitchFamily="18" charset="0"/>
              </a:rPr>
              <a:t> bones fused</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        fewer (bones in total)</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smaller surface area touching the ground</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        fewer bones touching the ground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2</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(b)     (</a:t>
            </a:r>
            <a:r>
              <a:rPr lang="en-GB" sz="1300" dirty="0" err="1">
                <a:effectLst/>
                <a:ea typeface="Times New Roman" panose="02020603050405020304" pitchFamily="18" charset="0"/>
                <a:cs typeface="Times New Roman" panose="02020603050405020304" pitchFamily="18" charset="0"/>
              </a:rPr>
              <a:t>i</a:t>
            </a:r>
            <a:r>
              <a:rPr lang="en-GB" sz="1300" dirty="0">
                <a:effectLst/>
                <a:ea typeface="Times New Roman" panose="02020603050405020304" pitchFamily="18" charset="0"/>
                <a:cs typeface="Times New Roman" panose="02020603050405020304" pitchFamily="18" charset="0"/>
              </a:rPr>
              <a:t>)      large(r) surface / area in contact with the ground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or</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low / less pressure on ground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(so) less likely to sink into mud / ground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or</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(so) could run fast(er)</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easy / easier to escape predators</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(ii)     variation (in size / number / arrangement of bones)</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mutation(s) (in size / number / arrangement of bones)</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(and) those with large(r) / few(er) bones more suited to running </a:t>
            </a:r>
            <a:r>
              <a:rPr lang="en-GB" sz="1300" b="1" dirty="0">
                <a:effectLst/>
                <a:ea typeface="Times New Roman" panose="02020603050405020304" pitchFamily="18" charset="0"/>
                <a:cs typeface="Times New Roman" panose="02020603050405020304" pitchFamily="18" charset="0"/>
              </a:rPr>
              <a:t>or</a:t>
            </a:r>
            <a:r>
              <a:rPr lang="en-GB" sz="1300" dirty="0">
                <a:effectLst/>
                <a:ea typeface="Times New Roman" panose="02020603050405020304" pitchFamily="18" charset="0"/>
                <a:cs typeface="Times New Roman" panose="02020603050405020304" pitchFamily="18" charset="0"/>
              </a:rPr>
              <a:t> run faster (on harder / drier ground)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these survive </a:t>
            </a:r>
            <a:r>
              <a:rPr lang="en-GB" sz="1300" b="1" dirty="0">
                <a:effectLst/>
                <a:ea typeface="Times New Roman" panose="02020603050405020304" pitchFamily="18" charset="0"/>
                <a:cs typeface="Times New Roman" panose="02020603050405020304" pitchFamily="18" charset="0"/>
              </a:rPr>
              <a:t>and</a:t>
            </a:r>
            <a:r>
              <a:rPr lang="en-GB" sz="1300" dirty="0">
                <a:effectLst/>
                <a:ea typeface="Times New Roman" panose="02020603050405020304" pitchFamily="18" charset="0"/>
                <a:cs typeface="Times New Roman" panose="02020603050405020304" pitchFamily="18" charset="0"/>
              </a:rPr>
              <a:t> breed</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ref to offspring for breed</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1300" dirty="0">
                <a:effectLst/>
                <a:ea typeface="Times New Roman" panose="02020603050405020304" pitchFamily="18" charset="0"/>
                <a:cs typeface="Times New Roman" panose="02020603050405020304" pitchFamily="18" charset="0"/>
              </a:rPr>
            </a:br>
            <a:r>
              <a:rPr lang="en-GB" sz="1300" dirty="0">
                <a:effectLst/>
                <a:ea typeface="Times New Roman" panose="02020603050405020304" pitchFamily="18" charset="0"/>
                <a:cs typeface="Times New Roman" panose="02020603050405020304" pitchFamily="18" charset="0"/>
              </a:rPr>
              <a:t>(so) genes / DNA (for larger / fewer bones) passed on</a:t>
            </a:r>
            <a:br>
              <a:rPr lang="en-GB" sz="1300" dirty="0">
                <a:effectLst/>
                <a:ea typeface="Times New Roman" panose="02020603050405020304" pitchFamily="18" charset="0"/>
                <a:cs typeface="Times New Roman" panose="02020603050405020304" pitchFamily="18" charset="0"/>
              </a:rPr>
            </a:br>
            <a:r>
              <a:rPr lang="en-GB" sz="1300" i="1" dirty="0">
                <a:effectLst/>
                <a:ea typeface="Times New Roman" panose="02020603050405020304" pitchFamily="18" charset="0"/>
                <a:cs typeface="Times New Roman" panose="02020603050405020304" pitchFamily="18" charset="0"/>
              </a:rPr>
              <a:t>allow alleles passed on</a:t>
            </a:r>
            <a:br>
              <a:rPr lang="en-GB" sz="1300" dirty="0">
                <a:effectLst/>
                <a:ea typeface="Times New Roman" panose="02020603050405020304" pitchFamily="18" charset="0"/>
                <a:cs typeface="Times New Roman" panose="02020603050405020304" pitchFamily="18" charset="0"/>
              </a:rPr>
            </a:br>
            <a:r>
              <a:rPr lang="en-GB" sz="1300" b="1" dirty="0">
                <a:effectLst/>
                <a:ea typeface="Times New Roman" panose="02020603050405020304" pitchFamily="18" charset="0"/>
                <a:cs typeface="Times New Roman" panose="02020603050405020304" pitchFamily="18" charset="0"/>
              </a:rPr>
              <a:t>1</a:t>
            </a:r>
            <a:br>
              <a:rPr lang="en-GB" sz="3600" dirty="0">
                <a:effectLst/>
                <a:ea typeface="Times New Roman" panose="02020603050405020304" pitchFamily="18" charset="0"/>
                <a:cs typeface="Times New Roman" panose="02020603050405020304" pitchFamily="18" charset="0"/>
              </a:rPr>
            </a:br>
            <a:endParaRPr lang="en-GB" dirty="0"/>
          </a:p>
        </p:txBody>
      </p:sp>
      <p:sp>
        <p:nvSpPr>
          <p:cNvPr id="3" name="Slide Number Placeholder 2">
            <a:extLst>
              <a:ext uri="{FF2B5EF4-FFF2-40B4-BE49-F238E27FC236}">
                <a16:creationId xmlns:a16="http://schemas.microsoft.com/office/drawing/2014/main" id="{0FECD1AD-C0D9-5ECE-07E1-B9ED139950B9}"/>
              </a:ext>
            </a:extLst>
          </p:cNvPr>
          <p:cNvSpPr>
            <a:spLocks noGrp="1"/>
          </p:cNvSpPr>
          <p:nvPr>
            <p:ph type="sldNum" sz="quarter" idx="12"/>
          </p:nvPr>
        </p:nvSpPr>
        <p:spPr/>
        <p:txBody>
          <a:bodyPr/>
          <a:lstStyle/>
          <a:p>
            <a:fld id="{A49C798E-A141-4728-B2C1-C020555BD9EF}" type="slidenum">
              <a:rPr lang="en-GB" smtClean="0"/>
              <a:t>101</a:t>
            </a:fld>
            <a:endParaRPr lang="en-GB"/>
          </a:p>
        </p:txBody>
      </p:sp>
    </p:spTree>
    <p:extLst>
      <p:ext uri="{BB962C8B-B14F-4D97-AF65-F5344CB8AC3E}">
        <p14:creationId xmlns:p14="http://schemas.microsoft.com/office/powerpoint/2010/main" val="39148454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481194"/>
            <a:ext cx="6311900" cy="525400"/>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p:txBody>
      </p:sp>
      <p:pic>
        <p:nvPicPr>
          <p:cNvPr id="9" name="Picture 8">
            <a:extLst>
              <a:ext uri="{FF2B5EF4-FFF2-40B4-BE49-F238E27FC236}">
                <a16:creationId xmlns:a16="http://schemas.microsoft.com/office/drawing/2014/main" id="{A7535800-352F-0790-E554-8C1252BD7A80}"/>
              </a:ext>
            </a:extLst>
          </p:cNvPr>
          <p:cNvPicPr>
            <a:picLocks noChangeAspect="1"/>
          </p:cNvPicPr>
          <p:nvPr/>
        </p:nvPicPr>
        <p:blipFill>
          <a:blip r:embed="rId2"/>
          <a:stretch>
            <a:fillRect/>
          </a:stretch>
        </p:blipFill>
        <p:spPr>
          <a:xfrm>
            <a:off x="273050" y="1174506"/>
            <a:ext cx="6211167" cy="4677428"/>
          </a:xfrm>
          <a:prstGeom prst="rect">
            <a:avLst/>
          </a:prstGeom>
        </p:spPr>
      </p:pic>
      <p:sp>
        <p:nvSpPr>
          <p:cNvPr id="2" name="Slide Number Placeholder 1">
            <a:extLst>
              <a:ext uri="{FF2B5EF4-FFF2-40B4-BE49-F238E27FC236}">
                <a16:creationId xmlns:a16="http://schemas.microsoft.com/office/drawing/2014/main" id="{C3F89B73-1A63-2FD3-B1A7-C6638145B0A3}"/>
              </a:ext>
            </a:extLst>
          </p:cNvPr>
          <p:cNvSpPr>
            <a:spLocks noGrp="1"/>
          </p:cNvSpPr>
          <p:nvPr>
            <p:ph type="sldNum" sz="quarter" idx="12"/>
          </p:nvPr>
        </p:nvSpPr>
        <p:spPr/>
        <p:txBody>
          <a:bodyPr/>
          <a:lstStyle/>
          <a:p>
            <a:fld id="{A49C798E-A141-4728-B2C1-C020555BD9EF}" type="slidenum">
              <a:rPr lang="en-GB" smtClean="0"/>
              <a:t>102</a:t>
            </a:fld>
            <a:endParaRPr lang="en-GB"/>
          </a:p>
        </p:txBody>
      </p:sp>
    </p:spTree>
    <p:extLst>
      <p:ext uri="{BB962C8B-B14F-4D97-AF65-F5344CB8AC3E}">
        <p14:creationId xmlns:p14="http://schemas.microsoft.com/office/powerpoint/2010/main" val="1715081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a:t>
            </a:r>
            <a:r>
              <a:rPr lang="en-GB" sz="1200" dirty="0"/>
              <a:t>We are learning to explain how humans control the characteristics of species through selective breeding.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1200329"/>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humans try to manipulate the characteristics of different species. For example, they might breed dogs that are gentler. It also helps us to </a:t>
            </a:r>
            <a:r>
              <a:rPr lang="en-US" sz="1200" dirty="0" err="1">
                <a:latin typeface="+mj-lt"/>
              </a:rPr>
              <a:t>undrstand</a:t>
            </a:r>
            <a:r>
              <a:rPr lang="en-US" sz="1200" dirty="0">
                <a:latin typeface="+mj-lt"/>
              </a:rPr>
              <a:t> the consequences of humans interfering with nature. This is because natural selection has resulted in some undesirable effects in some species. </a:t>
            </a:r>
          </a:p>
          <a:p>
            <a:endParaRPr lang="en-US" sz="1200" dirty="0">
              <a:latin typeface="+mj-lt"/>
            </a:endParaRPr>
          </a:p>
        </p:txBody>
      </p:sp>
      <p:sp>
        <p:nvSpPr>
          <p:cNvPr id="5" name="TextBox 4">
            <a:extLst>
              <a:ext uri="{FF2B5EF4-FFF2-40B4-BE49-F238E27FC236}">
                <a16:creationId xmlns:a16="http://schemas.microsoft.com/office/drawing/2014/main" id="{F68F9F69-EBF1-83E7-52C9-1CCE5D978D4B}"/>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6: Selective Breeding.</a:t>
            </a:r>
          </a:p>
        </p:txBody>
      </p:sp>
      <p:sp>
        <p:nvSpPr>
          <p:cNvPr id="2" name="Slide Number Placeholder 1">
            <a:extLst>
              <a:ext uri="{FF2B5EF4-FFF2-40B4-BE49-F238E27FC236}">
                <a16:creationId xmlns:a16="http://schemas.microsoft.com/office/drawing/2014/main" id="{38236602-9C83-B1AD-D17B-F56F436BEDB0}"/>
              </a:ext>
            </a:extLst>
          </p:cNvPr>
          <p:cNvSpPr>
            <a:spLocks noGrp="1"/>
          </p:cNvSpPr>
          <p:nvPr>
            <p:ph type="sldNum" sz="quarter" idx="12"/>
          </p:nvPr>
        </p:nvSpPr>
        <p:spPr/>
        <p:txBody>
          <a:bodyPr/>
          <a:lstStyle/>
          <a:p>
            <a:fld id="{A49C798E-A141-4728-B2C1-C020555BD9EF}" type="slidenum">
              <a:rPr lang="en-GB" smtClean="0"/>
              <a:t>103</a:t>
            </a:fld>
            <a:endParaRPr lang="en-GB"/>
          </a:p>
        </p:txBody>
      </p:sp>
    </p:spTree>
    <p:extLst>
      <p:ext uri="{BB962C8B-B14F-4D97-AF65-F5344CB8AC3E}">
        <p14:creationId xmlns:p14="http://schemas.microsoft.com/office/powerpoint/2010/main" val="2691556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99394"/>
            <a:ext cx="6311900" cy="7758149"/>
          </a:xfrm>
          <a:prstGeom prst="rect">
            <a:avLst/>
          </a:prstGeom>
          <a:noFill/>
          <a:ln w="28575">
            <a:noFill/>
          </a:ln>
        </p:spPr>
        <p:txBody>
          <a:bodyPr wrap="square" rtlCol="0">
            <a:spAutoFit/>
          </a:bodyPr>
          <a:lstStyle/>
          <a:p>
            <a:r>
              <a:rPr lang="en-GB" sz="1400" b="1" u="sng" dirty="0"/>
              <a:t>I wasn’t there but I still care!</a:t>
            </a:r>
          </a:p>
          <a:p>
            <a:r>
              <a:rPr lang="en-GB" sz="1200" dirty="0"/>
              <a:t>The </a:t>
            </a:r>
            <a:r>
              <a:rPr lang="en-GB" sz="1200" b="1" dirty="0"/>
              <a:t>theory of evolution </a:t>
            </a:r>
            <a:r>
              <a:rPr lang="en-GB" sz="1200" dirty="0"/>
              <a:t>by natural selection is </a:t>
            </a:r>
            <a:r>
              <a:rPr lang="en-GB" sz="1200" b="1" dirty="0"/>
              <a:t>now widely accepted.  Evidence</a:t>
            </a:r>
            <a:r>
              <a:rPr lang="en-GB" sz="1200" dirty="0"/>
              <a:t> for Darwin's theory is now </a:t>
            </a:r>
            <a:r>
              <a:rPr lang="en-GB" sz="1200" b="1" dirty="0"/>
              <a:t>available</a:t>
            </a:r>
            <a:r>
              <a:rPr lang="en-GB" sz="1200" dirty="0"/>
              <a:t> as it has been shown that characteristics are passed on to offspring in genes. </a:t>
            </a:r>
            <a:r>
              <a:rPr lang="en-GB" sz="1200" b="1" dirty="0"/>
              <a:t>Fossils</a:t>
            </a:r>
            <a:r>
              <a:rPr lang="en-GB" sz="1200" dirty="0"/>
              <a:t> now provide</a:t>
            </a:r>
            <a:r>
              <a:rPr lang="en-GB" sz="1200" b="1" dirty="0"/>
              <a:t> proof </a:t>
            </a:r>
            <a:r>
              <a:rPr lang="en-GB" sz="1200" dirty="0"/>
              <a:t>for </a:t>
            </a:r>
            <a:r>
              <a:rPr lang="en-GB" sz="1200" b="1" dirty="0"/>
              <a:t>evolution</a:t>
            </a:r>
            <a:r>
              <a:rPr lang="en-GB" sz="1200" dirty="0"/>
              <a:t> showing how organisms changed gradually over millions of years.</a:t>
            </a:r>
          </a:p>
          <a:p>
            <a:endParaRPr lang="en-GB" sz="1200" dirty="0"/>
          </a:p>
          <a:p>
            <a:r>
              <a:rPr lang="en-GB" sz="1200" dirty="0"/>
              <a:t>Our understanding of evolution has also been helped by the </a:t>
            </a:r>
            <a:r>
              <a:rPr lang="en-GB" sz="1200" b="1" dirty="0"/>
              <a:t>study of antibiotic resistance in bacteria</a:t>
            </a:r>
            <a:r>
              <a:rPr lang="en-GB" sz="1200" dirty="0"/>
              <a:t>. Bacteria multiply quickly in a short space of time. Advantageous mutations are rapidly spreading throughout the population of bacteria. We </a:t>
            </a:r>
            <a:r>
              <a:rPr lang="en-GB" sz="1200" b="1" dirty="0"/>
              <a:t>can see evolution </a:t>
            </a:r>
            <a:r>
              <a:rPr lang="en-GB" sz="1200" dirty="0"/>
              <a:t>through natural selection occur and are able to do research.</a:t>
            </a:r>
          </a:p>
          <a:p>
            <a:endParaRPr lang="en-GB" sz="1200" dirty="0"/>
          </a:p>
          <a:p>
            <a:r>
              <a:rPr lang="en-GB" sz="1200" dirty="0"/>
              <a:t>Fossils are the ‘remains’ of ancient organisms from millions of years ago, which are found in rocks. Scientists can learn how much or how little organisms have changed over time. This is called the fossil record.  However, the </a:t>
            </a:r>
            <a:r>
              <a:rPr lang="en-GB" sz="1200" b="1" dirty="0"/>
              <a:t>fossil record</a:t>
            </a:r>
            <a:r>
              <a:rPr lang="en-GB" sz="1200" dirty="0"/>
              <a:t> is </a:t>
            </a:r>
            <a:r>
              <a:rPr lang="en-GB" sz="1200" b="1" dirty="0"/>
              <a:t>incomplete</a:t>
            </a:r>
            <a:r>
              <a:rPr lang="en-GB" sz="1200" dirty="0"/>
              <a:t> for many reasons:</a:t>
            </a:r>
          </a:p>
          <a:p>
            <a:endParaRPr lang="en-GB" sz="1200" dirty="0"/>
          </a:p>
          <a:p>
            <a:r>
              <a:rPr lang="en-GB" sz="1200" dirty="0"/>
              <a:t>1. </a:t>
            </a:r>
            <a:r>
              <a:rPr lang="en-GB" sz="1200" b="1" dirty="0"/>
              <a:t>Early life forms </a:t>
            </a:r>
            <a:r>
              <a:rPr lang="en-GB" sz="1200" dirty="0"/>
              <a:t>were often </a:t>
            </a:r>
            <a:r>
              <a:rPr lang="en-GB" sz="1200" b="1" dirty="0"/>
              <a:t>soft bodied </a:t>
            </a:r>
            <a:r>
              <a:rPr lang="en-GB" sz="1200" dirty="0"/>
              <a:t>and so </a:t>
            </a:r>
            <a:r>
              <a:rPr lang="en-GB" sz="1200" b="1" dirty="0"/>
              <a:t>few traces </a:t>
            </a:r>
            <a:r>
              <a:rPr lang="en-GB" sz="1200" dirty="0"/>
              <a:t>remain.</a:t>
            </a:r>
          </a:p>
          <a:p>
            <a:r>
              <a:rPr lang="en-GB" sz="1200" dirty="0"/>
              <a:t>2. Most organisms </a:t>
            </a:r>
            <a:r>
              <a:rPr lang="en-GB" sz="1200" b="1" dirty="0"/>
              <a:t>do not </a:t>
            </a:r>
            <a:r>
              <a:rPr lang="en-GB" sz="1200" dirty="0"/>
              <a:t>become </a:t>
            </a:r>
            <a:r>
              <a:rPr lang="en-GB" sz="1200" b="1" dirty="0"/>
              <a:t>fossilised</a:t>
            </a:r>
            <a:r>
              <a:rPr lang="en-GB" sz="1200" dirty="0"/>
              <a:t> as </a:t>
            </a:r>
            <a:r>
              <a:rPr lang="en-GB" sz="1200" b="1" dirty="0"/>
              <a:t>conditions </a:t>
            </a:r>
            <a:r>
              <a:rPr lang="en-GB" sz="1200" dirty="0"/>
              <a:t>are </a:t>
            </a:r>
            <a:r>
              <a:rPr lang="en-GB" sz="1200" b="1" dirty="0"/>
              <a:t>rare</a:t>
            </a:r>
            <a:r>
              <a:rPr lang="en-GB" sz="1200" dirty="0"/>
              <a:t>.</a:t>
            </a:r>
          </a:p>
          <a:p>
            <a:r>
              <a:rPr lang="en-GB" sz="1200" dirty="0"/>
              <a:t>3. We are </a:t>
            </a:r>
            <a:r>
              <a:rPr lang="en-GB" sz="1200" b="1" dirty="0"/>
              <a:t>still discovering fossils </a:t>
            </a:r>
            <a:r>
              <a:rPr lang="en-GB" sz="1200" dirty="0"/>
              <a:t>which give us more information.</a:t>
            </a:r>
          </a:p>
          <a:p>
            <a:r>
              <a:rPr lang="en-GB" sz="1200" dirty="0"/>
              <a:t>4. </a:t>
            </a:r>
            <a:r>
              <a:rPr lang="en-GB" sz="1200" b="1" dirty="0"/>
              <a:t>Traces</a:t>
            </a:r>
            <a:r>
              <a:rPr lang="en-GB" sz="1200" dirty="0"/>
              <a:t> are often </a:t>
            </a:r>
            <a:r>
              <a:rPr lang="en-GB" sz="1200" b="1" dirty="0"/>
              <a:t>destroyed</a:t>
            </a:r>
            <a:r>
              <a:rPr lang="en-GB" sz="1200" dirty="0"/>
              <a:t> by </a:t>
            </a:r>
            <a:r>
              <a:rPr lang="en-GB" sz="1200" b="1" dirty="0"/>
              <a:t>geological activity </a:t>
            </a:r>
            <a:r>
              <a:rPr lang="en-GB" sz="1200" dirty="0"/>
              <a:t>like earthquakes, volcanic eruptions, formation of mountain ranges and erosion.</a:t>
            </a:r>
          </a:p>
          <a:p>
            <a:r>
              <a:rPr lang="en-GB" sz="1200" dirty="0"/>
              <a:t>                                                                                                                                                                                                        </a:t>
            </a:r>
          </a:p>
          <a:p>
            <a:r>
              <a:rPr lang="en-GB" sz="1200" dirty="0"/>
              <a:t>                                                                                                               The </a:t>
            </a:r>
            <a:r>
              <a:rPr lang="en-GB" sz="1200" b="1" dirty="0"/>
              <a:t>fossil record </a:t>
            </a:r>
            <a:r>
              <a:rPr lang="en-GB" sz="1200" dirty="0"/>
              <a:t>of the </a:t>
            </a:r>
            <a:r>
              <a:rPr lang="en-GB" sz="1200" b="1" dirty="0"/>
              <a:t>horse</a:t>
            </a:r>
            <a:r>
              <a:rPr lang="en-GB" sz="1200" dirty="0"/>
              <a:t> gives</a:t>
            </a:r>
          </a:p>
          <a:p>
            <a:r>
              <a:rPr lang="en-GB" sz="1200" dirty="0"/>
              <a:t>                                                                                                               us a good </a:t>
            </a:r>
            <a:r>
              <a:rPr lang="en-GB" sz="1200" b="1" dirty="0"/>
              <a:t>idea </a:t>
            </a:r>
            <a:r>
              <a:rPr lang="en-GB" sz="1200" dirty="0"/>
              <a:t>of how the modern</a:t>
            </a:r>
          </a:p>
          <a:p>
            <a:r>
              <a:rPr lang="en-GB" sz="1200" dirty="0"/>
              <a:t>                                                                                                               horse has </a:t>
            </a:r>
            <a:r>
              <a:rPr lang="en-GB" sz="1200" b="1" dirty="0"/>
              <a:t>evolved</a:t>
            </a:r>
            <a:r>
              <a:rPr lang="en-GB" sz="1200" dirty="0"/>
              <a:t> from a much</a:t>
            </a:r>
          </a:p>
          <a:p>
            <a:r>
              <a:rPr lang="en-GB" sz="1200" dirty="0"/>
              <a:t>                                                                                                               smaller, dog like animal.</a:t>
            </a:r>
            <a:endParaRPr lang="en-GB" sz="11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Task:  </a:t>
            </a:r>
          </a:p>
          <a:p>
            <a:pPr marL="228600" indent="-228600">
              <a:lnSpc>
                <a:spcPct val="150000"/>
              </a:lnSpc>
              <a:buAutoNum type="arabicPeriod"/>
            </a:pPr>
            <a:r>
              <a:rPr lang="en-GB" sz="1200" dirty="0"/>
              <a:t>Who’s theory of evolution is the most widely accepted and why?</a:t>
            </a:r>
          </a:p>
          <a:p>
            <a:pPr>
              <a:lnSpc>
                <a:spcPct val="150000"/>
              </a:lnSpc>
            </a:pPr>
            <a:r>
              <a:rPr lang="en-GB" sz="1200" dirty="0"/>
              <a:t>…………………………………………………………………………………………………………..………………………………………...</a:t>
            </a:r>
          </a:p>
          <a:p>
            <a:pPr marL="228600" indent="-228600">
              <a:lnSpc>
                <a:spcPct val="150000"/>
              </a:lnSpc>
              <a:buAutoNum type="arabicPeriod" startAt="2"/>
            </a:pPr>
            <a:r>
              <a:rPr lang="en-GB" sz="1200" dirty="0"/>
              <a:t>What are fossils and where are they found?</a:t>
            </a:r>
          </a:p>
          <a:p>
            <a:pPr>
              <a:lnSpc>
                <a:spcPct val="150000"/>
              </a:lnSpc>
            </a:pPr>
            <a:r>
              <a:rPr lang="en-GB" sz="1200" dirty="0"/>
              <a:t>................................................................................................................................................................</a:t>
            </a:r>
          </a:p>
          <a:p>
            <a:pPr>
              <a:lnSpc>
                <a:spcPct val="150000"/>
              </a:lnSpc>
            </a:pPr>
            <a:r>
              <a:rPr lang="en-GB" sz="1200" dirty="0"/>
              <a:t>3.  Why is there incomplete fossil records?</a:t>
            </a:r>
          </a:p>
          <a:p>
            <a:pPr>
              <a:lnSpc>
                <a:spcPct val="150000"/>
              </a:lnSpc>
            </a:pPr>
            <a:r>
              <a:rPr lang="en-GB" sz="1200" dirty="0"/>
              <a:t>………………………………………………………………………………………………………………………………………………………….</a:t>
            </a:r>
          </a:p>
        </p:txBody>
      </p:sp>
      <p:pic>
        <p:nvPicPr>
          <p:cNvPr id="2" name="Picture 1" descr="ThinkstockPhotos-96168538horse evolution.jpg">
            <a:extLst>
              <a:ext uri="{FF2B5EF4-FFF2-40B4-BE49-F238E27FC236}">
                <a16:creationId xmlns:a16="http://schemas.microsoft.com/office/drawing/2014/main" id="{1F856CF9-86BB-5E7D-87CA-E1DC1E45C94C}"/>
              </a:ext>
            </a:extLst>
          </p:cNvPr>
          <p:cNvPicPr>
            <a:picLocks noChangeAspect="1"/>
          </p:cNvPicPr>
          <p:nvPr/>
        </p:nvPicPr>
        <p:blipFill>
          <a:blip r:embed="rId2" cstate="print"/>
          <a:stretch>
            <a:fillRect/>
          </a:stretch>
        </p:blipFill>
        <p:spPr>
          <a:xfrm>
            <a:off x="374904" y="4278468"/>
            <a:ext cx="3778744" cy="1392169"/>
          </a:xfrm>
          <a:prstGeom prst="rect">
            <a:avLst/>
          </a:prstGeom>
          <a:ln w="12700">
            <a:solidFill>
              <a:schemeClr val="accent6">
                <a:lumMod val="50000"/>
              </a:schemeClr>
            </a:solidFill>
          </a:ln>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7DA0F947-4010-1C6A-A7C7-41EFA0F9B8D4}"/>
              </a:ext>
            </a:extLst>
          </p:cNvPr>
          <p:cNvSpPr>
            <a:spLocks noGrp="1"/>
          </p:cNvSpPr>
          <p:nvPr>
            <p:ph type="sldNum" sz="quarter" idx="12"/>
          </p:nvPr>
        </p:nvSpPr>
        <p:spPr/>
        <p:txBody>
          <a:bodyPr/>
          <a:lstStyle/>
          <a:p>
            <a:fld id="{A49C798E-A141-4728-B2C1-C020555BD9EF}" type="slidenum">
              <a:rPr lang="en-GB" smtClean="0"/>
              <a:t>104</a:t>
            </a:fld>
            <a:endParaRPr lang="en-GB"/>
          </a:p>
        </p:txBody>
      </p:sp>
    </p:spTree>
    <p:extLst>
      <p:ext uri="{BB962C8B-B14F-4D97-AF65-F5344CB8AC3E}">
        <p14:creationId xmlns:p14="http://schemas.microsoft.com/office/powerpoint/2010/main" val="16277266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4" y="324854"/>
          <a:ext cx="6274909" cy="8506326"/>
        </p:xfrm>
        <a:graphic>
          <a:graphicData uri="http://schemas.openxmlformats.org/drawingml/2006/table">
            <a:tbl>
              <a:tblPr firstRow="1" bandRow="1">
                <a:tableStyleId>{5C22544A-7EE6-4342-B048-85BDC9FD1C3A}</a:tableStyleId>
              </a:tblPr>
              <a:tblGrid>
                <a:gridCol w="379927">
                  <a:extLst>
                    <a:ext uri="{9D8B030D-6E8A-4147-A177-3AD203B41FA5}">
                      <a16:colId xmlns:a16="http://schemas.microsoft.com/office/drawing/2014/main" val="1728834577"/>
                    </a:ext>
                  </a:extLst>
                </a:gridCol>
                <a:gridCol w="5894982">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Selective Breeding</a:t>
                      </a:r>
                    </a:p>
                    <a:p>
                      <a:pPr>
                        <a:lnSpc>
                          <a:spcPct val="150000"/>
                        </a:lnSpc>
                      </a:pPr>
                      <a:r>
                        <a:rPr lang="en-GB" sz="1200" b="0" u="none" dirty="0">
                          <a:solidFill>
                            <a:schemeClr val="tx1"/>
                          </a:solidFill>
                        </a:rPr>
                        <a:t>Selective breeding or artificial selection is when humans breed plants and animals for particular genetic characteristics. Humans have bred food crops from wild plants and domesticated animals for thousands of years.</a:t>
                      </a:r>
                    </a:p>
                    <a:p>
                      <a:pPr fontAlgn="base">
                        <a:lnSpc>
                          <a:spcPct val="150000"/>
                        </a:lnSpc>
                      </a:pPr>
                      <a:r>
                        <a:rPr lang="en-GB" sz="1200" b="1" i="0" kern="1200" dirty="0">
                          <a:solidFill>
                            <a:schemeClr val="tx1"/>
                          </a:solidFill>
                          <a:effectLst/>
                          <a:latin typeface="+mn-lt"/>
                          <a:ea typeface="+mn-ea"/>
                          <a:cs typeface="+mn-cs"/>
                        </a:rPr>
                        <a:t>Main steps involved</a:t>
                      </a:r>
                    </a:p>
                    <a:p>
                      <a:pPr fontAlgn="base">
                        <a:lnSpc>
                          <a:spcPct val="150000"/>
                        </a:lnSpc>
                      </a:pPr>
                      <a:r>
                        <a:rPr lang="en-GB" sz="1200" b="0" i="0" kern="1200" dirty="0">
                          <a:solidFill>
                            <a:schemeClr val="tx1"/>
                          </a:solidFill>
                          <a:effectLst/>
                          <a:latin typeface="+mn-lt"/>
                          <a:ea typeface="+mn-ea"/>
                          <a:cs typeface="+mn-cs"/>
                        </a:rPr>
                        <a:t>Selective breeding takes place over many generations. These are the main steps for both plants and animals involve:</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Decide which characteristics are important enough to select.</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Choose parents that show these characteristics from a mixed population. They are bred together.</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Choose the best offspring with the desired characteristics to produce the next generation.</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Repeat the process continuously over many generations, until all offspring show the desired characteristics.</a:t>
                      </a:r>
                    </a:p>
                    <a:p>
                      <a:pPr marL="0" indent="0" fontAlgn="base">
                        <a:lnSpc>
                          <a:spcPct val="150000"/>
                        </a:lnSpc>
                        <a:buFont typeface="+mj-lt"/>
                        <a:buNone/>
                      </a:pPr>
                      <a:endParaRPr lang="en-GB" sz="1200" b="0" i="0" kern="1200" dirty="0">
                        <a:solidFill>
                          <a:schemeClr val="tx1"/>
                        </a:solidFill>
                        <a:effectLst/>
                        <a:latin typeface="+mn-lt"/>
                        <a:ea typeface="+mn-ea"/>
                        <a:cs typeface="+mn-cs"/>
                      </a:endParaRPr>
                    </a:p>
                    <a:p>
                      <a:pPr>
                        <a:lnSpc>
                          <a:spcPct val="150000"/>
                        </a:lnSpc>
                      </a:pPr>
                      <a:endParaRPr lang="en-GB" sz="1200" b="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descr="A diagram of sheep with text&#10;&#10;Description automatically generated">
            <a:extLst>
              <a:ext uri="{FF2B5EF4-FFF2-40B4-BE49-F238E27FC236}">
                <a16:creationId xmlns:a16="http://schemas.microsoft.com/office/drawing/2014/main" id="{709B5C5B-EAB5-ACE3-470E-758A43C25E8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19089" y="4335982"/>
            <a:ext cx="5651329" cy="3106419"/>
          </a:xfrm>
          <a:prstGeom prst="rect">
            <a:avLst/>
          </a:prstGeom>
        </p:spPr>
      </p:pic>
      <p:sp>
        <p:nvSpPr>
          <p:cNvPr id="3" name="Slide Number Placeholder 2">
            <a:extLst>
              <a:ext uri="{FF2B5EF4-FFF2-40B4-BE49-F238E27FC236}">
                <a16:creationId xmlns:a16="http://schemas.microsoft.com/office/drawing/2014/main" id="{665CF4E2-9616-1613-5D22-5756D8ECABC1}"/>
              </a:ext>
            </a:extLst>
          </p:cNvPr>
          <p:cNvSpPr>
            <a:spLocks noGrp="1"/>
          </p:cNvSpPr>
          <p:nvPr>
            <p:ph type="sldNum" sz="quarter" idx="12"/>
          </p:nvPr>
        </p:nvSpPr>
        <p:spPr/>
        <p:txBody>
          <a:bodyPr/>
          <a:lstStyle/>
          <a:p>
            <a:fld id="{A49C798E-A141-4728-B2C1-C020555BD9EF}" type="slidenum">
              <a:rPr lang="en-GB" smtClean="0"/>
              <a:t>105</a:t>
            </a:fld>
            <a:endParaRPr lang="en-GB"/>
          </a:p>
        </p:txBody>
      </p:sp>
    </p:spTree>
    <p:extLst>
      <p:ext uri="{BB962C8B-B14F-4D97-AF65-F5344CB8AC3E}">
        <p14:creationId xmlns:p14="http://schemas.microsoft.com/office/powerpoint/2010/main" val="3958937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4" y="324854"/>
          <a:ext cx="6274909" cy="8506326"/>
        </p:xfrm>
        <a:graphic>
          <a:graphicData uri="http://schemas.openxmlformats.org/drawingml/2006/table">
            <a:tbl>
              <a:tblPr firstRow="1" bandRow="1">
                <a:tableStyleId>{5C22544A-7EE6-4342-B048-85BDC9FD1C3A}</a:tableStyleId>
              </a:tblPr>
              <a:tblGrid>
                <a:gridCol w="379927">
                  <a:extLst>
                    <a:ext uri="{9D8B030D-6E8A-4147-A177-3AD203B41FA5}">
                      <a16:colId xmlns:a16="http://schemas.microsoft.com/office/drawing/2014/main" val="1728834577"/>
                    </a:ext>
                  </a:extLst>
                </a:gridCol>
                <a:gridCol w="5894982">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fontAlgn="base">
                        <a:lnSpc>
                          <a:spcPct val="150000"/>
                        </a:lnSpc>
                        <a:buFont typeface="+mj-lt"/>
                        <a:buNone/>
                      </a:pPr>
                      <a:r>
                        <a:rPr lang="en-GB" sz="1200" b="0" i="0" kern="1200" dirty="0">
                          <a:solidFill>
                            <a:schemeClr val="tx1"/>
                          </a:solidFill>
                          <a:effectLst/>
                          <a:latin typeface="+mn-lt"/>
                          <a:ea typeface="+mn-ea"/>
                          <a:cs typeface="+mn-cs"/>
                        </a:rPr>
                        <a:t>Farmers selectively breed different types of cows with highly desirable characteristics in order to produce the best meat and dairy.</a:t>
                      </a:r>
                    </a:p>
                    <a:p>
                      <a:pPr marL="0" indent="0" fontAlgn="base">
                        <a:lnSpc>
                          <a:spcPct val="150000"/>
                        </a:lnSpc>
                        <a:buFont typeface="+mj-lt"/>
                        <a:buNone/>
                      </a:pPr>
                      <a:r>
                        <a:rPr lang="en-GB" sz="1200" b="0" i="0" kern="1200" dirty="0">
                          <a:solidFill>
                            <a:schemeClr val="tx1"/>
                          </a:solidFill>
                          <a:effectLst/>
                          <a:latin typeface="+mn-lt"/>
                          <a:ea typeface="+mn-ea"/>
                          <a:cs typeface="+mn-cs"/>
                        </a:rPr>
                        <a:t>Characteristics can be chosen for usefulness or appearance:</a:t>
                      </a:r>
                    </a:p>
                    <a:p>
                      <a:pPr marL="0" indent="0" fontAlgn="base">
                        <a:lnSpc>
                          <a:spcPct val="150000"/>
                        </a:lnSpc>
                        <a:buFont typeface="+mj-lt"/>
                        <a:buNone/>
                      </a:pPr>
                      <a:r>
                        <a:rPr lang="en-GB" sz="1200" b="0" i="0" kern="1200" dirty="0">
                          <a:solidFill>
                            <a:schemeClr val="tx1"/>
                          </a:solidFill>
                          <a:effectLst/>
                          <a:latin typeface="+mn-lt"/>
                          <a:ea typeface="+mn-ea"/>
                          <a:cs typeface="+mn-cs"/>
                        </a:rPr>
                        <a:t>Desired characteristics in plants:</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disease resistance in food crops</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wheat plants that produce lots of grain</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large or unusual flowers</a:t>
                      </a:r>
                    </a:p>
                    <a:p>
                      <a:pPr marL="0" indent="0" fontAlgn="base">
                        <a:lnSpc>
                          <a:spcPct val="150000"/>
                        </a:lnSpc>
                        <a:buFont typeface="+mj-lt"/>
                        <a:buNone/>
                      </a:pPr>
                      <a:r>
                        <a:rPr lang="en-GB" sz="1200" b="0" i="0" kern="1200" dirty="0">
                          <a:solidFill>
                            <a:schemeClr val="tx1"/>
                          </a:solidFill>
                          <a:effectLst/>
                          <a:latin typeface="+mn-lt"/>
                          <a:ea typeface="+mn-ea"/>
                          <a:cs typeface="+mn-cs"/>
                        </a:rPr>
                        <a:t>Desired characteristics in animals:</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animals that produce lots of milk or meat</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chickens that lay large eggs</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domestic dogs that have a gentle nature</a:t>
                      </a:r>
                    </a:p>
                    <a:p>
                      <a:pPr marL="0" indent="0" fontAlgn="base">
                        <a:lnSpc>
                          <a:spcPct val="150000"/>
                        </a:lnSpc>
                        <a:buFont typeface="+mj-lt"/>
                        <a:buNone/>
                      </a:pPr>
                      <a:r>
                        <a:rPr lang="en-GB" sz="1200" b="0" i="0" kern="1200" dirty="0">
                          <a:solidFill>
                            <a:schemeClr val="tx1"/>
                          </a:solidFill>
                          <a:effectLst/>
                          <a:latin typeface="+mn-lt"/>
                          <a:ea typeface="+mn-ea"/>
                          <a:cs typeface="+mn-cs"/>
                        </a:rPr>
                        <a:t>The new varieties may be economically important. For example, they may provide more or better quality food, or allow farmers to feed more people.</a:t>
                      </a:r>
                    </a:p>
                    <a:p>
                      <a:pPr>
                        <a:lnSpc>
                          <a:spcPct val="150000"/>
                        </a:lnSpc>
                      </a:pPr>
                      <a:endParaRPr lang="en-GB" sz="1200" b="0" u="none" dirty="0">
                        <a:solidFill>
                          <a:schemeClr val="tx1"/>
                        </a:solidFill>
                      </a:endParaRPr>
                    </a:p>
                    <a:p>
                      <a:pPr>
                        <a:lnSpc>
                          <a:spcPct val="150000"/>
                        </a:lnSpc>
                      </a:pPr>
                      <a:r>
                        <a:rPr lang="en-GB" sz="1200" b="1" u="sng" dirty="0">
                          <a:solidFill>
                            <a:schemeClr val="tx1"/>
                          </a:solidFill>
                        </a:rPr>
                        <a:t>Benefits and risks of selective breeding</a:t>
                      </a:r>
                    </a:p>
                    <a:p>
                      <a:pPr>
                        <a:lnSpc>
                          <a:spcPct val="150000"/>
                        </a:lnSpc>
                      </a:pPr>
                      <a:r>
                        <a:rPr lang="en-GB" sz="1200" b="0" u="none" dirty="0">
                          <a:solidFill>
                            <a:schemeClr val="tx1"/>
                          </a:solidFill>
                        </a:rPr>
                        <a:t>Because of selective breeding, future generations of selectively bred plants and animals will all share very similar genes which will reduce variation. Genes and their different </a:t>
                      </a:r>
                    </a:p>
                    <a:p>
                      <a:pPr>
                        <a:lnSpc>
                          <a:spcPct val="150000"/>
                        </a:lnSpc>
                      </a:pPr>
                      <a:r>
                        <a:rPr lang="en-GB" sz="1200" b="0" u="none" dirty="0">
                          <a:solidFill>
                            <a:schemeClr val="tx1"/>
                          </a:solidFill>
                        </a:rPr>
                        <a:t>Alleles within a population are known as its gene pool. Inbreeding can lead to a reduced gene pool, making it more difficult to produce new varieties in the future. This also makes organisms prone to certain diseases or inherited defects.</a:t>
                      </a:r>
                    </a:p>
                    <a:p>
                      <a:pPr>
                        <a:lnSpc>
                          <a:spcPct val="150000"/>
                        </a:lnSpc>
                      </a:pPr>
                      <a:r>
                        <a:rPr lang="en-GB" sz="1200" b="1" u="none" dirty="0">
                          <a:solidFill>
                            <a:schemeClr val="tx1"/>
                          </a:solidFill>
                        </a:rPr>
                        <a:t>Benefits of selective breeding include:</a:t>
                      </a:r>
                    </a:p>
                    <a:p>
                      <a:pPr marL="171450" indent="-171450">
                        <a:lnSpc>
                          <a:spcPct val="150000"/>
                        </a:lnSpc>
                        <a:buFont typeface="Arial" panose="020B0604020202020204" pitchFamily="34" charset="0"/>
                        <a:buChar char="•"/>
                      </a:pPr>
                      <a:r>
                        <a:rPr lang="en-GB" sz="1200" b="0" u="none" dirty="0">
                          <a:solidFill>
                            <a:schemeClr val="tx1"/>
                          </a:solidFill>
                        </a:rPr>
                        <a:t>new varieties may be economically important, by producing more or better quality food</a:t>
                      </a:r>
                    </a:p>
                    <a:p>
                      <a:pPr marL="171450" indent="-171450">
                        <a:lnSpc>
                          <a:spcPct val="150000"/>
                        </a:lnSpc>
                        <a:buFont typeface="Arial" panose="020B0604020202020204" pitchFamily="34" charset="0"/>
                        <a:buChar char="•"/>
                      </a:pPr>
                      <a:r>
                        <a:rPr lang="en-GB" sz="1200" b="0" u="none" dirty="0">
                          <a:solidFill>
                            <a:schemeClr val="tx1"/>
                          </a:solidFill>
                        </a:rPr>
                        <a:t>animals can be selected that cannot cause harm, for example cattle without horns</a:t>
                      </a:r>
                    </a:p>
                    <a:p>
                      <a:pPr>
                        <a:lnSpc>
                          <a:spcPct val="150000"/>
                        </a:lnSpc>
                      </a:pPr>
                      <a:r>
                        <a:rPr lang="en-GB" sz="1200" b="1" u="none" dirty="0">
                          <a:solidFill>
                            <a:schemeClr val="tx1"/>
                          </a:solidFill>
                        </a:rPr>
                        <a:t>Risks of selective breeding include:</a:t>
                      </a:r>
                    </a:p>
                    <a:p>
                      <a:pPr marL="171450" indent="-171450">
                        <a:lnSpc>
                          <a:spcPct val="150000"/>
                        </a:lnSpc>
                        <a:buFont typeface="Arial" panose="020B0604020202020204" pitchFamily="34" charset="0"/>
                        <a:buChar char="•"/>
                      </a:pPr>
                      <a:r>
                        <a:rPr lang="en-GB" sz="1200" b="0" u="none" dirty="0">
                          <a:solidFill>
                            <a:schemeClr val="tx1"/>
                          </a:solidFill>
                        </a:rPr>
                        <a:t>reduced genetic variation can lead to attack by specific insects or disease, which could be extremely destructive</a:t>
                      </a:r>
                    </a:p>
                    <a:p>
                      <a:pPr marL="171450" indent="-171450">
                        <a:lnSpc>
                          <a:spcPct val="150000"/>
                        </a:lnSpc>
                        <a:buFont typeface="Arial" panose="020B0604020202020204" pitchFamily="34" charset="0"/>
                        <a:buChar char="•"/>
                      </a:pPr>
                      <a:r>
                        <a:rPr lang="en-GB" sz="1200" b="0" u="none" dirty="0">
                          <a:solidFill>
                            <a:schemeClr val="tx1"/>
                          </a:solidFill>
                        </a:rPr>
                        <a:t>rare disease genes can be unknowingly selected as part of a positive trait, leading to problems with specific organisms, </a:t>
                      </a:r>
                      <a:r>
                        <a:rPr lang="en-GB" sz="1200" b="0" u="none" dirty="0" err="1">
                          <a:solidFill>
                            <a:schemeClr val="tx1"/>
                          </a:solidFill>
                        </a:rPr>
                        <a:t>eg</a:t>
                      </a:r>
                      <a:r>
                        <a:rPr lang="en-GB" sz="1200" b="0" u="none" dirty="0">
                          <a:solidFill>
                            <a:schemeClr val="tx1"/>
                          </a:solidFill>
                        </a:rPr>
                        <a:t> a high percentage of Dalmatian dogs are deaf</a:t>
                      </a:r>
                    </a:p>
                    <a:p>
                      <a:pPr marL="171450" indent="-171450">
                        <a:lnSpc>
                          <a:spcPct val="150000"/>
                        </a:lnSpc>
                        <a:buFont typeface="Arial" panose="020B0604020202020204" pitchFamily="34" charset="0"/>
                        <a:buChar char="•"/>
                      </a:pPr>
                      <a:r>
                        <a:rPr lang="en-GB" sz="1200" b="0" u="none" dirty="0">
                          <a:solidFill>
                            <a:schemeClr val="tx1"/>
                          </a:solidFill>
                        </a:rPr>
                        <a:t>can create physical problems in specific organisms, </a:t>
                      </a:r>
                      <a:r>
                        <a:rPr lang="en-GB" sz="1200" b="0" u="none" dirty="0" err="1">
                          <a:solidFill>
                            <a:schemeClr val="tx1"/>
                          </a:solidFill>
                        </a:rPr>
                        <a:t>eg</a:t>
                      </a:r>
                      <a:r>
                        <a:rPr lang="en-GB" sz="1200" b="0" u="none" dirty="0">
                          <a:solidFill>
                            <a:schemeClr val="tx1"/>
                          </a:solidFill>
                        </a:rPr>
                        <a:t> large dogs can have faulty hips due to not being formed correctly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46308101-87C6-2AE2-6F92-2D4E0EA9AE69}"/>
              </a:ext>
            </a:extLst>
          </p:cNvPr>
          <p:cNvSpPr>
            <a:spLocks noGrp="1"/>
          </p:cNvSpPr>
          <p:nvPr>
            <p:ph type="sldNum" sz="quarter" idx="12"/>
          </p:nvPr>
        </p:nvSpPr>
        <p:spPr/>
        <p:txBody>
          <a:bodyPr/>
          <a:lstStyle/>
          <a:p>
            <a:fld id="{A49C798E-A141-4728-B2C1-C020555BD9EF}" type="slidenum">
              <a:rPr lang="en-GB" smtClean="0"/>
              <a:t>106</a:t>
            </a:fld>
            <a:endParaRPr lang="en-GB"/>
          </a:p>
        </p:txBody>
      </p:sp>
    </p:spTree>
    <p:extLst>
      <p:ext uri="{BB962C8B-B14F-4D97-AF65-F5344CB8AC3E}">
        <p14:creationId xmlns:p14="http://schemas.microsoft.com/office/powerpoint/2010/main" val="10955206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203200"/>
            <a:ext cx="6311900" cy="6480877"/>
          </a:xfrm>
          <a:prstGeom prst="rect">
            <a:avLst/>
          </a:prstGeom>
          <a:noFill/>
          <a:ln w="28575">
            <a:noFill/>
          </a:ln>
        </p:spPr>
        <p:txBody>
          <a:bodyPr wrap="square" rtlCol="0">
            <a:spAutoFit/>
          </a:bodyPr>
          <a:lstStyle/>
          <a:p>
            <a:pPr>
              <a:lnSpc>
                <a:spcPct val="150000"/>
              </a:lnSpc>
            </a:pPr>
            <a:r>
              <a:rPr lang="en-GB" sz="1400" b="1" u="sng" dirty="0"/>
              <a:t>Rehearsal Questions</a:t>
            </a:r>
          </a:p>
          <a:p>
            <a:pPr marL="228600" indent="-228600">
              <a:lnSpc>
                <a:spcPct val="150000"/>
              </a:lnSpc>
              <a:buAutoNum type="alphaLcPeriod"/>
            </a:pPr>
            <a:r>
              <a:rPr lang="en-GB" sz="1200" dirty="0"/>
              <a:t>Who selects the parent organisms used in selective breeding?</a:t>
            </a:r>
          </a:p>
          <a:p>
            <a:pPr>
              <a:lnSpc>
                <a:spcPct val="150000"/>
              </a:lnSpc>
            </a:pPr>
            <a:r>
              <a:rPr lang="en-GB" sz="1200" dirty="0"/>
              <a:t>………………………………………………………………………………………………………………………………………………………….b.   Parents are selected because they have a desired characteristic. Define ‘desired characteristic’. </a:t>
            </a:r>
          </a:p>
          <a:p>
            <a:pPr>
              <a:lnSpc>
                <a:spcPct val="150000"/>
              </a:lnSpc>
            </a:pPr>
            <a:r>
              <a:rPr lang="en-GB" sz="1200" dirty="0"/>
              <a:t>………………………………………………………………………………………………………………………………………………………….</a:t>
            </a:r>
          </a:p>
          <a:p>
            <a:pPr>
              <a:lnSpc>
                <a:spcPct val="150000"/>
              </a:lnSpc>
            </a:pPr>
            <a:r>
              <a:rPr lang="en-GB" sz="1200" dirty="0"/>
              <a:t>c.   How many generations of organisms are used in selective breeding?</a:t>
            </a:r>
          </a:p>
          <a:p>
            <a:pPr>
              <a:lnSpc>
                <a:spcPct val="150000"/>
              </a:lnSpc>
            </a:pPr>
            <a:r>
              <a:rPr lang="en-GB" sz="1200" dirty="0"/>
              <a:t>………………………………………………………………………………………………………………………………………………………….</a:t>
            </a:r>
          </a:p>
          <a:p>
            <a:pPr>
              <a:lnSpc>
                <a:spcPct val="150000"/>
              </a:lnSpc>
            </a:pPr>
            <a:r>
              <a:rPr lang="en-GB" sz="1200" dirty="0"/>
              <a:t>d.   In natural selection, the environment selects organisms. Who selects the parents for selective breeding? </a:t>
            </a:r>
          </a:p>
          <a:p>
            <a:pPr>
              <a:lnSpc>
                <a:spcPct val="150000"/>
              </a:lnSpc>
            </a:pPr>
            <a:r>
              <a:rPr lang="en-GB" sz="1200" dirty="0"/>
              <a:t>………………………………………………………………………………………………………………………………………………………….</a:t>
            </a:r>
          </a:p>
          <a:p>
            <a:pPr marL="228600" indent="-228600">
              <a:lnSpc>
                <a:spcPct val="150000"/>
              </a:lnSpc>
              <a:buAutoNum type="alphaLcPeriod" startAt="5"/>
            </a:pPr>
            <a:r>
              <a:rPr lang="en-GB" sz="1200" dirty="0"/>
              <a:t>Evolution occurs over many generations. How many generations are required in selective breeding? </a:t>
            </a:r>
          </a:p>
          <a:p>
            <a:pPr>
              <a:lnSpc>
                <a:spcPct val="150000"/>
              </a:lnSpc>
            </a:pPr>
            <a:r>
              <a:rPr lang="en-GB" sz="1200" dirty="0"/>
              <a:t>………………………………………………………………………………………………………………………………….........................</a:t>
            </a:r>
          </a:p>
          <a:p>
            <a:pPr marL="228600" indent="-228600">
              <a:lnSpc>
                <a:spcPct val="150000"/>
              </a:lnSpc>
              <a:buAutoNum type="alphaLcPeriod" startAt="6"/>
            </a:pPr>
            <a:r>
              <a:rPr lang="en-GB" sz="1200" dirty="0"/>
              <a:t>Give an example of a desired characteristic that might be selected for in selective breeding. </a:t>
            </a:r>
          </a:p>
          <a:p>
            <a:pPr>
              <a:lnSpc>
                <a:spcPct val="150000"/>
              </a:lnSpc>
            </a:pPr>
            <a:r>
              <a:rPr lang="en-GB" sz="1200" dirty="0"/>
              <a:t>………………………………………………………………………………………………………………………………….........................</a:t>
            </a:r>
          </a:p>
          <a:p>
            <a:pPr>
              <a:lnSpc>
                <a:spcPct val="150000"/>
              </a:lnSpc>
            </a:pPr>
            <a:r>
              <a:rPr lang="en-GB" sz="1200" dirty="0"/>
              <a:t>g.   Do humans select for characteristics in natural selection or selective breeding? </a:t>
            </a:r>
          </a:p>
          <a:p>
            <a:pPr>
              <a:lnSpc>
                <a:spcPct val="150000"/>
              </a:lnSpc>
            </a:pPr>
            <a:r>
              <a:rPr lang="en-GB" sz="1200" dirty="0"/>
              <a:t>………………………………………………………………………………………………………………………………….........................</a:t>
            </a:r>
          </a:p>
          <a:p>
            <a:pPr marL="228600" indent="-228600">
              <a:lnSpc>
                <a:spcPct val="150000"/>
              </a:lnSpc>
              <a:buAutoNum type="alphaLcPeriod" startAt="8"/>
            </a:pPr>
            <a:r>
              <a:rPr lang="en-GB" sz="1200" dirty="0"/>
              <a:t>How are parents selected for in selective breeding? </a:t>
            </a:r>
          </a:p>
          <a:p>
            <a:pPr>
              <a:lnSpc>
                <a:spcPct val="150000"/>
              </a:lnSpc>
            </a:pPr>
            <a:r>
              <a:rPr lang="en-GB" sz="1200" dirty="0"/>
              <a:t>………………………………………………………………………………………………………………………………………………………….</a:t>
            </a:r>
          </a:p>
          <a:p>
            <a:pPr>
              <a:lnSpc>
                <a:spcPct val="150000"/>
              </a:lnSpc>
            </a:pPr>
            <a:endParaRPr lang="en-GB" sz="1200" dirty="0"/>
          </a:p>
          <a:p>
            <a:pPr>
              <a:lnSpc>
                <a:spcPct val="150000"/>
              </a:lnSpc>
            </a:pPr>
            <a:endParaRPr lang="en-GB" sz="1200" dirty="0"/>
          </a:p>
          <a:p>
            <a:pPr fontAlgn="base">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dirty="0"/>
          </a:p>
        </p:txBody>
      </p:sp>
      <p:sp>
        <p:nvSpPr>
          <p:cNvPr id="2" name="Slide Number Placeholder 1">
            <a:extLst>
              <a:ext uri="{FF2B5EF4-FFF2-40B4-BE49-F238E27FC236}">
                <a16:creationId xmlns:a16="http://schemas.microsoft.com/office/drawing/2014/main" id="{11B57385-17EE-F39A-34CA-98445305375E}"/>
              </a:ext>
            </a:extLst>
          </p:cNvPr>
          <p:cNvSpPr>
            <a:spLocks noGrp="1"/>
          </p:cNvSpPr>
          <p:nvPr>
            <p:ph type="sldNum" sz="quarter" idx="12"/>
          </p:nvPr>
        </p:nvSpPr>
        <p:spPr/>
        <p:txBody>
          <a:bodyPr/>
          <a:lstStyle/>
          <a:p>
            <a:fld id="{A49C798E-A141-4728-B2C1-C020555BD9EF}" type="slidenum">
              <a:rPr lang="en-GB" smtClean="0"/>
              <a:t>107</a:t>
            </a:fld>
            <a:endParaRPr lang="en-GB"/>
          </a:p>
        </p:txBody>
      </p:sp>
    </p:spTree>
    <p:extLst>
      <p:ext uri="{BB962C8B-B14F-4D97-AF65-F5344CB8AC3E}">
        <p14:creationId xmlns:p14="http://schemas.microsoft.com/office/powerpoint/2010/main" val="33955175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533B12-EC15-62D4-CDFE-15868141C66D}"/>
              </a:ext>
            </a:extLst>
          </p:cNvPr>
          <p:cNvSpPr txBox="1"/>
          <p:nvPr/>
        </p:nvSpPr>
        <p:spPr>
          <a:xfrm>
            <a:off x="273049" y="248565"/>
            <a:ext cx="6350775" cy="6286208"/>
          </a:xfrm>
          <a:prstGeom prst="rect">
            <a:avLst/>
          </a:prstGeom>
          <a:noFill/>
        </p:spPr>
        <p:txBody>
          <a:bodyPr wrap="square" rtlCol="0">
            <a:spAutoFit/>
          </a:bodyPr>
          <a:lstStyle/>
          <a:p>
            <a:r>
              <a:rPr lang="en-GB" sz="1200" b="1" u="sng" dirty="0"/>
              <a:t>I DO –Selective Breeding</a:t>
            </a:r>
          </a:p>
          <a:p>
            <a:endParaRPr lang="en-GB" sz="1200" b="1" u="sng" dirty="0"/>
          </a:p>
          <a:p>
            <a:pPr>
              <a:lnSpc>
                <a:spcPct val="107000"/>
              </a:lnSpc>
              <a:spcBef>
                <a:spcPts val="1200"/>
              </a:spcBef>
              <a:spcAft>
                <a:spcPts val="800"/>
              </a:spcAft>
            </a:pPr>
            <a:r>
              <a:rPr lang="en-GB" sz="1200" kern="0" dirty="0">
                <a:latin typeface="Calibri" panose="020F0502020204030204" pitchFamily="34" charset="0"/>
                <a:ea typeface="Times New Roman" panose="02020603050405020304" pitchFamily="18" charset="0"/>
                <a:cs typeface="Calibri" panose="020F0502020204030204" pitchFamily="34" charset="0"/>
              </a:rPr>
              <a:t>A</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cat breeder wants to use selective breeding so that all new kittens have blue tail tips.</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Describe the process of selective breeding the cat breeder could use.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50000"/>
              </a:lnSpc>
              <a:spcAft>
                <a:spcPts val="800"/>
              </a:spcAft>
            </a:pPr>
            <a:r>
              <a:rPr lang="en-GB" sz="1200" b="1" dirty="0"/>
              <a:t>YOU DO</a:t>
            </a: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Chickens can be bred either for meat or for laying eggs.</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dirty="0"/>
              <a:t>Describe how selective breeding has been used to produce chickens bred for meat.</a:t>
            </a: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50000"/>
              </a:lnSpc>
              <a:spcAft>
                <a:spcPts val="800"/>
              </a:spcAft>
            </a:pPr>
            <a:endParaRPr lang="en-GB" sz="1200" dirty="0"/>
          </a:p>
        </p:txBody>
      </p:sp>
      <p:pic>
        <p:nvPicPr>
          <p:cNvPr id="14" name="Picture 13">
            <a:extLst>
              <a:ext uri="{FF2B5EF4-FFF2-40B4-BE49-F238E27FC236}">
                <a16:creationId xmlns:a16="http://schemas.microsoft.com/office/drawing/2014/main" id="{F9AAAF55-1926-4DA3-C85A-6FE2A5FF66CF}"/>
              </a:ext>
            </a:extLst>
          </p:cNvPr>
          <p:cNvPicPr>
            <a:picLocks noChangeAspect="1"/>
          </p:cNvPicPr>
          <p:nvPr/>
        </p:nvPicPr>
        <p:blipFill>
          <a:blip r:embed="rId2"/>
          <a:stretch>
            <a:fillRect/>
          </a:stretch>
        </p:blipFill>
        <p:spPr>
          <a:xfrm>
            <a:off x="1247470" y="1567208"/>
            <a:ext cx="4363059" cy="1705213"/>
          </a:xfrm>
          <a:prstGeom prst="rect">
            <a:avLst/>
          </a:prstGeom>
        </p:spPr>
      </p:pic>
      <p:pic>
        <p:nvPicPr>
          <p:cNvPr id="16" name="Picture 15">
            <a:extLst>
              <a:ext uri="{FF2B5EF4-FFF2-40B4-BE49-F238E27FC236}">
                <a16:creationId xmlns:a16="http://schemas.microsoft.com/office/drawing/2014/main" id="{43D45E04-4B2C-C00D-A53B-DC14175E267D}"/>
              </a:ext>
            </a:extLst>
          </p:cNvPr>
          <p:cNvPicPr>
            <a:picLocks noChangeAspect="1"/>
          </p:cNvPicPr>
          <p:nvPr/>
        </p:nvPicPr>
        <p:blipFill>
          <a:blip r:embed="rId3"/>
          <a:stretch>
            <a:fillRect/>
          </a:stretch>
        </p:blipFill>
        <p:spPr>
          <a:xfrm>
            <a:off x="944534" y="4572000"/>
            <a:ext cx="4968931" cy="1522916"/>
          </a:xfrm>
          <a:prstGeom prst="rect">
            <a:avLst/>
          </a:prstGeom>
        </p:spPr>
      </p:pic>
      <p:sp>
        <p:nvSpPr>
          <p:cNvPr id="3" name="Slide Number Placeholder 2">
            <a:extLst>
              <a:ext uri="{FF2B5EF4-FFF2-40B4-BE49-F238E27FC236}">
                <a16:creationId xmlns:a16="http://schemas.microsoft.com/office/drawing/2014/main" id="{1B9FC655-A0C8-FF3E-F70E-74D2D66EB271}"/>
              </a:ext>
            </a:extLst>
          </p:cNvPr>
          <p:cNvSpPr>
            <a:spLocks noGrp="1"/>
          </p:cNvSpPr>
          <p:nvPr>
            <p:ph type="sldNum" sz="quarter" idx="12"/>
          </p:nvPr>
        </p:nvSpPr>
        <p:spPr/>
        <p:txBody>
          <a:bodyPr/>
          <a:lstStyle/>
          <a:p>
            <a:fld id="{A49C798E-A141-4728-B2C1-C020555BD9EF}" type="slidenum">
              <a:rPr lang="en-GB" smtClean="0"/>
              <a:t>108</a:t>
            </a:fld>
            <a:endParaRPr lang="en-GB"/>
          </a:p>
        </p:txBody>
      </p:sp>
    </p:spTree>
    <p:extLst>
      <p:ext uri="{BB962C8B-B14F-4D97-AF65-F5344CB8AC3E}">
        <p14:creationId xmlns:p14="http://schemas.microsoft.com/office/powerpoint/2010/main" val="40128053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533B12-EC15-62D4-CDFE-15868141C66D}"/>
              </a:ext>
            </a:extLst>
          </p:cNvPr>
          <p:cNvSpPr txBox="1"/>
          <p:nvPr/>
        </p:nvSpPr>
        <p:spPr>
          <a:xfrm>
            <a:off x="273049" y="248565"/>
            <a:ext cx="6350775" cy="6650154"/>
          </a:xfrm>
          <a:prstGeom prst="rect">
            <a:avLst/>
          </a:prstGeom>
          <a:noFill/>
        </p:spPr>
        <p:txBody>
          <a:bodyPr wrap="square" rtlCol="0">
            <a:spAutoFit/>
          </a:bodyPr>
          <a:lstStyle/>
          <a:p>
            <a:r>
              <a:rPr lang="en-GB" sz="1200" b="1" dirty="0"/>
              <a:t>YOU DO</a:t>
            </a:r>
          </a:p>
          <a:p>
            <a:endParaRPr lang="en-GB" sz="1200" b="1" u="sng" dirty="0"/>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rPr>
              <a:t>Read the following.</a:t>
            </a:r>
          </a:p>
          <a:p>
            <a:pPr>
              <a:lnSpc>
                <a:spcPct val="150000"/>
              </a:lnSpc>
              <a:spcAft>
                <a:spcPts val="800"/>
              </a:spcAft>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r>
              <a:rPr lang="en-GB" sz="1200" kern="0" dirty="0">
                <a:latin typeface="Calibri" panose="020F0502020204030204" pitchFamily="34" charset="0"/>
                <a:ea typeface="Times New Roman" panose="02020603050405020304" pitchFamily="18" charset="0"/>
                <a:cs typeface="Calibri" panose="020F0502020204030204" pitchFamily="34" charset="0"/>
              </a:rPr>
              <a:t>The IR8 variety of rice was produced by selective breeding.</a:t>
            </a:r>
          </a:p>
          <a:p>
            <a:pPr>
              <a:lnSpc>
                <a:spcPct val="150000"/>
              </a:lnSpc>
              <a:spcAft>
                <a:spcPts val="800"/>
              </a:spcAft>
            </a:pPr>
            <a:r>
              <a:rPr lang="en-GB" sz="1200" kern="0" dirty="0">
                <a:latin typeface="Calibri" panose="020F0502020204030204" pitchFamily="34" charset="0"/>
                <a:ea typeface="Times New Roman" panose="02020603050405020304" pitchFamily="18" charset="0"/>
                <a:cs typeface="Calibri" panose="020F0502020204030204" pitchFamily="34" charset="0"/>
              </a:rPr>
              <a:t>Describe the steps the scientists would have taken to produce IR8</a:t>
            </a: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50000"/>
              </a:lnSpc>
              <a:spcAft>
                <a:spcPts val="800"/>
              </a:spcAft>
            </a:pPr>
            <a:endParaRPr lang="en-GB" sz="1200" dirty="0"/>
          </a:p>
        </p:txBody>
      </p:sp>
      <p:graphicFrame>
        <p:nvGraphicFramePr>
          <p:cNvPr id="3" name="Table 2">
            <a:extLst>
              <a:ext uri="{FF2B5EF4-FFF2-40B4-BE49-F238E27FC236}">
                <a16:creationId xmlns:a16="http://schemas.microsoft.com/office/drawing/2014/main" id="{D6325399-27F9-AB35-AC80-042067A49F57}"/>
              </a:ext>
            </a:extLst>
          </p:cNvPr>
          <p:cNvGraphicFramePr>
            <a:graphicFrameLocks noGrp="1"/>
          </p:cNvGraphicFramePr>
          <p:nvPr/>
        </p:nvGraphicFramePr>
        <p:xfrm>
          <a:off x="1116716" y="1107402"/>
          <a:ext cx="4663440" cy="2745359"/>
        </p:xfrm>
        <a:graphic>
          <a:graphicData uri="http://schemas.openxmlformats.org/drawingml/2006/table">
            <a:tbl>
              <a:tblPr/>
              <a:tblGrid>
                <a:gridCol w="4663440">
                  <a:extLst>
                    <a:ext uri="{9D8B030D-6E8A-4147-A177-3AD203B41FA5}">
                      <a16:colId xmlns:a16="http://schemas.microsoft.com/office/drawing/2014/main" val="534396119"/>
                    </a:ext>
                  </a:extLst>
                </a:gridCol>
              </a:tblGrid>
              <a:tr h="0">
                <a:tc>
                  <a:txBody>
                    <a:bodyPr/>
                    <a:lstStyle/>
                    <a:p>
                      <a:pPr marL="28575" marR="28575">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In the 1950s farmers in India could not grow enough rice to feed the rapidly increasing population.</a:t>
                      </a:r>
                      <a:endParaRPr lang="en-GB"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the International Rice Research Institute (IRRI) scientists began a selective breeding programme with 10 000 different varieties of rice plants.</a:t>
                      </a:r>
                      <a:endParaRPr lang="en-GB"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In 1966 the IRRI produced a new variety called IR8 which gave a yield of up to ten times the traditional varieties. IR8 has short stems and large rice grains.</a:t>
                      </a:r>
                      <a:endParaRPr lang="en-GB"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IR8 was grown by farmers all over India so people had enough to eat.</a:t>
                      </a:r>
                      <a:endParaRPr lang="en-GB"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062685"/>
                  </a:ext>
                </a:extLst>
              </a:tr>
            </a:tbl>
          </a:graphicData>
        </a:graphic>
      </p:graphicFrame>
      <p:pic>
        <p:nvPicPr>
          <p:cNvPr id="6" name="Picture 5">
            <a:extLst>
              <a:ext uri="{FF2B5EF4-FFF2-40B4-BE49-F238E27FC236}">
                <a16:creationId xmlns:a16="http://schemas.microsoft.com/office/drawing/2014/main" id="{F91720F1-023F-9108-769D-25EA2A06D162}"/>
              </a:ext>
            </a:extLst>
          </p:cNvPr>
          <p:cNvPicPr>
            <a:picLocks noChangeAspect="1"/>
          </p:cNvPicPr>
          <p:nvPr/>
        </p:nvPicPr>
        <p:blipFill>
          <a:blip r:embed="rId2"/>
          <a:stretch>
            <a:fillRect/>
          </a:stretch>
        </p:blipFill>
        <p:spPr>
          <a:xfrm>
            <a:off x="954958" y="4862298"/>
            <a:ext cx="4725059" cy="3734321"/>
          </a:xfrm>
          <a:prstGeom prst="rect">
            <a:avLst/>
          </a:prstGeom>
        </p:spPr>
      </p:pic>
      <p:sp>
        <p:nvSpPr>
          <p:cNvPr id="5" name="Slide Number Placeholder 4">
            <a:extLst>
              <a:ext uri="{FF2B5EF4-FFF2-40B4-BE49-F238E27FC236}">
                <a16:creationId xmlns:a16="http://schemas.microsoft.com/office/drawing/2014/main" id="{515BE927-8FE9-9C80-DB93-0774FB0D16A3}"/>
              </a:ext>
            </a:extLst>
          </p:cNvPr>
          <p:cNvSpPr>
            <a:spLocks noGrp="1"/>
          </p:cNvSpPr>
          <p:nvPr>
            <p:ph type="sldNum" sz="quarter" idx="12"/>
          </p:nvPr>
        </p:nvSpPr>
        <p:spPr/>
        <p:txBody>
          <a:bodyPr/>
          <a:lstStyle/>
          <a:p>
            <a:fld id="{A49C798E-A141-4728-B2C1-C020555BD9EF}" type="slidenum">
              <a:rPr lang="en-GB" smtClean="0"/>
              <a:t>109</a:t>
            </a:fld>
            <a:endParaRPr lang="en-GB"/>
          </a:p>
        </p:txBody>
      </p:sp>
    </p:spTree>
    <p:extLst>
      <p:ext uri="{BB962C8B-B14F-4D97-AF65-F5344CB8AC3E}">
        <p14:creationId xmlns:p14="http://schemas.microsoft.com/office/powerpoint/2010/main" val="246439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217087"/>
          </a:xfrm>
          <a:prstGeom prst="rect">
            <a:avLst/>
          </a:prstGeom>
          <a:noFill/>
          <a:ln w="28575">
            <a:noFill/>
          </a:ln>
        </p:spPr>
        <p:txBody>
          <a:bodyPr wrap="square" rtlCol="0">
            <a:spAutoFit/>
          </a:bodyPr>
          <a:lstStyle/>
          <a:p>
            <a:r>
              <a:rPr lang="en-GB" sz="1400" b="1" u="sng" dirty="0"/>
              <a:t>Rehearsal Questions ANSWERS</a:t>
            </a:r>
          </a:p>
          <a:p>
            <a:endParaRPr lang="en-GB" sz="1200" b="1" u="sng" dirty="0"/>
          </a:p>
          <a:p>
            <a:pPr marL="342900" indent="-342900">
              <a:buAutoNum type="arabicPeriod"/>
            </a:pPr>
            <a:r>
              <a:rPr lang="en-GB" sz="1200" dirty="0"/>
              <a:t>How many parents are involved in asexual reproduction?  </a:t>
            </a:r>
            <a:r>
              <a:rPr lang="en-GB" sz="1200" b="1" dirty="0"/>
              <a:t>1 parent.</a:t>
            </a:r>
          </a:p>
          <a:p>
            <a:endParaRPr lang="en-GB" sz="1200" dirty="0"/>
          </a:p>
          <a:p>
            <a:pPr marL="342900" indent="-342900">
              <a:buAutoNum type="arabicPeriod" startAt="2"/>
            </a:pPr>
            <a:r>
              <a:rPr lang="en-GB" sz="1200" dirty="0"/>
              <a:t>In the offspring cells formed from sexual reproduction are they genetically the same or different as the parent cell?  </a:t>
            </a:r>
            <a:r>
              <a:rPr lang="en-GB" sz="1200" b="1" dirty="0"/>
              <a:t>Genetically different</a:t>
            </a:r>
          </a:p>
          <a:p>
            <a:endParaRPr lang="en-GB" sz="1200" dirty="0"/>
          </a:p>
          <a:p>
            <a:r>
              <a:rPr lang="en-GB" sz="1200" dirty="0"/>
              <a:t>3.  What is meant by the term clone</a:t>
            </a:r>
            <a:r>
              <a:rPr lang="en-GB" sz="1200" b="1" dirty="0"/>
              <a:t>? A cell or organism that is genetically identical to the cell or organism</a:t>
            </a:r>
          </a:p>
          <a:p>
            <a:endParaRPr lang="en-GB" sz="1200" dirty="0"/>
          </a:p>
          <a:p>
            <a:pPr marL="342900" indent="-342900">
              <a:buAutoNum type="arabicPeriod" startAt="4"/>
            </a:pPr>
            <a:r>
              <a:rPr lang="en-GB" sz="1200" dirty="0"/>
              <a:t>How many parents are involved in producing offspring using sexual reproduction? </a:t>
            </a:r>
            <a:r>
              <a:rPr lang="en-GB" sz="1200" b="1" dirty="0"/>
              <a:t>2 parents</a:t>
            </a:r>
          </a:p>
          <a:p>
            <a:endParaRPr lang="en-GB" sz="1200" dirty="0"/>
          </a:p>
          <a:p>
            <a:pPr marL="342900" indent="-342900">
              <a:buAutoNum type="arabicPeriod" startAt="5"/>
            </a:pPr>
            <a:r>
              <a:rPr lang="en-GB" sz="1200" dirty="0"/>
              <a:t>What is another term for egg and sperm cells or pollen and egg cells in plants? </a:t>
            </a:r>
            <a:r>
              <a:rPr lang="en-GB" sz="1200" b="1" dirty="0"/>
              <a:t>gametes</a:t>
            </a:r>
          </a:p>
          <a:p>
            <a:endParaRPr lang="en-GB" sz="1200" dirty="0"/>
          </a:p>
          <a:p>
            <a:pPr marL="228600" indent="-228600">
              <a:buAutoNum type="arabicPeriod" startAt="6"/>
            </a:pPr>
            <a:r>
              <a:rPr lang="en-GB" sz="1200" dirty="0"/>
              <a:t>What are the three stages in the cell cycle that happen during mitosis cell division?</a:t>
            </a:r>
          </a:p>
          <a:p>
            <a:pPr marL="228600" indent="-228600">
              <a:buAutoNum type="arabicPeriod"/>
            </a:pPr>
            <a:r>
              <a:rPr lang="en-GB" sz="1200" b="1" dirty="0"/>
              <a:t>DNA replicates and cells grows in subcellular structures (such as mitochondria)</a:t>
            </a:r>
          </a:p>
          <a:p>
            <a:r>
              <a:rPr lang="en-GB" sz="1200" b="1" dirty="0"/>
              <a:t>2 .Chromosomes line up in the centre of the nucleus and pulled to each side of the nucleus.</a:t>
            </a:r>
          </a:p>
          <a:p>
            <a:r>
              <a:rPr lang="en-GB" sz="1200" b="1" dirty="0"/>
              <a:t>3.  Nucleus divides in two and the membrane and rest of cell divides in two</a:t>
            </a:r>
          </a:p>
          <a:p>
            <a:endParaRPr lang="en-GB" sz="1200" dirty="0"/>
          </a:p>
          <a:p>
            <a:pPr marL="342900" indent="-342900">
              <a:buAutoNum type="arabicPeriod" startAt="7"/>
            </a:pPr>
            <a:r>
              <a:rPr lang="en-GB" sz="1200" dirty="0"/>
              <a:t>What word describes a cell that has got half a set of chromosomes in each?  </a:t>
            </a:r>
            <a:r>
              <a:rPr lang="en-GB" sz="1200" b="1" dirty="0"/>
              <a:t>Haploid</a:t>
            </a:r>
          </a:p>
          <a:p>
            <a:endParaRPr lang="en-GB" sz="1200" dirty="0"/>
          </a:p>
          <a:p>
            <a:pPr marL="228600" indent="-228600">
              <a:buAutoNum type="arabicPeriod" startAt="8"/>
            </a:pPr>
            <a:r>
              <a:rPr lang="en-GB" sz="1200" dirty="0"/>
              <a:t>What are gametes?  </a:t>
            </a:r>
            <a:r>
              <a:rPr lang="en-GB" sz="1200" b="1" dirty="0"/>
              <a:t>Sex cells such as egg and sperm in animals and egg and pollen in plants</a:t>
            </a:r>
          </a:p>
          <a:p>
            <a:pPr marL="228600" indent="-228600">
              <a:buAutoNum type="arabicPeriod" startAt="8"/>
            </a:pPr>
            <a:endParaRPr lang="en-GB" sz="1200" dirty="0"/>
          </a:p>
          <a:p>
            <a:pPr marL="228600" indent="-228600">
              <a:buAutoNum type="arabicPeriod" startAt="8"/>
            </a:pPr>
            <a:r>
              <a:rPr lang="en-GB" sz="1200" dirty="0"/>
              <a:t>How many parents are involved in asexual reproduction compared number of parents for sexual reproduction?  </a:t>
            </a:r>
            <a:r>
              <a:rPr lang="en-GB" sz="1200" b="1" dirty="0"/>
              <a:t>Asexual involves just 1 parent and sexual reproduction involves 2 parents.</a:t>
            </a:r>
          </a:p>
          <a:p>
            <a:pPr marL="228600" indent="-228600">
              <a:buAutoNum type="arabicPeriod" startAt="10"/>
            </a:pPr>
            <a:r>
              <a:rPr lang="en-GB" sz="1200" dirty="0"/>
              <a:t>What word is used to describe a cell that is genetically identical to another cell</a:t>
            </a:r>
            <a:r>
              <a:rPr lang="en-GB" sz="1200" b="1" dirty="0"/>
              <a:t>?  Clone</a:t>
            </a:r>
          </a:p>
          <a:p>
            <a:endParaRPr lang="en-GB" sz="1200" b="1" dirty="0"/>
          </a:p>
          <a:p>
            <a:pPr marL="228600" indent="-228600">
              <a:buAutoNum type="arabicPeriod" startAt="11"/>
            </a:pPr>
            <a:r>
              <a:rPr lang="en-GB" sz="1200" dirty="0"/>
              <a:t>How many new (daughter) cells are produced in </a:t>
            </a:r>
            <a:r>
              <a:rPr lang="en-GB" sz="1200" b="1" dirty="0"/>
              <a:t>meiosis</a:t>
            </a:r>
            <a:r>
              <a:rPr lang="en-GB" sz="1200" dirty="0"/>
              <a:t> cell division</a:t>
            </a:r>
            <a:r>
              <a:rPr lang="en-GB" sz="1200" b="1" dirty="0"/>
              <a:t>?  4 </a:t>
            </a:r>
            <a:r>
              <a:rPr lang="en-GB" sz="1200" b="1" dirty="0" err="1"/>
              <a:t>celles</a:t>
            </a:r>
            <a:r>
              <a:rPr lang="en-GB" sz="1200" b="1" dirty="0"/>
              <a:t> (gametes)</a:t>
            </a:r>
          </a:p>
          <a:p>
            <a:pPr marL="228600" indent="-228600">
              <a:buAutoNum type="arabicPeriod" startAt="12"/>
            </a:pPr>
            <a:r>
              <a:rPr lang="en-GB" sz="1200" dirty="0"/>
              <a:t>In mitosis how many times does the parent cell divide? </a:t>
            </a:r>
            <a:r>
              <a:rPr lang="en-GB" sz="1200" b="1" dirty="0"/>
              <a:t>1 cell division</a:t>
            </a:r>
          </a:p>
          <a:p>
            <a:endParaRPr lang="en-GB" sz="1200" dirty="0"/>
          </a:p>
          <a:p>
            <a:pPr marL="228600" indent="-228600">
              <a:buAutoNum type="arabicPeriod" startAt="13"/>
            </a:pPr>
            <a:r>
              <a:rPr lang="en-GB" sz="1200" dirty="0"/>
              <a:t>What is the purpose of meiosis cell division? </a:t>
            </a:r>
            <a:r>
              <a:rPr lang="en-GB" sz="1200" b="1" dirty="0"/>
              <a:t>To produce haploid sex cells such as egg and sperm</a:t>
            </a:r>
          </a:p>
        </p:txBody>
      </p:sp>
      <p:sp>
        <p:nvSpPr>
          <p:cNvPr id="2" name="Slide Number Placeholder 1">
            <a:extLst>
              <a:ext uri="{FF2B5EF4-FFF2-40B4-BE49-F238E27FC236}">
                <a16:creationId xmlns:a16="http://schemas.microsoft.com/office/drawing/2014/main" id="{9421BF62-507A-6073-52A1-0138CF5A5726}"/>
              </a:ext>
            </a:extLst>
          </p:cNvPr>
          <p:cNvSpPr>
            <a:spLocks noGrp="1"/>
          </p:cNvSpPr>
          <p:nvPr>
            <p:ph type="sldNum" sz="quarter" idx="12"/>
          </p:nvPr>
        </p:nvSpPr>
        <p:spPr/>
        <p:txBody>
          <a:bodyPr/>
          <a:lstStyle/>
          <a:p>
            <a:fld id="{A49C798E-A141-4728-B2C1-C020555BD9EF}" type="slidenum">
              <a:rPr lang="en-GB" smtClean="0"/>
              <a:t>11</a:t>
            </a:fld>
            <a:endParaRPr lang="en-GB"/>
          </a:p>
        </p:txBody>
      </p:sp>
    </p:spTree>
    <p:extLst>
      <p:ext uri="{BB962C8B-B14F-4D97-AF65-F5344CB8AC3E}">
        <p14:creationId xmlns:p14="http://schemas.microsoft.com/office/powerpoint/2010/main" val="14144574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988708"/>
          </a:xfrm>
          <a:prstGeom prst="rect">
            <a:avLst/>
          </a:prstGeom>
          <a:noFill/>
        </p:spPr>
        <p:txBody>
          <a:bodyPr wrap="square" rtlCol="0">
            <a:spAutoFit/>
          </a:bodyPr>
          <a:lstStyle/>
          <a:p>
            <a:pPr>
              <a:lnSpc>
                <a:spcPct val="150000"/>
              </a:lnSpc>
            </a:pPr>
            <a:r>
              <a:rPr lang="en-GB" sz="1200" b="1" u="sng" dirty="0"/>
              <a:t>Spaced question</a:t>
            </a:r>
          </a:p>
          <a:p>
            <a:pPr>
              <a:lnSpc>
                <a:spcPct val="150000"/>
              </a:lnSpc>
            </a:pPr>
            <a:r>
              <a:rPr lang="en-GB" sz="1200" dirty="0"/>
              <a:t>Selective breeding is often compared to natural selection. </a:t>
            </a:r>
          </a:p>
          <a:p>
            <a:pPr>
              <a:lnSpc>
                <a:spcPct val="150000"/>
              </a:lnSpc>
            </a:pPr>
            <a:r>
              <a:rPr lang="en-GB" sz="1200" dirty="0"/>
              <a:t>When we compare two things, we consider their similarities and their differences. </a:t>
            </a:r>
          </a:p>
          <a:p>
            <a:pPr>
              <a:lnSpc>
                <a:spcPct val="150000"/>
              </a:lnSpc>
            </a:pPr>
            <a:endParaRPr lang="en-GB" sz="1200" u="sng" dirty="0"/>
          </a:p>
          <a:p>
            <a:pPr>
              <a:lnSpc>
                <a:spcPct val="150000"/>
              </a:lnSpc>
            </a:pPr>
            <a:r>
              <a:rPr lang="en-GB" sz="1200" b="1" dirty="0"/>
              <a:t>Compare selective breeding and natural selection.</a:t>
            </a:r>
          </a:p>
          <a:p>
            <a:pPr>
              <a:lnSpc>
                <a:spcPct val="150000"/>
              </a:lnSpc>
            </a:pPr>
            <a:r>
              <a:rPr lang="en-GB" sz="1200" dirty="0"/>
              <a:t>Similarities: ……………………………………………………………………………………………………………………………………………………………………………………………………………………………………………………………………………………………………………………………………………………………………………………………………………………………………………………………………………………………………………………………………………………………………………………………………………………………… ………………………………………………………………………………………………………………………………………………………………………………………………………………………………………………………………………………………………………………………………………………………………………………………………………………………………………………………………………………………………………………………………………………………………………………………………………………………………</a:t>
            </a:r>
          </a:p>
          <a:p>
            <a:pPr>
              <a:lnSpc>
                <a:spcPct val="150000"/>
              </a:lnSpc>
            </a:pPr>
            <a:endParaRPr lang="en-GB" sz="1200" dirty="0"/>
          </a:p>
          <a:p>
            <a:pPr>
              <a:lnSpc>
                <a:spcPct val="150000"/>
              </a:lnSpc>
            </a:pPr>
            <a:r>
              <a:rPr lang="en-GB" sz="1200" dirty="0"/>
              <a:t>Differences: </a:t>
            </a:r>
          </a:p>
          <a:p>
            <a:pPr>
              <a:lnSpc>
                <a:spcPct val="150000"/>
              </a:lnSpc>
            </a:pPr>
            <a:r>
              <a:rPr lang="en-GB" sz="1200" dirty="0"/>
              <a:t>……………………………………………………………………………………………………………………………………………………………………………………………………………………………………………………………………………………………………………………………………………………………………………………………………………………………………………………………………………………………………………………………………………………………………………………………………………………………… ………………………………………………………………………………………………………………………………………………………………………………………………………………………………………………………………………………………………………………………………………………………………………………………………………………………………………………………………………………………………………………………………………………………………………………………………………………………………</a:t>
            </a:r>
          </a:p>
          <a:p>
            <a:pPr>
              <a:lnSpc>
                <a:spcPct val="150000"/>
              </a:lnSpc>
            </a:pPr>
            <a:endParaRPr lang="en-GB" sz="1200" dirty="0"/>
          </a:p>
        </p:txBody>
      </p:sp>
      <p:sp>
        <p:nvSpPr>
          <p:cNvPr id="9" name="TextBox 8">
            <a:extLst>
              <a:ext uri="{FF2B5EF4-FFF2-40B4-BE49-F238E27FC236}">
                <a16:creationId xmlns:a16="http://schemas.microsoft.com/office/drawing/2014/main" id="{1FB12F8C-A5B5-3A6B-CC83-A45207292B9F}"/>
              </a:ext>
            </a:extLst>
          </p:cNvPr>
          <p:cNvSpPr txBox="1"/>
          <p:nvPr/>
        </p:nvSpPr>
        <p:spPr>
          <a:xfrm>
            <a:off x="931126" y="2341758"/>
            <a:ext cx="4995747" cy="1569660"/>
          </a:xfrm>
          <a:prstGeom prst="rect">
            <a:avLst/>
          </a:prstGeom>
          <a:solidFill>
            <a:schemeClr val="bg1"/>
          </a:solidFill>
        </p:spPr>
        <p:txBody>
          <a:bodyPr wrap="square" rtlCol="0">
            <a:spAutoFit/>
          </a:bodyPr>
          <a:lstStyle/>
          <a:p>
            <a:r>
              <a:rPr lang="en-GB" sz="1200" b="1" dirty="0"/>
              <a:t>Note that statements MUST be comparative rather than a list of statements about each  process. </a:t>
            </a:r>
          </a:p>
          <a:p>
            <a:endParaRPr lang="en-GB" sz="1200" dirty="0"/>
          </a:p>
          <a:p>
            <a:endParaRPr lang="en-GB" sz="1200" dirty="0"/>
          </a:p>
          <a:p>
            <a:r>
              <a:rPr lang="en-GB" sz="1200" dirty="0"/>
              <a:t>Both require variation to be present in the population.</a:t>
            </a:r>
          </a:p>
          <a:p>
            <a:r>
              <a:rPr lang="en-GB" sz="1200" dirty="0"/>
              <a:t>Both involve selection of characteristics. </a:t>
            </a:r>
          </a:p>
          <a:p>
            <a:r>
              <a:rPr lang="en-GB" sz="1200" dirty="0"/>
              <a:t>Both require reproduction / generation of offspring.</a:t>
            </a:r>
          </a:p>
          <a:p>
            <a:r>
              <a:rPr lang="en-GB" sz="1200" b="1" dirty="0"/>
              <a:t>Allow any reasonable similarity. </a:t>
            </a:r>
          </a:p>
        </p:txBody>
      </p:sp>
      <p:sp>
        <p:nvSpPr>
          <p:cNvPr id="10" name="TextBox 9">
            <a:extLst>
              <a:ext uri="{FF2B5EF4-FFF2-40B4-BE49-F238E27FC236}">
                <a16:creationId xmlns:a16="http://schemas.microsoft.com/office/drawing/2014/main" id="{1447D76E-9F3D-AE0C-F8D4-170613298D7D}"/>
              </a:ext>
            </a:extLst>
          </p:cNvPr>
          <p:cNvSpPr txBox="1"/>
          <p:nvPr/>
        </p:nvSpPr>
        <p:spPr>
          <a:xfrm>
            <a:off x="931126" y="5081241"/>
            <a:ext cx="4995747" cy="2308324"/>
          </a:xfrm>
          <a:prstGeom prst="rect">
            <a:avLst/>
          </a:prstGeom>
          <a:solidFill>
            <a:schemeClr val="bg1"/>
          </a:solidFill>
        </p:spPr>
        <p:txBody>
          <a:bodyPr wrap="square" rtlCol="0">
            <a:spAutoFit/>
          </a:bodyPr>
          <a:lstStyle/>
          <a:p>
            <a:r>
              <a:rPr lang="en-GB" sz="1200" b="1" dirty="0"/>
              <a:t>Note that statements MUST be comparative rather than a list of statements about each  process.</a:t>
            </a:r>
          </a:p>
          <a:p>
            <a:endParaRPr lang="en-GB" sz="1200" dirty="0"/>
          </a:p>
          <a:p>
            <a:endParaRPr lang="en-GB" sz="1200" dirty="0"/>
          </a:p>
          <a:p>
            <a:r>
              <a:rPr lang="en-GB" sz="1200" dirty="0"/>
              <a:t>Humans select parents in selective breeding, whereas, the environment selects the individuals that survive long enough to reproduce in natural selection.</a:t>
            </a:r>
          </a:p>
          <a:p>
            <a:r>
              <a:rPr lang="en-GB" sz="1200" dirty="0"/>
              <a:t>Natural selection selects characteristics that improve chances of survival, whereas, selective breeding selects characteristics that humans prefer. </a:t>
            </a:r>
          </a:p>
          <a:p>
            <a:r>
              <a:rPr lang="en-GB" sz="1200" dirty="0"/>
              <a:t>Natural selection increases chances of survival, whereas, selective breeding can decrease them due to health problems. </a:t>
            </a:r>
          </a:p>
          <a:p>
            <a:r>
              <a:rPr lang="en-GB" sz="1200" b="1" dirty="0"/>
              <a:t>Allow any reasonable difference. </a:t>
            </a:r>
          </a:p>
        </p:txBody>
      </p:sp>
      <p:sp>
        <p:nvSpPr>
          <p:cNvPr id="3" name="Slide Number Placeholder 2">
            <a:extLst>
              <a:ext uri="{FF2B5EF4-FFF2-40B4-BE49-F238E27FC236}">
                <a16:creationId xmlns:a16="http://schemas.microsoft.com/office/drawing/2014/main" id="{8EF55D0D-5AD4-7640-ADD3-D5A275412938}"/>
              </a:ext>
            </a:extLst>
          </p:cNvPr>
          <p:cNvSpPr>
            <a:spLocks noGrp="1"/>
          </p:cNvSpPr>
          <p:nvPr>
            <p:ph type="sldNum" sz="quarter" idx="12"/>
          </p:nvPr>
        </p:nvSpPr>
        <p:spPr/>
        <p:txBody>
          <a:bodyPr/>
          <a:lstStyle/>
          <a:p>
            <a:fld id="{A49C798E-A141-4728-B2C1-C020555BD9EF}" type="slidenum">
              <a:rPr lang="en-GB" smtClean="0"/>
              <a:t>110</a:t>
            </a:fld>
            <a:endParaRPr lang="en-GB"/>
          </a:p>
        </p:txBody>
      </p:sp>
    </p:spTree>
    <p:extLst>
      <p:ext uri="{BB962C8B-B14F-4D97-AF65-F5344CB8AC3E}">
        <p14:creationId xmlns:p14="http://schemas.microsoft.com/office/powerpoint/2010/main" val="1449742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95275" y="839232"/>
            <a:ext cx="6311900" cy="7727372"/>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BDA6CD53-32B3-B575-E71A-ED8A4C871C95}"/>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7: </a:t>
            </a:r>
            <a:r>
              <a:rPr lang="en-GB" sz="1800" b="1" u="sng" dirty="0"/>
              <a:t>4.6.2.4 Genetic engineering</a:t>
            </a:r>
          </a:p>
        </p:txBody>
      </p:sp>
      <p:pic>
        <p:nvPicPr>
          <p:cNvPr id="7" name="Picture 6">
            <a:extLst>
              <a:ext uri="{FF2B5EF4-FFF2-40B4-BE49-F238E27FC236}">
                <a16:creationId xmlns:a16="http://schemas.microsoft.com/office/drawing/2014/main" id="{52A207E1-4010-31F8-DA50-4E51FA42EDA0}"/>
              </a:ext>
            </a:extLst>
          </p:cNvPr>
          <p:cNvPicPr>
            <a:picLocks noChangeAspect="1"/>
          </p:cNvPicPr>
          <p:nvPr/>
        </p:nvPicPr>
        <p:blipFill>
          <a:blip r:embed="rId2"/>
          <a:stretch>
            <a:fillRect/>
          </a:stretch>
        </p:blipFill>
        <p:spPr>
          <a:xfrm>
            <a:off x="349250" y="1076325"/>
            <a:ext cx="6213475" cy="2402165"/>
          </a:xfrm>
          <a:prstGeom prst="rect">
            <a:avLst/>
          </a:prstGeom>
        </p:spPr>
      </p:pic>
      <p:pic>
        <p:nvPicPr>
          <p:cNvPr id="10" name="Picture 9">
            <a:extLst>
              <a:ext uri="{FF2B5EF4-FFF2-40B4-BE49-F238E27FC236}">
                <a16:creationId xmlns:a16="http://schemas.microsoft.com/office/drawing/2014/main" id="{854487EB-1593-8948-2D4E-56FD5F510B40}"/>
              </a:ext>
            </a:extLst>
          </p:cNvPr>
          <p:cNvPicPr>
            <a:picLocks noChangeAspect="1"/>
          </p:cNvPicPr>
          <p:nvPr/>
        </p:nvPicPr>
        <p:blipFill rotWithShape="1">
          <a:blip r:embed="rId3"/>
          <a:srcRect t="10428"/>
          <a:stretch/>
        </p:blipFill>
        <p:spPr>
          <a:xfrm>
            <a:off x="350586" y="3389198"/>
            <a:ext cx="6153150" cy="4879474"/>
          </a:xfrm>
          <a:prstGeom prst="rect">
            <a:avLst/>
          </a:prstGeom>
        </p:spPr>
      </p:pic>
      <p:sp>
        <p:nvSpPr>
          <p:cNvPr id="3" name="Slide Number Placeholder 2">
            <a:extLst>
              <a:ext uri="{FF2B5EF4-FFF2-40B4-BE49-F238E27FC236}">
                <a16:creationId xmlns:a16="http://schemas.microsoft.com/office/drawing/2014/main" id="{613B2E58-F1A0-189C-CBBB-179933007C30}"/>
              </a:ext>
            </a:extLst>
          </p:cNvPr>
          <p:cNvSpPr>
            <a:spLocks noGrp="1"/>
          </p:cNvSpPr>
          <p:nvPr>
            <p:ph type="sldNum" sz="quarter" idx="12"/>
          </p:nvPr>
        </p:nvSpPr>
        <p:spPr/>
        <p:txBody>
          <a:bodyPr/>
          <a:lstStyle/>
          <a:p>
            <a:fld id="{A49C798E-A141-4728-B2C1-C020555BD9EF}" type="slidenum">
              <a:rPr lang="en-GB" smtClean="0"/>
              <a:t>111</a:t>
            </a:fld>
            <a:endParaRPr lang="en-GB"/>
          </a:p>
        </p:txBody>
      </p:sp>
    </p:spTree>
    <p:extLst>
      <p:ext uri="{BB962C8B-B14F-4D97-AF65-F5344CB8AC3E}">
        <p14:creationId xmlns:p14="http://schemas.microsoft.com/office/powerpoint/2010/main" val="4998204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51788"/>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We are learning to describe the process of genetic engineering and explain how humans use it to their own benefit.</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50375"/>
            <a:ext cx="6311900" cy="1015663"/>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how humans manipulate their environment at the molecular level in order to improve their lives. This is at the heart of science and technology. However, irresponsible use of science can create problems that aren’t obvious at the time. </a:t>
            </a:r>
          </a:p>
          <a:p>
            <a:endParaRPr lang="en-US" sz="1200" dirty="0">
              <a:latin typeface="+mj-lt"/>
            </a:endParaRPr>
          </a:p>
        </p:txBody>
      </p:sp>
      <p:sp>
        <p:nvSpPr>
          <p:cNvPr id="5" name="TextBox 4">
            <a:extLst>
              <a:ext uri="{FF2B5EF4-FFF2-40B4-BE49-F238E27FC236}">
                <a16:creationId xmlns:a16="http://schemas.microsoft.com/office/drawing/2014/main" id="{00AE274F-1407-2BB8-EEDE-A09A57A0CF4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Genetic Engineering</a:t>
            </a:r>
          </a:p>
        </p:txBody>
      </p:sp>
      <p:sp>
        <p:nvSpPr>
          <p:cNvPr id="2" name="Slide Number Placeholder 1">
            <a:extLst>
              <a:ext uri="{FF2B5EF4-FFF2-40B4-BE49-F238E27FC236}">
                <a16:creationId xmlns:a16="http://schemas.microsoft.com/office/drawing/2014/main" id="{73D5D562-C952-0455-6E4A-BEAE55A3893E}"/>
              </a:ext>
            </a:extLst>
          </p:cNvPr>
          <p:cNvSpPr>
            <a:spLocks noGrp="1"/>
          </p:cNvSpPr>
          <p:nvPr>
            <p:ph type="sldNum" sz="quarter" idx="12"/>
          </p:nvPr>
        </p:nvSpPr>
        <p:spPr/>
        <p:txBody>
          <a:bodyPr/>
          <a:lstStyle/>
          <a:p>
            <a:fld id="{A49C798E-A141-4728-B2C1-C020555BD9EF}" type="slidenum">
              <a:rPr lang="en-GB" smtClean="0"/>
              <a:t>112</a:t>
            </a:fld>
            <a:endParaRPr lang="en-GB"/>
          </a:p>
        </p:txBody>
      </p:sp>
    </p:spTree>
    <p:extLst>
      <p:ext uri="{BB962C8B-B14F-4D97-AF65-F5344CB8AC3E}">
        <p14:creationId xmlns:p14="http://schemas.microsoft.com/office/powerpoint/2010/main" val="4186728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16628"/>
            <a:ext cx="6311900" cy="3664721"/>
          </a:xfrm>
          <a:prstGeom prst="rect">
            <a:avLst/>
          </a:prstGeom>
          <a:noFill/>
          <a:ln w="28575">
            <a:noFill/>
          </a:ln>
        </p:spPr>
        <p:txBody>
          <a:bodyPr wrap="square" rtlCol="0">
            <a:spAutoFit/>
          </a:bodyPr>
          <a:lstStyle/>
          <a:p>
            <a:pPr>
              <a:lnSpc>
                <a:spcPct val="150000"/>
              </a:lnSpc>
            </a:pPr>
            <a:r>
              <a:rPr lang="en-GB" sz="1200" b="1" u="sng" dirty="0"/>
              <a:t>I wasn’t there but I still care!</a:t>
            </a:r>
          </a:p>
          <a:p>
            <a:pPr marL="228600" indent="-228600">
              <a:lnSpc>
                <a:spcPct val="150000"/>
              </a:lnSpc>
              <a:buAutoNum type="arabicPeriod"/>
            </a:pPr>
            <a:r>
              <a:rPr lang="en-GB" sz="1200" dirty="0">
                <a:effectLst/>
              </a:rPr>
              <a:t>Explain what we use selective breeding for. </a:t>
            </a:r>
          </a:p>
          <a:p>
            <a:pPr>
              <a:lnSpc>
                <a:spcPct val="150000"/>
              </a:lnSpc>
            </a:pPr>
            <a:r>
              <a:rPr lang="en-GB" sz="1200" dirty="0">
                <a:effectLst/>
              </a:rPr>
              <a:t>………………………………………………………………………………………………………………………………………………………………………………………………………………………………………………………………………………………………………………………………………………………………………………………………………………………………………………………………………………</a:t>
            </a:r>
          </a:p>
          <a:p>
            <a:pPr>
              <a:lnSpc>
                <a:spcPct val="150000"/>
              </a:lnSpc>
            </a:pPr>
            <a:r>
              <a:rPr lang="en-GB" sz="1200" b="1" dirty="0"/>
              <a:t>2. List the steps in the process of selective breeding. </a:t>
            </a:r>
            <a:r>
              <a:rPr lang="en-GB" sz="1200" dirty="0">
                <a:effectLst/>
              </a:rPr>
              <a:t>………………………………………………………………………………………………………………………………………………………………………………………………………………………………………………………………………………………………………………………………………………………………………………………………………………………………………………………………………………</a:t>
            </a:r>
          </a:p>
          <a:p>
            <a:pPr>
              <a:lnSpc>
                <a:spcPct val="150000"/>
              </a:lnSpc>
            </a:pPr>
            <a:r>
              <a:rPr lang="en-GB" sz="1200" dirty="0">
                <a:effectLst/>
              </a:rPr>
              <a:t>………………………………………………………………………………………………………………………………………………………………………………………………………………………………………………………………………………………………………………………………………………………………………………………………………………………………………………………………………………</a:t>
            </a:r>
          </a:p>
          <a:p>
            <a:pPr>
              <a:lnSpc>
                <a:spcPct val="150000"/>
              </a:lnSpc>
            </a:pPr>
            <a:endParaRPr lang="en-GB" sz="1200" dirty="0">
              <a:effectLst/>
            </a:endParaRPr>
          </a:p>
        </p:txBody>
      </p:sp>
      <p:sp>
        <p:nvSpPr>
          <p:cNvPr id="2" name="Slide Number Placeholder 1">
            <a:extLst>
              <a:ext uri="{FF2B5EF4-FFF2-40B4-BE49-F238E27FC236}">
                <a16:creationId xmlns:a16="http://schemas.microsoft.com/office/drawing/2014/main" id="{CB191B1E-D2E2-3569-2C4C-1771C4EA43AE}"/>
              </a:ext>
            </a:extLst>
          </p:cNvPr>
          <p:cNvSpPr>
            <a:spLocks noGrp="1"/>
          </p:cNvSpPr>
          <p:nvPr>
            <p:ph type="sldNum" sz="quarter" idx="12"/>
          </p:nvPr>
        </p:nvSpPr>
        <p:spPr/>
        <p:txBody>
          <a:bodyPr/>
          <a:lstStyle/>
          <a:p>
            <a:fld id="{A49C798E-A141-4728-B2C1-C020555BD9EF}" type="slidenum">
              <a:rPr lang="en-GB" smtClean="0"/>
              <a:t>113</a:t>
            </a:fld>
            <a:endParaRPr lang="en-GB"/>
          </a:p>
        </p:txBody>
      </p:sp>
    </p:spTree>
    <p:extLst>
      <p:ext uri="{BB962C8B-B14F-4D97-AF65-F5344CB8AC3E}">
        <p14:creationId xmlns:p14="http://schemas.microsoft.com/office/powerpoint/2010/main" val="2453138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6703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i="0" dirty="0">
                          <a:solidFill>
                            <a:schemeClr val="tx1"/>
                          </a:solidFill>
                        </a:rPr>
                        <a:t>1</a:t>
                      </a:r>
                    </a:p>
                    <a:p>
                      <a:pPr>
                        <a:lnSpc>
                          <a:spcPct val="150000"/>
                        </a:lnSpc>
                      </a:pPr>
                      <a:r>
                        <a:rPr lang="en-GB" sz="1200" i="0" dirty="0">
                          <a:solidFill>
                            <a:schemeClr val="tx1"/>
                          </a:solidFill>
                        </a:rPr>
                        <a:t>2</a:t>
                      </a:r>
                    </a:p>
                    <a:p>
                      <a:pPr>
                        <a:lnSpc>
                          <a:spcPct val="150000"/>
                        </a:lnSpc>
                      </a:pPr>
                      <a:r>
                        <a:rPr lang="en-GB" sz="1200" i="0" dirty="0">
                          <a:solidFill>
                            <a:schemeClr val="tx1"/>
                          </a:solidFill>
                        </a:rPr>
                        <a:t>3</a:t>
                      </a:r>
                    </a:p>
                    <a:p>
                      <a:pPr>
                        <a:lnSpc>
                          <a:spcPct val="150000"/>
                        </a:lnSpc>
                      </a:pPr>
                      <a:r>
                        <a:rPr lang="en-GB" sz="1200" i="0" dirty="0">
                          <a:solidFill>
                            <a:schemeClr val="tx1"/>
                          </a:solidFill>
                        </a:rPr>
                        <a:t>4</a:t>
                      </a:r>
                    </a:p>
                    <a:p>
                      <a:pPr>
                        <a:lnSpc>
                          <a:spcPct val="150000"/>
                        </a:lnSpc>
                      </a:pPr>
                      <a:r>
                        <a:rPr lang="en-GB" sz="1200" i="0" dirty="0">
                          <a:solidFill>
                            <a:schemeClr val="tx1"/>
                          </a:solidFill>
                        </a:rPr>
                        <a:t>5</a:t>
                      </a:r>
                    </a:p>
                    <a:p>
                      <a:pPr>
                        <a:lnSpc>
                          <a:spcPct val="150000"/>
                        </a:lnSpc>
                      </a:pPr>
                      <a:r>
                        <a:rPr lang="en-GB" sz="1200" i="0" dirty="0">
                          <a:solidFill>
                            <a:schemeClr val="tx1"/>
                          </a:solidFill>
                        </a:rPr>
                        <a:t>6</a:t>
                      </a:r>
                    </a:p>
                    <a:p>
                      <a:pPr>
                        <a:lnSpc>
                          <a:spcPct val="150000"/>
                        </a:lnSpc>
                      </a:pPr>
                      <a:r>
                        <a:rPr lang="en-GB" sz="1200" i="0" dirty="0">
                          <a:solidFill>
                            <a:schemeClr val="tx1"/>
                          </a:solidFill>
                        </a:rPr>
                        <a:t>7</a:t>
                      </a:r>
                    </a:p>
                    <a:p>
                      <a:pPr>
                        <a:lnSpc>
                          <a:spcPct val="150000"/>
                        </a:lnSpc>
                      </a:pPr>
                      <a:r>
                        <a:rPr lang="en-GB" sz="1200" i="0" dirty="0">
                          <a:solidFill>
                            <a:schemeClr val="tx1"/>
                          </a:solidFill>
                        </a:rPr>
                        <a:t>8</a:t>
                      </a:r>
                    </a:p>
                    <a:p>
                      <a:pPr>
                        <a:lnSpc>
                          <a:spcPct val="150000"/>
                        </a:lnSpc>
                      </a:pPr>
                      <a:r>
                        <a:rPr lang="en-GB" sz="1200" i="0" dirty="0">
                          <a:solidFill>
                            <a:schemeClr val="tx1"/>
                          </a:solidFill>
                        </a:rPr>
                        <a:t>9</a:t>
                      </a:r>
                    </a:p>
                    <a:p>
                      <a:pPr>
                        <a:lnSpc>
                          <a:spcPct val="150000"/>
                        </a:lnSpc>
                      </a:pPr>
                      <a:r>
                        <a:rPr lang="en-GB" sz="1200" i="0" dirty="0">
                          <a:solidFill>
                            <a:schemeClr val="tx1"/>
                          </a:solidFill>
                        </a:rPr>
                        <a:t>10</a:t>
                      </a:r>
                    </a:p>
                    <a:p>
                      <a:pPr>
                        <a:lnSpc>
                          <a:spcPct val="150000"/>
                        </a:lnSpc>
                      </a:pPr>
                      <a:r>
                        <a:rPr lang="en-GB" sz="1200" i="0" dirty="0">
                          <a:solidFill>
                            <a:schemeClr val="tx1"/>
                          </a:solidFill>
                        </a:rPr>
                        <a:t>11</a:t>
                      </a:r>
                    </a:p>
                    <a:p>
                      <a:pPr>
                        <a:lnSpc>
                          <a:spcPct val="150000"/>
                        </a:lnSpc>
                      </a:pPr>
                      <a:r>
                        <a:rPr lang="en-GB" sz="1200" i="0" dirty="0">
                          <a:solidFill>
                            <a:schemeClr val="tx1"/>
                          </a:solidFill>
                        </a:rPr>
                        <a:t>12</a:t>
                      </a:r>
                    </a:p>
                    <a:p>
                      <a:pPr>
                        <a:lnSpc>
                          <a:spcPct val="150000"/>
                        </a:lnSpc>
                      </a:pPr>
                      <a:r>
                        <a:rPr lang="en-GB" sz="1200" i="0" dirty="0">
                          <a:solidFill>
                            <a:schemeClr val="tx1"/>
                          </a:solidFill>
                        </a:rPr>
                        <a:t>13</a:t>
                      </a:r>
                    </a:p>
                    <a:p>
                      <a:pPr>
                        <a:lnSpc>
                          <a:spcPct val="150000"/>
                        </a:lnSpc>
                      </a:pPr>
                      <a:r>
                        <a:rPr lang="en-GB" sz="1200" i="0" dirty="0">
                          <a:solidFill>
                            <a:schemeClr val="tx1"/>
                          </a:solidFill>
                        </a:rPr>
                        <a:t>14</a:t>
                      </a:r>
                    </a:p>
                    <a:p>
                      <a:pPr>
                        <a:lnSpc>
                          <a:spcPct val="150000"/>
                        </a:lnSpc>
                      </a:pPr>
                      <a:r>
                        <a:rPr lang="en-GB" sz="1200" i="0" dirty="0">
                          <a:solidFill>
                            <a:schemeClr val="tx1"/>
                          </a:solidFill>
                        </a:rPr>
                        <a:t>15</a:t>
                      </a:r>
                    </a:p>
                    <a:p>
                      <a:pPr>
                        <a:lnSpc>
                          <a:spcPct val="150000"/>
                        </a:lnSpc>
                      </a:pPr>
                      <a:r>
                        <a:rPr lang="en-GB" sz="1200" i="0" dirty="0">
                          <a:solidFill>
                            <a:schemeClr val="tx1"/>
                          </a:solidFill>
                        </a:rPr>
                        <a:t>16</a:t>
                      </a:r>
                    </a:p>
                    <a:p>
                      <a:pPr>
                        <a:lnSpc>
                          <a:spcPct val="150000"/>
                        </a:lnSpc>
                      </a:pPr>
                      <a:r>
                        <a:rPr lang="en-GB" sz="1200" i="0" dirty="0">
                          <a:solidFill>
                            <a:schemeClr val="tx1"/>
                          </a:solidFill>
                        </a:rPr>
                        <a:t>17</a:t>
                      </a:r>
                    </a:p>
                    <a:p>
                      <a:pPr>
                        <a:lnSpc>
                          <a:spcPct val="150000"/>
                        </a:lnSpc>
                      </a:pPr>
                      <a:r>
                        <a:rPr lang="en-GB" sz="1200" i="0" dirty="0">
                          <a:solidFill>
                            <a:schemeClr val="tx1"/>
                          </a:solidFill>
                        </a:rPr>
                        <a:t>18</a:t>
                      </a:r>
                    </a:p>
                    <a:p>
                      <a:pPr>
                        <a:lnSpc>
                          <a:spcPct val="150000"/>
                        </a:lnSpc>
                      </a:pPr>
                      <a:r>
                        <a:rPr lang="en-GB" sz="1200" i="0" dirty="0">
                          <a:solidFill>
                            <a:schemeClr val="tx1"/>
                          </a:solidFill>
                        </a:rPr>
                        <a:t>19</a:t>
                      </a:r>
                    </a:p>
                    <a:p>
                      <a:pPr>
                        <a:lnSpc>
                          <a:spcPct val="150000"/>
                        </a:lnSpc>
                      </a:pPr>
                      <a:r>
                        <a:rPr lang="en-GB" sz="1200" i="0" dirty="0">
                          <a:solidFill>
                            <a:schemeClr val="tx1"/>
                          </a:solidFill>
                        </a:rPr>
                        <a:t>20</a:t>
                      </a:r>
                    </a:p>
                    <a:p>
                      <a:pPr>
                        <a:lnSpc>
                          <a:spcPct val="150000"/>
                        </a:lnSpc>
                      </a:pPr>
                      <a:r>
                        <a:rPr lang="en-GB" sz="1200" i="0" dirty="0">
                          <a:solidFill>
                            <a:schemeClr val="tx1"/>
                          </a:solidFill>
                        </a:rPr>
                        <a:t>21</a:t>
                      </a:r>
                    </a:p>
                    <a:p>
                      <a:pPr>
                        <a:lnSpc>
                          <a:spcPct val="150000"/>
                        </a:lnSpc>
                      </a:pPr>
                      <a:r>
                        <a:rPr lang="en-GB" sz="1200" i="0" dirty="0">
                          <a:solidFill>
                            <a:schemeClr val="tx1"/>
                          </a:solidFill>
                        </a:rPr>
                        <a:t>22</a:t>
                      </a:r>
                    </a:p>
                    <a:p>
                      <a:pPr>
                        <a:lnSpc>
                          <a:spcPct val="150000"/>
                        </a:lnSpc>
                      </a:pPr>
                      <a:r>
                        <a:rPr lang="en-GB" sz="1200" i="0" dirty="0">
                          <a:solidFill>
                            <a:schemeClr val="tx1"/>
                          </a:solidFill>
                        </a:rPr>
                        <a:t>23</a:t>
                      </a:r>
                    </a:p>
                    <a:p>
                      <a:pPr>
                        <a:lnSpc>
                          <a:spcPct val="150000"/>
                        </a:lnSpc>
                      </a:pPr>
                      <a:r>
                        <a:rPr lang="en-GB" sz="1200" i="0" dirty="0">
                          <a:solidFill>
                            <a:schemeClr val="tx1"/>
                          </a:solidFill>
                        </a:rPr>
                        <a:t>24</a:t>
                      </a:r>
                    </a:p>
                    <a:p>
                      <a:pPr>
                        <a:lnSpc>
                          <a:spcPct val="150000"/>
                        </a:lnSpc>
                      </a:pPr>
                      <a:r>
                        <a:rPr lang="en-GB" sz="1200" i="0" dirty="0">
                          <a:solidFill>
                            <a:schemeClr val="tx1"/>
                          </a:solidFill>
                        </a:rPr>
                        <a:t>25</a:t>
                      </a:r>
                    </a:p>
                    <a:p>
                      <a:pPr>
                        <a:lnSpc>
                          <a:spcPct val="150000"/>
                        </a:lnSpc>
                      </a:pPr>
                      <a:r>
                        <a:rPr lang="en-GB" sz="1200" i="0" dirty="0">
                          <a:solidFill>
                            <a:schemeClr val="tx1"/>
                          </a:solidFill>
                        </a:rPr>
                        <a:t>26</a:t>
                      </a:r>
                    </a:p>
                    <a:p>
                      <a:pPr>
                        <a:lnSpc>
                          <a:spcPct val="150000"/>
                        </a:lnSpc>
                      </a:pPr>
                      <a:r>
                        <a:rPr lang="en-GB" sz="1200" i="0" dirty="0">
                          <a:solidFill>
                            <a:schemeClr val="tx1"/>
                          </a:solidFill>
                        </a:rPr>
                        <a:t>27</a:t>
                      </a:r>
                    </a:p>
                    <a:p>
                      <a:pPr>
                        <a:lnSpc>
                          <a:spcPct val="150000"/>
                        </a:lnSpc>
                      </a:pPr>
                      <a:r>
                        <a:rPr lang="en-GB" sz="1200" i="0" dirty="0">
                          <a:solidFill>
                            <a:schemeClr val="tx1"/>
                          </a:solidFill>
                        </a:rPr>
                        <a:t>28</a:t>
                      </a:r>
                    </a:p>
                    <a:p>
                      <a:pPr>
                        <a:lnSpc>
                          <a:spcPct val="150000"/>
                        </a:lnSpc>
                      </a:pPr>
                      <a:r>
                        <a:rPr lang="en-GB" sz="1200" i="0" dirty="0">
                          <a:solidFill>
                            <a:schemeClr val="tx1"/>
                          </a:solidFill>
                        </a:rPr>
                        <a:t>29</a:t>
                      </a:r>
                    </a:p>
                    <a:p>
                      <a:pPr>
                        <a:lnSpc>
                          <a:spcPct val="150000"/>
                        </a:lnSpc>
                      </a:pPr>
                      <a:r>
                        <a:rPr lang="en-GB" sz="1200" i="0" dirty="0">
                          <a:solidFill>
                            <a:schemeClr val="tx1"/>
                          </a:solidFill>
                        </a:rPr>
                        <a:t>30</a:t>
                      </a:r>
                    </a:p>
                    <a:p>
                      <a:pPr>
                        <a:lnSpc>
                          <a:spcPct val="150000"/>
                        </a:lnSpc>
                      </a:pPr>
                      <a:r>
                        <a:rPr lang="en-GB" sz="1200" i="0" dirty="0">
                          <a:solidFill>
                            <a:schemeClr val="tx1"/>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i="0" u="sng" dirty="0">
                          <a:solidFill>
                            <a:schemeClr val="tx1"/>
                          </a:solidFill>
                        </a:rPr>
                        <a:t>What is genetic engineering?</a:t>
                      </a:r>
                    </a:p>
                    <a:p>
                      <a:pPr>
                        <a:lnSpc>
                          <a:spcPct val="150000"/>
                        </a:lnSpc>
                      </a:pPr>
                      <a:r>
                        <a:rPr lang="en-GB" sz="1200" b="0" i="0" u="none" dirty="0">
                          <a:solidFill>
                            <a:schemeClr val="tx1"/>
                          </a:solidFill>
                        </a:rPr>
                        <a:t>Genetic engineering, also known as genetic modification, is the process of modifying the genome of an organism by introducing a gene from another organism. This then gives the organism a desired trait. It involves “cutting out” the desired gene from an organism which already has it, and transferring it to the cells of another organism. Examples of this include:</a:t>
                      </a:r>
                    </a:p>
                    <a:p>
                      <a:pPr marL="171450" indent="-171450">
                        <a:lnSpc>
                          <a:spcPct val="150000"/>
                        </a:lnSpc>
                        <a:buFont typeface="Arial" panose="020B0604020202020204" pitchFamily="34" charset="0"/>
                        <a:buChar char="•"/>
                      </a:pPr>
                      <a:r>
                        <a:rPr lang="en-GB" sz="1200" b="0" i="0" u="none" dirty="0">
                          <a:solidFill>
                            <a:schemeClr val="tx1"/>
                          </a:solidFill>
                        </a:rPr>
                        <a:t>Plant crops being genetically engineered:</a:t>
                      </a:r>
                    </a:p>
                    <a:p>
                      <a:pPr marL="514350" lvl="1" indent="-171450">
                        <a:lnSpc>
                          <a:spcPct val="150000"/>
                        </a:lnSpc>
                        <a:buFont typeface="Arial" panose="020B0604020202020204" pitchFamily="34" charset="0"/>
                        <a:buChar char="•"/>
                      </a:pPr>
                      <a:r>
                        <a:rPr lang="en-GB" sz="1200" b="0" i="0" u="none" dirty="0">
                          <a:solidFill>
                            <a:schemeClr val="tx1"/>
                          </a:solidFill>
                        </a:rPr>
                        <a:t>Disease resistance</a:t>
                      </a:r>
                    </a:p>
                    <a:p>
                      <a:pPr marL="514350" lvl="1" indent="-171450">
                        <a:lnSpc>
                          <a:spcPct val="150000"/>
                        </a:lnSpc>
                        <a:buFont typeface="Arial" panose="020B0604020202020204" pitchFamily="34" charset="0"/>
                        <a:buChar char="•"/>
                      </a:pPr>
                      <a:r>
                        <a:rPr lang="en-GB" sz="1200" b="0" i="0" u="none" dirty="0">
                          <a:solidFill>
                            <a:schemeClr val="tx1"/>
                          </a:solidFill>
                        </a:rPr>
                        <a:t>Production of bigger, better fruits</a:t>
                      </a:r>
                    </a:p>
                    <a:p>
                      <a:pPr marL="514350" lvl="1" indent="-171450">
                        <a:lnSpc>
                          <a:spcPct val="150000"/>
                        </a:lnSpc>
                        <a:buFont typeface="Arial" panose="020B0604020202020204" pitchFamily="34" charset="0"/>
                        <a:buChar char="•"/>
                      </a:pPr>
                      <a:r>
                        <a:rPr lang="en-GB" sz="1200" b="0" i="0" u="none" dirty="0">
                          <a:solidFill>
                            <a:schemeClr val="tx1"/>
                          </a:solidFill>
                        </a:rPr>
                        <a:t>Resistance to insect attacks or herbicides</a:t>
                      </a:r>
                    </a:p>
                    <a:p>
                      <a:pPr marL="171450" indent="-171450">
                        <a:lnSpc>
                          <a:spcPct val="150000"/>
                        </a:lnSpc>
                        <a:buFont typeface="Arial" panose="020B0604020202020204" pitchFamily="34" charset="0"/>
                        <a:buChar char="•"/>
                      </a:pPr>
                      <a:r>
                        <a:rPr lang="en-GB" sz="1200" b="0" i="0" u="none" dirty="0">
                          <a:solidFill>
                            <a:schemeClr val="tx1"/>
                          </a:solidFill>
                        </a:rPr>
                        <a:t>Bacterial cells being genetically engineered to produce useful substances in large quantities, such as human insulin to treat diabetes.</a:t>
                      </a:r>
                    </a:p>
                    <a:p>
                      <a:pPr marL="171450" indent="-171450">
                        <a:lnSpc>
                          <a:spcPct val="150000"/>
                        </a:lnSpc>
                        <a:buFont typeface="Arial" panose="020B0604020202020204" pitchFamily="34" charset="0"/>
                        <a:buChar char="•"/>
                      </a:pPr>
                      <a:endParaRPr lang="en-GB" sz="1200" b="0" i="0" u="none" dirty="0">
                        <a:solidFill>
                          <a:schemeClr val="tx1"/>
                        </a:solidFill>
                      </a:endParaRPr>
                    </a:p>
                    <a:p>
                      <a:pPr marL="0" indent="0">
                        <a:lnSpc>
                          <a:spcPct val="150000"/>
                        </a:lnSpc>
                        <a:buFont typeface="Arial" panose="020B0604020202020204" pitchFamily="34" charset="0"/>
                        <a:buNone/>
                      </a:pPr>
                      <a:r>
                        <a:rPr lang="en-GB" sz="1200" b="1" i="0" u="sng" dirty="0">
                          <a:solidFill>
                            <a:schemeClr val="tx1"/>
                          </a:solidFill>
                        </a:rPr>
                        <a:t>Benefits and risks of genetic engineering</a:t>
                      </a:r>
                      <a:endParaRPr lang="en-GB" sz="1200" b="1" i="0" u="none" dirty="0">
                        <a:solidFill>
                          <a:schemeClr val="tx1"/>
                        </a:solidFill>
                      </a:endParaRPr>
                    </a:p>
                    <a:p>
                      <a:pPr marL="0" indent="0">
                        <a:lnSpc>
                          <a:spcPct val="150000"/>
                        </a:lnSpc>
                        <a:buFont typeface="Arial" panose="020B0604020202020204" pitchFamily="34" charset="0"/>
                        <a:buNone/>
                      </a:pPr>
                      <a:r>
                        <a:rPr lang="en-GB" sz="1200" b="0" i="0" kern="1200" dirty="0">
                          <a:solidFill>
                            <a:schemeClr val="tx1"/>
                          </a:solidFill>
                          <a:effectLst/>
                          <a:latin typeface="+mn-lt"/>
                          <a:ea typeface="+mn-ea"/>
                          <a:cs typeface="+mn-cs"/>
                        </a:rPr>
                        <a:t>There are many benefits to using genetic engineering. It is used in agriculture to do things such as, improve the yields of important economic crops, and provide insect or pest resistance. It is also used in the medical field to create insulin, which can be used for treating diabetes. But, as with most new technology, it also carries potential risks.</a:t>
                      </a:r>
                    </a:p>
                    <a:p>
                      <a:pPr marL="0" indent="0">
                        <a:lnSpc>
                          <a:spcPct val="150000"/>
                        </a:lnSpc>
                        <a:buFont typeface="Arial" panose="020B0604020202020204" pitchFamily="34" charset="0"/>
                        <a:buNone/>
                      </a:pPr>
                      <a:endParaRPr lang="en-GB" sz="1200" b="0" i="0" u="none" dirty="0">
                        <a:solidFill>
                          <a:schemeClr val="tx1"/>
                        </a:solidFill>
                      </a:endParaRPr>
                    </a:p>
                    <a:p>
                      <a:pPr fontAlgn="base">
                        <a:lnSpc>
                          <a:spcPct val="150000"/>
                        </a:lnSpc>
                      </a:pPr>
                      <a:r>
                        <a:rPr lang="en-GB" sz="1200" b="1" i="0" kern="1200" dirty="0">
                          <a:solidFill>
                            <a:schemeClr val="tx1"/>
                          </a:solidFill>
                          <a:effectLst/>
                          <a:latin typeface="+mn-lt"/>
                          <a:ea typeface="+mn-ea"/>
                          <a:cs typeface="+mn-cs"/>
                        </a:rPr>
                        <a:t>Benefits of genetic engineering</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Genetic modification is a faster and more efficient way of getting the same results as selective breeding.</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Improve crop yields or crop quality, which is important in developing countries. This may help reduce hunger around the world.</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Introduce herbicide resistance, which results in less herbicides being used, as weeds are quickly and selectively killed.</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Insect and pest resistance can be developed and inserted into the plants. The plant produces toxins, which would discourage insects from eating the crop.</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Sterile insects could be created such as a mosquito. They would breed, which would lead to infertile offspring. This may help with spread of diseases, such as malaria, dengue fever and the Zika virus.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858AEBE5-8CE2-2453-A24F-FAC1F2F8EB3D}"/>
              </a:ext>
            </a:extLst>
          </p:cNvPr>
          <p:cNvSpPr>
            <a:spLocks noGrp="1"/>
          </p:cNvSpPr>
          <p:nvPr>
            <p:ph type="sldNum" sz="quarter" idx="12"/>
          </p:nvPr>
        </p:nvSpPr>
        <p:spPr/>
        <p:txBody>
          <a:bodyPr/>
          <a:lstStyle/>
          <a:p>
            <a:fld id="{A49C798E-A141-4728-B2C1-C020555BD9EF}" type="slidenum">
              <a:rPr lang="en-GB" smtClean="0"/>
              <a:t>114</a:t>
            </a:fld>
            <a:endParaRPr lang="en-GB"/>
          </a:p>
        </p:txBody>
      </p:sp>
    </p:spTree>
    <p:extLst>
      <p:ext uri="{BB962C8B-B14F-4D97-AF65-F5344CB8AC3E}">
        <p14:creationId xmlns:p14="http://schemas.microsoft.com/office/powerpoint/2010/main" val="22969078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723871627"/>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i="0" dirty="0">
                          <a:solidFill>
                            <a:schemeClr val="tx1"/>
                          </a:solidFill>
                        </a:rPr>
                        <a:t>1</a:t>
                      </a:r>
                    </a:p>
                    <a:p>
                      <a:pPr>
                        <a:lnSpc>
                          <a:spcPct val="150000"/>
                        </a:lnSpc>
                      </a:pPr>
                      <a:r>
                        <a:rPr lang="en-GB" sz="1200" i="0" dirty="0">
                          <a:solidFill>
                            <a:schemeClr val="tx1"/>
                          </a:solidFill>
                        </a:rPr>
                        <a:t>2</a:t>
                      </a:r>
                    </a:p>
                    <a:p>
                      <a:pPr>
                        <a:lnSpc>
                          <a:spcPct val="150000"/>
                        </a:lnSpc>
                      </a:pPr>
                      <a:r>
                        <a:rPr lang="en-GB" sz="1200" i="0" dirty="0">
                          <a:solidFill>
                            <a:schemeClr val="tx1"/>
                          </a:solidFill>
                        </a:rPr>
                        <a:t>3</a:t>
                      </a:r>
                    </a:p>
                    <a:p>
                      <a:pPr>
                        <a:lnSpc>
                          <a:spcPct val="150000"/>
                        </a:lnSpc>
                      </a:pPr>
                      <a:r>
                        <a:rPr lang="en-GB" sz="1200" i="0" dirty="0">
                          <a:solidFill>
                            <a:schemeClr val="tx1"/>
                          </a:solidFill>
                        </a:rPr>
                        <a:t>4</a:t>
                      </a:r>
                    </a:p>
                    <a:p>
                      <a:pPr>
                        <a:lnSpc>
                          <a:spcPct val="150000"/>
                        </a:lnSpc>
                      </a:pPr>
                      <a:r>
                        <a:rPr lang="en-GB" sz="1200" i="0" dirty="0">
                          <a:solidFill>
                            <a:schemeClr val="tx1"/>
                          </a:solidFill>
                        </a:rPr>
                        <a:t>5</a:t>
                      </a:r>
                    </a:p>
                    <a:p>
                      <a:pPr>
                        <a:lnSpc>
                          <a:spcPct val="150000"/>
                        </a:lnSpc>
                      </a:pPr>
                      <a:r>
                        <a:rPr lang="en-GB" sz="1200" i="0" dirty="0">
                          <a:solidFill>
                            <a:schemeClr val="tx1"/>
                          </a:solidFill>
                        </a:rPr>
                        <a:t>6</a:t>
                      </a:r>
                    </a:p>
                    <a:p>
                      <a:pPr>
                        <a:lnSpc>
                          <a:spcPct val="150000"/>
                        </a:lnSpc>
                      </a:pPr>
                      <a:r>
                        <a:rPr lang="en-GB" sz="1200" i="0" dirty="0">
                          <a:solidFill>
                            <a:schemeClr val="tx1"/>
                          </a:solidFill>
                        </a:rPr>
                        <a:t>7</a:t>
                      </a:r>
                    </a:p>
                    <a:p>
                      <a:pPr>
                        <a:lnSpc>
                          <a:spcPct val="150000"/>
                        </a:lnSpc>
                      </a:pPr>
                      <a:r>
                        <a:rPr lang="en-GB" sz="1200" i="0" dirty="0">
                          <a:solidFill>
                            <a:schemeClr val="tx1"/>
                          </a:solidFill>
                        </a:rPr>
                        <a:t>8</a:t>
                      </a:r>
                    </a:p>
                    <a:p>
                      <a:pPr>
                        <a:lnSpc>
                          <a:spcPct val="150000"/>
                        </a:lnSpc>
                      </a:pPr>
                      <a:r>
                        <a:rPr lang="en-GB" sz="1200" i="0" dirty="0">
                          <a:solidFill>
                            <a:schemeClr val="tx1"/>
                          </a:solidFill>
                        </a:rPr>
                        <a:t>9</a:t>
                      </a:r>
                    </a:p>
                    <a:p>
                      <a:pPr>
                        <a:lnSpc>
                          <a:spcPct val="150000"/>
                        </a:lnSpc>
                      </a:pPr>
                      <a:r>
                        <a:rPr lang="en-GB" sz="1200" i="0" dirty="0">
                          <a:solidFill>
                            <a:schemeClr val="tx1"/>
                          </a:solidFill>
                        </a:rPr>
                        <a:t>10</a:t>
                      </a:r>
                    </a:p>
                    <a:p>
                      <a:pPr>
                        <a:lnSpc>
                          <a:spcPct val="150000"/>
                        </a:lnSpc>
                      </a:pPr>
                      <a:r>
                        <a:rPr lang="en-GB" sz="1200" i="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base">
                        <a:lnSpc>
                          <a:spcPct val="150000"/>
                        </a:lnSpc>
                      </a:pPr>
                      <a:r>
                        <a:rPr lang="en-GB" sz="1200" b="1" i="0" kern="1200" dirty="0">
                          <a:solidFill>
                            <a:schemeClr val="tx1"/>
                          </a:solidFill>
                          <a:effectLst/>
                          <a:latin typeface="+mn-lt"/>
                          <a:ea typeface="+mn-ea"/>
                          <a:cs typeface="+mn-cs"/>
                        </a:rPr>
                        <a:t>Risks of genetic engineering</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Transfer of the selected gene into other species. What benefits one plant may harm another.</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Some people believe it is not ethical to interfere with nature in this way. Also, GM crop seeds are often more expensive and so people in developing countries cannot afford them.</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GM crops could be harmful, for example toxins from the crops have been detected in some people’s blood.</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GM crops could cause allergic reactions in people.</a:t>
                      </a:r>
                    </a:p>
                    <a:p>
                      <a:pPr marL="171450" indent="-1714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Pollen produced by the plants could be toxic and harm insects that transfer it between plants.</a:t>
                      </a:r>
                    </a:p>
                    <a:p>
                      <a:pPr>
                        <a:lnSpc>
                          <a:spcPct val="150000"/>
                        </a:lnSpc>
                      </a:pPr>
                      <a:endParaRPr lang="en-GB" sz="12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C6209D6F-D46E-37EC-B3DB-A20A29D53BE0}"/>
              </a:ext>
            </a:extLst>
          </p:cNvPr>
          <p:cNvSpPr>
            <a:spLocks noGrp="1"/>
          </p:cNvSpPr>
          <p:nvPr>
            <p:ph type="sldNum" sz="quarter" idx="12"/>
          </p:nvPr>
        </p:nvSpPr>
        <p:spPr/>
        <p:txBody>
          <a:bodyPr/>
          <a:lstStyle/>
          <a:p>
            <a:fld id="{A49C798E-A141-4728-B2C1-C020555BD9EF}" type="slidenum">
              <a:rPr lang="en-GB" smtClean="0"/>
              <a:t>115</a:t>
            </a:fld>
            <a:endParaRPr lang="en-GB"/>
          </a:p>
        </p:txBody>
      </p:sp>
    </p:spTree>
    <p:extLst>
      <p:ext uri="{BB962C8B-B14F-4D97-AF65-F5344CB8AC3E}">
        <p14:creationId xmlns:p14="http://schemas.microsoft.com/office/powerpoint/2010/main" val="4274653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Rehearsal questions</a:t>
            </a:r>
          </a:p>
          <a:p>
            <a:pPr marL="228600" indent="-228600">
              <a:lnSpc>
                <a:spcPct val="150000"/>
              </a:lnSpc>
              <a:buFont typeface="+mj-lt"/>
              <a:buAutoNum type="arabicPeriod"/>
            </a:pPr>
            <a:r>
              <a:rPr lang="en-GB" sz="1200" dirty="0">
                <a:solidFill>
                  <a:schemeClr val="tx1"/>
                </a:solidFill>
              </a:rPr>
              <a:t>What is genetic engineering? ……………………………………………………………………………………………………………. …………………………………………………………………………………………………………………………………………………………..</a:t>
            </a:r>
          </a:p>
          <a:p>
            <a:pPr marL="228600" indent="-228600">
              <a:lnSpc>
                <a:spcPct val="150000"/>
              </a:lnSpc>
              <a:buFont typeface="+mj-lt"/>
              <a:buAutoNum type="arabicPeriod"/>
            </a:pPr>
            <a:r>
              <a:rPr lang="en-GB" sz="1200" dirty="0">
                <a:solidFill>
                  <a:schemeClr val="tx1"/>
                </a:solidFill>
              </a:rPr>
              <a:t>What are three reasons a plant may be genetically modified? …………………………………………………………. …………………………………………………………………………………………………………………………………………………………..</a:t>
            </a:r>
          </a:p>
          <a:p>
            <a:pPr marL="228600" indent="-228600">
              <a:lnSpc>
                <a:spcPct val="150000"/>
              </a:lnSpc>
              <a:buFont typeface="+mj-lt"/>
              <a:buAutoNum type="arabicPeriod"/>
            </a:pPr>
            <a:r>
              <a:rPr lang="en-GB" sz="1200" dirty="0">
                <a:solidFill>
                  <a:schemeClr val="tx1"/>
                </a:solidFill>
              </a:rPr>
              <a:t>What substance can bacteria be genetically modified to produce? …………………………………………………..</a:t>
            </a:r>
          </a:p>
          <a:p>
            <a:pPr marL="228600" indent="-228600">
              <a:lnSpc>
                <a:spcPct val="150000"/>
              </a:lnSpc>
              <a:buFont typeface="+mj-lt"/>
              <a:buAutoNum type="arabicPeriod"/>
            </a:pPr>
            <a:r>
              <a:rPr lang="en-GB" sz="1200" dirty="0">
                <a:solidFill>
                  <a:schemeClr val="tx1"/>
                </a:solidFill>
              </a:rPr>
              <a:t>Why is herbicide resistance beneficial for plants? …………………………………………………………………………….. …………………………………………………………………………………………………………………………………………………………..</a:t>
            </a:r>
          </a:p>
          <a:p>
            <a:pPr marL="228600" indent="-228600">
              <a:lnSpc>
                <a:spcPct val="150000"/>
              </a:lnSpc>
              <a:buFont typeface="+mj-lt"/>
              <a:buAutoNum type="arabicPeriod"/>
            </a:pPr>
            <a:r>
              <a:rPr lang="en-GB" sz="1200" dirty="0">
                <a:solidFill>
                  <a:schemeClr val="tx1"/>
                </a:solidFill>
              </a:rPr>
              <a:t>Humans genetically modify organisms to benefit the population. What is this process? ………………….. …………………………………………………………………………………………………………………………………………………………..</a:t>
            </a:r>
          </a:p>
          <a:p>
            <a:pPr marL="228600" indent="-228600">
              <a:lnSpc>
                <a:spcPct val="150000"/>
              </a:lnSpc>
              <a:buFont typeface="+mj-lt"/>
              <a:buAutoNum type="arabicPeriod"/>
            </a:pPr>
            <a:r>
              <a:rPr lang="en-GB" sz="1200" dirty="0">
                <a:solidFill>
                  <a:schemeClr val="tx1"/>
                </a:solidFill>
              </a:rPr>
              <a:t>Bacteria can be modified to produce human insulin. What condition is this used to treat? …………………………………………………………………………………………………………………………………………………………..</a:t>
            </a:r>
          </a:p>
          <a:p>
            <a:pPr marL="228600" indent="-228600">
              <a:lnSpc>
                <a:spcPct val="150000"/>
              </a:lnSpc>
              <a:buFont typeface="+mj-lt"/>
              <a:buAutoNum type="arabicPeriod"/>
            </a:pPr>
            <a:r>
              <a:rPr lang="en-GB" sz="1200" dirty="0">
                <a:solidFill>
                  <a:schemeClr val="tx1"/>
                </a:solidFill>
              </a:rPr>
              <a:t>Why might it be beneficial to modify plants? ……………………………………………………………………………………. …………………………………………………………………………………………………………………………………………………………..</a:t>
            </a:r>
          </a:p>
          <a:p>
            <a:pPr marL="228600" indent="-228600">
              <a:lnSpc>
                <a:spcPct val="150000"/>
              </a:lnSpc>
              <a:buFont typeface="+mj-lt"/>
              <a:buAutoNum type="arabicPeriod"/>
            </a:pPr>
            <a:r>
              <a:rPr lang="en-GB" sz="1200" dirty="0">
                <a:solidFill>
                  <a:schemeClr val="tx1"/>
                </a:solidFill>
              </a:rPr>
              <a:t>Herbicides are chemicals used to kill weeds. Why would it be useful to modify plants to be resistance to these chemicals?................................................................................................................ …………………………………………………………………………………………………………………………………………………………..</a:t>
            </a:r>
          </a:p>
          <a:p>
            <a:pPr marL="228600" indent="-228600">
              <a:lnSpc>
                <a:spcPct val="150000"/>
              </a:lnSpc>
              <a:buFont typeface="+mj-lt"/>
              <a:buAutoNum type="arabicPeriod"/>
            </a:pPr>
            <a:r>
              <a:rPr lang="en-GB" sz="1200" dirty="0">
                <a:solidFill>
                  <a:schemeClr val="tx1"/>
                </a:solidFill>
              </a:rPr>
              <a:t>Type 1 diabetes is a condition where the pancreas doesn’t produce the hormone insulin. How can genetic modification be used to help treat this? ………………………………………………………………………………. …………………………………………………………………………………………………………………………………………………………..</a:t>
            </a:r>
          </a:p>
          <a:p>
            <a:pPr marL="228600" indent="-228600">
              <a:lnSpc>
                <a:spcPct val="150000"/>
              </a:lnSpc>
              <a:buFont typeface="+mj-lt"/>
              <a:buAutoNum type="arabicPeriod"/>
            </a:pPr>
            <a:r>
              <a:rPr lang="en-GB" sz="1200" dirty="0">
                <a:solidFill>
                  <a:schemeClr val="tx1"/>
                </a:solidFill>
              </a:rPr>
              <a:t>What does it mean to “genetically modify” an organism? ………………………………………………………………… …………………………………………………………………………………………………………………………………………………………..</a:t>
            </a:r>
          </a:p>
          <a:p>
            <a:pPr marL="228600" indent="-228600">
              <a:lnSpc>
                <a:spcPct val="150000"/>
              </a:lnSpc>
              <a:buFont typeface="+mj-lt"/>
              <a:buAutoNum type="arabicPeriod"/>
            </a:pPr>
            <a:r>
              <a:rPr lang="en-GB" sz="1200" dirty="0">
                <a:solidFill>
                  <a:schemeClr val="tx1"/>
                </a:solidFill>
              </a:rPr>
              <a:t>There are several ways to genetically modify a plant. What are the benefits of this? ……………………….. …………………………………………………………………………………………………………………………………………………………..</a:t>
            </a:r>
          </a:p>
          <a:p>
            <a:pPr marL="228600" indent="-228600">
              <a:lnSpc>
                <a:spcPct val="150000"/>
              </a:lnSpc>
              <a:buFont typeface="+mj-lt"/>
              <a:buAutoNum type="arabicPeriod"/>
            </a:pPr>
            <a:r>
              <a:rPr lang="en-GB" sz="1200" dirty="0">
                <a:solidFill>
                  <a:schemeClr val="tx1"/>
                </a:solidFill>
              </a:rPr>
              <a:t>One of the ways plants are modified is for herbicide resistance. Why is this useful? ………………………… …………………………………………………………………………………………………………………………………………………………..</a:t>
            </a:r>
          </a:p>
          <a:p>
            <a:pPr marL="228600" indent="-228600">
              <a:lnSpc>
                <a:spcPct val="150000"/>
              </a:lnSpc>
              <a:buFont typeface="+mj-lt"/>
              <a:buAutoNum type="arabicPeriod"/>
            </a:pPr>
            <a:endParaRPr lang="en-GB" sz="1200" dirty="0">
              <a:solidFill>
                <a:schemeClr val="tx1"/>
              </a:solidFill>
            </a:endParaRPr>
          </a:p>
        </p:txBody>
      </p:sp>
      <p:sp>
        <p:nvSpPr>
          <p:cNvPr id="2" name="TextBox 1">
            <a:extLst>
              <a:ext uri="{FF2B5EF4-FFF2-40B4-BE49-F238E27FC236}">
                <a16:creationId xmlns:a16="http://schemas.microsoft.com/office/drawing/2014/main" id="{91864762-1820-D472-30F5-6997AD0B1237}"/>
              </a:ext>
            </a:extLst>
          </p:cNvPr>
          <p:cNvSpPr txBox="1"/>
          <p:nvPr/>
        </p:nvSpPr>
        <p:spPr>
          <a:xfrm>
            <a:off x="2322764" y="497447"/>
            <a:ext cx="4198352" cy="461665"/>
          </a:xfrm>
          <a:prstGeom prst="rect">
            <a:avLst/>
          </a:prstGeom>
          <a:solidFill>
            <a:schemeClr val="bg1"/>
          </a:solidFill>
          <a:ln>
            <a:solidFill>
              <a:schemeClr val="tx1"/>
            </a:solidFill>
          </a:ln>
        </p:spPr>
        <p:txBody>
          <a:bodyPr wrap="square" rtlCol="0">
            <a:spAutoFit/>
          </a:bodyPr>
          <a:lstStyle/>
          <a:p>
            <a:r>
              <a:rPr lang="en-GB" sz="1200" dirty="0"/>
              <a:t>Modifying the genome of an  organism to give it a desired characteristic.</a:t>
            </a:r>
          </a:p>
        </p:txBody>
      </p:sp>
      <p:sp>
        <p:nvSpPr>
          <p:cNvPr id="3" name="TextBox 2">
            <a:extLst>
              <a:ext uri="{FF2B5EF4-FFF2-40B4-BE49-F238E27FC236}">
                <a16:creationId xmlns:a16="http://schemas.microsoft.com/office/drawing/2014/main" id="{A3C01BD5-1EF4-93D7-1317-7A6D7A6F163D}"/>
              </a:ext>
            </a:extLst>
          </p:cNvPr>
          <p:cNvSpPr txBox="1"/>
          <p:nvPr/>
        </p:nvSpPr>
        <p:spPr>
          <a:xfrm>
            <a:off x="518027" y="1351688"/>
            <a:ext cx="6003089" cy="284606"/>
          </a:xfrm>
          <a:prstGeom prst="rect">
            <a:avLst/>
          </a:prstGeom>
          <a:solidFill>
            <a:schemeClr val="bg1"/>
          </a:solidFill>
          <a:ln>
            <a:solidFill>
              <a:schemeClr val="tx1"/>
            </a:solidFill>
          </a:ln>
        </p:spPr>
        <p:txBody>
          <a:bodyPr wrap="square" rtlCol="0">
            <a:spAutoFit/>
          </a:bodyPr>
          <a:lstStyle/>
          <a:p>
            <a:r>
              <a:rPr lang="en-GB" sz="1200" dirty="0"/>
              <a:t>Disease resistance, bigger and better fruits, resistance to herbicides and insect attacks.</a:t>
            </a:r>
          </a:p>
        </p:txBody>
      </p:sp>
      <p:sp>
        <p:nvSpPr>
          <p:cNvPr id="5" name="TextBox 4">
            <a:extLst>
              <a:ext uri="{FF2B5EF4-FFF2-40B4-BE49-F238E27FC236}">
                <a16:creationId xmlns:a16="http://schemas.microsoft.com/office/drawing/2014/main" id="{116E8A03-B24D-B6E8-F20B-6CA046E5C605}"/>
              </a:ext>
            </a:extLst>
          </p:cNvPr>
          <p:cNvSpPr txBox="1"/>
          <p:nvPr/>
        </p:nvSpPr>
        <p:spPr>
          <a:xfrm>
            <a:off x="4969712" y="1612231"/>
            <a:ext cx="721225" cy="284606"/>
          </a:xfrm>
          <a:prstGeom prst="rect">
            <a:avLst/>
          </a:prstGeom>
          <a:solidFill>
            <a:schemeClr val="bg1"/>
          </a:solidFill>
          <a:ln>
            <a:solidFill>
              <a:schemeClr val="tx1"/>
            </a:solidFill>
          </a:ln>
        </p:spPr>
        <p:txBody>
          <a:bodyPr wrap="square" rtlCol="0">
            <a:spAutoFit/>
          </a:bodyPr>
          <a:lstStyle/>
          <a:p>
            <a:r>
              <a:rPr lang="en-GB" sz="1200" dirty="0"/>
              <a:t>Insulin</a:t>
            </a:r>
          </a:p>
        </p:txBody>
      </p:sp>
      <p:sp>
        <p:nvSpPr>
          <p:cNvPr id="6" name="TextBox 5">
            <a:extLst>
              <a:ext uri="{FF2B5EF4-FFF2-40B4-BE49-F238E27FC236}">
                <a16:creationId xmlns:a16="http://schemas.microsoft.com/office/drawing/2014/main" id="{C97CCBAC-BC8F-5407-2D80-8B05BEFEA6F8}"/>
              </a:ext>
            </a:extLst>
          </p:cNvPr>
          <p:cNvSpPr txBox="1"/>
          <p:nvPr/>
        </p:nvSpPr>
        <p:spPr>
          <a:xfrm>
            <a:off x="518027" y="2120300"/>
            <a:ext cx="6003088" cy="276999"/>
          </a:xfrm>
          <a:prstGeom prst="rect">
            <a:avLst/>
          </a:prstGeom>
          <a:solidFill>
            <a:schemeClr val="bg1"/>
          </a:solidFill>
          <a:ln>
            <a:solidFill>
              <a:schemeClr val="tx1"/>
            </a:solidFill>
          </a:ln>
        </p:spPr>
        <p:txBody>
          <a:bodyPr wrap="square" rtlCol="0">
            <a:spAutoFit/>
          </a:bodyPr>
          <a:lstStyle/>
          <a:p>
            <a:r>
              <a:rPr lang="en-GB" sz="1200" dirty="0"/>
              <a:t>Less herbicides are needed as weeds are quickly and selectively killed.</a:t>
            </a:r>
          </a:p>
        </p:txBody>
      </p:sp>
      <p:sp>
        <p:nvSpPr>
          <p:cNvPr id="8" name="TextBox 7">
            <a:extLst>
              <a:ext uri="{FF2B5EF4-FFF2-40B4-BE49-F238E27FC236}">
                <a16:creationId xmlns:a16="http://schemas.microsoft.com/office/drawing/2014/main" id="{29124CFC-80CC-6BF3-A533-5AB9A6A3C45A}"/>
              </a:ext>
            </a:extLst>
          </p:cNvPr>
          <p:cNvSpPr txBox="1"/>
          <p:nvPr/>
        </p:nvSpPr>
        <p:spPr>
          <a:xfrm>
            <a:off x="518027" y="2682991"/>
            <a:ext cx="6003087" cy="276999"/>
          </a:xfrm>
          <a:prstGeom prst="rect">
            <a:avLst/>
          </a:prstGeom>
          <a:solidFill>
            <a:schemeClr val="bg1"/>
          </a:solidFill>
          <a:ln>
            <a:solidFill>
              <a:schemeClr val="tx1"/>
            </a:solidFill>
          </a:ln>
        </p:spPr>
        <p:txBody>
          <a:bodyPr wrap="square" rtlCol="0">
            <a:spAutoFit/>
          </a:bodyPr>
          <a:lstStyle/>
          <a:p>
            <a:r>
              <a:rPr lang="en-GB" sz="1200" dirty="0"/>
              <a:t>Modifying the genome of an  organism to give it a desired characteristic.</a:t>
            </a:r>
          </a:p>
        </p:txBody>
      </p:sp>
      <p:sp>
        <p:nvSpPr>
          <p:cNvPr id="9" name="TextBox 8">
            <a:extLst>
              <a:ext uri="{FF2B5EF4-FFF2-40B4-BE49-F238E27FC236}">
                <a16:creationId xmlns:a16="http://schemas.microsoft.com/office/drawing/2014/main" id="{92A6480F-EA3D-E5FF-D26E-4A123EADC6E6}"/>
              </a:ext>
            </a:extLst>
          </p:cNvPr>
          <p:cNvSpPr txBox="1"/>
          <p:nvPr/>
        </p:nvSpPr>
        <p:spPr>
          <a:xfrm>
            <a:off x="518027" y="6045511"/>
            <a:ext cx="6003087" cy="276999"/>
          </a:xfrm>
          <a:prstGeom prst="rect">
            <a:avLst/>
          </a:prstGeom>
          <a:solidFill>
            <a:schemeClr val="bg1"/>
          </a:solidFill>
          <a:ln>
            <a:solidFill>
              <a:schemeClr val="tx1"/>
            </a:solidFill>
          </a:ln>
        </p:spPr>
        <p:txBody>
          <a:bodyPr wrap="square" rtlCol="0">
            <a:spAutoFit/>
          </a:bodyPr>
          <a:lstStyle/>
          <a:p>
            <a:r>
              <a:rPr lang="en-GB" sz="1200" dirty="0"/>
              <a:t>Modifying the genome of an  organism to give it a desired characteristic.</a:t>
            </a:r>
          </a:p>
        </p:txBody>
      </p:sp>
      <p:sp>
        <p:nvSpPr>
          <p:cNvPr id="10" name="TextBox 9">
            <a:extLst>
              <a:ext uri="{FF2B5EF4-FFF2-40B4-BE49-F238E27FC236}">
                <a16:creationId xmlns:a16="http://schemas.microsoft.com/office/drawing/2014/main" id="{F5DA21A7-B1B4-26D0-B1D6-CC943BDD1D3C}"/>
              </a:ext>
            </a:extLst>
          </p:cNvPr>
          <p:cNvSpPr txBox="1"/>
          <p:nvPr/>
        </p:nvSpPr>
        <p:spPr>
          <a:xfrm>
            <a:off x="2511258" y="3245682"/>
            <a:ext cx="1459162" cy="276999"/>
          </a:xfrm>
          <a:prstGeom prst="rect">
            <a:avLst/>
          </a:prstGeom>
          <a:solidFill>
            <a:schemeClr val="bg1"/>
          </a:solidFill>
          <a:ln>
            <a:solidFill>
              <a:schemeClr val="tx1"/>
            </a:solidFill>
          </a:ln>
        </p:spPr>
        <p:txBody>
          <a:bodyPr wrap="square" rtlCol="0">
            <a:spAutoFit/>
          </a:bodyPr>
          <a:lstStyle/>
          <a:p>
            <a:r>
              <a:rPr lang="en-GB" sz="1200" dirty="0"/>
              <a:t>Type 1 diabetes</a:t>
            </a:r>
          </a:p>
        </p:txBody>
      </p:sp>
      <p:sp>
        <p:nvSpPr>
          <p:cNvPr id="11" name="TextBox 10">
            <a:extLst>
              <a:ext uri="{FF2B5EF4-FFF2-40B4-BE49-F238E27FC236}">
                <a16:creationId xmlns:a16="http://schemas.microsoft.com/office/drawing/2014/main" id="{F69AF0CF-3611-ECA1-0194-F8DC454723E2}"/>
              </a:ext>
            </a:extLst>
          </p:cNvPr>
          <p:cNvSpPr txBox="1"/>
          <p:nvPr/>
        </p:nvSpPr>
        <p:spPr>
          <a:xfrm>
            <a:off x="518027" y="5482820"/>
            <a:ext cx="6003087" cy="276999"/>
          </a:xfrm>
          <a:prstGeom prst="rect">
            <a:avLst/>
          </a:prstGeom>
          <a:solidFill>
            <a:schemeClr val="bg1"/>
          </a:solidFill>
          <a:ln>
            <a:solidFill>
              <a:schemeClr val="tx1"/>
            </a:solidFill>
          </a:ln>
        </p:spPr>
        <p:txBody>
          <a:bodyPr wrap="square" rtlCol="0">
            <a:spAutoFit/>
          </a:bodyPr>
          <a:lstStyle/>
          <a:p>
            <a:r>
              <a:rPr lang="en-GB" sz="1200" dirty="0"/>
              <a:t>Modifying bacteria to produce insulin</a:t>
            </a:r>
          </a:p>
        </p:txBody>
      </p:sp>
      <p:sp>
        <p:nvSpPr>
          <p:cNvPr id="13" name="TextBox 12">
            <a:extLst>
              <a:ext uri="{FF2B5EF4-FFF2-40B4-BE49-F238E27FC236}">
                <a16:creationId xmlns:a16="http://schemas.microsoft.com/office/drawing/2014/main" id="{3458BD95-45C4-BD9B-2CA5-9A47EDB4F766}"/>
              </a:ext>
            </a:extLst>
          </p:cNvPr>
          <p:cNvSpPr txBox="1"/>
          <p:nvPr/>
        </p:nvSpPr>
        <p:spPr>
          <a:xfrm>
            <a:off x="2511258" y="4364251"/>
            <a:ext cx="4009856" cy="461665"/>
          </a:xfrm>
          <a:prstGeom prst="rect">
            <a:avLst/>
          </a:prstGeom>
          <a:solidFill>
            <a:schemeClr val="bg1"/>
          </a:solidFill>
          <a:ln>
            <a:solidFill>
              <a:schemeClr val="tx1"/>
            </a:solidFill>
          </a:ln>
        </p:spPr>
        <p:txBody>
          <a:bodyPr wrap="square" rtlCol="0">
            <a:spAutoFit/>
          </a:bodyPr>
          <a:lstStyle/>
          <a:p>
            <a:r>
              <a:rPr lang="en-GB" sz="1200" dirty="0"/>
              <a:t>Less herbicides are needed as weeds are quickly and selectively killed.</a:t>
            </a:r>
          </a:p>
        </p:txBody>
      </p:sp>
      <p:sp>
        <p:nvSpPr>
          <p:cNvPr id="15" name="TextBox 14">
            <a:extLst>
              <a:ext uri="{FF2B5EF4-FFF2-40B4-BE49-F238E27FC236}">
                <a16:creationId xmlns:a16="http://schemas.microsoft.com/office/drawing/2014/main" id="{5A5229A9-C809-0E50-734D-44D58395865A}"/>
              </a:ext>
            </a:extLst>
          </p:cNvPr>
          <p:cNvSpPr txBox="1"/>
          <p:nvPr/>
        </p:nvSpPr>
        <p:spPr>
          <a:xfrm>
            <a:off x="518025" y="3789898"/>
            <a:ext cx="6003089" cy="284606"/>
          </a:xfrm>
          <a:prstGeom prst="rect">
            <a:avLst/>
          </a:prstGeom>
          <a:solidFill>
            <a:schemeClr val="bg1"/>
          </a:solidFill>
          <a:ln>
            <a:solidFill>
              <a:schemeClr val="tx1"/>
            </a:solidFill>
          </a:ln>
        </p:spPr>
        <p:txBody>
          <a:bodyPr wrap="square" rtlCol="0">
            <a:spAutoFit/>
          </a:bodyPr>
          <a:lstStyle/>
          <a:p>
            <a:r>
              <a:rPr lang="en-GB" sz="1200" dirty="0"/>
              <a:t>Disease resistance, bigger and better fruits, resistance to herbicides and insect attacks.</a:t>
            </a:r>
          </a:p>
        </p:txBody>
      </p:sp>
      <p:sp>
        <p:nvSpPr>
          <p:cNvPr id="16" name="TextBox 15">
            <a:extLst>
              <a:ext uri="{FF2B5EF4-FFF2-40B4-BE49-F238E27FC236}">
                <a16:creationId xmlns:a16="http://schemas.microsoft.com/office/drawing/2014/main" id="{69CE84EC-E2FA-1F8C-9D70-7F3CC9EE8C75}"/>
              </a:ext>
            </a:extLst>
          </p:cNvPr>
          <p:cNvSpPr txBox="1"/>
          <p:nvPr/>
        </p:nvSpPr>
        <p:spPr>
          <a:xfrm>
            <a:off x="518025" y="6559388"/>
            <a:ext cx="6003089" cy="284606"/>
          </a:xfrm>
          <a:prstGeom prst="rect">
            <a:avLst/>
          </a:prstGeom>
          <a:solidFill>
            <a:schemeClr val="bg1"/>
          </a:solidFill>
          <a:ln>
            <a:solidFill>
              <a:schemeClr val="tx1"/>
            </a:solidFill>
          </a:ln>
        </p:spPr>
        <p:txBody>
          <a:bodyPr wrap="square" rtlCol="0">
            <a:spAutoFit/>
          </a:bodyPr>
          <a:lstStyle/>
          <a:p>
            <a:r>
              <a:rPr lang="en-GB" sz="1200" dirty="0"/>
              <a:t>Disease resistance, bigger and better fruits, resistance to herbicides and insect attacks.</a:t>
            </a:r>
          </a:p>
        </p:txBody>
      </p:sp>
      <p:sp>
        <p:nvSpPr>
          <p:cNvPr id="18" name="TextBox 17">
            <a:extLst>
              <a:ext uri="{FF2B5EF4-FFF2-40B4-BE49-F238E27FC236}">
                <a16:creationId xmlns:a16="http://schemas.microsoft.com/office/drawing/2014/main" id="{2DE49A98-EEE5-34C3-8EE5-13EE8C90052B}"/>
              </a:ext>
            </a:extLst>
          </p:cNvPr>
          <p:cNvSpPr txBox="1"/>
          <p:nvPr/>
        </p:nvSpPr>
        <p:spPr>
          <a:xfrm>
            <a:off x="518025" y="7122079"/>
            <a:ext cx="6003088" cy="276999"/>
          </a:xfrm>
          <a:prstGeom prst="rect">
            <a:avLst/>
          </a:prstGeom>
          <a:solidFill>
            <a:schemeClr val="bg1"/>
          </a:solidFill>
          <a:ln>
            <a:solidFill>
              <a:schemeClr val="tx1"/>
            </a:solidFill>
          </a:ln>
        </p:spPr>
        <p:txBody>
          <a:bodyPr wrap="square" rtlCol="0">
            <a:spAutoFit/>
          </a:bodyPr>
          <a:lstStyle/>
          <a:p>
            <a:r>
              <a:rPr lang="en-GB" sz="1200" dirty="0"/>
              <a:t>Less herbicides are needed as weeds are quickly and selectively killed.</a:t>
            </a:r>
          </a:p>
        </p:txBody>
      </p:sp>
      <p:sp>
        <p:nvSpPr>
          <p:cNvPr id="7" name="Slide Number Placeholder 6">
            <a:extLst>
              <a:ext uri="{FF2B5EF4-FFF2-40B4-BE49-F238E27FC236}">
                <a16:creationId xmlns:a16="http://schemas.microsoft.com/office/drawing/2014/main" id="{A661E342-5BAE-A106-14A3-CF1FEBAA89E0}"/>
              </a:ext>
            </a:extLst>
          </p:cNvPr>
          <p:cNvSpPr>
            <a:spLocks noGrp="1"/>
          </p:cNvSpPr>
          <p:nvPr>
            <p:ph type="sldNum" sz="quarter" idx="12"/>
          </p:nvPr>
        </p:nvSpPr>
        <p:spPr/>
        <p:txBody>
          <a:bodyPr/>
          <a:lstStyle/>
          <a:p>
            <a:fld id="{A49C798E-A141-4728-B2C1-C020555BD9EF}" type="slidenum">
              <a:rPr lang="en-GB" smtClean="0"/>
              <a:t>116</a:t>
            </a:fld>
            <a:endParaRPr lang="en-GB"/>
          </a:p>
        </p:txBody>
      </p:sp>
    </p:spTree>
    <p:extLst>
      <p:ext uri="{BB962C8B-B14F-4D97-AF65-F5344CB8AC3E}">
        <p14:creationId xmlns:p14="http://schemas.microsoft.com/office/powerpoint/2010/main" val="3142665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Wrong answers</a:t>
            </a:r>
            <a:endParaRPr lang="en-GB" sz="1200" dirty="0">
              <a:solidFill>
                <a:schemeClr val="tx1"/>
              </a:solidFill>
            </a:endParaRPr>
          </a:p>
          <a:p>
            <a:pPr>
              <a:lnSpc>
                <a:spcPct val="150000"/>
              </a:lnSpc>
            </a:pPr>
            <a:r>
              <a:rPr lang="en-GB" sz="1200" b="1" dirty="0">
                <a:solidFill>
                  <a:schemeClr val="tx1"/>
                </a:solidFill>
              </a:rPr>
              <a:t>I DO: </a:t>
            </a:r>
            <a:r>
              <a:rPr lang="en-GB" sz="1200" dirty="0">
                <a:solidFill>
                  <a:schemeClr val="tx1"/>
                </a:solidFill>
              </a:rPr>
              <a:t>“Genetic modification takes  longer than selective breeding”.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WE DO: </a:t>
            </a:r>
            <a:r>
              <a:rPr lang="en-GB" sz="1200" dirty="0">
                <a:solidFill>
                  <a:schemeClr val="tx1"/>
                </a:solidFill>
              </a:rPr>
              <a:t>“Insulin produced by bacteria won’t work as well as human insulin”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“Modified genes can’t be passed on by an organism”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“There are no risks associated with genetically modified crops”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“Modifying an organism doesn’t have any risks to other organisms”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“Genetically modifying an organism involves changes some of the bases in a gene” . Explain why this is incorrect.</a:t>
            </a:r>
          </a:p>
          <a:p>
            <a:pPr>
              <a:lnSpc>
                <a:spcPct val="150000"/>
              </a:lnSpc>
            </a:pPr>
            <a:r>
              <a:rPr lang="en-GB" sz="1200" dirty="0">
                <a:solidFill>
                  <a:schemeClr val="tx1"/>
                </a:solidFill>
              </a:rPr>
              <a:t>……………………………………………………………………………………………………………………………………………………………………………………………………………………………………………………………………………………………………………………………………………………………………………………………………………………………………………………………………………………………………..</a:t>
            </a:r>
          </a:p>
          <a:p>
            <a:pPr>
              <a:lnSpc>
                <a:spcPct val="150000"/>
              </a:lnSpc>
            </a:pPr>
            <a:endParaRPr lang="en-GB" sz="1200" b="1" dirty="0">
              <a:solidFill>
                <a:schemeClr val="tx1"/>
              </a:solidFill>
            </a:endParaRPr>
          </a:p>
        </p:txBody>
      </p:sp>
      <p:sp>
        <p:nvSpPr>
          <p:cNvPr id="5" name="TextBox 4">
            <a:extLst>
              <a:ext uri="{FF2B5EF4-FFF2-40B4-BE49-F238E27FC236}">
                <a16:creationId xmlns:a16="http://schemas.microsoft.com/office/drawing/2014/main" id="{B1955ABC-0E7B-6D5B-F693-3176E7A8DF54}"/>
              </a:ext>
            </a:extLst>
          </p:cNvPr>
          <p:cNvSpPr txBox="1"/>
          <p:nvPr/>
        </p:nvSpPr>
        <p:spPr>
          <a:xfrm>
            <a:off x="415089" y="854243"/>
            <a:ext cx="6027821" cy="461665"/>
          </a:xfrm>
          <a:prstGeom prst="rect">
            <a:avLst/>
          </a:prstGeom>
          <a:solidFill>
            <a:schemeClr val="bg1"/>
          </a:solidFill>
          <a:ln>
            <a:solidFill>
              <a:schemeClr val="tx1"/>
            </a:solidFill>
          </a:ln>
        </p:spPr>
        <p:txBody>
          <a:bodyPr wrap="square" rtlCol="0">
            <a:spAutoFit/>
          </a:bodyPr>
          <a:lstStyle/>
          <a:p>
            <a:r>
              <a:rPr lang="en-GB" sz="1200" dirty="0"/>
              <a:t>Genetic modification takes less time than selective breeding, as you can guarantee that the organism will have the desired characteristic.</a:t>
            </a:r>
          </a:p>
        </p:txBody>
      </p:sp>
      <p:sp>
        <p:nvSpPr>
          <p:cNvPr id="6" name="TextBox 5">
            <a:extLst>
              <a:ext uri="{FF2B5EF4-FFF2-40B4-BE49-F238E27FC236}">
                <a16:creationId xmlns:a16="http://schemas.microsoft.com/office/drawing/2014/main" id="{A4A9F082-9932-07A5-D3DE-9D339DCD4D5A}"/>
              </a:ext>
            </a:extLst>
          </p:cNvPr>
          <p:cNvSpPr txBox="1"/>
          <p:nvPr/>
        </p:nvSpPr>
        <p:spPr>
          <a:xfrm>
            <a:off x="415088" y="2237874"/>
            <a:ext cx="6027821" cy="461665"/>
          </a:xfrm>
          <a:prstGeom prst="rect">
            <a:avLst/>
          </a:prstGeom>
          <a:solidFill>
            <a:schemeClr val="bg1"/>
          </a:solidFill>
          <a:ln>
            <a:solidFill>
              <a:schemeClr val="tx1"/>
            </a:solidFill>
          </a:ln>
        </p:spPr>
        <p:txBody>
          <a:bodyPr wrap="square" rtlCol="0">
            <a:spAutoFit/>
          </a:bodyPr>
          <a:lstStyle/>
          <a:p>
            <a:r>
              <a:rPr lang="en-GB" sz="1200" dirty="0"/>
              <a:t>Bacteria are modified with the human gene for insulin, so the insulin they make is identical to human insulin, and will work just as well.</a:t>
            </a:r>
          </a:p>
        </p:txBody>
      </p:sp>
      <p:sp>
        <p:nvSpPr>
          <p:cNvPr id="7" name="TextBox 6">
            <a:extLst>
              <a:ext uri="{FF2B5EF4-FFF2-40B4-BE49-F238E27FC236}">
                <a16:creationId xmlns:a16="http://schemas.microsoft.com/office/drawing/2014/main" id="{45EF83E1-AD70-85ED-2A12-CB671057D891}"/>
              </a:ext>
            </a:extLst>
          </p:cNvPr>
          <p:cNvSpPr txBox="1"/>
          <p:nvPr/>
        </p:nvSpPr>
        <p:spPr>
          <a:xfrm>
            <a:off x="415087" y="3363282"/>
            <a:ext cx="6027821" cy="276999"/>
          </a:xfrm>
          <a:prstGeom prst="rect">
            <a:avLst/>
          </a:prstGeom>
          <a:solidFill>
            <a:schemeClr val="bg1"/>
          </a:solidFill>
          <a:ln>
            <a:solidFill>
              <a:schemeClr val="tx1"/>
            </a:solidFill>
          </a:ln>
        </p:spPr>
        <p:txBody>
          <a:bodyPr wrap="square" rtlCol="0">
            <a:spAutoFit/>
          </a:bodyPr>
          <a:lstStyle/>
          <a:p>
            <a:r>
              <a:rPr lang="en-GB" sz="1200" dirty="0"/>
              <a:t>A modified organism can pass on it’s modified genes to its offspring during reproduction.</a:t>
            </a:r>
          </a:p>
        </p:txBody>
      </p:sp>
      <p:sp>
        <p:nvSpPr>
          <p:cNvPr id="8" name="TextBox 7">
            <a:extLst>
              <a:ext uri="{FF2B5EF4-FFF2-40B4-BE49-F238E27FC236}">
                <a16:creationId xmlns:a16="http://schemas.microsoft.com/office/drawing/2014/main" id="{89A06AEC-22E5-79F2-647B-02205180E41C}"/>
              </a:ext>
            </a:extLst>
          </p:cNvPr>
          <p:cNvSpPr txBox="1"/>
          <p:nvPr/>
        </p:nvSpPr>
        <p:spPr>
          <a:xfrm>
            <a:off x="415087" y="4435856"/>
            <a:ext cx="6027821" cy="461665"/>
          </a:xfrm>
          <a:prstGeom prst="rect">
            <a:avLst/>
          </a:prstGeom>
          <a:solidFill>
            <a:schemeClr val="bg1"/>
          </a:solidFill>
          <a:ln>
            <a:solidFill>
              <a:schemeClr val="tx1"/>
            </a:solidFill>
          </a:ln>
        </p:spPr>
        <p:txBody>
          <a:bodyPr wrap="square" rtlCol="0">
            <a:spAutoFit/>
          </a:bodyPr>
          <a:lstStyle/>
          <a:p>
            <a:r>
              <a:rPr lang="en-GB" sz="1200" dirty="0"/>
              <a:t>There are concerns that genetically modified crops could be harmful, such as toxins being produced and consumed.</a:t>
            </a:r>
          </a:p>
        </p:txBody>
      </p:sp>
      <p:sp>
        <p:nvSpPr>
          <p:cNvPr id="9" name="TextBox 8">
            <a:extLst>
              <a:ext uri="{FF2B5EF4-FFF2-40B4-BE49-F238E27FC236}">
                <a16:creationId xmlns:a16="http://schemas.microsoft.com/office/drawing/2014/main" id="{E54EBD39-B739-BF7D-BBE5-BF5F011E06D0}"/>
              </a:ext>
            </a:extLst>
          </p:cNvPr>
          <p:cNvSpPr txBox="1"/>
          <p:nvPr/>
        </p:nvSpPr>
        <p:spPr>
          <a:xfrm>
            <a:off x="415086" y="5735782"/>
            <a:ext cx="6027821" cy="461665"/>
          </a:xfrm>
          <a:prstGeom prst="rect">
            <a:avLst/>
          </a:prstGeom>
          <a:solidFill>
            <a:schemeClr val="bg1"/>
          </a:solidFill>
          <a:ln>
            <a:solidFill>
              <a:schemeClr val="tx1"/>
            </a:solidFill>
          </a:ln>
        </p:spPr>
        <p:txBody>
          <a:bodyPr wrap="square" rtlCol="0">
            <a:spAutoFit/>
          </a:bodyPr>
          <a:lstStyle/>
          <a:p>
            <a:r>
              <a:rPr lang="en-GB" sz="1200" dirty="0"/>
              <a:t>Modifying plants may cause the pollen they produce to become toxic. This may harm the insects that transfer it. </a:t>
            </a:r>
          </a:p>
        </p:txBody>
      </p:sp>
      <p:sp>
        <p:nvSpPr>
          <p:cNvPr id="10" name="TextBox 9">
            <a:extLst>
              <a:ext uri="{FF2B5EF4-FFF2-40B4-BE49-F238E27FC236}">
                <a16:creationId xmlns:a16="http://schemas.microsoft.com/office/drawing/2014/main" id="{FF2F7409-00C8-676D-0BE0-2BDFA2F25072}"/>
              </a:ext>
            </a:extLst>
          </p:cNvPr>
          <p:cNvSpPr txBox="1"/>
          <p:nvPr/>
        </p:nvSpPr>
        <p:spPr>
          <a:xfrm>
            <a:off x="415085" y="7119413"/>
            <a:ext cx="6027821" cy="461665"/>
          </a:xfrm>
          <a:prstGeom prst="rect">
            <a:avLst/>
          </a:prstGeom>
          <a:solidFill>
            <a:schemeClr val="bg1"/>
          </a:solidFill>
          <a:ln>
            <a:solidFill>
              <a:schemeClr val="tx1"/>
            </a:solidFill>
          </a:ln>
        </p:spPr>
        <p:txBody>
          <a:bodyPr wrap="square" rtlCol="0">
            <a:spAutoFit/>
          </a:bodyPr>
          <a:lstStyle/>
          <a:p>
            <a:r>
              <a:rPr lang="en-GB" sz="1200" dirty="0"/>
              <a:t>The sequence of a gene is not changed during genetic modification. Instead, the entire gene is removed and replaced with the desirable one.</a:t>
            </a:r>
          </a:p>
        </p:txBody>
      </p:sp>
      <p:sp>
        <p:nvSpPr>
          <p:cNvPr id="2" name="Slide Number Placeholder 1">
            <a:extLst>
              <a:ext uri="{FF2B5EF4-FFF2-40B4-BE49-F238E27FC236}">
                <a16:creationId xmlns:a16="http://schemas.microsoft.com/office/drawing/2014/main" id="{CF722F28-8324-FE30-D29C-B3F69724B702}"/>
              </a:ext>
            </a:extLst>
          </p:cNvPr>
          <p:cNvSpPr>
            <a:spLocks noGrp="1"/>
          </p:cNvSpPr>
          <p:nvPr>
            <p:ph type="sldNum" sz="quarter" idx="12"/>
          </p:nvPr>
        </p:nvSpPr>
        <p:spPr/>
        <p:txBody>
          <a:bodyPr/>
          <a:lstStyle/>
          <a:p>
            <a:fld id="{A49C798E-A141-4728-B2C1-C020555BD9EF}" type="slidenum">
              <a:rPr lang="en-GB" smtClean="0"/>
              <a:t>117</a:t>
            </a:fld>
            <a:endParaRPr lang="en-GB"/>
          </a:p>
        </p:txBody>
      </p:sp>
    </p:spTree>
    <p:extLst>
      <p:ext uri="{BB962C8B-B14F-4D97-AF65-F5344CB8AC3E}">
        <p14:creationId xmlns:p14="http://schemas.microsoft.com/office/powerpoint/2010/main" val="9498637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If it didn’t</a:t>
            </a:r>
          </a:p>
          <a:p>
            <a:pPr>
              <a:lnSpc>
                <a:spcPct val="150000"/>
              </a:lnSpc>
            </a:pPr>
            <a:r>
              <a:rPr lang="en-GB" sz="1200" b="1" dirty="0">
                <a:solidFill>
                  <a:schemeClr val="tx1"/>
                </a:solidFill>
              </a:rPr>
              <a:t>I DO: </a:t>
            </a:r>
            <a:r>
              <a:rPr lang="en-GB" sz="1200" dirty="0">
                <a:solidFill>
                  <a:schemeClr val="tx1"/>
                </a:solidFill>
              </a:rPr>
              <a:t>How might plants be affected if they weren’t genetically modified to resist insects?</a:t>
            </a:r>
          </a:p>
          <a:p>
            <a:pPr>
              <a:lnSpc>
                <a:spcPct val="150000"/>
              </a:lnSpc>
            </a:pPr>
            <a:r>
              <a:rPr lang="en-GB" sz="1200" dirty="0">
                <a:solidFill>
                  <a:schemeClr val="tx1"/>
                </a:solidFill>
              </a:rPr>
              <a:t>……………………………………………………………………………………………………………………………………………………………………………………………………………………………………………………………………………………………………………………………………………………………………………………………………………………………………………………………………………………………………..</a:t>
            </a:r>
          </a:p>
          <a:p>
            <a:pPr>
              <a:lnSpc>
                <a:spcPct val="150000"/>
              </a:lnSpc>
            </a:pPr>
            <a:r>
              <a:rPr lang="en-GB" sz="1200" b="1" dirty="0">
                <a:solidFill>
                  <a:schemeClr val="tx1"/>
                </a:solidFill>
              </a:rPr>
              <a:t>WE DO: </a:t>
            </a:r>
            <a:r>
              <a:rPr lang="en-GB" sz="1200" dirty="0">
                <a:solidFill>
                  <a:schemeClr val="tx1"/>
                </a:solidFill>
              </a:rPr>
              <a:t>How might plants be affected if they weren't genetically modified to resist herbicides?</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might humans be affected if we didn’t genetically modify plants?</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might humans be affected if we didn’t genetically modify bacteria?</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might humans be affected if more food becomes genetically modified?</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might humans be affected if genetic modification wasn't used to sterilise insects?</a:t>
            </a:r>
            <a:r>
              <a:rPr lang="en-GB" sz="1200" b="1" dirty="0">
                <a:solidFill>
                  <a:schemeClr val="tx1"/>
                </a:solidFill>
              </a:rPr>
              <a:t> </a:t>
            </a:r>
            <a:r>
              <a:rPr lang="en-GB" sz="1200" dirty="0">
                <a:solidFill>
                  <a:schemeClr val="tx1"/>
                </a:solidFill>
              </a:rPr>
              <a:t>……………………………………………………………………………………………………………………………………………………………………………………………………………………………………………………………………………………………………………………………………………………………………………………………………………………………………………………………………………………………………..</a:t>
            </a:r>
          </a:p>
          <a:p>
            <a:pPr>
              <a:lnSpc>
                <a:spcPct val="150000"/>
              </a:lnSpc>
            </a:pPr>
            <a:endParaRPr lang="en-GB" sz="1200" b="1" dirty="0">
              <a:solidFill>
                <a:schemeClr val="tx1"/>
              </a:solidFill>
            </a:endParaRPr>
          </a:p>
        </p:txBody>
      </p:sp>
      <p:sp>
        <p:nvSpPr>
          <p:cNvPr id="2" name="TextBox 1">
            <a:extLst>
              <a:ext uri="{FF2B5EF4-FFF2-40B4-BE49-F238E27FC236}">
                <a16:creationId xmlns:a16="http://schemas.microsoft.com/office/drawing/2014/main" id="{8BC770F7-57C2-8204-7B6D-066017DD376E}"/>
              </a:ext>
            </a:extLst>
          </p:cNvPr>
          <p:cNvSpPr txBox="1"/>
          <p:nvPr/>
        </p:nvSpPr>
        <p:spPr>
          <a:xfrm>
            <a:off x="415089" y="854243"/>
            <a:ext cx="6027821" cy="461665"/>
          </a:xfrm>
          <a:prstGeom prst="rect">
            <a:avLst/>
          </a:prstGeom>
          <a:solidFill>
            <a:schemeClr val="bg1"/>
          </a:solidFill>
          <a:ln>
            <a:solidFill>
              <a:schemeClr val="tx1"/>
            </a:solidFill>
          </a:ln>
        </p:spPr>
        <p:txBody>
          <a:bodyPr wrap="square" rtlCol="0">
            <a:spAutoFit/>
          </a:bodyPr>
          <a:lstStyle/>
          <a:p>
            <a:r>
              <a:rPr lang="en-GB" sz="1200" dirty="0"/>
              <a:t>Plants would become damaged by insects that want to eat them. This would mean the plant couldn’t grow as much, and could potentially die if damaged too much.</a:t>
            </a:r>
          </a:p>
        </p:txBody>
      </p:sp>
      <p:sp>
        <p:nvSpPr>
          <p:cNvPr id="3" name="TextBox 2">
            <a:extLst>
              <a:ext uri="{FF2B5EF4-FFF2-40B4-BE49-F238E27FC236}">
                <a16:creationId xmlns:a16="http://schemas.microsoft.com/office/drawing/2014/main" id="{B5EA377C-EA7B-5351-C7B1-2960E10DE1CA}"/>
              </a:ext>
            </a:extLst>
          </p:cNvPr>
          <p:cNvSpPr txBox="1"/>
          <p:nvPr/>
        </p:nvSpPr>
        <p:spPr>
          <a:xfrm>
            <a:off x="415088" y="1979651"/>
            <a:ext cx="6027821" cy="461665"/>
          </a:xfrm>
          <a:prstGeom prst="rect">
            <a:avLst/>
          </a:prstGeom>
          <a:solidFill>
            <a:schemeClr val="bg1"/>
          </a:solidFill>
          <a:ln>
            <a:solidFill>
              <a:schemeClr val="tx1"/>
            </a:solidFill>
          </a:ln>
        </p:spPr>
        <p:txBody>
          <a:bodyPr wrap="square" rtlCol="0">
            <a:spAutoFit/>
          </a:bodyPr>
          <a:lstStyle/>
          <a:p>
            <a:r>
              <a:rPr lang="en-GB" sz="1200" dirty="0"/>
              <a:t>Plants would not be able to resist the herbicides used to kill weeds. This would cause the crops themselves to become damaged, and potentially die. </a:t>
            </a:r>
          </a:p>
        </p:txBody>
      </p:sp>
      <p:sp>
        <p:nvSpPr>
          <p:cNvPr id="5" name="TextBox 4">
            <a:extLst>
              <a:ext uri="{FF2B5EF4-FFF2-40B4-BE49-F238E27FC236}">
                <a16:creationId xmlns:a16="http://schemas.microsoft.com/office/drawing/2014/main" id="{545AFFB0-EB6F-34F6-A603-CEB579BA7B2F}"/>
              </a:ext>
            </a:extLst>
          </p:cNvPr>
          <p:cNvSpPr txBox="1"/>
          <p:nvPr/>
        </p:nvSpPr>
        <p:spPr>
          <a:xfrm>
            <a:off x="415088" y="3069876"/>
            <a:ext cx="6027821" cy="646331"/>
          </a:xfrm>
          <a:prstGeom prst="rect">
            <a:avLst/>
          </a:prstGeom>
          <a:solidFill>
            <a:schemeClr val="bg1"/>
          </a:solidFill>
          <a:ln>
            <a:solidFill>
              <a:schemeClr val="tx1"/>
            </a:solidFill>
          </a:ln>
        </p:spPr>
        <p:txBody>
          <a:bodyPr wrap="square" rtlCol="0">
            <a:spAutoFit/>
          </a:bodyPr>
          <a:lstStyle/>
          <a:p>
            <a:r>
              <a:rPr lang="en-GB" sz="1200" dirty="0"/>
              <a:t>Humans would not have as much food, as the genetic modification of plants is done to increase the yields of crops to the maximum amount possible. Without this, there would be much less food available/</a:t>
            </a:r>
          </a:p>
        </p:txBody>
      </p:sp>
      <p:sp>
        <p:nvSpPr>
          <p:cNvPr id="6" name="TextBox 5">
            <a:extLst>
              <a:ext uri="{FF2B5EF4-FFF2-40B4-BE49-F238E27FC236}">
                <a16:creationId xmlns:a16="http://schemas.microsoft.com/office/drawing/2014/main" id="{33765700-2B03-E3F7-84A0-F563DA87DE6C}"/>
              </a:ext>
            </a:extLst>
          </p:cNvPr>
          <p:cNvSpPr txBox="1"/>
          <p:nvPr/>
        </p:nvSpPr>
        <p:spPr>
          <a:xfrm>
            <a:off x="415087" y="4230467"/>
            <a:ext cx="6027821" cy="646331"/>
          </a:xfrm>
          <a:prstGeom prst="rect">
            <a:avLst/>
          </a:prstGeom>
          <a:solidFill>
            <a:schemeClr val="bg1"/>
          </a:solidFill>
          <a:ln>
            <a:solidFill>
              <a:schemeClr val="tx1"/>
            </a:solidFill>
          </a:ln>
        </p:spPr>
        <p:txBody>
          <a:bodyPr wrap="square" rtlCol="0">
            <a:spAutoFit/>
          </a:bodyPr>
          <a:lstStyle/>
          <a:p>
            <a:r>
              <a:rPr lang="en-GB" sz="1200" dirty="0"/>
              <a:t>Humans would not be able to produce as much insulin, which is used to treat type 1 diabetes. This would make it much more difficult for patients to treat their condition, and would suffer a lower quality of life as a result.</a:t>
            </a:r>
          </a:p>
        </p:txBody>
      </p:sp>
      <p:sp>
        <p:nvSpPr>
          <p:cNvPr id="7" name="TextBox 6">
            <a:extLst>
              <a:ext uri="{FF2B5EF4-FFF2-40B4-BE49-F238E27FC236}">
                <a16:creationId xmlns:a16="http://schemas.microsoft.com/office/drawing/2014/main" id="{D3AE0B2A-B8B6-FC05-7AD9-08EC2BB3B359}"/>
              </a:ext>
            </a:extLst>
          </p:cNvPr>
          <p:cNvSpPr txBox="1"/>
          <p:nvPr/>
        </p:nvSpPr>
        <p:spPr>
          <a:xfrm>
            <a:off x="415086" y="5196961"/>
            <a:ext cx="6027821" cy="646331"/>
          </a:xfrm>
          <a:prstGeom prst="rect">
            <a:avLst/>
          </a:prstGeom>
          <a:solidFill>
            <a:schemeClr val="bg1"/>
          </a:solidFill>
          <a:ln>
            <a:solidFill>
              <a:schemeClr val="tx1"/>
            </a:solidFill>
          </a:ln>
        </p:spPr>
        <p:txBody>
          <a:bodyPr wrap="square" rtlCol="0">
            <a:spAutoFit/>
          </a:bodyPr>
          <a:lstStyle/>
          <a:p>
            <a:r>
              <a:rPr lang="en-GB" sz="1200" dirty="0"/>
              <a:t>Humans may suffer side-effects that are always a risk with genetically modified organisms. Examples such as toxins being produced by GM organisms, or potential allergic reactions, threaten the health of humans who consume GM organisms.</a:t>
            </a:r>
          </a:p>
        </p:txBody>
      </p:sp>
      <p:sp>
        <p:nvSpPr>
          <p:cNvPr id="8" name="TextBox 7">
            <a:extLst>
              <a:ext uri="{FF2B5EF4-FFF2-40B4-BE49-F238E27FC236}">
                <a16:creationId xmlns:a16="http://schemas.microsoft.com/office/drawing/2014/main" id="{E1A23A02-4949-0E81-113F-13FBC295547A}"/>
              </a:ext>
            </a:extLst>
          </p:cNvPr>
          <p:cNvSpPr txBox="1"/>
          <p:nvPr/>
        </p:nvSpPr>
        <p:spPr>
          <a:xfrm>
            <a:off x="415085" y="6322369"/>
            <a:ext cx="6027821" cy="646331"/>
          </a:xfrm>
          <a:prstGeom prst="rect">
            <a:avLst/>
          </a:prstGeom>
          <a:solidFill>
            <a:schemeClr val="bg1"/>
          </a:solidFill>
          <a:ln>
            <a:solidFill>
              <a:schemeClr val="tx1"/>
            </a:solidFill>
          </a:ln>
        </p:spPr>
        <p:txBody>
          <a:bodyPr wrap="square" rtlCol="0">
            <a:spAutoFit/>
          </a:bodyPr>
          <a:lstStyle/>
          <a:p>
            <a:r>
              <a:rPr lang="en-GB" sz="1200" dirty="0"/>
              <a:t>The population of disease-carrying insects, such as mosquitos, would be far more difficult to control/reduce. This would increase the amount of transmission of diseases such as malaria, dengue fever and zika virus. This could cause a large loss of life.</a:t>
            </a:r>
          </a:p>
        </p:txBody>
      </p:sp>
      <p:sp>
        <p:nvSpPr>
          <p:cNvPr id="9" name="Slide Number Placeholder 8">
            <a:extLst>
              <a:ext uri="{FF2B5EF4-FFF2-40B4-BE49-F238E27FC236}">
                <a16:creationId xmlns:a16="http://schemas.microsoft.com/office/drawing/2014/main" id="{9713AEB2-FC50-1A56-C262-E0B75C23F925}"/>
              </a:ext>
            </a:extLst>
          </p:cNvPr>
          <p:cNvSpPr>
            <a:spLocks noGrp="1"/>
          </p:cNvSpPr>
          <p:nvPr>
            <p:ph type="sldNum" sz="quarter" idx="12"/>
          </p:nvPr>
        </p:nvSpPr>
        <p:spPr/>
        <p:txBody>
          <a:bodyPr/>
          <a:lstStyle/>
          <a:p>
            <a:fld id="{A49C798E-A141-4728-B2C1-C020555BD9EF}" type="slidenum">
              <a:rPr lang="en-GB" smtClean="0"/>
              <a:t>118</a:t>
            </a:fld>
            <a:endParaRPr lang="en-GB"/>
          </a:p>
        </p:txBody>
      </p:sp>
    </p:spTree>
    <p:extLst>
      <p:ext uri="{BB962C8B-B14F-4D97-AF65-F5344CB8AC3E}">
        <p14:creationId xmlns:p14="http://schemas.microsoft.com/office/powerpoint/2010/main" val="9266978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422879791"/>
              </p:ext>
            </p:extLst>
          </p:nvPr>
        </p:nvGraphicFramePr>
        <p:xfrm>
          <a:off x="348915" y="324854"/>
          <a:ext cx="6160170" cy="856703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i="0" dirty="0">
                          <a:solidFill>
                            <a:schemeClr val="tx1"/>
                          </a:solidFill>
                        </a:rPr>
                        <a:t>1</a:t>
                      </a:r>
                    </a:p>
                    <a:p>
                      <a:pPr>
                        <a:lnSpc>
                          <a:spcPct val="150000"/>
                        </a:lnSpc>
                      </a:pPr>
                      <a:r>
                        <a:rPr lang="en-GB" sz="1200" i="0" dirty="0">
                          <a:solidFill>
                            <a:schemeClr val="tx1"/>
                          </a:solidFill>
                        </a:rPr>
                        <a:t>2</a:t>
                      </a:r>
                    </a:p>
                    <a:p>
                      <a:pPr>
                        <a:lnSpc>
                          <a:spcPct val="150000"/>
                        </a:lnSpc>
                      </a:pPr>
                      <a:r>
                        <a:rPr lang="en-GB" sz="1200" i="0" dirty="0">
                          <a:solidFill>
                            <a:schemeClr val="tx1"/>
                          </a:solidFill>
                        </a:rPr>
                        <a:t>3</a:t>
                      </a:r>
                    </a:p>
                    <a:p>
                      <a:pPr>
                        <a:lnSpc>
                          <a:spcPct val="150000"/>
                        </a:lnSpc>
                      </a:pPr>
                      <a:r>
                        <a:rPr lang="en-GB" sz="1200" i="0" dirty="0">
                          <a:solidFill>
                            <a:schemeClr val="tx1"/>
                          </a:solidFill>
                        </a:rPr>
                        <a:t>4</a:t>
                      </a:r>
                    </a:p>
                    <a:p>
                      <a:pPr>
                        <a:lnSpc>
                          <a:spcPct val="150000"/>
                        </a:lnSpc>
                      </a:pPr>
                      <a:r>
                        <a:rPr lang="en-GB" sz="1200" i="0" dirty="0">
                          <a:solidFill>
                            <a:schemeClr val="tx1"/>
                          </a:solidFill>
                        </a:rPr>
                        <a:t>5</a:t>
                      </a:r>
                    </a:p>
                    <a:p>
                      <a:pPr>
                        <a:lnSpc>
                          <a:spcPct val="150000"/>
                        </a:lnSpc>
                      </a:pPr>
                      <a:r>
                        <a:rPr lang="en-GB" sz="1200" i="0" dirty="0">
                          <a:solidFill>
                            <a:schemeClr val="tx1"/>
                          </a:solidFill>
                        </a:rPr>
                        <a:t>6</a:t>
                      </a:r>
                    </a:p>
                    <a:p>
                      <a:pPr>
                        <a:lnSpc>
                          <a:spcPct val="150000"/>
                        </a:lnSpc>
                      </a:pPr>
                      <a:r>
                        <a:rPr lang="en-GB" sz="1200" i="0" dirty="0">
                          <a:solidFill>
                            <a:schemeClr val="tx1"/>
                          </a:solidFill>
                        </a:rPr>
                        <a:t>7</a:t>
                      </a:r>
                    </a:p>
                    <a:p>
                      <a:pPr>
                        <a:lnSpc>
                          <a:spcPct val="150000"/>
                        </a:lnSpc>
                      </a:pPr>
                      <a:r>
                        <a:rPr lang="en-GB" sz="1200" i="0" dirty="0">
                          <a:solidFill>
                            <a:schemeClr val="tx1"/>
                          </a:solidFill>
                        </a:rPr>
                        <a:t>8</a:t>
                      </a:r>
                    </a:p>
                    <a:p>
                      <a:pPr>
                        <a:lnSpc>
                          <a:spcPct val="150000"/>
                        </a:lnSpc>
                      </a:pPr>
                      <a:r>
                        <a:rPr lang="en-GB" sz="1200" i="0" dirty="0">
                          <a:solidFill>
                            <a:schemeClr val="tx1"/>
                          </a:solidFill>
                        </a:rPr>
                        <a:t>9</a:t>
                      </a:r>
                    </a:p>
                    <a:p>
                      <a:pPr>
                        <a:lnSpc>
                          <a:spcPct val="150000"/>
                        </a:lnSpc>
                      </a:pPr>
                      <a:r>
                        <a:rPr lang="en-GB" sz="1200" i="0" dirty="0">
                          <a:solidFill>
                            <a:schemeClr val="tx1"/>
                          </a:solidFill>
                        </a:rPr>
                        <a:t>10</a:t>
                      </a:r>
                    </a:p>
                    <a:p>
                      <a:pPr>
                        <a:lnSpc>
                          <a:spcPct val="150000"/>
                        </a:lnSpc>
                      </a:pPr>
                      <a:r>
                        <a:rPr lang="en-GB" sz="1200" i="0" dirty="0">
                          <a:solidFill>
                            <a:schemeClr val="tx1"/>
                          </a:solidFill>
                        </a:rPr>
                        <a:t>11</a:t>
                      </a:r>
                    </a:p>
                    <a:p>
                      <a:pPr>
                        <a:lnSpc>
                          <a:spcPct val="150000"/>
                        </a:lnSpc>
                      </a:pPr>
                      <a:r>
                        <a:rPr lang="en-GB" sz="1200" i="0" dirty="0">
                          <a:solidFill>
                            <a:schemeClr val="tx1"/>
                          </a:solidFill>
                        </a:rPr>
                        <a:t>12</a:t>
                      </a:r>
                    </a:p>
                    <a:p>
                      <a:pPr>
                        <a:lnSpc>
                          <a:spcPct val="150000"/>
                        </a:lnSpc>
                      </a:pPr>
                      <a:r>
                        <a:rPr lang="en-GB" sz="1200" i="0" dirty="0">
                          <a:solidFill>
                            <a:schemeClr val="tx1"/>
                          </a:solidFill>
                        </a:rPr>
                        <a:t>13</a:t>
                      </a:r>
                    </a:p>
                    <a:p>
                      <a:pPr>
                        <a:lnSpc>
                          <a:spcPct val="150000"/>
                        </a:lnSpc>
                      </a:pPr>
                      <a:r>
                        <a:rPr lang="en-GB" sz="1200" i="0" dirty="0">
                          <a:solidFill>
                            <a:schemeClr val="tx1"/>
                          </a:solidFill>
                        </a:rPr>
                        <a:t>14</a:t>
                      </a:r>
                    </a:p>
                    <a:p>
                      <a:pPr>
                        <a:lnSpc>
                          <a:spcPct val="150000"/>
                        </a:lnSpc>
                      </a:pPr>
                      <a:r>
                        <a:rPr lang="en-GB" sz="1200" i="0" dirty="0">
                          <a:solidFill>
                            <a:schemeClr val="tx1"/>
                          </a:solidFill>
                        </a:rPr>
                        <a:t>15</a:t>
                      </a:r>
                    </a:p>
                    <a:p>
                      <a:pPr>
                        <a:lnSpc>
                          <a:spcPct val="150000"/>
                        </a:lnSpc>
                      </a:pPr>
                      <a:r>
                        <a:rPr lang="en-GB" sz="1200" i="0" dirty="0">
                          <a:solidFill>
                            <a:schemeClr val="tx1"/>
                          </a:solidFill>
                        </a:rPr>
                        <a:t>16</a:t>
                      </a:r>
                    </a:p>
                    <a:p>
                      <a:pPr>
                        <a:lnSpc>
                          <a:spcPct val="150000"/>
                        </a:lnSpc>
                      </a:pPr>
                      <a:r>
                        <a:rPr lang="en-GB" sz="1200" i="0" dirty="0">
                          <a:solidFill>
                            <a:schemeClr val="tx1"/>
                          </a:solidFill>
                        </a:rPr>
                        <a:t>17</a:t>
                      </a:r>
                    </a:p>
                    <a:p>
                      <a:pPr>
                        <a:lnSpc>
                          <a:spcPct val="150000"/>
                        </a:lnSpc>
                      </a:pPr>
                      <a:r>
                        <a:rPr lang="en-GB" sz="1200" i="0" dirty="0">
                          <a:solidFill>
                            <a:schemeClr val="tx1"/>
                          </a:solidFill>
                        </a:rPr>
                        <a:t>18</a:t>
                      </a:r>
                    </a:p>
                    <a:p>
                      <a:pPr>
                        <a:lnSpc>
                          <a:spcPct val="150000"/>
                        </a:lnSpc>
                      </a:pPr>
                      <a:r>
                        <a:rPr lang="en-GB" sz="1200" i="0" dirty="0">
                          <a:solidFill>
                            <a:schemeClr val="tx1"/>
                          </a:solidFill>
                        </a:rPr>
                        <a:t>19</a:t>
                      </a:r>
                    </a:p>
                    <a:p>
                      <a:pPr>
                        <a:lnSpc>
                          <a:spcPct val="150000"/>
                        </a:lnSpc>
                      </a:pPr>
                      <a:r>
                        <a:rPr lang="en-GB" sz="1200" i="0" dirty="0">
                          <a:solidFill>
                            <a:schemeClr val="tx1"/>
                          </a:solidFill>
                        </a:rPr>
                        <a:t>20</a:t>
                      </a:r>
                    </a:p>
                    <a:p>
                      <a:pPr>
                        <a:lnSpc>
                          <a:spcPct val="150000"/>
                        </a:lnSpc>
                      </a:pPr>
                      <a:r>
                        <a:rPr lang="en-GB" sz="1200" i="0" dirty="0">
                          <a:solidFill>
                            <a:schemeClr val="tx1"/>
                          </a:solidFill>
                        </a:rPr>
                        <a:t>21</a:t>
                      </a:r>
                    </a:p>
                    <a:p>
                      <a:pPr>
                        <a:lnSpc>
                          <a:spcPct val="150000"/>
                        </a:lnSpc>
                      </a:pPr>
                      <a:r>
                        <a:rPr lang="en-GB" sz="1200" i="0" dirty="0">
                          <a:solidFill>
                            <a:schemeClr val="tx1"/>
                          </a:solidFill>
                        </a:rPr>
                        <a:t>22</a:t>
                      </a:r>
                    </a:p>
                    <a:p>
                      <a:pPr>
                        <a:lnSpc>
                          <a:spcPct val="150000"/>
                        </a:lnSpc>
                      </a:pPr>
                      <a:r>
                        <a:rPr lang="en-GB" sz="1200" i="0" dirty="0">
                          <a:solidFill>
                            <a:schemeClr val="tx1"/>
                          </a:solidFill>
                        </a:rPr>
                        <a:t>23</a:t>
                      </a:r>
                    </a:p>
                    <a:p>
                      <a:pPr>
                        <a:lnSpc>
                          <a:spcPct val="150000"/>
                        </a:lnSpc>
                      </a:pPr>
                      <a:r>
                        <a:rPr lang="en-GB" sz="1200" i="0" dirty="0">
                          <a:solidFill>
                            <a:schemeClr val="tx1"/>
                          </a:solidFill>
                        </a:rPr>
                        <a:t>24</a:t>
                      </a:r>
                    </a:p>
                    <a:p>
                      <a:pPr>
                        <a:lnSpc>
                          <a:spcPct val="150000"/>
                        </a:lnSpc>
                      </a:pPr>
                      <a:r>
                        <a:rPr lang="en-GB" sz="1200" i="0" dirty="0">
                          <a:solidFill>
                            <a:schemeClr val="tx1"/>
                          </a:solidFill>
                        </a:rPr>
                        <a:t>25</a:t>
                      </a:r>
                    </a:p>
                    <a:p>
                      <a:pPr>
                        <a:lnSpc>
                          <a:spcPct val="150000"/>
                        </a:lnSpc>
                      </a:pPr>
                      <a:r>
                        <a:rPr lang="en-GB" sz="1200" i="0" dirty="0">
                          <a:solidFill>
                            <a:schemeClr val="tx1"/>
                          </a:solidFill>
                        </a:rPr>
                        <a:t>26</a:t>
                      </a:r>
                    </a:p>
                    <a:p>
                      <a:pPr>
                        <a:lnSpc>
                          <a:spcPct val="150000"/>
                        </a:lnSpc>
                      </a:pPr>
                      <a:r>
                        <a:rPr lang="en-GB" sz="1200" i="0" dirty="0">
                          <a:solidFill>
                            <a:schemeClr val="tx1"/>
                          </a:solidFill>
                        </a:rPr>
                        <a:t>27</a:t>
                      </a:r>
                    </a:p>
                    <a:p>
                      <a:pPr>
                        <a:lnSpc>
                          <a:spcPct val="150000"/>
                        </a:lnSpc>
                      </a:pPr>
                      <a:r>
                        <a:rPr lang="en-GB" sz="1200" i="0" dirty="0">
                          <a:solidFill>
                            <a:schemeClr val="tx1"/>
                          </a:solidFill>
                        </a:rPr>
                        <a:t>28</a:t>
                      </a:r>
                    </a:p>
                    <a:p>
                      <a:pPr>
                        <a:lnSpc>
                          <a:spcPct val="150000"/>
                        </a:lnSpc>
                      </a:pPr>
                      <a:r>
                        <a:rPr lang="en-GB" sz="1200" i="0" dirty="0">
                          <a:solidFill>
                            <a:schemeClr val="tx1"/>
                          </a:solidFill>
                        </a:rPr>
                        <a:t>29</a:t>
                      </a:r>
                    </a:p>
                    <a:p>
                      <a:pPr>
                        <a:lnSpc>
                          <a:spcPct val="150000"/>
                        </a:lnSpc>
                      </a:pPr>
                      <a:r>
                        <a:rPr lang="en-GB" sz="1200" i="0" dirty="0">
                          <a:solidFill>
                            <a:schemeClr val="tx1"/>
                          </a:solidFill>
                        </a:rPr>
                        <a:t>30</a:t>
                      </a:r>
                    </a:p>
                    <a:p>
                      <a:pPr>
                        <a:lnSpc>
                          <a:spcPct val="150000"/>
                        </a:lnSpc>
                      </a:pPr>
                      <a:endParaRPr lang="en-GB" sz="12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i="0" u="sng" kern="1200" dirty="0">
                          <a:solidFill>
                            <a:schemeClr val="tx1"/>
                          </a:solidFill>
                          <a:effectLst/>
                          <a:latin typeface="+mn-lt"/>
                          <a:ea typeface="+mn-ea"/>
                          <a:cs typeface="+mn-cs"/>
                        </a:rPr>
                        <a:t>The process of genetic engineering</a:t>
                      </a:r>
                    </a:p>
                    <a:p>
                      <a:pPr fontAlgn="base">
                        <a:lnSpc>
                          <a:spcPct val="150000"/>
                        </a:lnSpc>
                      </a:pPr>
                      <a:r>
                        <a:rPr lang="en-GB" sz="1200" b="0" i="0" kern="1200" dirty="0">
                          <a:solidFill>
                            <a:schemeClr val="tx1"/>
                          </a:solidFill>
                          <a:effectLst/>
                          <a:latin typeface="+mn-lt"/>
                          <a:ea typeface="+mn-ea"/>
                          <a:cs typeface="+mn-cs"/>
                        </a:rPr>
                        <a:t>The main steps of genetic engineering:</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Enzymes are used to isolate the required gene, this gene is inserted into a vector, which is usually a bacterial plasmid (a ring of genetic material), or a virus.</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The vector inserts the gene into required cells.</a:t>
                      </a:r>
                    </a:p>
                    <a:p>
                      <a:pPr marL="228600" indent="-228600" fontAlgn="base">
                        <a:lnSpc>
                          <a:spcPct val="150000"/>
                        </a:lnSpc>
                        <a:buFont typeface="+mj-lt"/>
                        <a:buAutoNum type="arabicPeriod"/>
                      </a:pPr>
                      <a:r>
                        <a:rPr lang="en-GB" sz="1200" b="0" i="0" kern="1200" dirty="0">
                          <a:solidFill>
                            <a:schemeClr val="tx1"/>
                          </a:solidFill>
                          <a:effectLst/>
                          <a:latin typeface="+mn-lt"/>
                          <a:ea typeface="+mn-ea"/>
                          <a:cs typeface="+mn-cs"/>
                        </a:rPr>
                        <a:t>The genes are transferred to animal, plant or microorganism cells, during early development. This allows them to develop with the desired characteristics.</a:t>
                      </a:r>
                    </a:p>
                    <a:p>
                      <a:pPr>
                        <a:lnSpc>
                          <a:spcPct val="150000"/>
                        </a:lnSpc>
                      </a:pPr>
                      <a:endParaRPr lang="en-GB" sz="1200" b="0" i="0" u="none"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This diagram shows how the genetic engineering of bacteria to produce insulin works:</a:t>
                      </a:r>
                      <a:endParaRPr lang="en-GB" sz="1200" b="0" i="0" u="none"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4098" name="Picture 2" descr="Gene from human chromosome responsible for insulin production isolated.  Plasmid isolated from bacterium.  Human gene inserted in plasmid.  Reproduction of bacteria and plasmids result in insulin.">
            <a:extLst>
              <a:ext uri="{FF2B5EF4-FFF2-40B4-BE49-F238E27FC236}">
                <a16:creationId xmlns:a16="http://schemas.microsoft.com/office/drawing/2014/main" id="{A48D31CB-86C7-1540-D0E0-29F4B854A4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1200" y="2957763"/>
            <a:ext cx="2895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9317360-DC98-9350-2AA4-7611CA9EFF93}"/>
              </a:ext>
            </a:extLst>
          </p:cNvPr>
          <p:cNvSpPr>
            <a:spLocks noGrp="1"/>
          </p:cNvSpPr>
          <p:nvPr>
            <p:ph type="sldNum" sz="quarter" idx="12"/>
          </p:nvPr>
        </p:nvSpPr>
        <p:spPr/>
        <p:txBody>
          <a:bodyPr/>
          <a:lstStyle/>
          <a:p>
            <a:fld id="{A49C798E-A141-4728-B2C1-C020555BD9EF}" type="slidenum">
              <a:rPr lang="en-GB" smtClean="0"/>
              <a:t>119</a:t>
            </a:fld>
            <a:endParaRPr lang="en-GB"/>
          </a:p>
        </p:txBody>
      </p:sp>
    </p:spTree>
    <p:extLst>
      <p:ext uri="{BB962C8B-B14F-4D97-AF65-F5344CB8AC3E}">
        <p14:creationId xmlns:p14="http://schemas.microsoft.com/office/powerpoint/2010/main" val="246149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sp>
        <p:nvSpPr>
          <p:cNvPr id="3" name="TextBox 2">
            <a:extLst>
              <a:ext uri="{FF2B5EF4-FFF2-40B4-BE49-F238E27FC236}">
                <a16:creationId xmlns:a16="http://schemas.microsoft.com/office/drawing/2014/main" id="{977114E0-4130-9DD1-DF8A-D1FB42B57A98}"/>
              </a:ext>
            </a:extLst>
          </p:cNvPr>
          <p:cNvSpPr txBox="1"/>
          <p:nvPr/>
        </p:nvSpPr>
        <p:spPr>
          <a:xfrm>
            <a:off x="273050" y="203200"/>
            <a:ext cx="6445250" cy="7663636"/>
          </a:xfrm>
          <a:prstGeom prst="rect">
            <a:avLst/>
          </a:prstGeom>
          <a:noFill/>
        </p:spPr>
        <p:txBody>
          <a:bodyPr wrap="square">
            <a:spAutoFit/>
          </a:bodyPr>
          <a:lstStyle/>
          <a:p>
            <a:r>
              <a:rPr lang="en-GB" sz="1200" b="1" dirty="0"/>
              <a:t>Rehearsal Questions for Triple science only: ANSWERS</a:t>
            </a:r>
          </a:p>
          <a:p>
            <a:endParaRPr lang="en-GB" sz="1200" b="1" dirty="0"/>
          </a:p>
          <a:p>
            <a:r>
              <a:rPr lang="en-GB" sz="1200" b="1" dirty="0"/>
              <a:t>1 .  </a:t>
            </a:r>
            <a:r>
              <a:rPr lang="en-GB" sz="1200" dirty="0"/>
              <a:t>State 2 advantages of producing offspring via sexual reproduction?</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Produces variation in the offspring, the </a:t>
            </a:r>
            <a:r>
              <a:rPr lang="en-US" sz="1200" b="1" i="1" kern="1200" dirty="0">
                <a:solidFill>
                  <a:schemeClr val="tx1"/>
                </a:solidFill>
                <a:effectLst/>
                <a:latin typeface="+mn-lt"/>
                <a:ea typeface="+mn-ea"/>
                <a:cs typeface="+mn-cs"/>
              </a:rPr>
              <a:t>species</a:t>
            </a:r>
            <a:r>
              <a:rPr lang="en-US" sz="1200" b="1" i="0" kern="1200" dirty="0">
                <a:solidFill>
                  <a:schemeClr val="tx1"/>
                </a:solidFill>
                <a:effectLst/>
                <a:latin typeface="+mn-lt"/>
                <a:ea typeface="+mn-ea"/>
                <a:cs typeface="+mn-cs"/>
              </a:rPr>
              <a:t> can adapt to new environments due to variation, which gives them a survival advantage, a </a:t>
            </a:r>
            <a:r>
              <a:rPr lang="en-US" sz="1200" b="1" i="1" kern="1200" dirty="0">
                <a:solidFill>
                  <a:schemeClr val="tx1"/>
                </a:solidFill>
                <a:effectLst/>
                <a:latin typeface="+mn-lt"/>
                <a:ea typeface="+mn-ea"/>
                <a:cs typeface="+mn-cs"/>
              </a:rPr>
              <a:t>disease</a:t>
            </a:r>
            <a:r>
              <a:rPr lang="en-US" sz="1200" b="1" i="0" kern="1200" dirty="0">
                <a:solidFill>
                  <a:schemeClr val="tx1"/>
                </a:solidFill>
                <a:effectLst/>
                <a:latin typeface="+mn-lt"/>
                <a:ea typeface="+mn-ea"/>
                <a:cs typeface="+mn-cs"/>
              </a:rPr>
              <a:t> is less likely to affect all the individuals in a population, humans can speed up natural selection through selective breeding, which can increase food production</a:t>
            </a:r>
          </a:p>
          <a:p>
            <a:pPr marL="171450" indent="-171450" fontAlgn="base">
              <a:lnSpc>
                <a:spcPct val="150000"/>
              </a:lnSpc>
              <a:buFont typeface="Arial" panose="020B0604020202020204" pitchFamily="34" charset="0"/>
              <a:buChar char="•"/>
            </a:pPr>
            <a:endParaRPr lang="en-GB" sz="1200" b="1" dirty="0"/>
          </a:p>
          <a:p>
            <a:pPr marL="228600" indent="-228600">
              <a:buAutoNum type="arabicPeriod" startAt="2"/>
            </a:pPr>
            <a:r>
              <a:rPr lang="en-GB" sz="1200" dirty="0"/>
              <a:t>State a disadvantage of producing offspring via sexual reproduction?</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time and energy are needed to find a mate, it is not possible for an isolated individual</a:t>
            </a:r>
          </a:p>
          <a:p>
            <a:pPr fontAlgn="base">
              <a:lnSpc>
                <a:spcPct val="150000"/>
              </a:lnSpc>
            </a:pPr>
            <a:endParaRPr lang="en-US" sz="1200" b="1" i="0" kern="1200" dirty="0">
              <a:solidFill>
                <a:schemeClr val="tx1"/>
              </a:solidFill>
              <a:effectLst/>
              <a:latin typeface="+mn-lt"/>
              <a:ea typeface="+mn-ea"/>
              <a:cs typeface="+mn-cs"/>
            </a:endParaRPr>
          </a:p>
          <a:p>
            <a:pPr marL="228600" indent="-228600">
              <a:buAutoNum type="arabicPeriod" startAt="3"/>
            </a:pPr>
            <a:r>
              <a:rPr lang="en-GB" sz="1200" dirty="0"/>
              <a:t>State 2 disadvantages of producing offspring via asexual reproduction?</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it does not lead to variation in a population, the species may only be suited to one habitat, disease may affect all the individuals in a population</a:t>
            </a:r>
            <a:endParaRPr lang="en-GB" sz="1200" b="1" dirty="0"/>
          </a:p>
          <a:p>
            <a:r>
              <a:rPr lang="en-GB" sz="1200" b="1" dirty="0"/>
              <a:t>4</a:t>
            </a:r>
            <a:r>
              <a:rPr lang="en-GB" sz="1200" dirty="0"/>
              <a:t>..  Give one advantage of producing offspring via asexual reproduction?</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the population can increase rapidly when the conditions are favorable,  only one parent is needed, it is more time and energy efficient as you don't need a mate, it is faster than sexual reproduction</a:t>
            </a:r>
          </a:p>
          <a:p>
            <a:r>
              <a:rPr lang="en-GB" sz="1200" dirty="0"/>
              <a:t>5.  What type of cell division produces gametes only</a:t>
            </a:r>
            <a:r>
              <a:rPr lang="en-GB" sz="1200" b="1" dirty="0"/>
              <a:t>?  meiosis</a:t>
            </a:r>
          </a:p>
          <a:p>
            <a:pPr marL="228600" indent="-228600" fontAlgn="base">
              <a:lnSpc>
                <a:spcPct val="150000"/>
              </a:lnSpc>
              <a:buAutoNum type="arabicPeriod" startAt="6"/>
            </a:pPr>
            <a:r>
              <a:rPr lang="en-GB" sz="1200" dirty="0"/>
              <a:t>How is asexual more beneficial to an organism than sexual reproduction?</a:t>
            </a:r>
            <a:r>
              <a:rPr lang="en-US" sz="1200" i="0" kern="1200" dirty="0">
                <a:solidFill>
                  <a:schemeClr val="tx1"/>
                </a:solidFill>
                <a:effectLst/>
                <a:latin typeface="+mn-lt"/>
                <a:ea typeface="+mn-ea"/>
                <a:cs typeface="+mn-cs"/>
              </a:rPr>
              <a:t> </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the population can increase rapidly when the conditions are favorable, only one parent is needed, it is more time and energy efficient as you don't need a mate, it is faster than sexual reproduction</a:t>
            </a:r>
          </a:p>
          <a:p>
            <a:r>
              <a:rPr lang="en-GB" sz="1200" dirty="0"/>
              <a:t>7. How is sexual reproduction more beneficial to an organisms than asexual reproduction?</a:t>
            </a:r>
          </a:p>
          <a:p>
            <a:pPr marL="171450" indent="-171450" fontAlgn="base">
              <a:lnSpc>
                <a:spcPct val="150000"/>
              </a:lnSpc>
              <a:buFont typeface="Arial" panose="020B0604020202020204" pitchFamily="34" charset="0"/>
              <a:buChar char="•"/>
            </a:pPr>
            <a:r>
              <a:rPr lang="en-US" sz="1200" b="1" i="0" kern="1200" dirty="0">
                <a:solidFill>
                  <a:schemeClr val="tx1"/>
                </a:solidFill>
                <a:effectLst/>
                <a:latin typeface="+mn-lt"/>
                <a:ea typeface="+mn-ea"/>
                <a:cs typeface="+mn-cs"/>
              </a:rPr>
              <a:t>Produces variation in the offspring, the </a:t>
            </a:r>
            <a:r>
              <a:rPr lang="en-US" sz="1200" b="1" i="1" kern="1200" dirty="0">
                <a:solidFill>
                  <a:schemeClr val="tx1"/>
                </a:solidFill>
                <a:effectLst/>
                <a:latin typeface="+mn-lt"/>
                <a:ea typeface="+mn-ea"/>
                <a:cs typeface="+mn-cs"/>
              </a:rPr>
              <a:t>species</a:t>
            </a:r>
            <a:r>
              <a:rPr lang="en-US" sz="1200" b="1" i="0" kern="1200" dirty="0">
                <a:solidFill>
                  <a:schemeClr val="tx1"/>
                </a:solidFill>
                <a:effectLst/>
                <a:latin typeface="+mn-lt"/>
                <a:ea typeface="+mn-ea"/>
                <a:cs typeface="+mn-cs"/>
              </a:rPr>
              <a:t> can adapt to new environments due to variation, which gives them a survival advantage, a </a:t>
            </a:r>
            <a:r>
              <a:rPr lang="en-US" sz="1200" b="1" i="1" kern="1200" dirty="0">
                <a:solidFill>
                  <a:schemeClr val="tx1"/>
                </a:solidFill>
                <a:effectLst/>
                <a:latin typeface="+mn-lt"/>
                <a:ea typeface="+mn-ea"/>
                <a:cs typeface="+mn-cs"/>
              </a:rPr>
              <a:t>disease</a:t>
            </a:r>
            <a:r>
              <a:rPr lang="en-US" sz="1200" b="1" i="0" kern="1200" dirty="0">
                <a:solidFill>
                  <a:schemeClr val="tx1"/>
                </a:solidFill>
                <a:effectLst/>
                <a:latin typeface="+mn-lt"/>
                <a:ea typeface="+mn-ea"/>
                <a:cs typeface="+mn-cs"/>
              </a:rPr>
              <a:t> is less likely to affect all the individuals in a population, humans can speed up natural selection through selective breeding, which can increase food production</a:t>
            </a:r>
            <a:endParaRPr lang="en-GB" sz="1200" dirty="0"/>
          </a:p>
          <a:p>
            <a:r>
              <a:rPr lang="en-GB" sz="1200" dirty="0"/>
              <a:t>8.  What is variation and what type of reproduction causes variation in an organism?</a:t>
            </a:r>
          </a:p>
          <a:p>
            <a:r>
              <a:rPr lang="en-GB" sz="1200" b="1" dirty="0"/>
              <a:t>Variation is differences within a species.  Variation arises from sexual reproduction</a:t>
            </a:r>
          </a:p>
          <a:p>
            <a:endParaRPr lang="en-GB" sz="1200" dirty="0"/>
          </a:p>
        </p:txBody>
      </p:sp>
      <p:sp>
        <p:nvSpPr>
          <p:cNvPr id="2" name="Slide Number Placeholder 1">
            <a:extLst>
              <a:ext uri="{FF2B5EF4-FFF2-40B4-BE49-F238E27FC236}">
                <a16:creationId xmlns:a16="http://schemas.microsoft.com/office/drawing/2014/main" id="{547E4D74-3F53-4405-4436-0A59EE4AD5A1}"/>
              </a:ext>
            </a:extLst>
          </p:cNvPr>
          <p:cNvSpPr>
            <a:spLocks noGrp="1"/>
          </p:cNvSpPr>
          <p:nvPr>
            <p:ph type="sldNum" sz="quarter" idx="12"/>
          </p:nvPr>
        </p:nvSpPr>
        <p:spPr/>
        <p:txBody>
          <a:bodyPr/>
          <a:lstStyle/>
          <a:p>
            <a:fld id="{A49C798E-A141-4728-B2C1-C020555BD9EF}" type="slidenum">
              <a:rPr lang="en-GB" smtClean="0"/>
              <a:t>12</a:t>
            </a:fld>
            <a:endParaRPr lang="en-GB"/>
          </a:p>
        </p:txBody>
      </p:sp>
    </p:spTree>
    <p:extLst>
      <p:ext uri="{BB962C8B-B14F-4D97-AF65-F5344CB8AC3E}">
        <p14:creationId xmlns:p14="http://schemas.microsoft.com/office/powerpoint/2010/main" val="1223774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200000"/>
              </a:lnSpc>
            </a:pPr>
            <a:r>
              <a:rPr lang="en-GB" sz="1200" b="1" u="sng" dirty="0">
                <a:solidFill>
                  <a:schemeClr val="tx1"/>
                </a:solidFill>
              </a:rPr>
              <a:t>Rehearsal questions</a:t>
            </a:r>
            <a:endParaRPr lang="en-GB" sz="1200" dirty="0">
              <a:solidFill>
                <a:schemeClr val="tx1"/>
              </a:solidFill>
            </a:endParaRPr>
          </a:p>
          <a:p>
            <a:pPr marL="228600" indent="-228600">
              <a:lnSpc>
                <a:spcPct val="150000"/>
              </a:lnSpc>
              <a:buFont typeface="+mj-lt"/>
              <a:buAutoNum type="arabicPeriod"/>
            </a:pPr>
            <a:r>
              <a:rPr lang="en-GB" sz="1200" dirty="0">
                <a:solidFill>
                  <a:schemeClr val="tx1"/>
                </a:solidFill>
              </a:rPr>
              <a:t>What is used to isolate the desired gene? …………………………………………………………………………………………</a:t>
            </a:r>
          </a:p>
          <a:p>
            <a:pPr marL="228600" indent="-228600">
              <a:lnSpc>
                <a:spcPct val="150000"/>
              </a:lnSpc>
              <a:buFont typeface="+mj-lt"/>
              <a:buAutoNum type="arabicPeriod"/>
            </a:pPr>
            <a:r>
              <a:rPr lang="en-GB" sz="1200" dirty="0">
                <a:solidFill>
                  <a:schemeClr val="tx1"/>
                </a:solidFill>
              </a:rPr>
              <a:t>What is a vector, in terms of genetic modification? ………………………………………………………………………….. …………………………………………………………………………………………………………………………………………………………..</a:t>
            </a:r>
          </a:p>
          <a:p>
            <a:pPr marL="228600" indent="-228600">
              <a:lnSpc>
                <a:spcPct val="150000"/>
              </a:lnSpc>
              <a:buFont typeface="+mj-lt"/>
              <a:buAutoNum type="arabicPeriod"/>
            </a:pPr>
            <a:r>
              <a:rPr lang="en-GB" sz="1200" dirty="0">
                <a:solidFill>
                  <a:schemeClr val="tx1"/>
                </a:solidFill>
              </a:rPr>
              <a:t>Why are the genes inserted during early development? …………………………………………………………………… …………………………………………………………………………………………………………………………………………………………..</a:t>
            </a:r>
          </a:p>
          <a:p>
            <a:pPr marL="228600" indent="-228600">
              <a:lnSpc>
                <a:spcPct val="150000"/>
              </a:lnSpc>
              <a:buFont typeface="+mj-lt"/>
              <a:buAutoNum type="arabicPeriod"/>
            </a:pPr>
            <a:r>
              <a:rPr lang="en-GB" sz="1200" dirty="0">
                <a:solidFill>
                  <a:schemeClr val="tx1"/>
                </a:solidFill>
              </a:rPr>
              <a:t>What is a plasmid? …………………………………………………………………………………………………………………………….</a:t>
            </a:r>
          </a:p>
          <a:p>
            <a:pPr marL="228600" indent="-228600">
              <a:lnSpc>
                <a:spcPct val="150000"/>
              </a:lnSpc>
              <a:buFont typeface="+mj-lt"/>
              <a:buAutoNum type="arabicPeriod"/>
            </a:pPr>
            <a:r>
              <a:rPr lang="en-GB" sz="1200" dirty="0">
                <a:solidFill>
                  <a:schemeClr val="tx1"/>
                </a:solidFill>
              </a:rPr>
              <a:t>When we have the desired gene, it needs to be inserted into the plant/animal cell. What is used to do this? ……………………………………………………………………………………………………………………………………………..</a:t>
            </a:r>
          </a:p>
          <a:p>
            <a:pPr marL="228600" indent="-228600">
              <a:lnSpc>
                <a:spcPct val="150000"/>
              </a:lnSpc>
              <a:buFont typeface="+mj-lt"/>
              <a:buAutoNum type="arabicPeriod"/>
            </a:pPr>
            <a:r>
              <a:rPr lang="en-GB" sz="1200" dirty="0">
                <a:solidFill>
                  <a:schemeClr val="tx1"/>
                </a:solidFill>
              </a:rPr>
              <a:t>Why would you not insert the desired gene after the organism had developed? ……………………………… …………………………………………………………………………………………………………………………………………………………..</a:t>
            </a:r>
          </a:p>
          <a:p>
            <a:pPr marL="228600" indent="-228600">
              <a:lnSpc>
                <a:spcPct val="150000"/>
              </a:lnSpc>
              <a:buFont typeface="+mj-lt"/>
              <a:buAutoNum type="arabicPeriod"/>
            </a:pPr>
            <a:r>
              <a:rPr lang="en-GB" sz="1200" dirty="0">
                <a:solidFill>
                  <a:schemeClr val="tx1"/>
                </a:solidFill>
              </a:rPr>
              <a:t>What would an enzyme be used for during genetic modification? ……………………………………………………. …………………………………………………………………………………………………………………………………………………………..</a:t>
            </a:r>
          </a:p>
          <a:p>
            <a:pPr marL="228600" indent="-228600">
              <a:lnSpc>
                <a:spcPct val="150000"/>
              </a:lnSpc>
              <a:buFont typeface="+mj-lt"/>
              <a:buAutoNum type="arabicPeriod"/>
            </a:pPr>
            <a:r>
              <a:rPr lang="en-GB" sz="1200" dirty="0">
                <a:solidFill>
                  <a:schemeClr val="tx1"/>
                </a:solidFill>
              </a:rPr>
              <a:t>Bacterial cells sometimes contain rings of genetic material. What are they called? ………………………….</a:t>
            </a:r>
          </a:p>
          <a:p>
            <a:pPr marL="228600" indent="-228600">
              <a:lnSpc>
                <a:spcPct val="150000"/>
              </a:lnSpc>
              <a:buFont typeface="+mj-lt"/>
              <a:buAutoNum type="arabicPeriod"/>
            </a:pPr>
            <a:r>
              <a:rPr lang="en-GB" sz="1200" dirty="0">
                <a:solidFill>
                  <a:schemeClr val="tx1"/>
                </a:solidFill>
              </a:rPr>
              <a:t>When is the best time to insert the desired gene into the target organism? …………………………………….. …………………………………………………………………………………………………………………………………………………………..</a:t>
            </a:r>
          </a:p>
          <a:p>
            <a:pPr marL="228600" indent="-228600">
              <a:lnSpc>
                <a:spcPct val="150000"/>
              </a:lnSpc>
              <a:buFont typeface="+mj-lt"/>
              <a:buAutoNum type="arabicPeriod"/>
            </a:pPr>
            <a:r>
              <a:rPr lang="en-GB" sz="1200" dirty="0">
                <a:solidFill>
                  <a:schemeClr val="tx1"/>
                </a:solidFill>
              </a:rPr>
              <a:t>Once the desired gene has been identified in a cell, how is it removed? …………………………………………..</a:t>
            </a:r>
          </a:p>
          <a:p>
            <a:pPr marL="228600" indent="-228600">
              <a:lnSpc>
                <a:spcPct val="150000"/>
              </a:lnSpc>
              <a:buFont typeface="+mj-lt"/>
              <a:buAutoNum type="arabicPeriod"/>
            </a:pPr>
            <a:r>
              <a:rPr lang="en-GB" sz="1200" dirty="0">
                <a:solidFill>
                  <a:schemeClr val="tx1"/>
                </a:solidFill>
              </a:rPr>
              <a:t>What are the two types of vector in genetic modification? ……………………………………………………………….</a:t>
            </a:r>
          </a:p>
          <a:p>
            <a:pPr marL="228600" indent="-228600">
              <a:lnSpc>
                <a:spcPct val="150000"/>
              </a:lnSpc>
              <a:buFont typeface="+mj-lt"/>
              <a:buAutoNum type="arabicPeriod"/>
            </a:pPr>
            <a:r>
              <a:rPr lang="en-GB" sz="1200" dirty="0">
                <a:solidFill>
                  <a:schemeClr val="tx1"/>
                </a:solidFill>
              </a:rPr>
              <a:t>Plasmids are only found in prokaryotic cells (such as bacteria). What is a plasmid? …………………………. …………………………………………………………………………………………………………………………………………………………..</a:t>
            </a:r>
          </a:p>
          <a:p>
            <a:pPr marL="228600" indent="-228600">
              <a:lnSpc>
                <a:spcPct val="150000"/>
              </a:lnSpc>
              <a:buFont typeface="+mj-lt"/>
              <a:buAutoNum type="arabicPeriod"/>
            </a:pPr>
            <a:endParaRPr lang="en-GB" sz="1200" dirty="0">
              <a:solidFill>
                <a:schemeClr val="tx1"/>
              </a:solidFill>
            </a:endParaRPr>
          </a:p>
        </p:txBody>
      </p:sp>
      <p:sp>
        <p:nvSpPr>
          <p:cNvPr id="2" name="TextBox 1">
            <a:extLst>
              <a:ext uri="{FF2B5EF4-FFF2-40B4-BE49-F238E27FC236}">
                <a16:creationId xmlns:a16="http://schemas.microsoft.com/office/drawing/2014/main" id="{D885A9C1-78AA-985C-6646-F1564CCF2A17}"/>
              </a:ext>
            </a:extLst>
          </p:cNvPr>
          <p:cNvSpPr txBox="1"/>
          <p:nvPr/>
        </p:nvSpPr>
        <p:spPr>
          <a:xfrm>
            <a:off x="4356101" y="569636"/>
            <a:ext cx="1082173" cy="276999"/>
          </a:xfrm>
          <a:prstGeom prst="rect">
            <a:avLst/>
          </a:prstGeom>
          <a:solidFill>
            <a:schemeClr val="bg1"/>
          </a:solidFill>
          <a:ln>
            <a:solidFill>
              <a:schemeClr val="tx1"/>
            </a:solidFill>
          </a:ln>
        </p:spPr>
        <p:txBody>
          <a:bodyPr wrap="square" rtlCol="0">
            <a:spAutoFit/>
          </a:bodyPr>
          <a:lstStyle/>
          <a:p>
            <a:r>
              <a:rPr lang="en-GB" sz="1200" dirty="0"/>
              <a:t>Enzymes</a:t>
            </a:r>
          </a:p>
        </p:txBody>
      </p:sp>
      <p:sp>
        <p:nvSpPr>
          <p:cNvPr id="3" name="TextBox 2">
            <a:extLst>
              <a:ext uri="{FF2B5EF4-FFF2-40B4-BE49-F238E27FC236}">
                <a16:creationId xmlns:a16="http://schemas.microsoft.com/office/drawing/2014/main" id="{7817F731-DF25-843D-0077-93A867F3101A}"/>
              </a:ext>
            </a:extLst>
          </p:cNvPr>
          <p:cNvSpPr txBox="1"/>
          <p:nvPr/>
        </p:nvSpPr>
        <p:spPr>
          <a:xfrm>
            <a:off x="451519" y="1131596"/>
            <a:ext cx="6003089" cy="284606"/>
          </a:xfrm>
          <a:prstGeom prst="rect">
            <a:avLst/>
          </a:prstGeom>
          <a:solidFill>
            <a:schemeClr val="bg1"/>
          </a:solidFill>
          <a:ln>
            <a:solidFill>
              <a:schemeClr val="tx1"/>
            </a:solidFill>
          </a:ln>
        </p:spPr>
        <p:txBody>
          <a:bodyPr wrap="square" rtlCol="0">
            <a:spAutoFit/>
          </a:bodyPr>
          <a:lstStyle/>
          <a:p>
            <a:r>
              <a:rPr lang="en-GB" sz="1200" dirty="0"/>
              <a:t>Something used to insert the desired gene into the target cell</a:t>
            </a:r>
          </a:p>
        </p:txBody>
      </p:sp>
      <p:sp>
        <p:nvSpPr>
          <p:cNvPr id="5" name="TextBox 4">
            <a:extLst>
              <a:ext uri="{FF2B5EF4-FFF2-40B4-BE49-F238E27FC236}">
                <a16:creationId xmlns:a16="http://schemas.microsoft.com/office/drawing/2014/main" id="{F53F0D80-29D2-808E-9C17-5C782AC3E81E}"/>
              </a:ext>
            </a:extLst>
          </p:cNvPr>
          <p:cNvSpPr txBox="1"/>
          <p:nvPr/>
        </p:nvSpPr>
        <p:spPr>
          <a:xfrm>
            <a:off x="451519" y="1733733"/>
            <a:ext cx="6003089" cy="284606"/>
          </a:xfrm>
          <a:prstGeom prst="rect">
            <a:avLst/>
          </a:prstGeom>
          <a:solidFill>
            <a:schemeClr val="bg1"/>
          </a:solidFill>
          <a:ln>
            <a:solidFill>
              <a:schemeClr val="tx1"/>
            </a:solidFill>
          </a:ln>
        </p:spPr>
        <p:txBody>
          <a:bodyPr wrap="square" rtlCol="0">
            <a:spAutoFit/>
          </a:bodyPr>
          <a:lstStyle/>
          <a:p>
            <a:r>
              <a:rPr lang="en-GB" sz="1200" dirty="0"/>
              <a:t>To give them time to develop the desired characteristic.</a:t>
            </a:r>
          </a:p>
        </p:txBody>
      </p:sp>
      <p:sp>
        <p:nvSpPr>
          <p:cNvPr id="6" name="TextBox 5">
            <a:extLst>
              <a:ext uri="{FF2B5EF4-FFF2-40B4-BE49-F238E27FC236}">
                <a16:creationId xmlns:a16="http://schemas.microsoft.com/office/drawing/2014/main" id="{56C7F5C9-F1C8-39DF-3DAE-7CA9157F1BFF}"/>
              </a:ext>
            </a:extLst>
          </p:cNvPr>
          <p:cNvSpPr txBox="1"/>
          <p:nvPr/>
        </p:nvSpPr>
        <p:spPr>
          <a:xfrm>
            <a:off x="1745249" y="2018339"/>
            <a:ext cx="4709360" cy="284606"/>
          </a:xfrm>
          <a:prstGeom prst="rect">
            <a:avLst/>
          </a:prstGeom>
          <a:solidFill>
            <a:schemeClr val="bg1"/>
          </a:solidFill>
          <a:ln>
            <a:solidFill>
              <a:schemeClr val="tx1"/>
            </a:solidFill>
          </a:ln>
        </p:spPr>
        <p:txBody>
          <a:bodyPr wrap="square" rtlCol="0">
            <a:spAutoFit/>
          </a:bodyPr>
          <a:lstStyle/>
          <a:p>
            <a:r>
              <a:rPr lang="en-GB" sz="1200" dirty="0"/>
              <a:t>A ring of genetic material in bacterial cells.</a:t>
            </a:r>
          </a:p>
        </p:txBody>
      </p:sp>
      <p:sp>
        <p:nvSpPr>
          <p:cNvPr id="7" name="TextBox 6">
            <a:extLst>
              <a:ext uri="{FF2B5EF4-FFF2-40B4-BE49-F238E27FC236}">
                <a16:creationId xmlns:a16="http://schemas.microsoft.com/office/drawing/2014/main" id="{6C395D03-6D95-AB3B-0562-52230596B950}"/>
              </a:ext>
            </a:extLst>
          </p:cNvPr>
          <p:cNvSpPr txBox="1"/>
          <p:nvPr/>
        </p:nvSpPr>
        <p:spPr>
          <a:xfrm>
            <a:off x="5134143" y="4738933"/>
            <a:ext cx="1082173" cy="276999"/>
          </a:xfrm>
          <a:prstGeom prst="rect">
            <a:avLst/>
          </a:prstGeom>
          <a:solidFill>
            <a:schemeClr val="bg1"/>
          </a:solidFill>
          <a:ln>
            <a:solidFill>
              <a:schemeClr val="tx1"/>
            </a:solidFill>
          </a:ln>
        </p:spPr>
        <p:txBody>
          <a:bodyPr wrap="square" rtlCol="0">
            <a:spAutoFit/>
          </a:bodyPr>
          <a:lstStyle/>
          <a:p>
            <a:r>
              <a:rPr lang="en-GB" sz="1200" dirty="0"/>
              <a:t>Enzymes</a:t>
            </a:r>
          </a:p>
        </p:txBody>
      </p:sp>
      <p:sp>
        <p:nvSpPr>
          <p:cNvPr id="8" name="TextBox 7">
            <a:extLst>
              <a:ext uri="{FF2B5EF4-FFF2-40B4-BE49-F238E27FC236}">
                <a16:creationId xmlns:a16="http://schemas.microsoft.com/office/drawing/2014/main" id="{34E2C2DC-232B-1FC8-7154-D1FC5EF62F4B}"/>
              </a:ext>
            </a:extLst>
          </p:cNvPr>
          <p:cNvSpPr txBox="1"/>
          <p:nvPr/>
        </p:nvSpPr>
        <p:spPr>
          <a:xfrm>
            <a:off x="1098384" y="2524463"/>
            <a:ext cx="5446795" cy="276999"/>
          </a:xfrm>
          <a:prstGeom prst="rect">
            <a:avLst/>
          </a:prstGeom>
          <a:solidFill>
            <a:schemeClr val="bg1"/>
          </a:solidFill>
          <a:ln>
            <a:solidFill>
              <a:schemeClr val="tx1"/>
            </a:solidFill>
          </a:ln>
        </p:spPr>
        <p:txBody>
          <a:bodyPr wrap="square" rtlCol="0">
            <a:spAutoFit/>
          </a:bodyPr>
          <a:lstStyle/>
          <a:p>
            <a:r>
              <a:rPr lang="en-GB" sz="1200" dirty="0"/>
              <a:t>Using a vector, e.g. a plasmid or a virus</a:t>
            </a:r>
          </a:p>
        </p:txBody>
      </p:sp>
      <p:sp>
        <p:nvSpPr>
          <p:cNvPr id="9" name="TextBox 8">
            <a:extLst>
              <a:ext uri="{FF2B5EF4-FFF2-40B4-BE49-F238E27FC236}">
                <a16:creationId xmlns:a16="http://schemas.microsoft.com/office/drawing/2014/main" id="{AA97E13F-B83F-CE7E-AC0B-6E32DD620B8F}"/>
              </a:ext>
            </a:extLst>
          </p:cNvPr>
          <p:cNvSpPr txBox="1"/>
          <p:nvPr/>
        </p:nvSpPr>
        <p:spPr>
          <a:xfrm>
            <a:off x="542090" y="3101738"/>
            <a:ext cx="6003089" cy="284606"/>
          </a:xfrm>
          <a:prstGeom prst="rect">
            <a:avLst/>
          </a:prstGeom>
          <a:solidFill>
            <a:schemeClr val="bg1"/>
          </a:solidFill>
          <a:ln>
            <a:solidFill>
              <a:schemeClr val="tx1"/>
            </a:solidFill>
          </a:ln>
        </p:spPr>
        <p:txBody>
          <a:bodyPr wrap="square" rtlCol="0">
            <a:spAutoFit/>
          </a:bodyPr>
          <a:lstStyle/>
          <a:p>
            <a:r>
              <a:rPr lang="en-GB" sz="1200" dirty="0"/>
              <a:t>It would not have time to develop the desired characteristic.</a:t>
            </a:r>
          </a:p>
        </p:txBody>
      </p:sp>
      <p:sp>
        <p:nvSpPr>
          <p:cNvPr id="10" name="TextBox 9">
            <a:extLst>
              <a:ext uri="{FF2B5EF4-FFF2-40B4-BE49-F238E27FC236}">
                <a16:creationId xmlns:a16="http://schemas.microsoft.com/office/drawing/2014/main" id="{D180834A-27FB-B51D-22AF-6155675E1191}"/>
              </a:ext>
            </a:extLst>
          </p:cNvPr>
          <p:cNvSpPr txBox="1"/>
          <p:nvPr/>
        </p:nvSpPr>
        <p:spPr>
          <a:xfrm>
            <a:off x="542089" y="3635729"/>
            <a:ext cx="6003089" cy="284606"/>
          </a:xfrm>
          <a:prstGeom prst="rect">
            <a:avLst/>
          </a:prstGeom>
          <a:solidFill>
            <a:schemeClr val="bg1"/>
          </a:solidFill>
          <a:ln>
            <a:solidFill>
              <a:schemeClr val="tx1"/>
            </a:solidFill>
          </a:ln>
        </p:spPr>
        <p:txBody>
          <a:bodyPr wrap="square" rtlCol="0">
            <a:spAutoFit/>
          </a:bodyPr>
          <a:lstStyle/>
          <a:p>
            <a:r>
              <a:rPr lang="en-GB" sz="1200" dirty="0"/>
              <a:t>To remove the desired gene from the cell it is found in.</a:t>
            </a:r>
          </a:p>
        </p:txBody>
      </p:sp>
      <p:sp>
        <p:nvSpPr>
          <p:cNvPr id="11" name="TextBox 10">
            <a:extLst>
              <a:ext uri="{FF2B5EF4-FFF2-40B4-BE49-F238E27FC236}">
                <a16:creationId xmlns:a16="http://schemas.microsoft.com/office/drawing/2014/main" id="{35366959-2447-244D-C80C-58D58BDABDCD}"/>
              </a:ext>
            </a:extLst>
          </p:cNvPr>
          <p:cNvSpPr txBox="1"/>
          <p:nvPr/>
        </p:nvSpPr>
        <p:spPr>
          <a:xfrm>
            <a:off x="715211" y="5549924"/>
            <a:ext cx="6003089" cy="284606"/>
          </a:xfrm>
          <a:prstGeom prst="rect">
            <a:avLst/>
          </a:prstGeom>
          <a:solidFill>
            <a:schemeClr val="bg1"/>
          </a:solidFill>
          <a:ln>
            <a:solidFill>
              <a:schemeClr val="tx1"/>
            </a:solidFill>
          </a:ln>
        </p:spPr>
        <p:txBody>
          <a:bodyPr wrap="square" rtlCol="0">
            <a:spAutoFit/>
          </a:bodyPr>
          <a:lstStyle/>
          <a:p>
            <a:r>
              <a:rPr lang="en-GB" sz="1200" dirty="0"/>
              <a:t>Something used to insert the desired gene into the target cell</a:t>
            </a:r>
          </a:p>
        </p:txBody>
      </p:sp>
      <p:sp>
        <p:nvSpPr>
          <p:cNvPr id="12" name="TextBox 11">
            <a:extLst>
              <a:ext uri="{FF2B5EF4-FFF2-40B4-BE49-F238E27FC236}">
                <a16:creationId xmlns:a16="http://schemas.microsoft.com/office/drawing/2014/main" id="{91F3D9D6-0484-E168-2AA5-DC32C2157038}"/>
              </a:ext>
            </a:extLst>
          </p:cNvPr>
          <p:cNvSpPr txBox="1"/>
          <p:nvPr/>
        </p:nvSpPr>
        <p:spPr>
          <a:xfrm>
            <a:off x="5570623" y="3904920"/>
            <a:ext cx="1082173" cy="276999"/>
          </a:xfrm>
          <a:prstGeom prst="rect">
            <a:avLst/>
          </a:prstGeom>
          <a:solidFill>
            <a:schemeClr val="bg1"/>
          </a:solidFill>
          <a:ln>
            <a:solidFill>
              <a:schemeClr val="tx1"/>
            </a:solidFill>
          </a:ln>
        </p:spPr>
        <p:txBody>
          <a:bodyPr wrap="square" rtlCol="0">
            <a:spAutoFit/>
          </a:bodyPr>
          <a:lstStyle/>
          <a:p>
            <a:r>
              <a:rPr lang="en-GB" sz="1200" dirty="0"/>
              <a:t>Plasmids</a:t>
            </a:r>
          </a:p>
        </p:txBody>
      </p:sp>
      <p:sp>
        <p:nvSpPr>
          <p:cNvPr id="13" name="TextBox 12">
            <a:extLst>
              <a:ext uri="{FF2B5EF4-FFF2-40B4-BE49-F238E27FC236}">
                <a16:creationId xmlns:a16="http://schemas.microsoft.com/office/drawing/2014/main" id="{82263677-2971-A62F-D540-F874E412D066}"/>
              </a:ext>
            </a:extLst>
          </p:cNvPr>
          <p:cNvSpPr txBox="1"/>
          <p:nvPr/>
        </p:nvSpPr>
        <p:spPr>
          <a:xfrm>
            <a:off x="542089" y="4474161"/>
            <a:ext cx="6003089" cy="284606"/>
          </a:xfrm>
          <a:prstGeom prst="rect">
            <a:avLst/>
          </a:prstGeom>
          <a:solidFill>
            <a:schemeClr val="bg1"/>
          </a:solidFill>
          <a:ln>
            <a:solidFill>
              <a:schemeClr val="tx1"/>
            </a:solidFill>
          </a:ln>
        </p:spPr>
        <p:txBody>
          <a:bodyPr wrap="square" rtlCol="0">
            <a:spAutoFit/>
          </a:bodyPr>
          <a:lstStyle/>
          <a:p>
            <a:r>
              <a:rPr lang="en-GB" sz="1200" dirty="0"/>
              <a:t>During early development.</a:t>
            </a:r>
          </a:p>
        </p:txBody>
      </p:sp>
      <p:sp>
        <p:nvSpPr>
          <p:cNvPr id="14" name="TextBox 13">
            <a:extLst>
              <a:ext uri="{FF2B5EF4-FFF2-40B4-BE49-F238E27FC236}">
                <a16:creationId xmlns:a16="http://schemas.microsoft.com/office/drawing/2014/main" id="{BDF7FDB3-E89F-CEB9-3CB8-2AA3EBAAF87E}"/>
              </a:ext>
            </a:extLst>
          </p:cNvPr>
          <p:cNvSpPr txBox="1"/>
          <p:nvPr/>
        </p:nvSpPr>
        <p:spPr>
          <a:xfrm>
            <a:off x="4091072" y="4996925"/>
            <a:ext cx="2363536" cy="276999"/>
          </a:xfrm>
          <a:prstGeom prst="rect">
            <a:avLst/>
          </a:prstGeom>
          <a:solidFill>
            <a:schemeClr val="bg1"/>
          </a:solidFill>
          <a:ln>
            <a:solidFill>
              <a:schemeClr val="tx1"/>
            </a:solidFill>
          </a:ln>
        </p:spPr>
        <p:txBody>
          <a:bodyPr wrap="square" rtlCol="0">
            <a:spAutoFit/>
          </a:bodyPr>
          <a:lstStyle/>
          <a:p>
            <a:r>
              <a:rPr lang="en-GB" sz="1200" dirty="0"/>
              <a:t>Plasmid and virus</a:t>
            </a:r>
          </a:p>
        </p:txBody>
      </p:sp>
      <p:sp>
        <p:nvSpPr>
          <p:cNvPr id="15" name="Slide Number Placeholder 14">
            <a:extLst>
              <a:ext uri="{FF2B5EF4-FFF2-40B4-BE49-F238E27FC236}">
                <a16:creationId xmlns:a16="http://schemas.microsoft.com/office/drawing/2014/main" id="{1539FC83-D18B-60B7-9EDC-23CC6223BDDD}"/>
              </a:ext>
            </a:extLst>
          </p:cNvPr>
          <p:cNvSpPr>
            <a:spLocks noGrp="1"/>
          </p:cNvSpPr>
          <p:nvPr>
            <p:ph type="sldNum" sz="quarter" idx="12"/>
          </p:nvPr>
        </p:nvSpPr>
        <p:spPr/>
        <p:txBody>
          <a:bodyPr/>
          <a:lstStyle/>
          <a:p>
            <a:fld id="{A49C798E-A141-4728-B2C1-C020555BD9EF}" type="slidenum">
              <a:rPr lang="en-GB" smtClean="0"/>
              <a:t>120</a:t>
            </a:fld>
            <a:endParaRPr lang="en-GB"/>
          </a:p>
        </p:txBody>
      </p:sp>
    </p:spTree>
    <p:extLst>
      <p:ext uri="{BB962C8B-B14F-4D97-AF65-F5344CB8AC3E}">
        <p14:creationId xmlns:p14="http://schemas.microsoft.com/office/powerpoint/2010/main" val="1920926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Wrong answers:</a:t>
            </a:r>
          </a:p>
          <a:p>
            <a:pPr>
              <a:lnSpc>
                <a:spcPct val="150000"/>
              </a:lnSpc>
            </a:pPr>
            <a:r>
              <a:rPr lang="en-GB" sz="1200" b="1" dirty="0">
                <a:solidFill>
                  <a:schemeClr val="tx1"/>
                </a:solidFill>
              </a:rPr>
              <a:t>I DO: </a:t>
            </a:r>
            <a:r>
              <a:rPr lang="en-GB" sz="1200" dirty="0">
                <a:solidFill>
                  <a:schemeClr val="tx1"/>
                </a:solidFill>
              </a:rPr>
              <a:t>“Chromosomes are inserted to genetically modify an organism”.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WE DO: </a:t>
            </a:r>
            <a:r>
              <a:rPr lang="en-GB" sz="1200" dirty="0">
                <a:solidFill>
                  <a:schemeClr val="tx1"/>
                </a:solidFill>
              </a:rPr>
              <a:t>“Modifying an organism involves modifying the DNA in every cell”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“Bacteria are genetically modified by inserting extra genes into their nucleus”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“Each individual bacteria cell needs to be modified to produce insulin” . Explain why this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“A desired gene can be inserted directly into the target cell” . Explain why this is incorrect.</a:t>
            </a:r>
          </a:p>
          <a:p>
            <a:pPr>
              <a:lnSpc>
                <a:spcPct val="150000"/>
              </a:lnSpc>
            </a:pPr>
            <a:r>
              <a:rPr lang="en-GB" sz="1200" dirty="0">
                <a:solidFill>
                  <a:schemeClr val="tx1"/>
                </a:solidFill>
              </a:rPr>
              <a:t>……………………………………………………………………………………………………………………………………………………………………………………………………………………………………………………………………………………………………………………………………………………………………………………………………………………………………………………………………………………………………..</a:t>
            </a:r>
          </a:p>
          <a:p>
            <a:pPr>
              <a:lnSpc>
                <a:spcPct val="150000"/>
              </a:lnSpc>
            </a:pPr>
            <a:endParaRPr lang="en-GB" sz="1200" b="1" dirty="0">
              <a:solidFill>
                <a:schemeClr val="tx1"/>
              </a:solidFill>
            </a:endParaRPr>
          </a:p>
        </p:txBody>
      </p:sp>
      <p:sp>
        <p:nvSpPr>
          <p:cNvPr id="2" name="TextBox 1">
            <a:extLst>
              <a:ext uri="{FF2B5EF4-FFF2-40B4-BE49-F238E27FC236}">
                <a16:creationId xmlns:a16="http://schemas.microsoft.com/office/drawing/2014/main" id="{540346F8-B0CF-0C42-96AC-4B34E60E3DAE}"/>
              </a:ext>
            </a:extLst>
          </p:cNvPr>
          <p:cNvSpPr txBox="1"/>
          <p:nvPr/>
        </p:nvSpPr>
        <p:spPr>
          <a:xfrm>
            <a:off x="415089" y="854243"/>
            <a:ext cx="6027821" cy="461665"/>
          </a:xfrm>
          <a:prstGeom prst="rect">
            <a:avLst/>
          </a:prstGeom>
          <a:solidFill>
            <a:schemeClr val="bg1"/>
          </a:solidFill>
          <a:ln>
            <a:solidFill>
              <a:schemeClr val="tx1"/>
            </a:solidFill>
          </a:ln>
        </p:spPr>
        <p:txBody>
          <a:bodyPr wrap="square" rtlCol="0">
            <a:spAutoFit/>
          </a:bodyPr>
          <a:lstStyle/>
          <a:p>
            <a:r>
              <a:rPr lang="en-GB" sz="1200" dirty="0"/>
              <a:t>Genes, which are sections of DNA found within chromosomes, are what is inserted into a target to cell to genetically modify it.</a:t>
            </a:r>
          </a:p>
        </p:txBody>
      </p:sp>
      <p:sp>
        <p:nvSpPr>
          <p:cNvPr id="3" name="TextBox 2">
            <a:extLst>
              <a:ext uri="{FF2B5EF4-FFF2-40B4-BE49-F238E27FC236}">
                <a16:creationId xmlns:a16="http://schemas.microsoft.com/office/drawing/2014/main" id="{FACB87F8-729F-9539-55EC-9BD7FDD30115}"/>
              </a:ext>
            </a:extLst>
          </p:cNvPr>
          <p:cNvSpPr txBox="1"/>
          <p:nvPr/>
        </p:nvSpPr>
        <p:spPr>
          <a:xfrm>
            <a:off x="415087" y="3653590"/>
            <a:ext cx="6027821" cy="646331"/>
          </a:xfrm>
          <a:prstGeom prst="rect">
            <a:avLst/>
          </a:prstGeom>
          <a:solidFill>
            <a:schemeClr val="bg1"/>
          </a:solidFill>
          <a:ln>
            <a:solidFill>
              <a:schemeClr val="tx1"/>
            </a:solidFill>
          </a:ln>
        </p:spPr>
        <p:txBody>
          <a:bodyPr wrap="square" rtlCol="0">
            <a:spAutoFit/>
          </a:bodyPr>
          <a:lstStyle/>
          <a:p>
            <a:r>
              <a:rPr lang="en-GB" sz="1200" dirty="0"/>
              <a:t>Bacteria cells are prokaryotic, meaning they have no nucleus. Their genetic material is loose in the cytoplasm. Instead, they are genetically modified using a vector such as a plasmid or a virus.</a:t>
            </a:r>
          </a:p>
        </p:txBody>
      </p:sp>
      <p:sp>
        <p:nvSpPr>
          <p:cNvPr id="5" name="TextBox 4">
            <a:extLst>
              <a:ext uri="{FF2B5EF4-FFF2-40B4-BE49-F238E27FC236}">
                <a16:creationId xmlns:a16="http://schemas.microsoft.com/office/drawing/2014/main" id="{FC32AE49-BB0B-DBAF-9063-DDAC2602BC31}"/>
              </a:ext>
            </a:extLst>
          </p:cNvPr>
          <p:cNvSpPr txBox="1"/>
          <p:nvPr/>
        </p:nvSpPr>
        <p:spPr>
          <a:xfrm>
            <a:off x="415087" y="5039667"/>
            <a:ext cx="6027821" cy="461665"/>
          </a:xfrm>
          <a:prstGeom prst="rect">
            <a:avLst/>
          </a:prstGeom>
          <a:solidFill>
            <a:schemeClr val="bg1"/>
          </a:solidFill>
          <a:ln>
            <a:solidFill>
              <a:schemeClr val="tx1"/>
            </a:solidFill>
          </a:ln>
        </p:spPr>
        <p:txBody>
          <a:bodyPr wrap="square" rtlCol="0">
            <a:spAutoFit/>
          </a:bodyPr>
          <a:lstStyle/>
          <a:p>
            <a:r>
              <a:rPr lang="en-GB" sz="1200" dirty="0"/>
              <a:t>Bacteria divide very quickly. Modifying one bacteria cell, and then waiting for it to divide, can produce a large number of modified cells in a short time.</a:t>
            </a:r>
          </a:p>
        </p:txBody>
      </p:sp>
      <p:sp>
        <p:nvSpPr>
          <p:cNvPr id="6" name="TextBox 5">
            <a:extLst>
              <a:ext uri="{FF2B5EF4-FFF2-40B4-BE49-F238E27FC236}">
                <a16:creationId xmlns:a16="http://schemas.microsoft.com/office/drawing/2014/main" id="{8AB2884B-D6A1-CD3E-5611-A7B04323164C}"/>
              </a:ext>
            </a:extLst>
          </p:cNvPr>
          <p:cNvSpPr txBox="1"/>
          <p:nvPr/>
        </p:nvSpPr>
        <p:spPr>
          <a:xfrm>
            <a:off x="415087" y="2253916"/>
            <a:ext cx="6027821" cy="461665"/>
          </a:xfrm>
          <a:prstGeom prst="rect">
            <a:avLst/>
          </a:prstGeom>
          <a:solidFill>
            <a:schemeClr val="bg1"/>
          </a:solidFill>
          <a:ln>
            <a:solidFill>
              <a:schemeClr val="tx1"/>
            </a:solidFill>
          </a:ln>
        </p:spPr>
        <p:txBody>
          <a:bodyPr wrap="square" rtlCol="0">
            <a:spAutoFit/>
          </a:bodyPr>
          <a:lstStyle/>
          <a:p>
            <a:r>
              <a:rPr lang="en-GB" sz="1200" dirty="0"/>
              <a:t>It is not possible to modify an organism after it has developed, as it would contain too many cells and it would be impossible to insert the desired gene into every cell.</a:t>
            </a:r>
          </a:p>
        </p:txBody>
      </p:sp>
      <p:sp>
        <p:nvSpPr>
          <p:cNvPr id="7" name="TextBox 6">
            <a:extLst>
              <a:ext uri="{FF2B5EF4-FFF2-40B4-BE49-F238E27FC236}">
                <a16:creationId xmlns:a16="http://schemas.microsoft.com/office/drawing/2014/main" id="{D280F716-F8E6-B652-185F-2382982586CA}"/>
              </a:ext>
            </a:extLst>
          </p:cNvPr>
          <p:cNvSpPr txBox="1"/>
          <p:nvPr/>
        </p:nvSpPr>
        <p:spPr>
          <a:xfrm>
            <a:off x="415086" y="6197587"/>
            <a:ext cx="6027821" cy="461665"/>
          </a:xfrm>
          <a:prstGeom prst="rect">
            <a:avLst/>
          </a:prstGeom>
          <a:solidFill>
            <a:schemeClr val="bg1"/>
          </a:solidFill>
          <a:ln>
            <a:solidFill>
              <a:schemeClr val="tx1"/>
            </a:solidFill>
          </a:ln>
        </p:spPr>
        <p:txBody>
          <a:bodyPr wrap="square" rtlCol="0">
            <a:spAutoFit/>
          </a:bodyPr>
          <a:lstStyle/>
          <a:p>
            <a:r>
              <a:rPr lang="en-GB" sz="1200" dirty="0"/>
              <a:t>Genes can not be inserted directly. A vector would need to be used, such as a plasmid or a virus.</a:t>
            </a:r>
          </a:p>
        </p:txBody>
      </p:sp>
      <p:sp>
        <p:nvSpPr>
          <p:cNvPr id="8" name="Slide Number Placeholder 7">
            <a:extLst>
              <a:ext uri="{FF2B5EF4-FFF2-40B4-BE49-F238E27FC236}">
                <a16:creationId xmlns:a16="http://schemas.microsoft.com/office/drawing/2014/main" id="{D75786B2-B592-6284-6548-A7CDF3C6746E}"/>
              </a:ext>
            </a:extLst>
          </p:cNvPr>
          <p:cNvSpPr>
            <a:spLocks noGrp="1"/>
          </p:cNvSpPr>
          <p:nvPr>
            <p:ph type="sldNum" sz="quarter" idx="12"/>
          </p:nvPr>
        </p:nvSpPr>
        <p:spPr/>
        <p:txBody>
          <a:bodyPr/>
          <a:lstStyle/>
          <a:p>
            <a:fld id="{A49C798E-A141-4728-B2C1-C020555BD9EF}" type="slidenum">
              <a:rPr lang="en-GB" smtClean="0"/>
              <a:t>121</a:t>
            </a:fld>
            <a:endParaRPr lang="en-GB"/>
          </a:p>
        </p:txBody>
      </p:sp>
    </p:spTree>
    <p:extLst>
      <p:ext uri="{BB962C8B-B14F-4D97-AF65-F5344CB8AC3E}">
        <p14:creationId xmlns:p14="http://schemas.microsoft.com/office/powerpoint/2010/main" val="32709278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Interleaving questions – YOU DO</a:t>
            </a:r>
          </a:p>
          <a:p>
            <a:pPr>
              <a:lnSpc>
                <a:spcPct val="150000"/>
              </a:lnSpc>
            </a:pPr>
            <a:r>
              <a:rPr lang="en-GB" sz="1200" dirty="0">
                <a:solidFill>
                  <a:schemeClr val="tx1"/>
                </a:solidFill>
              </a:rPr>
              <a:t>We are currently learning about how organisms can be genetically engineered. This links in to the following key topics: cells and organisation, infection and response, and bonding.</a:t>
            </a:r>
          </a:p>
          <a:p>
            <a:pPr>
              <a:lnSpc>
                <a:spcPct val="150000"/>
              </a:lnSpc>
            </a:pPr>
            <a:r>
              <a:rPr lang="en-GB" sz="1200" dirty="0">
                <a:solidFill>
                  <a:schemeClr val="tx1"/>
                </a:solidFill>
              </a:rPr>
              <a:t>The following questions will link our current topic with these previous topics:</a:t>
            </a:r>
          </a:p>
          <a:p>
            <a:pPr marL="228600" indent="-228600">
              <a:lnSpc>
                <a:spcPct val="150000"/>
              </a:lnSpc>
              <a:buFont typeface="+mj-lt"/>
              <a:buAutoNum type="arabicPeriod"/>
            </a:pPr>
            <a:r>
              <a:rPr lang="en-GB" sz="1200" dirty="0">
                <a:solidFill>
                  <a:schemeClr val="tx1"/>
                </a:solidFill>
              </a:rPr>
              <a:t>In genetic engineering, genes are transferred from the genetic material of one cell to another. Where is genetic material stored in a eukaryotic cell? ………………………………………………………………………</a:t>
            </a:r>
          </a:p>
          <a:p>
            <a:pPr marL="228600" indent="-228600">
              <a:lnSpc>
                <a:spcPct val="150000"/>
              </a:lnSpc>
              <a:buFont typeface="+mj-lt"/>
              <a:buAutoNum type="arabicPeriod"/>
            </a:pPr>
            <a:r>
              <a:rPr lang="en-GB" sz="1200" dirty="0">
                <a:solidFill>
                  <a:schemeClr val="tx1"/>
                </a:solidFill>
              </a:rPr>
              <a:t>Genes code for the synthesis of specific proteins. Proteins are large molecules essential for growth and repair in organisms. Describe the role of enzymes in the digestion of proteins. ………………………… …………………………………………………………………………………………………………………………………………………………...………………………………………………………………………………………………………………………………………………………….</a:t>
            </a:r>
          </a:p>
          <a:p>
            <a:pPr marL="228600" indent="-228600">
              <a:lnSpc>
                <a:spcPct val="150000"/>
              </a:lnSpc>
              <a:buFont typeface="+mj-lt"/>
              <a:buAutoNum type="arabicPeriod"/>
            </a:pPr>
            <a:r>
              <a:rPr lang="en-GB" sz="1200" dirty="0">
                <a:solidFill>
                  <a:schemeClr val="tx1"/>
                </a:solidFill>
              </a:rPr>
              <a:t>Bacteria can be modified to produce the hormone insulin, to treat type 1 diabetes. Diabetes in a non-communicable disease. What is a non-communicable disease? ………………………………………………… ………………………………………………………………………………………………………………………………………………………..……………………………………………………………………………………………………………………………………………………………..</a:t>
            </a:r>
          </a:p>
          <a:p>
            <a:pPr marL="228600" indent="-228600">
              <a:lnSpc>
                <a:spcPct val="150000"/>
              </a:lnSpc>
              <a:buFont typeface="+mj-lt"/>
              <a:buAutoNum type="arabicPeriod"/>
            </a:pPr>
            <a:r>
              <a:rPr lang="en-GB" sz="1200" dirty="0">
                <a:solidFill>
                  <a:schemeClr val="tx1"/>
                </a:solidFill>
              </a:rPr>
              <a:t>It is not fully understood what causes type 1 diabetes. However, there is another type of diabetes: type 2. What causes type 2 diabetes? ………………………………………………………………………………………………. ………………………………………………………………………………………………………………………………………………………..……………………………………………………………………………………………………………………………………………………………..</a:t>
            </a:r>
          </a:p>
          <a:p>
            <a:pPr marL="228600" indent="-228600">
              <a:lnSpc>
                <a:spcPct val="150000"/>
              </a:lnSpc>
              <a:buFont typeface="+mj-lt"/>
              <a:buAutoNum type="arabicPeriod"/>
            </a:pPr>
            <a:r>
              <a:rPr lang="en-GB" sz="1200" dirty="0">
                <a:solidFill>
                  <a:schemeClr val="tx1"/>
                </a:solidFill>
              </a:rPr>
              <a:t>Insulin, the hormone used to control blood glucose concentration, is a protein. Proteins are polymers. What is a polymer? ………………………………………………………………………………………………………….. …………………………………………………………………………………………………………………………………………………………..</a:t>
            </a:r>
          </a:p>
          <a:p>
            <a:pPr marL="228600" indent="-228600">
              <a:lnSpc>
                <a:spcPct val="150000"/>
              </a:lnSpc>
              <a:buFont typeface="+mj-lt"/>
              <a:buAutoNum type="arabicPeriod"/>
            </a:pPr>
            <a:r>
              <a:rPr lang="en-GB" sz="1200" dirty="0">
                <a:solidFill>
                  <a:schemeClr val="tx1"/>
                </a:solidFill>
              </a:rPr>
              <a:t>Polymers are classified as giant structures, just like the allotropes of carbon. What are the three main allotropes of carbon? ………………………………………………………………………………………………………….......</a:t>
            </a:r>
          </a:p>
          <a:p>
            <a:pPr marL="228600" indent="-228600">
              <a:lnSpc>
                <a:spcPct val="150000"/>
              </a:lnSpc>
              <a:buFont typeface="+mj-lt"/>
              <a:buAutoNum type="arabicPeriod"/>
            </a:pPr>
            <a:r>
              <a:rPr lang="en-GB" sz="1200" dirty="0">
                <a:solidFill>
                  <a:schemeClr val="tx1"/>
                </a:solidFill>
              </a:rPr>
              <a:t>The formula for human insulin is: C</a:t>
            </a:r>
            <a:r>
              <a:rPr lang="en-GB" sz="1200" baseline="-25000" dirty="0">
                <a:solidFill>
                  <a:schemeClr val="tx1"/>
                </a:solidFill>
              </a:rPr>
              <a:t>257</a:t>
            </a:r>
            <a:r>
              <a:rPr lang="en-GB" sz="1200" dirty="0">
                <a:solidFill>
                  <a:schemeClr val="tx1"/>
                </a:solidFill>
              </a:rPr>
              <a:t>H</a:t>
            </a:r>
            <a:r>
              <a:rPr lang="en-GB" sz="1200" baseline="-25000" dirty="0">
                <a:solidFill>
                  <a:schemeClr val="tx1"/>
                </a:solidFill>
              </a:rPr>
              <a:t>383</a:t>
            </a:r>
            <a:r>
              <a:rPr lang="en-GB" sz="1200" dirty="0">
                <a:solidFill>
                  <a:schemeClr val="tx1"/>
                </a:solidFill>
              </a:rPr>
              <a:t>N</a:t>
            </a:r>
            <a:r>
              <a:rPr lang="en-GB" sz="1200" baseline="-25000" dirty="0">
                <a:solidFill>
                  <a:schemeClr val="tx1"/>
                </a:solidFill>
              </a:rPr>
              <a:t>65</a:t>
            </a:r>
            <a:r>
              <a:rPr lang="en-GB" sz="1200" dirty="0">
                <a:solidFill>
                  <a:schemeClr val="tx1"/>
                </a:solidFill>
              </a:rPr>
              <a:t>O</a:t>
            </a:r>
            <a:r>
              <a:rPr lang="en-GB" sz="1200" baseline="-25000" dirty="0">
                <a:solidFill>
                  <a:schemeClr val="tx1"/>
                </a:solidFill>
              </a:rPr>
              <a:t>77</a:t>
            </a:r>
            <a:r>
              <a:rPr lang="en-GB" sz="1200" dirty="0">
                <a:solidFill>
                  <a:schemeClr val="tx1"/>
                </a:solidFill>
              </a:rPr>
              <a:t>S</a:t>
            </a:r>
            <a:r>
              <a:rPr lang="en-GB" sz="1200" baseline="-25000" dirty="0">
                <a:solidFill>
                  <a:schemeClr val="tx1"/>
                </a:solidFill>
              </a:rPr>
              <a:t>6</a:t>
            </a:r>
            <a:r>
              <a:rPr lang="en-GB" sz="1200" dirty="0">
                <a:solidFill>
                  <a:schemeClr val="tx1"/>
                </a:solidFill>
              </a:rPr>
              <a:t>. </a:t>
            </a:r>
          </a:p>
          <a:p>
            <a:pPr marL="685800" lvl="1" indent="-228600">
              <a:lnSpc>
                <a:spcPct val="150000"/>
              </a:lnSpc>
              <a:buFont typeface="+mj-lt"/>
              <a:buAutoNum type="alphaLcParenR"/>
            </a:pPr>
            <a:r>
              <a:rPr lang="en-GB" sz="1200" dirty="0">
                <a:solidFill>
                  <a:schemeClr val="tx1"/>
                </a:solidFill>
              </a:rPr>
              <a:t>Name the elements found in insulin. …………………………………………………………………………………….. ……………………………………………………………………………………………………………………………………………….</a:t>
            </a:r>
          </a:p>
          <a:p>
            <a:pPr marL="685800" lvl="1" indent="-228600">
              <a:lnSpc>
                <a:spcPct val="150000"/>
              </a:lnSpc>
              <a:buFont typeface="+mj-lt"/>
              <a:buAutoNum type="alphaLcParenR"/>
            </a:pPr>
            <a:r>
              <a:rPr lang="en-GB" sz="1200" dirty="0">
                <a:solidFill>
                  <a:schemeClr val="tx1"/>
                </a:solidFill>
              </a:rPr>
              <a:t>Are these elements metals or non-metals? ……………………………………………………………………………</a:t>
            </a:r>
          </a:p>
          <a:p>
            <a:pPr marL="685800" lvl="1" indent="-228600">
              <a:lnSpc>
                <a:spcPct val="150000"/>
              </a:lnSpc>
              <a:buFont typeface="+mj-lt"/>
              <a:buAutoNum type="alphaLcParenR"/>
            </a:pPr>
            <a:r>
              <a:rPr lang="en-GB" sz="1200" dirty="0">
                <a:solidFill>
                  <a:schemeClr val="tx1"/>
                </a:solidFill>
              </a:rPr>
              <a:t>What type of bonding must be present in insulin? …………………………………………………………………</a:t>
            </a:r>
          </a:p>
          <a:p>
            <a:pPr marL="228600" indent="-228600">
              <a:lnSpc>
                <a:spcPct val="150000"/>
              </a:lnSpc>
              <a:buFont typeface="+mj-lt"/>
              <a:buAutoNum type="arabicPeriod"/>
            </a:pPr>
            <a:r>
              <a:rPr lang="en-GB" sz="1200" dirty="0">
                <a:solidFill>
                  <a:schemeClr val="tx1"/>
                </a:solidFill>
              </a:rPr>
              <a:t>Other than the bonding identified in question 7c, there are two other types of bonding. What are they? …………………………………………………………………………………………………………………………………………………</a:t>
            </a:r>
          </a:p>
          <a:p>
            <a:pPr marL="228600" indent="-228600">
              <a:lnSpc>
                <a:spcPct val="150000"/>
              </a:lnSpc>
              <a:buFont typeface="+mj-lt"/>
              <a:buAutoNum type="arabicPeriod"/>
            </a:pPr>
            <a:endParaRPr lang="en-GB" sz="1200" dirty="0">
              <a:solidFill>
                <a:schemeClr val="tx1"/>
              </a:solidFill>
            </a:endParaRPr>
          </a:p>
        </p:txBody>
      </p:sp>
      <p:sp>
        <p:nvSpPr>
          <p:cNvPr id="2" name="TextBox 1">
            <a:extLst>
              <a:ext uri="{FF2B5EF4-FFF2-40B4-BE49-F238E27FC236}">
                <a16:creationId xmlns:a16="http://schemas.microsoft.com/office/drawing/2014/main" id="{95978855-1FF8-55CF-4192-5A0C5159DF42}"/>
              </a:ext>
            </a:extLst>
          </p:cNvPr>
          <p:cNvSpPr txBox="1"/>
          <p:nvPr/>
        </p:nvSpPr>
        <p:spPr>
          <a:xfrm>
            <a:off x="4397542" y="1612232"/>
            <a:ext cx="1004637" cy="276999"/>
          </a:xfrm>
          <a:prstGeom prst="rect">
            <a:avLst/>
          </a:prstGeom>
          <a:solidFill>
            <a:schemeClr val="bg1"/>
          </a:solidFill>
          <a:ln>
            <a:solidFill>
              <a:schemeClr val="tx1"/>
            </a:solidFill>
          </a:ln>
        </p:spPr>
        <p:txBody>
          <a:bodyPr wrap="square" rtlCol="0">
            <a:spAutoFit/>
          </a:bodyPr>
          <a:lstStyle/>
          <a:p>
            <a:r>
              <a:rPr lang="en-GB" sz="1200" dirty="0"/>
              <a:t>The nucleus</a:t>
            </a:r>
          </a:p>
        </p:txBody>
      </p:sp>
      <p:sp>
        <p:nvSpPr>
          <p:cNvPr id="3" name="TextBox 2">
            <a:extLst>
              <a:ext uri="{FF2B5EF4-FFF2-40B4-BE49-F238E27FC236}">
                <a16:creationId xmlns:a16="http://schemas.microsoft.com/office/drawing/2014/main" id="{C9A69555-3204-717B-B633-84C7216D8DBC}"/>
              </a:ext>
            </a:extLst>
          </p:cNvPr>
          <p:cNvSpPr txBox="1"/>
          <p:nvPr/>
        </p:nvSpPr>
        <p:spPr>
          <a:xfrm>
            <a:off x="523373" y="2478506"/>
            <a:ext cx="6027821" cy="461665"/>
          </a:xfrm>
          <a:prstGeom prst="rect">
            <a:avLst/>
          </a:prstGeom>
          <a:solidFill>
            <a:schemeClr val="bg1"/>
          </a:solidFill>
          <a:ln>
            <a:solidFill>
              <a:schemeClr val="tx1"/>
            </a:solidFill>
          </a:ln>
        </p:spPr>
        <p:txBody>
          <a:bodyPr wrap="square" rtlCol="0">
            <a:spAutoFit/>
          </a:bodyPr>
          <a:lstStyle/>
          <a:p>
            <a:r>
              <a:rPr lang="en-GB" sz="1200" dirty="0"/>
              <a:t>Protease enzymes in the stomach have a complementary shape to proteins, and break them down into smaller amino acids</a:t>
            </a:r>
          </a:p>
        </p:txBody>
      </p:sp>
      <p:sp>
        <p:nvSpPr>
          <p:cNvPr id="5" name="TextBox 4">
            <a:extLst>
              <a:ext uri="{FF2B5EF4-FFF2-40B4-BE49-F238E27FC236}">
                <a16:creationId xmlns:a16="http://schemas.microsoft.com/office/drawing/2014/main" id="{8FD44985-8254-E4DA-9195-2C72C9345F7D}"/>
              </a:ext>
            </a:extLst>
          </p:cNvPr>
          <p:cNvSpPr txBox="1"/>
          <p:nvPr/>
        </p:nvSpPr>
        <p:spPr>
          <a:xfrm>
            <a:off x="523373" y="3621506"/>
            <a:ext cx="6027821" cy="461665"/>
          </a:xfrm>
          <a:prstGeom prst="rect">
            <a:avLst/>
          </a:prstGeom>
          <a:solidFill>
            <a:schemeClr val="bg1"/>
          </a:solidFill>
          <a:ln>
            <a:solidFill>
              <a:schemeClr val="tx1"/>
            </a:solidFill>
          </a:ln>
        </p:spPr>
        <p:txBody>
          <a:bodyPr wrap="square" rtlCol="0">
            <a:spAutoFit/>
          </a:bodyPr>
          <a:lstStyle/>
          <a:p>
            <a:r>
              <a:rPr lang="en-GB" sz="1200" dirty="0"/>
              <a:t>A disease that cannot be transmitted from one person to another, and is influenced by, but not caused by, various risk factors.</a:t>
            </a:r>
          </a:p>
        </p:txBody>
      </p:sp>
      <p:sp>
        <p:nvSpPr>
          <p:cNvPr id="6" name="TextBox 5">
            <a:extLst>
              <a:ext uri="{FF2B5EF4-FFF2-40B4-BE49-F238E27FC236}">
                <a16:creationId xmlns:a16="http://schemas.microsoft.com/office/drawing/2014/main" id="{B8028CC4-1919-CF6D-0BFB-C3A10B5AD5D6}"/>
              </a:ext>
            </a:extLst>
          </p:cNvPr>
          <p:cNvSpPr txBox="1"/>
          <p:nvPr/>
        </p:nvSpPr>
        <p:spPr>
          <a:xfrm>
            <a:off x="523373" y="4676488"/>
            <a:ext cx="6027821" cy="461665"/>
          </a:xfrm>
          <a:prstGeom prst="rect">
            <a:avLst/>
          </a:prstGeom>
          <a:solidFill>
            <a:schemeClr val="bg1"/>
          </a:solidFill>
          <a:ln>
            <a:solidFill>
              <a:schemeClr val="tx1"/>
            </a:solidFill>
          </a:ln>
        </p:spPr>
        <p:txBody>
          <a:bodyPr wrap="square" rtlCol="0">
            <a:spAutoFit/>
          </a:bodyPr>
          <a:lstStyle/>
          <a:p>
            <a:r>
              <a:rPr lang="en-GB" sz="1200" dirty="0"/>
              <a:t>Type 2 diabetes is caused by poor lifestyle and diet, and occurs when a person’s cells no longer respond to the insulin being produced.</a:t>
            </a:r>
          </a:p>
        </p:txBody>
      </p:sp>
      <p:sp>
        <p:nvSpPr>
          <p:cNvPr id="8" name="TextBox 7">
            <a:extLst>
              <a:ext uri="{FF2B5EF4-FFF2-40B4-BE49-F238E27FC236}">
                <a16:creationId xmlns:a16="http://schemas.microsoft.com/office/drawing/2014/main" id="{8CD355E5-885F-CE64-8DE6-84B60C6E5417}"/>
              </a:ext>
            </a:extLst>
          </p:cNvPr>
          <p:cNvSpPr txBox="1"/>
          <p:nvPr/>
        </p:nvSpPr>
        <p:spPr>
          <a:xfrm>
            <a:off x="2390608" y="5454471"/>
            <a:ext cx="4010192" cy="461665"/>
          </a:xfrm>
          <a:prstGeom prst="rect">
            <a:avLst/>
          </a:prstGeom>
          <a:solidFill>
            <a:schemeClr val="bg1"/>
          </a:solidFill>
          <a:ln>
            <a:solidFill>
              <a:schemeClr val="tx1"/>
            </a:solidFill>
          </a:ln>
        </p:spPr>
        <p:txBody>
          <a:bodyPr wrap="square" rtlCol="0">
            <a:spAutoFit/>
          </a:bodyPr>
          <a:lstStyle/>
          <a:p>
            <a:r>
              <a:rPr lang="en-GB" sz="1200" dirty="0"/>
              <a:t>A large, repeating molecule made by joining many single units (monomers) together.</a:t>
            </a:r>
          </a:p>
        </p:txBody>
      </p:sp>
      <p:sp>
        <p:nvSpPr>
          <p:cNvPr id="9" name="TextBox 8">
            <a:extLst>
              <a:ext uri="{FF2B5EF4-FFF2-40B4-BE49-F238E27FC236}">
                <a16:creationId xmlns:a16="http://schemas.microsoft.com/office/drawing/2014/main" id="{F22A77F0-1C1C-2F31-C6B3-0A1F7B7B90F6}"/>
              </a:ext>
            </a:extLst>
          </p:cNvPr>
          <p:cNvSpPr txBox="1"/>
          <p:nvPr/>
        </p:nvSpPr>
        <p:spPr>
          <a:xfrm>
            <a:off x="2533984" y="6234986"/>
            <a:ext cx="3541963" cy="276999"/>
          </a:xfrm>
          <a:prstGeom prst="rect">
            <a:avLst/>
          </a:prstGeom>
          <a:solidFill>
            <a:schemeClr val="bg1"/>
          </a:solidFill>
          <a:ln>
            <a:solidFill>
              <a:schemeClr val="tx1"/>
            </a:solidFill>
          </a:ln>
        </p:spPr>
        <p:txBody>
          <a:bodyPr wrap="square" rtlCol="0">
            <a:spAutoFit/>
          </a:bodyPr>
          <a:lstStyle/>
          <a:p>
            <a:r>
              <a:rPr lang="en-GB" sz="1200" dirty="0"/>
              <a:t>Diamond, graphite/graphene, fullerenes</a:t>
            </a:r>
          </a:p>
        </p:txBody>
      </p:sp>
      <p:sp>
        <p:nvSpPr>
          <p:cNvPr id="10" name="TextBox 9">
            <a:extLst>
              <a:ext uri="{FF2B5EF4-FFF2-40B4-BE49-F238E27FC236}">
                <a16:creationId xmlns:a16="http://schemas.microsoft.com/office/drawing/2014/main" id="{08C826E3-87AA-7114-2540-D216B7C3448A}"/>
              </a:ext>
            </a:extLst>
          </p:cNvPr>
          <p:cNvSpPr txBox="1"/>
          <p:nvPr/>
        </p:nvSpPr>
        <p:spPr>
          <a:xfrm>
            <a:off x="3436352" y="6839403"/>
            <a:ext cx="2678363" cy="461665"/>
          </a:xfrm>
          <a:prstGeom prst="rect">
            <a:avLst/>
          </a:prstGeom>
          <a:solidFill>
            <a:schemeClr val="bg1"/>
          </a:solidFill>
          <a:ln>
            <a:solidFill>
              <a:schemeClr val="tx1"/>
            </a:solidFill>
          </a:ln>
        </p:spPr>
        <p:txBody>
          <a:bodyPr wrap="square" rtlCol="0">
            <a:spAutoFit/>
          </a:bodyPr>
          <a:lstStyle/>
          <a:p>
            <a:r>
              <a:rPr lang="en-GB" sz="1200" dirty="0"/>
              <a:t>Carbon, hydrogen, nitrogen, oxygen, </a:t>
            </a:r>
            <a:r>
              <a:rPr lang="en-GB" sz="1200" dirty="0" err="1"/>
              <a:t>sulfur</a:t>
            </a:r>
            <a:endParaRPr lang="en-GB" sz="1200" dirty="0"/>
          </a:p>
        </p:txBody>
      </p:sp>
      <p:sp>
        <p:nvSpPr>
          <p:cNvPr id="11" name="TextBox 10">
            <a:extLst>
              <a:ext uri="{FF2B5EF4-FFF2-40B4-BE49-F238E27FC236}">
                <a16:creationId xmlns:a16="http://schemas.microsoft.com/office/drawing/2014/main" id="{A53CBC0E-35F0-2940-9B5E-172E975F5407}"/>
              </a:ext>
            </a:extLst>
          </p:cNvPr>
          <p:cNvSpPr txBox="1"/>
          <p:nvPr/>
        </p:nvSpPr>
        <p:spPr>
          <a:xfrm>
            <a:off x="4210384" y="7321335"/>
            <a:ext cx="1378952" cy="276999"/>
          </a:xfrm>
          <a:prstGeom prst="rect">
            <a:avLst/>
          </a:prstGeom>
          <a:solidFill>
            <a:schemeClr val="bg1"/>
          </a:solidFill>
          <a:ln>
            <a:solidFill>
              <a:schemeClr val="tx1"/>
            </a:solidFill>
          </a:ln>
        </p:spPr>
        <p:txBody>
          <a:bodyPr wrap="square" rtlCol="0">
            <a:spAutoFit/>
          </a:bodyPr>
          <a:lstStyle/>
          <a:p>
            <a:r>
              <a:rPr lang="en-GB" sz="1200" dirty="0"/>
              <a:t>Non-metals</a:t>
            </a:r>
          </a:p>
        </p:txBody>
      </p:sp>
      <p:sp>
        <p:nvSpPr>
          <p:cNvPr id="12" name="TextBox 11">
            <a:extLst>
              <a:ext uri="{FF2B5EF4-FFF2-40B4-BE49-F238E27FC236}">
                <a16:creationId xmlns:a16="http://schemas.microsoft.com/office/drawing/2014/main" id="{ABC96273-5524-E25F-0331-C74D8467BD16}"/>
              </a:ext>
            </a:extLst>
          </p:cNvPr>
          <p:cNvSpPr txBox="1"/>
          <p:nvPr/>
        </p:nvSpPr>
        <p:spPr>
          <a:xfrm>
            <a:off x="4492458" y="7681372"/>
            <a:ext cx="1390984" cy="276999"/>
          </a:xfrm>
          <a:prstGeom prst="rect">
            <a:avLst/>
          </a:prstGeom>
          <a:solidFill>
            <a:schemeClr val="bg1"/>
          </a:solidFill>
          <a:ln>
            <a:solidFill>
              <a:schemeClr val="tx1"/>
            </a:solidFill>
          </a:ln>
        </p:spPr>
        <p:txBody>
          <a:bodyPr wrap="square" rtlCol="0">
            <a:spAutoFit/>
          </a:bodyPr>
          <a:lstStyle/>
          <a:p>
            <a:r>
              <a:rPr lang="en-GB" sz="1200" dirty="0"/>
              <a:t>Covalent bonding</a:t>
            </a:r>
          </a:p>
        </p:txBody>
      </p:sp>
      <p:sp>
        <p:nvSpPr>
          <p:cNvPr id="13" name="TextBox 12">
            <a:extLst>
              <a:ext uri="{FF2B5EF4-FFF2-40B4-BE49-F238E27FC236}">
                <a16:creationId xmlns:a16="http://schemas.microsoft.com/office/drawing/2014/main" id="{2B6D2EB6-565C-CB1D-0DD8-AD18EFA3B864}"/>
              </a:ext>
            </a:extLst>
          </p:cNvPr>
          <p:cNvSpPr txBox="1"/>
          <p:nvPr/>
        </p:nvSpPr>
        <p:spPr>
          <a:xfrm>
            <a:off x="2229517" y="8224335"/>
            <a:ext cx="2546016" cy="276999"/>
          </a:xfrm>
          <a:prstGeom prst="rect">
            <a:avLst/>
          </a:prstGeom>
          <a:solidFill>
            <a:schemeClr val="bg1"/>
          </a:solidFill>
          <a:ln>
            <a:solidFill>
              <a:schemeClr val="tx1"/>
            </a:solidFill>
          </a:ln>
        </p:spPr>
        <p:txBody>
          <a:bodyPr wrap="square" rtlCol="0">
            <a:spAutoFit/>
          </a:bodyPr>
          <a:lstStyle/>
          <a:p>
            <a:r>
              <a:rPr lang="en-GB" sz="1200" dirty="0"/>
              <a:t>Ionic bonding and metallic bonding</a:t>
            </a:r>
          </a:p>
        </p:txBody>
      </p:sp>
      <p:sp>
        <p:nvSpPr>
          <p:cNvPr id="7" name="Slide Number Placeholder 6">
            <a:extLst>
              <a:ext uri="{FF2B5EF4-FFF2-40B4-BE49-F238E27FC236}">
                <a16:creationId xmlns:a16="http://schemas.microsoft.com/office/drawing/2014/main" id="{E542360A-89B5-7B44-A29C-9DEB1ECC05B1}"/>
              </a:ext>
            </a:extLst>
          </p:cNvPr>
          <p:cNvSpPr>
            <a:spLocks noGrp="1"/>
          </p:cNvSpPr>
          <p:nvPr>
            <p:ph type="sldNum" sz="quarter" idx="12"/>
          </p:nvPr>
        </p:nvSpPr>
        <p:spPr/>
        <p:txBody>
          <a:bodyPr/>
          <a:lstStyle/>
          <a:p>
            <a:fld id="{A49C798E-A141-4728-B2C1-C020555BD9EF}" type="slidenum">
              <a:rPr lang="en-GB" smtClean="0"/>
              <a:t>122</a:t>
            </a:fld>
            <a:endParaRPr lang="en-GB"/>
          </a:p>
        </p:txBody>
      </p:sp>
    </p:spTree>
    <p:extLst>
      <p:ext uri="{BB962C8B-B14F-4D97-AF65-F5344CB8AC3E}">
        <p14:creationId xmlns:p14="http://schemas.microsoft.com/office/powerpoint/2010/main" val="26464390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Interleaving questions continued – YOU DO</a:t>
            </a:r>
          </a:p>
          <a:p>
            <a:pPr marL="228600" indent="-228600">
              <a:lnSpc>
                <a:spcPct val="150000"/>
              </a:lnSpc>
              <a:buFont typeface="+mj-lt"/>
              <a:buAutoNum type="arabicPeriod" startAt="9"/>
            </a:pPr>
            <a:r>
              <a:rPr lang="en-GB" sz="1200" dirty="0">
                <a:solidFill>
                  <a:schemeClr val="tx1"/>
                </a:solidFill>
              </a:rPr>
              <a:t>Bacteria can be modified to produce the hormone insulin. Bacterial cells are very small, only visibly when magnified using a microscope. What equation links magnification, actual size of an object, and real size of an object? …………………………………………………………………………………………………………………</a:t>
            </a:r>
          </a:p>
          <a:p>
            <a:pPr marL="228600" indent="-228600">
              <a:lnSpc>
                <a:spcPct val="150000"/>
              </a:lnSpc>
              <a:buFont typeface="+mj-lt"/>
              <a:buAutoNum type="arabicPeriod" startAt="9"/>
            </a:pPr>
            <a:r>
              <a:rPr lang="en-GB" sz="1200" dirty="0">
                <a:solidFill>
                  <a:schemeClr val="tx1"/>
                </a:solidFill>
              </a:rPr>
              <a:t>Use the equation identified in question 10 to answer the following questions:</a:t>
            </a:r>
          </a:p>
          <a:p>
            <a:pPr marL="685800" lvl="1" indent="-228600">
              <a:lnSpc>
                <a:spcPct val="150000"/>
              </a:lnSpc>
              <a:buFont typeface="+mj-lt"/>
              <a:buAutoNum type="alphaLcParenR"/>
            </a:pPr>
            <a:r>
              <a:rPr lang="en-GB" sz="1200" dirty="0">
                <a:solidFill>
                  <a:schemeClr val="tx1"/>
                </a:solidFill>
              </a:rPr>
              <a:t>What is the magnification of a cell when the image is 50 mm wide, but the actual cell is 0.25 mm wide? …………………………………………………………………………………………………………………………….. ………………………………………………………………………………………………………………………………………………. ……………………………………………………………………………………………………………………………………………….</a:t>
            </a:r>
          </a:p>
          <a:p>
            <a:pPr marL="685800" lvl="1" indent="-228600">
              <a:lnSpc>
                <a:spcPct val="150000"/>
              </a:lnSpc>
              <a:buFont typeface="+mj-lt"/>
              <a:buAutoNum type="alphaLcParenR"/>
            </a:pPr>
            <a:r>
              <a:rPr lang="en-GB" sz="1200" dirty="0">
                <a:solidFill>
                  <a:schemeClr val="tx1"/>
                </a:solidFill>
              </a:rPr>
              <a:t>What is the actual size of a cell that appears 72 mm long at a magnification of 250 X. ………………………………………………………………………………………………………………………………………………………..…………………………………………………………………………………………………………………………………….……………………………………………………………………………………………………………………………………………….</a:t>
            </a:r>
          </a:p>
          <a:p>
            <a:pPr marL="228600" indent="-228600">
              <a:lnSpc>
                <a:spcPct val="150000"/>
              </a:lnSpc>
              <a:buFont typeface="+mj-lt"/>
              <a:buAutoNum type="arabicPeriod" startAt="9"/>
            </a:pPr>
            <a:endParaRPr lang="en-GB" sz="1200" dirty="0">
              <a:solidFill>
                <a:schemeClr val="tx1"/>
              </a:solidFill>
            </a:endParaRPr>
          </a:p>
          <a:p>
            <a:pPr marL="685800" lvl="1" indent="-228600">
              <a:lnSpc>
                <a:spcPct val="150000"/>
              </a:lnSpc>
              <a:buFont typeface="+mj-lt"/>
              <a:buAutoNum type="alphaLcParenR"/>
            </a:pPr>
            <a:endParaRPr lang="en-GB" sz="1200" dirty="0">
              <a:solidFill>
                <a:schemeClr val="tx1"/>
              </a:solidFill>
            </a:endParaRPr>
          </a:p>
        </p:txBody>
      </p:sp>
      <p:sp>
        <p:nvSpPr>
          <p:cNvPr id="2" name="TextBox 1">
            <a:extLst>
              <a:ext uri="{FF2B5EF4-FFF2-40B4-BE49-F238E27FC236}">
                <a16:creationId xmlns:a16="http://schemas.microsoft.com/office/drawing/2014/main" id="{49178BBE-9EE7-12DD-F394-1922B2D1FC2C}"/>
              </a:ext>
            </a:extLst>
          </p:cNvPr>
          <p:cNvSpPr txBox="1"/>
          <p:nvPr/>
        </p:nvSpPr>
        <p:spPr>
          <a:xfrm>
            <a:off x="2555374" y="1074914"/>
            <a:ext cx="3604795" cy="276999"/>
          </a:xfrm>
          <a:prstGeom prst="rect">
            <a:avLst/>
          </a:prstGeom>
          <a:solidFill>
            <a:schemeClr val="bg1"/>
          </a:solidFill>
          <a:ln>
            <a:solidFill>
              <a:schemeClr val="tx1"/>
            </a:solidFill>
          </a:ln>
        </p:spPr>
        <p:txBody>
          <a:bodyPr wrap="square" rtlCol="0">
            <a:spAutoFit/>
          </a:bodyPr>
          <a:lstStyle/>
          <a:p>
            <a:r>
              <a:rPr lang="en-GB" sz="1200" dirty="0"/>
              <a:t>Magnification = size of image / actual size </a:t>
            </a:r>
            <a:r>
              <a:rPr lang="en-GB" sz="1200" dirty="0">
                <a:sym typeface="Wingdings" panose="05000000000000000000" pitchFamily="2" charset="2"/>
              </a:rPr>
              <a:t> M = I/A</a:t>
            </a:r>
            <a:endParaRPr lang="en-GB" sz="1200" dirty="0"/>
          </a:p>
        </p:txBody>
      </p:sp>
      <p:sp>
        <p:nvSpPr>
          <p:cNvPr id="3" name="TextBox 2">
            <a:extLst>
              <a:ext uri="{FF2B5EF4-FFF2-40B4-BE49-F238E27FC236}">
                <a16:creationId xmlns:a16="http://schemas.microsoft.com/office/drawing/2014/main" id="{52A6DEA5-F8CC-B0F6-EA78-8F17EE965BB7}"/>
              </a:ext>
            </a:extLst>
          </p:cNvPr>
          <p:cNvSpPr txBox="1"/>
          <p:nvPr/>
        </p:nvSpPr>
        <p:spPr>
          <a:xfrm>
            <a:off x="2738187" y="1913161"/>
            <a:ext cx="1619584" cy="646331"/>
          </a:xfrm>
          <a:prstGeom prst="rect">
            <a:avLst/>
          </a:prstGeom>
          <a:solidFill>
            <a:schemeClr val="bg1"/>
          </a:solidFill>
          <a:ln>
            <a:solidFill>
              <a:schemeClr val="tx1"/>
            </a:solidFill>
          </a:ln>
        </p:spPr>
        <p:txBody>
          <a:bodyPr wrap="square" rtlCol="0">
            <a:spAutoFit/>
          </a:bodyPr>
          <a:lstStyle/>
          <a:p>
            <a:r>
              <a:rPr lang="en-GB" sz="1200" dirty="0"/>
              <a:t>M = I / A</a:t>
            </a:r>
          </a:p>
          <a:p>
            <a:r>
              <a:rPr lang="en-GB" sz="1200" dirty="0"/>
              <a:t>M = 50 / 0.25</a:t>
            </a:r>
          </a:p>
          <a:p>
            <a:r>
              <a:rPr lang="en-GB" sz="1200" dirty="0"/>
              <a:t>M = 200 X</a:t>
            </a:r>
          </a:p>
        </p:txBody>
      </p:sp>
      <p:sp>
        <p:nvSpPr>
          <p:cNvPr id="5" name="TextBox 4">
            <a:extLst>
              <a:ext uri="{FF2B5EF4-FFF2-40B4-BE49-F238E27FC236}">
                <a16:creationId xmlns:a16="http://schemas.microsoft.com/office/drawing/2014/main" id="{9B6836B4-F5E7-7C0C-8560-B4032A67D444}"/>
              </a:ext>
            </a:extLst>
          </p:cNvPr>
          <p:cNvSpPr txBox="1"/>
          <p:nvPr/>
        </p:nvSpPr>
        <p:spPr>
          <a:xfrm>
            <a:off x="2894597" y="3120740"/>
            <a:ext cx="1463174" cy="838107"/>
          </a:xfrm>
          <a:prstGeom prst="rect">
            <a:avLst/>
          </a:prstGeom>
          <a:solidFill>
            <a:schemeClr val="bg1"/>
          </a:solidFill>
          <a:ln>
            <a:solidFill>
              <a:schemeClr val="tx1"/>
            </a:solidFill>
          </a:ln>
        </p:spPr>
        <p:txBody>
          <a:bodyPr wrap="square" rtlCol="0">
            <a:spAutoFit/>
          </a:bodyPr>
          <a:lstStyle/>
          <a:p>
            <a:r>
              <a:rPr lang="en-GB" sz="1200" dirty="0"/>
              <a:t>M = I / A</a:t>
            </a:r>
          </a:p>
          <a:p>
            <a:r>
              <a:rPr lang="en-GB" sz="1200" dirty="0"/>
              <a:t>250 = 72 / A</a:t>
            </a:r>
          </a:p>
          <a:p>
            <a:r>
              <a:rPr lang="en-GB" sz="1200" dirty="0"/>
              <a:t>A = 72 / 250</a:t>
            </a:r>
          </a:p>
          <a:p>
            <a:r>
              <a:rPr lang="en-GB" sz="1200" dirty="0"/>
              <a:t>A = 0.288 mm</a:t>
            </a:r>
          </a:p>
        </p:txBody>
      </p:sp>
      <p:sp>
        <p:nvSpPr>
          <p:cNvPr id="6" name="Slide Number Placeholder 5">
            <a:extLst>
              <a:ext uri="{FF2B5EF4-FFF2-40B4-BE49-F238E27FC236}">
                <a16:creationId xmlns:a16="http://schemas.microsoft.com/office/drawing/2014/main" id="{6BD5628A-408B-2981-6905-2AC4672CCF25}"/>
              </a:ext>
            </a:extLst>
          </p:cNvPr>
          <p:cNvSpPr>
            <a:spLocks noGrp="1"/>
          </p:cNvSpPr>
          <p:nvPr>
            <p:ph type="sldNum" sz="quarter" idx="12"/>
          </p:nvPr>
        </p:nvSpPr>
        <p:spPr/>
        <p:txBody>
          <a:bodyPr/>
          <a:lstStyle/>
          <a:p>
            <a:fld id="{A49C798E-A141-4728-B2C1-C020555BD9EF}" type="slidenum">
              <a:rPr lang="en-GB" smtClean="0"/>
              <a:t>123</a:t>
            </a:fld>
            <a:endParaRPr lang="en-GB"/>
          </a:p>
        </p:txBody>
      </p:sp>
    </p:spTree>
    <p:extLst>
      <p:ext uri="{BB962C8B-B14F-4D97-AF65-F5344CB8AC3E}">
        <p14:creationId xmlns:p14="http://schemas.microsoft.com/office/powerpoint/2010/main" val="18724781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1 – YOU DO</a:t>
            </a:r>
          </a:p>
          <a:p>
            <a:pPr marL="95250" marR="28575">
              <a:lnSpc>
                <a:spcPct val="150000"/>
              </a:lnSpc>
              <a:spcBef>
                <a:spcPts val="2250"/>
              </a:spcBef>
              <a:spcAft>
                <a:spcPts val="225"/>
              </a:spcAft>
            </a:pPr>
            <a:r>
              <a:rPr lang="en-GB" sz="1200" b="1" dirty="0">
                <a:solidFill>
                  <a:schemeClr val="tx1"/>
                </a:solidFill>
                <a:effectLst/>
                <a:ea typeface="Times New Roman" panose="02020603050405020304" pitchFamily="18" charset="0"/>
                <a:cs typeface="Calibri" panose="020F0502020204030204" pitchFamily="34" charset="0"/>
              </a:rPr>
              <a:t>Q1. </a:t>
            </a:r>
            <a:r>
              <a:rPr lang="en-GB" sz="1200" dirty="0">
                <a:solidFill>
                  <a:schemeClr val="tx1"/>
                </a:solidFill>
                <a:effectLst/>
                <a:ea typeface="Times New Roman" panose="02020603050405020304" pitchFamily="18" charset="0"/>
                <a:cs typeface="Calibri" panose="020F0502020204030204" pitchFamily="34" charset="0"/>
              </a:rPr>
              <a:t>The photographs show two breeds of cow.</a:t>
            </a:r>
            <a:endParaRPr lang="en-GB" sz="1200" dirty="0">
              <a:solidFill>
                <a:schemeClr val="tx1"/>
              </a:solidFill>
              <a:effectLst/>
              <a:ea typeface="Times New Roman" panose="02020603050405020304" pitchFamily="18" charset="0"/>
              <a:cs typeface="Times New Roman" panose="02020603050405020304" pitchFamily="18" charset="0"/>
            </a:endParaRPr>
          </a:p>
          <a:p>
            <a:pPr algn="ctr">
              <a:lnSpc>
                <a:spcPct val="150000"/>
              </a:lnSpc>
              <a:spcBef>
                <a:spcPts val="12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Friesian cow</a:t>
            </a:r>
            <a:r>
              <a:rPr lang="en-GB" sz="1200" dirty="0">
                <a:solidFill>
                  <a:schemeClr val="tx1"/>
                </a:solidFill>
                <a:effectLst/>
                <a:ea typeface="Times New Roman" panose="02020603050405020304" pitchFamily="18" charset="0"/>
                <a:cs typeface="Calibri" panose="020F0502020204030204" pitchFamily="34" charset="0"/>
              </a:rPr>
              <a:t>                                                          </a:t>
            </a:r>
            <a:r>
              <a:rPr lang="en-GB" sz="1200" b="1" dirty="0">
                <a:solidFill>
                  <a:schemeClr val="tx1"/>
                </a:solidFill>
                <a:effectLst/>
                <a:ea typeface="Times New Roman" panose="02020603050405020304" pitchFamily="18" charset="0"/>
                <a:cs typeface="Calibri" panose="020F0502020204030204" pitchFamily="34" charset="0"/>
              </a:rPr>
              <a:t>Jersey cow</a:t>
            </a:r>
          </a:p>
          <a:p>
            <a:pPr algn="ctr">
              <a:lnSpc>
                <a:spcPct val="150000"/>
              </a:lnSpc>
              <a:spcBef>
                <a:spcPts val="1200"/>
              </a:spcBef>
              <a:spcAft>
                <a:spcPts val="800"/>
              </a:spcAft>
            </a:pPr>
            <a:endParaRPr lang="en-GB" sz="1200" b="1" dirty="0">
              <a:solidFill>
                <a:schemeClr val="tx1"/>
              </a:solidFill>
              <a:ea typeface="Times New Roman" panose="02020603050405020304" pitchFamily="18" charset="0"/>
              <a:cs typeface="Calibri" panose="020F0502020204030204" pitchFamily="34" charset="0"/>
            </a:endParaRPr>
          </a:p>
          <a:p>
            <a:pPr algn="ctr">
              <a:lnSpc>
                <a:spcPct val="150000"/>
              </a:lnSpc>
              <a:spcBef>
                <a:spcPts val="1200"/>
              </a:spcBef>
              <a:spcAft>
                <a:spcPts val="800"/>
              </a:spcAft>
            </a:pPr>
            <a:endParaRPr lang="en-GB" sz="1200" b="1" dirty="0">
              <a:solidFill>
                <a:schemeClr val="tx1"/>
              </a:solidFill>
              <a:effectLst/>
              <a:ea typeface="Times New Roman" panose="02020603050405020304" pitchFamily="18" charset="0"/>
              <a:cs typeface="Calibri" panose="020F0502020204030204" pitchFamily="34" charset="0"/>
            </a:endParaRPr>
          </a:p>
          <a:p>
            <a:pPr algn="ctr">
              <a:lnSpc>
                <a:spcPct val="150000"/>
              </a:lnSpc>
              <a:spcBef>
                <a:spcPts val="1200"/>
              </a:spcBef>
              <a:spcAft>
                <a:spcPts val="800"/>
              </a:spcAft>
            </a:pPr>
            <a:endParaRPr lang="en-GB" sz="1200" b="1" dirty="0">
              <a:solidFill>
                <a:schemeClr val="tx1"/>
              </a:solidFill>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a:p>
            <a:pPr>
              <a:lnSpc>
                <a:spcPct val="150000"/>
              </a:lnSpc>
            </a:pPr>
            <a:endParaRPr lang="en-GB" sz="1200" b="1" u="sng" dirty="0">
              <a:solidFill>
                <a:schemeClr val="tx1"/>
              </a:solidFill>
            </a:endParaRPr>
          </a:p>
          <a:p>
            <a:pPr>
              <a:lnSpc>
                <a:spcPct val="150000"/>
              </a:lnSpc>
            </a:pPr>
            <a:endParaRPr lang="en-GB" sz="1200" b="1" u="sng" dirty="0">
              <a:solidFill>
                <a:schemeClr val="tx1"/>
              </a:solidFill>
            </a:endParaRPr>
          </a:p>
          <a:p>
            <a:pPr algn="r">
              <a:lnSpc>
                <a:spcPct val="150000"/>
              </a:lnSpc>
            </a:pPr>
            <a:r>
              <a:rPr lang="en-GB" sz="1200" b="1" dirty="0">
                <a:solidFill>
                  <a:schemeClr val="tx1"/>
                </a:solidFill>
              </a:rPr>
              <a:t>(1)</a:t>
            </a: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(b)     Cows and their calves have many similar characteristics.</a:t>
            </a: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gn="r">
              <a:lnSpc>
                <a:spcPct val="107000"/>
              </a:lnSpc>
              <a:spcBef>
                <a:spcPts val="12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(1)</a:t>
            </a:r>
          </a:p>
          <a:p>
            <a:pPr algn="r">
              <a:lnSpc>
                <a:spcPct val="107000"/>
              </a:lnSpc>
              <a:spcBef>
                <a:spcPts val="1200"/>
              </a:spcBef>
              <a:spcAft>
                <a:spcPts val="800"/>
              </a:spcAft>
            </a:pPr>
            <a:endParaRPr lang="en-GB" sz="1200" b="1" dirty="0">
              <a:solidFill>
                <a:schemeClr val="tx1"/>
              </a:solidFill>
              <a:ea typeface="Times New Roman" panose="02020603050405020304" pitchFamily="18" charset="0"/>
              <a:cs typeface="Calibri" panose="020F0502020204030204" pitchFamily="34" charset="0"/>
            </a:endParaRPr>
          </a:p>
          <a:p>
            <a:pPr algn="r">
              <a:lnSpc>
                <a:spcPct val="107000"/>
              </a:lnSpc>
              <a:spcBef>
                <a:spcPts val="1200"/>
              </a:spcBef>
              <a:spcAft>
                <a:spcPts val="800"/>
              </a:spcAft>
            </a:pPr>
            <a:endParaRPr lang="en-GB" sz="1200" b="1" dirty="0">
              <a:solidFill>
                <a:schemeClr val="tx1"/>
              </a:solidFill>
              <a:effectLst/>
              <a:ea typeface="Times New Roman" panose="02020603050405020304" pitchFamily="18" charset="0"/>
              <a:cs typeface="Calibri" panose="020F0502020204030204" pitchFamily="34" charset="0"/>
            </a:endParaRPr>
          </a:p>
          <a:p>
            <a:pPr algn="r">
              <a:lnSpc>
                <a:spcPct val="107000"/>
              </a:lnSpc>
              <a:spcBef>
                <a:spcPts val="1200"/>
              </a:spcBef>
              <a:spcAft>
                <a:spcPts val="800"/>
              </a:spcAft>
            </a:pPr>
            <a:endParaRPr lang="en-GB" sz="1200" b="1" dirty="0">
              <a:solidFill>
                <a:schemeClr val="tx1"/>
              </a:solidFill>
              <a:ea typeface="Times New Roman" panose="02020603050405020304" pitchFamily="18" charset="0"/>
              <a:cs typeface="Calibri" panose="020F0502020204030204" pitchFamily="34" charset="0"/>
            </a:endParaRPr>
          </a:p>
          <a:p>
            <a:pPr algn="r">
              <a:lnSpc>
                <a:spcPct val="107000"/>
              </a:lnSpc>
              <a:spcBef>
                <a:spcPts val="12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(1)</a:t>
            </a:r>
            <a:endParaRPr lang="en-GB" sz="1200" b="1"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graphicFrame>
        <p:nvGraphicFramePr>
          <p:cNvPr id="2" name="Table 1">
            <a:extLst>
              <a:ext uri="{FF2B5EF4-FFF2-40B4-BE49-F238E27FC236}">
                <a16:creationId xmlns:a16="http://schemas.microsoft.com/office/drawing/2014/main" id="{3F4B2BF5-CE8B-853F-06D4-27E901187542}"/>
              </a:ext>
            </a:extLst>
          </p:cNvPr>
          <p:cNvGraphicFramePr>
            <a:graphicFrameLocks noGrp="1"/>
          </p:cNvGraphicFramePr>
          <p:nvPr/>
        </p:nvGraphicFramePr>
        <p:xfrm>
          <a:off x="187828" y="3441957"/>
          <a:ext cx="6174456" cy="1130043"/>
        </p:xfrm>
        <a:graphic>
          <a:graphicData uri="http://schemas.openxmlformats.org/drawingml/2006/table">
            <a:tbl>
              <a:tblPr>
                <a:tableStyleId>{616DA210-FB5B-4158-B5E0-FEB733F419BA}</a:tableStyleId>
              </a:tblPr>
              <a:tblGrid>
                <a:gridCol w="549693">
                  <a:extLst>
                    <a:ext uri="{9D8B030D-6E8A-4147-A177-3AD203B41FA5}">
                      <a16:colId xmlns:a16="http://schemas.microsoft.com/office/drawing/2014/main" val="3642336976"/>
                    </a:ext>
                  </a:extLst>
                </a:gridCol>
                <a:gridCol w="3408947">
                  <a:extLst>
                    <a:ext uri="{9D8B030D-6E8A-4147-A177-3AD203B41FA5}">
                      <a16:colId xmlns:a16="http://schemas.microsoft.com/office/drawing/2014/main" val="71218061"/>
                    </a:ext>
                  </a:extLst>
                </a:gridCol>
                <a:gridCol w="2215816">
                  <a:extLst>
                    <a:ext uri="{9D8B030D-6E8A-4147-A177-3AD203B41FA5}">
                      <a16:colId xmlns:a16="http://schemas.microsoft.com/office/drawing/2014/main" val="1839472393"/>
                    </a:ext>
                  </a:extLst>
                </a:gridCol>
              </a:tblGrid>
              <a:tr h="376681">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asexual reproduction.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9040332"/>
                  </a:ext>
                </a:extLst>
              </a:tr>
              <a:tr h="376681">
                <a:tc>
                  <a:txBody>
                    <a:bodyPr/>
                    <a:lstStyle/>
                    <a:p>
                      <a:pPr>
                        <a:lnSpc>
                          <a:spcPct val="107000"/>
                        </a:lnSpc>
                        <a:spcBef>
                          <a:spcPts val="600"/>
                        </a:spcBef>
                        <a:spcAft>
                          <a:spcPts val="600"/>
                        </a:spcAft>
                      </a:pPr>
                      <a:r>
                        <a:rPr lang="en-GB" sz="1200" dirty="0">
                          <a:effectLst/>
                        </a:rPr>
                        <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Cows produce their young (calves) by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cloning.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809932"/>
                  </a:ext>
                </a:extLst>
              </a:tr>
              <a:tr h="376681">
                <a:tc>
                  <a:txBody>
                    <a:bodyPr/>
                    <a:lstStyle/>
                    <a:p>
                      <a:pPr>
                        <a:lnSpc>
                          <a:spcPct val="107000"/>
                        </a:lnSpc>
                        <a:spcBef>
                          <a:spcPts val="600"/>
                        </a:spcBef>
                        <a:spcAft>
                          <a:spcPts val="600"/>
                        </a:spcAft>
                      </a:pPr>
                      <a:r>
                        <a:rPr lang="en-GB" sz="12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sexual reproduction.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8580283"/>
                  </a:ext>
                </a:extLst>
              </a:tr>
            </a:tbl>
          </a:graphicData>
        </a:graphic>
      </p:graphicFrame>
      <p:pic>
        <p:nvPicPr>
          <p:cNvPr id="3" name="Picture 2" descr="A cow standing in a field of grass&#10;&#10;Description automatically generated">
            <a:extLst>
              <a:ext uri="{FF2B5EF4-FFF2-40B4-BE49-F238E27FC236}">
                <a16:creationId xmlns:a16="http://schemas.microsoft.com/office/drawing/2014/main" id="{C9D6F1B3-DCB7-C4FA-9C4D-612CC97BFDE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3146" y="1568967"/>
            <a:ext cx="2633980" cy="1746885"/>
          </a:xfrm>
          <a:prstGeom prst="rect">
            <a:avLst/>
          </a:prstGeom>
          <a:noFill/>
          <a:ln>
            <a:noFill/>
          </a:ln>
        </p:spPr>
      </p:pic>
      <p:pic>
        <p:nvPicPr>
          <p:cNvPr id="5" name="Picture 4" descr="A cow eating grass in a field&#10;&#10;Description automatically generated">
            <a:extLst>
              <a:ext uri="{FF2B5EF4-FFF2-40B4-BE49-F238E27FC236}">
                <a16:creationId xmlns:a16="http://schemas.microsoft.com/office/drawing/2014/main" id="{AE23738F-5A1A-BDAE-C87E-2B15A0F7E84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41591" y="1568966"/>
            <a:ext cx="2442845" cy="1746885"/>
          </a:xfrm>
          <a:prstGeom prst="rect">
            <a:avLst/>
          </a:prstGeom>
          <a:noFill/>
          <a:ln>
            <a:noFill/>
          </a:ln>
        </p:spPr>
      </p:pic>
      <p:graphicFrame>
        <p:nvGraphicFramePr>
          <p:cNvPr id="6" name="Table 5">
            <a:extLst>
              <a:ext uri="{FF2B5EF4-FFF2-40B4-BE49-F238E27FC236}">
                <a16:creationId xmlns:a16="http://schemas.microsoft.com/office/drawing/2014/main" id="{65356032-B922-5EBF-578F-B3106C7950C8}"/>
              </a:ext>
            </a:extLst>
          </p:cNvPr>
          <p:cNvGraphicFramePr>
            <a:graphicFrameLocks noGrp="1"/>
          </p:cNvGraphicFramePr>
          <p:nvPr/>
        </p:nvGraphicFramePr>
        <p:xfrm>
          <a:off x="389898" y="5196632"/>
          <a:ext cx="6174455" cy="1370676"/>
        </p:xfrm>
        <a:graphic>
          <a:graphicData uri="http://schemas.openxmlformats.org/drawingml/2006/table">
            <a:tbl>
              <a:tblPr>
                <a:tableStyleId>{616DA210-FB5B-4158-B5E0-FEB733F419BA}</a:tableStyleId>
              </a:tblPr>
              <a:tblGrid>
                <a:gridCol w="559736">
                  <a:extLst>
                    <a:ext uri="{9D8B030D-6E8A-4147-A177-3AD203B41FA5}">
                      <a16:colId xmlns:a16="http://schemas.microsoft.com/office/drawing/2014/main" val="266214317"/>
                    </a:ext>
                  </a:extLst>
                </a:gridCol>
                <a:gridCol w="4339041">
                  <a:extLst>
                    <a:ext uri="{9D8B030D-6E8A-4147-A177-3AD203B41FA5}">
                      <a16:colId xmlns:a16="http://schemas.microsoft.com/office/drawing/2014/main" val="2867628868"/>
                    </a:ext>
                  </a:extLst>
                </a:gridCol>
                <a:gridCol w="1275678">
                  <a:extLst>
                    <a:ext uri="{9D8B030D-6E8A-4147-A177-3AD203B41FA5}">
                      <a16:colId xmlns:a16="http://schemas.microsoft.com/office/drawing/2014/main" val="212032746"/>
                    </a:ext>
                  </a:extLst>
                </a:gridCol>
              </a:tblGrid>
              <a:tr h="456892">
                <a:tc>
                  <a:txBody>
                    <a:bodyPr/>
                    <a:lstStyle/>
                    <a:p>
                      <a:pPr>
                        <a:lnSpc>
                          <a:spcPct val="107000"/>
                        </a:lnSpc>
                        <a:spcBef>
                          <a:spcPts val="600"/>
                        </a:spcBef>
                        <a:spcAft>
                          <a:spcPts val="600"/>
                        </a:spcAft>
                      </a:pPr>
                      <a:r>
                        <a:rPr lang="en-GB" sz="12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clones.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3430024"/>
                  </a:ext>
                </a:extLst>
              </a:tr>
              <a:tr h="456892">
                <a:tc>
                  <a:txBody>
                    <a:bodyPr/>
                    <a:lstStyle/>
                    <a:p>
                      <a:pPr>
                        <a:lnSpc>
                          <a:spcPct val="107000"/>
                        </a:lnSpc>
                        <a:spcBef>
                          <a:spcPts val="600"/>
                        </a:spcBef>
                        <a:spcAft>
                          <a:spcPts val="600"/>
                        </a:spcAft>
                      </a:pPr>
                      <a:r>
                        <a:rPr lang="en-GB" sz="1200">
                          <a:effectLst/>
                        </a:rPr>
                        <a:t>(i)</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The information for characteristics is carried by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embryos.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7812876"/>
                  </a:ext>
                </a:extLst>
              </a:tr>
              <a:tr h="456892">
                <a:tc>
                  <a:txBody>
                    <a:bodyPr/>
                    <a:lstStyle/>
                    <a:p>
                      <a:pPr>
                        <a:lnSpc>
                          <a:spcPct val="107000"/>
                        </a:lnSpc>
                        <a:spcBef>
                          <a:spcPts val="600"/>
                        </a:spcBef>
                        <a:spcAft>
                          <a:spcPts val="600"/>
                        </a:spcAft>
                      </a:pPr>
                      <a:r>
                        <a:rPr lang="en-GB" sz="12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genes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5358585"/>
                  </a:ext>
                </a:extLst>
              </a:tr>
            </a:tbl>
          </a:graphicData>
        </a:graphic>
      </p:graphicFrame>
      <p:graphicFrame>
        <p:nvGraphicFramePr>
          <p:cNvPr id="8" name="Table 7">
            <a:extLst>
              <a:ext uri="{FF2B5EF4-FFF2-40B4-BE49-F238E27FC236}">
                <a16:creationId xmlns:a16="http://schemas.microsoft.com/office/drawing/2014/main" id="{3323F71D-1503-D52B-9D86-A81F11B38DBB}"/>
              </a:ext>
            </a:extLst>
          </p:cNvPr>
          <p:cNvGraphicFramePr>
            <a:graphicFrameLocks noGrp="1"/>
          </p:cNvGraphicFramePr>
          <p:nvPr/>
        </p:nvGraphicFramePr>
        <p:xfrm>
          <a:off x="341772" y="7265458"/>
          <a:ext cx="6174455" cy="1164988"/>
        </p:xfrm>
        <a:graphic>
          <a:graphicData uri="http://schemas.openxmlformats.org/drawingml/2006/table">
            <a:tbl>
              <a:tblPr>
                <a:tableStyleId>{616DA210-FB5B-4158-B5E0-FEB733F419BA}</a:tableStyleId>
              </a:tblPr>
              <a:tblGrid>
                <a:gridCol w="4952125">
                  <a:extLst>
                    <a:ext uri="{9D8B030D-6E8A-4147-A177-3AD203B41FA5}">
                      <a16:colId xmlns:a16="http://schemas.microsoft.com/office/drawing/2014/main" val="2725624765"/>
                    </a:ext>
                  </a:extLst>
                </a:gridCol>
                <a:gridCol w="1222330">
                  <a:extLst>
                    <a:ext uri="{9D8B030D-6E8A-4147-A177-3AD203B41FA5}">
                      <a16:colId xmlns:a16="http://schemas.microsoft.com/office/drawing/2014/main" val="1261202776"/>
                    </a:ext>
                  </a:extLst>
                </a:gridCol>
              </a:tblGrid>
              <a:tr h="241286">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body cells.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28148994"/>
                  </a:ext>
                </a:extLst>
              </a:tr>
              <a:tr h="493711">
                <a:tc>
                  <a:txBody>
                    <a:bodyPr/>
                    <a:lstStyle/>
                    <a:p>
                      <a:pPr>
                        <a:lnSpc>
                          <a:spcPct val="107000"/>
                        </a:lnSpc>
                        <a:spcBef>
                          <a:spcPts val="600"/>
                        </a:spcBef>
                        <a:spcAft>
                          <a:spcPts val="600"/>
                        </a:spcAft>
                      </a:pPr>
                      <a:r>
                        <a:rPr lang="en-GB" sz="1200" dirty="0">
                          <a:effectLst/>
                        </a:rPr>
                        <a:t> (ii)     The information for characteristics is passed to the next generation in cells called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gametes.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9558980"/>
                  </a:ext>
                </a:extLst>
              </a:tr>
              <a:tr h="429991">
                <a:tc>
                  <a:txBody>
                    <a:bodyPr/>
                    <a:lstStyle/>
                    <a:p>
                      <a:pPr>
                        <a:lnSpc>
                          <a:spcPct val="107000"/>
                        </a:lnSpc>
                        <a:spcBef>
                          <a:spcPts val="600"/>
                        </a:spcBef>
                        <a:spcAft>
                          <a:spcPts val="60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Bef>
                          <a:spcPts val="600"/>
                        </a:spcBef>
                        <a:spcAft>
                          <a:spcPts val="600"/>
                        </a:spcAft>
                      </a:pPr>
                      <a:r>
                        <a:rPr lang="en-GB" sz="1200" dirty="0">
                          <a:effectLst/>
                        </a:rPr>
                        <a:t>neurones.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667895"/>
                  </a:ext>
                </a:extLst>
              </a:tr>
            </a:tbl>
          </a:graphicData>
        </a:graphic>
      </p:graphicFrame>
      <p:sp>
        <p:nvSpPr>
          <p:cNvPr id="9" name="TextBox 8">
            <a:extLst>
              <a:ext uri="{FF2B5EF4-FFF2-40B4-BE49-F238E27FC236}">
                <a16:creationId xmlns:a16="http://schemas.microsoft.com/office/drawing/2014/main" id="{3D441418-2559-9F1E-3210-7CFCE0FF9A3A}"/>
              </a:ext>
            </a:extLst>
          </p:cNvPr>
          <p:cNvSpPr txBox="1"/>
          <p:nvPr/>
        </p:nvSpPr>
        <p:spPr>
          <a:xfrm>
            <a:off x="1203828" y="4221483"/>
            <a:ext cx="2586119" cy="276999"/>
          </a:xfrm>
          <a:prstGeom prst="rect">
            <a:avLst/>
          </a:prstGeom>
          <a:solidFill>
            <a:schemeClr val="bg1"/>
          </a:solidFill>
          <a:ln>
            <a:solidFill>
              <a:schemeClr val="tx1"/>
            </a:solidFill>
          </a:ln>
        </p:spPr>
        <p:txBody>
          <a:bodyPr wrap="square" rtlCol="0">
            <a:spAutoFit/>
          </a:bodyPr>
          <a:lstStyle/>
          <a:p>
            <a:r>
              <a:rPr lang="en-GB" sz="1200" dirty="0"/>
              <a:t>Answer – sexual reproduction</a:t>
            </a:r>
          </a:p>
        </p:txBody>
      </p:sp>
      <p:sp>
        <p:nvSpPr>
          <p:cNvPr id="10" name="TextBox 9">
            <a:extLst>
              <a:ext uri="{FF2B5EF4-FFF2-40B4-BE49-F238E27FC236}">
                <a16:creationId xmlns:a16="http://schemas.microsoft.com/office/drawing/2014/main" id="{F1C4C55F-25AF-1538-C03E-3B3D3303316A}"/>
              </a:ext>
            </a:extLst>
          </p:cNvPr>
          <p:cNvSpPr txBox="1"/>
          <p:nvPr/>
        </p:nvSpPr>
        <p:spPr>
          <a:xfrm>
            <a:off x="1203828" y="6279607"/>
            <a:ext cx="2586119" cy="276999"/>
          </a:xfrm>
          <a:prstGeom prst="rect">
            <a:avLst/>
          </a:prstGeom>
          <a:solidFill>
            <a:schemeClr val="bg1"/>
          </a:solidFill>
          <a:ln>
            <a:solidFill>
              <a:schemeClr val="tx1"/>
            </a:solidFill>
          </a:ln>
        </p:spPr>
        <p:txBody>
          <a:bodyPr wrap="square" rtlCol="0">
            <a:spAutoFit/>
          </a:bodyPr>
          <a:lstStyle/>
          <a:p>
            <a:r>
              <a:rPr lang="en-GB" sz="1200" dirty="0"/>
              <a:t>Answer – genes</a:t>
            </a:r>
          </a:p>
        </p:txBody>
      </p:sp>
      <p:sp>
        <p:nvSpPr>
          <p:cNvPr id="11" name="TextBox 10">
            <a:extLst>
              <a:ext uri="{FF2B5EF4-FFF2-40B4-BE49-F238E27FC236}">
                <a16:creationId xmlns:a16="http://schemas.microsoft.com/office/drawing/2014/main" id="{40B11D9A-2059-1ACC-49E9-CC405E397E9F}"/>
              </a:ext>
            </a:extLst>
          </p:cNvPr>
          <p:cNvSpPr txBox="1"/>
          <p:nvPr/>
        </p:nvSpPr>
        <p:spPr>
          <a:xfrm>
            <a:off x="1203828" y="8258092"/>
            <a:ext cx="2586119" cy="276999"/>
          </a:xfrm>
          <a:prstGeom prst="rect">
            <a:avLst/>
          </a:prstGeom>
          <a:solidFill>
            <a:schemeClr val="bg1"/>
          </a:solidFill>
          <a:ln>
            <a:solidFill>
              <a:schemeClr val="tx1"/>
            </a:solidFill>
          </a:ln>
        </p:spPr>
        <p:txBody>
          <a:bodyPr wrap="square" rtlCol="0">
            <a:spAutoFit/>
          </a:bodyPr>
          <a:lstStyle/>
          <a:p>
            <a:r>
              <a:rPr lang="en-GB" sz="1200" dirty="0"/>
              <a:t>Answer – gametes</a:t>
            </a:r>
          </a:p>
        </p:txBody>
      </p:sp>
      <p:sp>
        <p:nvSpPr>
          <p:cNvPr id="7" name="Slide Number Placeholder 6">
            <a:extLst>
              <a:ext uri="{FF2B5EF4-FFF2-40B4-BE49-F238E27FC236}">
                <a16:creationId xmlns:a16="http://schemas.microsoft.com/office/drawing/2014/main" id="{5592E33D-1656-138F-F1BE-799A05C29E85}"/>
              </a:ext>
            </a:extLst>
          </p:cNvPr>
          <p:cNvSpPr>
            <a:spLocks noGrp="1"/>
          </p:cNvSpPr>
          <p:nvPr>
            <p:ph type="sldNum" sz="quarter" idx="12"/>
          </p:nvPr>
        </p:nvSpPr>
        <p:spPr/>
        <p:txBody>
          <a:bodyPr/>
          <a:lstStyle/>
          <a:p>
            <a:fld id="{A49C798E-A141-4728-B2C1-C020555BD9EF}" type="slidenum">
              <a:rPr lang="en-GB" smtClean="0"/>
              <a:t>124</a:t>
            </a:fld>
            <a:endParaRPr lang="en-GB"/>
          </a:p>
        </p:txBody>
      </p:sp>
    </p:spTree>
    <p:extLst>
      <p:ext uri="{BB962C8B-B14F-4D97-AF65-F5344CB8AC3E}">
        <p14:creationId xmlns:p14="http://schemas.microsoft.com/office/powerpoint/2010/main" val="14082760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1 continued – YOU DO</a:t>
            </a: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(c)     Friesian and Jersey cows can both be used for meat or to produce milk.</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The information shows features of Friesian and Jersey cows.</a:t>
            </a: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Use </a:t>
            </a:r>
            <a:r>
              <a:rPr lang="en-GB" sz="1200" b="1" dirty="0">
                <a:solidFill>
                  <a:schemeClr val="tx1"/>
                </a:solidFill>
                <a:effectLst/>
                <a:ea typeface="Times New Roman" panose="02020603050405020304" pitchFamily="18" charset="0"/>
                <a:cs typeface="Calibri" panose="020F0502020204030204" pitchFamily="34" charset="0"/>
              </a:rPr>
              <a:t>only</a:t>
            </a:r>
            <a:r>
              <a:rPr lang="en-GB" sz="1200" dirty="0">
                <a:solidFill>
                  <a:schemeClr val="tx1"/>
                </a:solidFill>
                <a:effectLst/>
                <a:ea typeface="Times New Roman" panose="02020603050405020304" pitchFamily="18" charset="0"/>
                <a:cs typeface="Calibri" panose="020F0502020204030204" pitchFamily="34" charset="0"/>
              </a:rPr>
              <a:t> the information above to answer these questions.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In your answers you must make comparisons between the two breeds of cow.</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a:t>
            </a:r>
            <a:r>
              <a:rPr lang="en-GB" sz="1200" dirty="0" err="1">
                <a:solidFill>
                  <a:schemeClr val="tx1"/>
                </a:solidFill>
                <a:effectLst/>
                <a:ea typeface="Times New Roman" panose="02020603050405020304" pitchFamily="18" charset="0"/>
                <a:cs typeface="Calibri" panose="020F0502020204030204" pitchFamily="34" charset="0"/>
              </a:rPr>
              <a:t>i</a:t>
            </a:r>
            <a:r>
              <a:rPr lang="en-GB" sz="1200" dirty="0">
                <a:solidFill>
                  <a:schemeClr val="tx1"/>
                </a:solidFill>
                <a:effectLst/>
                <a:ea typeface="Times New Roman" panose="02020603050405020304" pitchFamily="18" charset="0"/>
                <a:cs typeface="Calibri" panose="020F0502020204030204" pitchFamily="34" charset="0"/>
              </a:rPr>
              <a:t>)       Give </a:t>
            </a:r>
            <a:r>
              <a:rPr lang="en-GB" sz="1200" b="1" dirty="0">
                <a:solidFill>
                  <a:schemeClr val="tx1"/>
                </a:solidFill>
                <a:effectLst/>
                <a:ea typeface="Times New Roman" panose="02020603050405020304" pitchFamily="18" charset="0"/>
                <a:cs typeface="Calibri" panose="020F0502020204030204" pitchFamily="34" charset="0"/>
              </a:rPr>
              <a:t>two</a:t>
            </a:r>
            <a:r>
              <a:rPr lang="en-GB" sz="1200" dirty="0">
                <a:solidFill>
                  <a:schemeClr val="tx1"/>
                </a:solidFill>
                <a:effectLst/>
                <a:ea typeface="Times New Roman" panose="02020603050405020304" pitchFamily="18" charset="0"/>
                <a:cs typeface="Calibri" panose="020F0502020204030204" pitchFamily="34" charset="0"/>
              </a:rPr>
              <a:t> advantages of a farmer keeping Friesian cows and </a:t>
            </a:r>
            <a:r>
              <a:rPr lang="en-GB" sz="1200" b="1" dirty="0">
                <a:solidFill>
                  <a:schemeClr val="tx1"/>
                </a:solidFill>
                <a:effectLst/>
                <a:ea typeface="Times New Roman" panose="02020603050405020304" pitchFamily="18" charset="0"/>
                <a:cs typeface="Calibri" panose="020F0502020204030204" pitchFamily="34" charset="0"/>
              </a:rPr>
              <a:t>not</a:t>
            </a:r>
            <a:r>
              <a:rPr lang="en-GB" sz="1200" dirty="0">
                <a:solidFill>
                  <a:schemeClr val="tx1"/>
                </a:solidFill>
                <a:effectLst/>
                <a:ea typeface="Times New Roman" panose="02020603050405020304" pitchFamily="18" charset="0"/>
                <a:cs typeface="Calibri" panose="020F0502020204030204" pitchFamily="34" charset="0"/>
              </a:rPr>
              <a:t> Jersey cows.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1. ……………………………………………………………………………………………………………………………………………………………. ………………………………………………………………………………………………………………………………………………………………..2. ……………………………………………………………………………………………………………………………………………………………. ………………………………………………………………………………………………………………………………………………………………..</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(2)</a:t>
            </a:r>
          </a:p>
          <a:p>
            <a:pPr>
              <a:lnSpc>
                <a:spcPct val="107000"/>
              </a:lnSpc>
              <a:spcBef>
                <a:spcPts val="3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(ii)      Give </a:t>
            </a:r>
            <a:r>
              <a:rPr lang="en-GB" sz="1200" b="1" dirty="0">
                <a:solidFill>
                  <a:schemeClr val="tx1"/>
                </a:solidFill>
                <a:effectLst/>
                <a:ea typeface="Times New Roman" panose="02020603050405020304" pitchFamily="18" charset="0"/>
                <a:cs typeface="Calibri" panose="020F0502020204030204" pitchFamily="34" charset="0"/>
              </a:rPr>
              <a:t>two</a:t>
            </a:r>
            <a:r>
              <a:rPr lang="en-GB" sz="1200" dirty="0">
                <a:solidFill>
                  <a:schemeClr val="tx1"/>
                </a:solidFill>
                <a:effectLst/>
                <a:ea typeface="Times New Roman" panose="02020603050405020304" pitchFamily="18" charset="0"/>
                <a:cs typeface="Calibri" panose="020F0502020204030204" pitchFamily="34" charset="0"/>
              </a:rPr>
              <a:t> advantages of a farmer keeping Jersey cows and </a:t>
            </a:r>
            <a:r>
              <a:rPr lang="en-GB" sz="1200" b="1" dirty="0">
                <a:solidFill>
                  <a:schemeClr val="tx1"/>
                </a:solidFill>
                <a:effectLst/>
                <a:ea typeface="Times New Roman" panose="02020603050405020304" pitchFamily="18" charset="0"/>
                <a:cs typeface="Calibri" panose="020F0502020204030204" pitchFamily="34" charset="0"/>
              </a:rPr>
              <a:t>not</a:t>
            </a:r>
            <a:r>
              <a:rPr lang="en-GB" sz="1200" dirty="0">
                <a:solidFill>
                  <a:schemeClr val="tx1"/>
                </a:solidFill>
                <a:effectLst/>
                <a:ea typeface="Times New Roman" panose="02020603050405020304" pitchFamily="18" charset="0"/>
                <a:cs typeface="Calibri" panose="020F0502020204030204" pitchFamily="34" charset="0"/>
              </a:rPr>
              <a:t> Friesian cows.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1. ……………………………………………………………………………………………………………………………………………………………. ………………………………………………………………………………………………………………………………………………………………..2. ……………………………………………………………………………………………………………………………………………………………. ………………………………………………………………………………………………………………………………………………………………..</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(2)</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graphicFrame>
        <p:nvGraphicFramePr>
          <p:cNvPr id="2" name="Table 1">
            <a:extLst>
              <a:ext uri="{FF2B5EF4-FFF2-40B4-BE49-F238E27FC236}">
                <a16:creationId xmlns:a16="http://schemas.microsoft.com/office/drawing/2014/main" id="{C70819C6-BAA9-81DB-DC15-EF7FF5901B7D}"/>
              </a:ext>
            </a:extLst>
          </p:cNvPr>
          <p:cNvGraphicFramePr>
            <a:graphicFrameLocks noGrp="1"/>
          </p:cNvGraphicFramePr>
          <p:nvPr/>
        </p:nvGraphicFramePr>
        <p:xfrm>
          <a:off x="397039" y="1353411"/>
          <a:ext cx="6087980" cy="2268094"/>
        </p:xfrm>
        <a:graphic>
          <a:graphicData uri="http://schemas.openxmlformats.org/drawingml/2006/table">
            <a:tbl>
              <a:tblPr>
                <a:tableStyleId>{616DA210-FB5B-4158-B5E0-FEB733F419BA}</a:tableStyleId>
              </a:tblPr>
              <a:tblGrid>
                <a:gridCol w="3043990">
                  <a:extLst>
                    <a:ext uri="{9D8B030D-6E8A-4147-A177-3AD203B41FA5}">
                      <a16:colId xmlns:a16="http://schemas.microsoft.com/office/drawing/2014/main" val="3574558660"/>
                    </a:ext>
                  </a:extLst>
                </a:gridCol>
                <a:gridCol w="3043990">
                  <a:extLst>
                    <a:ext uri="{9D8B030D-6E8A-4147-A177-3AD203B41FA5}">
                      <a16:colId xmlns:a16="http://schemas.microsoft.com/office/drawing/2014/main" val="2321289699"/>
                    </a:ext>
                  </a:extLst>
                </a:gridCol>
              </a:tblGrid>
              <a:tr h="280277">
                <a:tc>
                  <a:txBody>
                    <a:bodyPr/>
                    <a:lstStyle/>
                    <a:p>
                      <a:pPr algn="ctr">
                        <a:lnSpc>
                          <a:spcPct val="107000"/>
                        </a:lnSpc>
                        <a:spcBef>
                          <a:spcPts val="600"/>
                        </a:spcBef>
                        <a:spcAft>
                          <a:spcPts val="600"/>
                        </a:spcAft>
                      </a:pPr>
                      <a:r>
                        <a:rPr lang="en-GB" sz="1200">
                          <a:effectLst/>
                        </a:rPr>
                        <a:t>Friesian cows</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200">
                          <a:effectLst/>
                        </a:rPr>
                        <a:t>Jersey cows</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2037872"/>
                  </a:ext>
                </a:extLst>
              </a:tr>
              <a:tr h="280277">
                <a:tc>
                  <a:txBody>
                    <a:bodyPr/>
                    <a:lstStyle/>
                    <a:p>
                      <a:pPr>
                        <a:lnSpc>
                          <a:spcPct val="107000"/>
                        </a:lnSpc>
                        <a:spcBef>
                          <a:spcPts val="600"/>
                        </a:spcBef>
                        <a:spcAft>
                          <a:spcPts val="600"/>
                        </a:spcAft>
                      </a:pPr>
                      <a:r>
                        <a:rPr lang="en-GB" sz="1200">
                          <a:effectLst/>
                        </a:rPr>
                        <a:t>Body mass up to 600 kg</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GB" sz="1200">
                          <a:effectLst/>
                        </a:rPr>
                        <a:t>Body mass up to 400 kg</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8871443"/>
                  </a:ext>
                </a:extLst>
              </a:tr>
              <a:tr h="280277">
                <a:tc>
                  <a:txBody>
                    <a:bodyPr/>
                    <a:lstStyle/>
                    <a:p>
                      <a:pPr>
                        <a:lnSpc>
                          <a:spcPct val="107000"/>
                        </a:lnSpc>
                        <a:spcBef>
                          <a:spcPts val="600"/>
                        </a:spcBef>
                        <a:spcAft>
                          <a:spcPts val="600"/>
                        </a:spcAft>
                      </a:pPr>
                      <a:r>
                        <a:rPr lang="en-GB" sz="1200">
                          <a:effectLst/>
                        </a:rPr>
                        <a:t>Milk contains 3.4% protein</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GB" sz="1200">
                          <a:effectLst/>
                        </a:rPr>
                        <a:t>Milk contains 3.8% protein</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3134698"/>
                  </a:ext>
                </a:extLst>
              </a:tr>
              <a:tr h="573493">
                <a:tc>
                  <a:txBody>
                    <a:bodyPr/>
                    <a:lstStyle/>
                    <a:p>
                      <a:pPr>
                        <a:lnSpc>
                          <a:spcPct val="107000"/>
                        </a:lnSpc>
                        <a:spcBef>
                          <a:spcPts val="600"/>
                        </a:spcBef>
                        <a:spcAft>
                          <a:spcPts val="600"/>
                        </a:spcAft>
                      </a:pPr>
                      <a:r>
                        <a:rPr lang="en-GB" sz="1200">
                          <a:effectLst/>
                        </a:rPr>
                        <a:t>Can be milked for 325 days after giving birth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GB" sz="1200">
                          <a:effectLst/>
                        </a:rPr>
                        <a:t>Can be milked for 250 days after giving birth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8726505"/>
                  </a:ext>
                </a:extLst>
              </a:tr>
              <a:tr h="573493">
                <a:tc>
                  <a:txBody>
                    <a:bodyPr/>
                    <a:lstStyle/>
                    <a:p>
                      <a:pPr>
                        <a:lnSpc>
                          <a:spcPct val="107000"/>
                        </a:lnSpc>
                        <a:spcBef>
                          <a:spcPts val="600"/>
                        </a:spcBef>
                        <a:spcAft>
                          <a:spcPts val="600"/>
                        </a:spcAft>
                      </a:pPr>
                      <a:r>
                        <a:rPr lang="en-GB" sz="1200">
                          <a:effectLst/>
                        </a:rPr>
                        <a:t>Produce no milk for 55 days before having a calf</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GB" sz="1200">
                          <a:effectLst/>
                        </a:rPr>
                        <a:t>Produce no milk for 45 days before having a calf</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5750630"/>
                  </a:ext>
                </a:extLst>
              </a:tr>
              <a:tr h="280277">
                <a:tc>
                  <a:txBody>
                    <a:bodyPr/>
                    <a:lstStyle/>
                    <a:p>
                      <a:pPr>
                        <a:lnSpc>
                          <a:spcPct val="107000"/>
                        </a:lnSpc>
                        <a:spcBef>
                          <a:spcPts val="600"/>
                        </a:spcBef>
                        <a:spcAft>
                          <a:spcPts val="600"/>
                        </a:spcAft>
                      </a:pPr>
                      <a:r>
                        <a:rPr lang="en-GB" sz="1200">
                          <a:effectLst/>
                        </a:rPr>
                        <a:t>Produce &gt; 30 litres of milk per day</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GB" sz="1200" dirty="0">
                          <a:effectLst/>
                        </a:rPr>
                        <a:t>Produce &lt; 30 litres of milk per day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7719519"/>
                  </a:ext>
                </a:extLst>
              </a:tr>
            </a:tbl>
          </a:graphicData>
        </a:graphic>
      </p:graphicFrame>
      <p:pic>
        <p:nvPicPr>
          <p:cNvPr id="6" name="Picture 5">
            <a:extLst>
              <a:ext uri="{FF2B5EF4-FFF2-40B4-BE49-F238E27FC236}">
                <a16:creationId xmlns:a16="http://schemas.microsoft.com/office/drawing/2014/main" id="{553B08F3-7A49-2773-7718-3BD50CC82D52}"/>
              </a:ext>
            </a:extLst>
          </p:cNvPr>
          <p:cNvPicPr>
            <a:picLocks noChangeAspect="1"/>
          </p:cNvPicPr>
          <p:nvPr/>
        </p:nvPicPr>
        <p:blipFill>
          <a:blip r:embed="rId2"/>
          <a:stretch>
            <a:fillRect/>
          </a:stretch>
        </p:blipFill>
        <p:spPr>
          <a:xfrm>
            <a:off x="1192250" y="5005135"/>
            <a:ext cx="4112545" cy="1699443"/>
          </a:xfrm>
          <a:prstGeom prst="rect">
            <a:avLst/>
          </a:prstGeom>
          <a:ln>
            <a:solidFill>
              <a:schemeClr val="tx1"/>
            </a:solidFill>
          </a:ln>
        </p:spPr>
      </p:pic>
      <p:pic>
        <p:nvPicPr>
          <p:cNvPr id="8" name="Picture 7">
            <a:extLst>
              <a:ext uri="{FF2B5EF4-FFF2-40B4-BE49-F238E27FC236}">
                <a16:creationId xmlns:a16="http://schemas.microsoft.com/office/drawing/2014/main" id="{9115F3A7-74CE-B96B-AE35-1BA186FDDECD}"/>
              </a:ext>
            </a:extLst>
          </p:cNvPr>
          <p:cNvPicPr>
            <a:picLocks noChangeAspect="1"/>
          </p:cNvPicPr>
          <p:nvPr/>
        </p:nvPicPr>
        <p:blipFill>
          <a:blip r:embed="rId3"/>
          <a:stretch>
            <a:fillRect/>
          </a:stretch>
        </p:blipFill>
        <p:spPr>
          <a:xfrm>
            <a:off x="890705" y="7360726"/>
            <a:ext cx="4486275" cy="923925"/>
          </a:xfrm>
          <a:prstGeom prst="rect">
            <a:avLst/>
          </a:prstGeom>
          <a:ln>
            <a:solidFill>
              <a:schemeClr val="tx1"/>
            </a:solidFill>
          </a:ln>
        </p:spPr>
      </p:pic>
      <p:sp>
        <p:nvSpPr>
          <p:cNvPr id="3" name="Slide Number Placeholder 2">
            <a:extLst>
              <a:ext uri="{FF2B5EF4-FFF2-40B4-BE49-F238E27FC236}">
                <a16:creationId xmlns:a16="http://schemas.microsoft.com/office/drawing/2014/main" id="{B2EA2A6F-7832-3789-0532-8B76E77130DD}"/>
              </a:ext>
            </a:extLst>
          </p:cNvPr>
          <p:cNvSpPr>
            <a:spLocks noGrp="1"/>
          </p:cNvSpPr>
          <p:nvPr>
            <p:ph type="sldNum" sz="quarter" idx="12"/>
          </p:nvPr>
        </p:nvSpPr>
        <p:spPr/>
        <p:txBody>
          <a:bodyPr/>
          <a:lstStyle/>
          <a:p>
            <a:fld id="{A49C798E-A141-4728-B2C1-C020555BD9EF}" type="slidenum">
              <a:rPr lang="en-GB" smtClean="0"/>
              <a:t>125</a:t>
            </a:fld>
            <a:endParaRPr lang="en-GB"/>
          </a:p>
        </p:txBody>
      </p:sp>
    </p:spTree>
    <p:extLst>
      <p:ext uri="{BB962C8B-B14F-4D97-AF65-F5344CB8AC3E}">
        <p14:creationId xmlns:p14="http://schemas.microsoft.com/office/powerpoint/2010/main" val="31855632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1 continued – YOU DO</a:t>
            </a: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(d)     Cow’s milk is different from human milk. Cow’s milk should </a:t>
            </a:r>
            <a:r>
              <a:rPr lang="en-GB" sz="1200" b="1" dirty="0">
                <a:solidFill>
                  <a:schemeClr val="tx1"/>
                </a:solidFill>
                <a:effectLst/>
                <a:ea typeface="Times New Roman" panose="02020603050405020304" pitchFamily="18" charset="0"/>
                <a:cs typeface="Calibri" panose="020F0502020204030204" pitchFamily="34" charset="0"/>
              </a:rPr>
              <a:t>not</a:t>
            </a:r>
            <a:r>
              <a:rPr lang="en-GB" sz="1200" dirty="0">
                <a:solidFill>
                  <a:schemeClr val="tx1"/>
                </a:solidFill>
                <a:effectLst/>
                <a:ea typeface="Times New Roman" panose="02020603050405020304" pitchFamily="18" charset="0"/>
                <a:cs typeface="Calibri" panose="020F0502020204030204" pitchFamily="34" charset="0"/>
              </a:rPr>
              <a:t> be given to young human babies.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Scientists in China have </a:t>
            </a:r>
            <a:r>
              <a:rPr lang="en-GB" sz="1200" i="1" dirty="0">
                <a:solidFill>
                  <a:schemeClr val="tx1"/>
                </a:solidFill>
                <a:effectLst/>
                <a:ea typeface="Times New Roman" panose="02020603050405020304" pitchFamily="18" charset="0"/>
                <a:cs typeface="Calibri" panose="020F0502020204030204" pitchFamily="34" charset="0"/>
              </a:rPr>
              <a:t>genetically engineered</a:t>
            </a:r>
            <a:r>
              <a:rPr lang="en-GB" sz="1200" dirty="0">
                <a:solidFill>
                  <a:schemeClr val="tx1"/>
                </a:solidFill>
                <a:effectLst/>
                <a:ea typeface="Times New Roman" panose="02020603050405020304" pitchFamily="18" charset="0"/>
                <a:cs typeface="Calibri" panose="020F0502020204030204" pitchFamily="34" charset="0"/>
              </a:rPr>
              <a:t> cows to produce human milk. Milk from these cows can be fed to young human babies.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a:t>
            </a:r>
            <a:r>
              <a:rPr lang="en-GB" sz="1200" dirty="0" err="1">
                <a:solidFill>
                  <a:schemeClr val="tx1"/>
                </a:solidFill>
                <a:effectLst/>
                <a:ea typeface="Times New Roman" panose="02020603050405020304" pitchFamily="18" charset="0"/>
                <a:cs typeface="Calibri" panose="020F0502020204030204" pitchFamily="34" charset="0"/>
              </a:rPr>
              <a:t>i</a:t>
            </a:r>
            <a:r>
              <a:rPr lang="en-GB" sz="1200" dirty="0">
                <a:solidFill>
                  <a:schemeClr val="tx1"/>
                </a:solidFill>
                <a:effectLst/>
                <a:ea typeface="Times New Roman" panose="02020603050405020304" pitchFamily="18" charset="0"/>
                <a:cs typeface="Calibri" panose="020F0502020204030204" pitchFamily="34" charset="0"/>
              </a:rPr>
              <a:t>)      What is </a:t>
            </a:r>
            <a:r>
              <a:rPr lang="en-GB" sz="1200" i="1" dirty="0">
                <a:solidFill>
                  <a:schemeClr val="tx1"/>
                </a:solidFill>
                <a:effectLst/>
                <a:ea typeface="Times New Roman" panose="02020603050405020304" pitchFamily="18" charset="0"/>
                <a:cs typeface="Calibri" panose="020F0502020204030204" pitchFamily="34" charset="0"/>
              </a:rPr>
              <a:t>genetic engineering</a:t>
            </a:r>
            <a:r>
              <a:rPr lang="en-GB" sz="1200" dirty="0">
                <a:solidFill>
                  <a:schemeClr val="tx1"/>
                </a:solidFill>
                <a:effectLst/>
                <a:ea typeface="Times New Roman" panose="02020603050405020304" pitchFamily="18" charset="0"/>
                <a:cs typeface="Calibri" panose="020F0502020204030204" pitchFamily="34" charset="0"/>
              </a:rPr>
              <a:t> ? Tick </a:t>
            </a:r>
            <a:r>
              <a:rPr lang="en-GB" sz="1200" b="1" dirty="0">
                <a:solidFill>
                  <a:schemeClr val="tx1"/>
                </a:solidFill>
                <a:effectLst/>
                <a:ea typeface="Times New Roman" panose="02020603050405020304" pitchFamily="18" charset="0"/>
                <a:cs typeface="Calibri" panose="020F0502020204030204" pitchFamily="34" charset="0"/>
              </a:rPr>
              <a:t>one</a:t>
            </a:r>
            <a:r>
              <a:rPr lang="en-GB" sz="1200" dirty="0">
                <a:solidFill>
                  <a:schemeClr val="tx1"/>
                </a:solidFill>
                <a:effectLst/>
                <a:ea typeface="Times New Roman" panose="02020603050405020304" pitchFamily="18" charset="0"/>
                <a:cs typeface="Calibri" panose="020F0502020204030204" pitchFamily="34" charset="0"/>
              </a:rPr>
              <a:t> box.</a:t>
            </a: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gn="r">
              <a:lnSpc>
                <a:spcPct val="107000"/>
              </a:lnSpc>
              <a:spcBef>
                <a:spcPts val="12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(1)</a:t>
            </a:r>
            <a:endParaRPr lang="en-GB" sz="1200" b="1"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(ii)     Some people are worried about using milk from genetically engineered cows, to feed human babies.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Give </a:t>
            </a:r>
            <a:r>
              <a:rPr lang="en-GB" sz="1200" b="1" dirty="0">
                <a:solidFill>
                  <a:schemeClr val="tx1"/>
                </a:solidFill>
                <a:effectLst/>
                <a:ea typeface="Times New Roman" panose="02020603050405020304" pitchFamily="18" charset="0"/>
                <a:cs typeface="Calibri" panose="020F0502020204030204" pitchFamily="34" charset="0"/>
              </a:rPr>
              <a:t>one</a:t>
            </a:r>
            <a:r>
              <a:rPr lang="en-GB" sz="1200" dirty="0">
                <a:solidFill>
                  <a:schemeClr val="tx1"/>
                </a:solidFill>
                <a:effectLst/>
                <a:ea typeface="Times New Roman" panose="02020603050405020304" pitchFamily="18" charset="0"/>
                <a:cs typeface="Calibri" panose="020F0502020204030204" pitchFamily="34" charset="0"/>
              </a:rPr>
              <a:t> reason why.</a:t>
            </a:r>
          </a:p>
          <a:p>
            <a:pPr>
              <a:lnSpc>
                <a:spcPct val="150000"/>
              </a:lnSpc>
              <a:spcBef>
                <a:spcPts val="1200"/>
              </a:spcBef>
              <a:spcAft>
                <a:spcPts val="800"/>
              </a:spcAft>
            </a:pPr>
            <a:r>
              <a:rPr lang="en-GB" sz="1200" dirty="0">
                <a:solidFill>
                  <a:schemeClr val="tx1"/>
                </a:solidFill>
                <a:ea typeface="Times New Roman" panose="02020603050405020304" pitchFamily="18" charset="0"/>
                <a:cs typeface="Calibri" panose="020F0502020204030204" pitchFamily="34" charset="0"/>
              </a:rPr>
              <a:t>……………………………………………………………………………………………………………………………………………………………………………………………………………………………………………………………………………………………………………………………………</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(1)</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(Total 9 marks)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graphicFrame>
        <p:nvGraphicFramePr>
          <p:cNvPr id="8" name="Table 7">
            <a:extLst>
              <a:ext uri="{FF2B5EF4-FFF2-40B4-BE49-F238E27FC236}">
                <a16:creationId xmlns:a16="http://schemas.microsoft.com/office/drawing/2014/main" id="{050F345C-2EEE-EF41-C563-904AF09D4174}"/>
              </a:ext>
            </a:extLst>
          </p:cNvPr>
          <p:cNvGraphicFramePr>
            <a:graphicFrameLocks noGrp="1"/>
          </p:cNvGraphicFramePr>
          <p:nvPr/>
        </p:nvGraphicFramePr>
        <p:xfrm>
          <a:off x="320040" y="2187470"/>
          <a:ext cx="6217920" cy="2805636"/>
        </p:xfrm>
        <a:graphic>
          <a:graphicData uri="http://schemas.openxmlformats.org/drawingml/2006/table">
            <a:tbl>
              <a:tblPr>
                <a:tableStyleId>{616DA210-FB5B-4158-B5E0-FEB733F419BA}</a:tableStyleId>
              </a:tblPr>
              <a:tblGrid>
                <a:gridCol w="5423836">
                  <a:extLst>
                    <a:ext uri="{9D8B030D-6E8A-4147-A177-3AD203B41FA5}">
                      <a16:colId xmlns:a16="http://schemas.microsoft.com/office/drawing/2014/main" val="2427731945"/>
                    </a:ext>
                  </a:extLst>
                </a:gridCol>
                <a:gridCol w="794084">
                  <a:extLst>
                    <a:ext uri="{9D8B030D-6E8A-4147-A177-3AD203B41FA5}">
                      <a16:colId xmlns:a16="http://schemas.microsoft.com/office/drawing/2014/main" val="661042663"/>
                    </a:ext>
                  </a:extLst>
                </a:gridCol>
              </a:tblGrid>
              <a:tr h="706745">
                <a:tc>
                  <a:txBody>
                    <a:bodyPr/>
                    <a:lstStyle/>
                    <a:p>
                      <a:pPr marL="28575" marR="28575">
                        <a:lnSpc>
                          <a:spcPct val="107000"/>
                        </a:lnSpc>
                        <a:spcBef>
                          <a:spcPts val="450"/>
                        </a:spcBef>
                        <a:spcAft>
                          <a:spcPts val="450"/>
                        </a:spcAft>
                      </a:pPr>
                      <a:r>
                        <a:rPr lang="en-GB" sz="1200" dirty="0">
                          <a:effectLst/>
                        </a:rPr>
                        <a:t>Genes from one organism are transferred to a different organism</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 marR="28575" algn="ctr">
                        <a:lnSpc>
                          <a:spcPct val="107000"/>
                        </a:lnSpc>
                        <a:spcBef>
                          <a:spcPts val="450"/>
                        </a:spcBef>
                        <a:spcAft>
                          <a:spcPts val="45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6355635"/>
                  </a:ext>
                </a:extLst>
              </a:tr>
              <a:tr h="378375">
                <a:tc>
                  <a:txBody>
                    <a:bodyPr/>
                    <a:lstStyle/>
                    <a:p>
                      <a:pPr marL="28575" marR="28575">
                        <a:lnSpc>
                          <a:spcPct val="107000"/>
                        </a:lnSpc>
                        <a:spcBef>
                          <a:spcPts val="450"/>
                        </a:spcBef>
                        <a:spcAft>
                          <a:spcPts val="45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 marR="28575" algn="ctr">
                        <a:lnSpc>
                          <a:spcPct val="107000"/>
                        </a:lnSpc>
                        <a:spcBef>
                          <a:spcPts val="450"/>
                        </a:spcBef>
                        <a:spcAft>
                          <a:spcPts val="45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0597370"/>
                  </a:ext>
                </a:extLst>
              </a:tr>
              <a:tr h="706745">
                <a:tc>
                  <a:txBody>
                    <a:bodyPr/>
                    <a:lstStyle/>
                    <a:p>
                      <a:pPr marL="28575" marR="28575">
                        <a:lnSpc>
                          <a:spcPct val="107000"/>
                        </a:lnSpc>
                        <a:spcBef>
                          <a:spcPts val="450"/>
                        </a:spcBef>
                        <a:spcAft>
                          <a:spcPts val="450"/>
                        </a:spcAft>
                      </a:pPr>
                      <a:r>
                        <a:rPr lang="en-GB" sz="1200" dirty="0">
                          <a:effectLst/>
                        </a:rPr>
                        <a:t>Cells are separated from an embryo and are transferred to host mothers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 marR="28575" algn="ctr">
                        <a:lnSpc>
                          <a:spcPct val="107000"/>
                        </a:lnSpc>
                        <a:spcBef>
                          <a:spcPts val="450"/>
                        </a:spcBef>
                        <a:spcAft>
                          <a:spcPts val="45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285990"/>
                  </a:ext>
                </a:extLst>
              </a:tr>
              <a:tr h="327971">
                <a:tc>
                  <a:txBody>
                    <a:bodyPr/>
                    <a:lstStyle/>
                    <a:p>
                      <a:pPr marL="28575" marR="28575">
                        <a:lnSpc>
                          <a:spcPct val="107000"/>
                        </a:lnSpc>
                        <a:spcBef>
                          <a:spcPts val="450"/>
                        </a:spcBef>
                        <a:spcAft>
                          <a:spcPts val="45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 marR="28575" algn="ctr">
                        <a:lnSpc>
                          <a:spcPct val="107000"/>
                        </a:lnSpc>
                        <a:spcBef>
                          <a:spcPts val="450"/>
                        </a:spcBef>
                        <a:spcAft>
                          <a:spcPts val="45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1674515"/>
                  </a:ext>
                </a:extLst>
              </a:tr>
              <a:tr h="685800">
                <a:tc>
                  <a:txBody>
                    <a:bodyPr/>
                    <a:lstStyle/>
                    <a:p>
                      <a:pPr marL="28575" marR="28575">
                        <a:lnSpc>
                          <a:spcPct val="107000"/>
                        </a:lnSpc>
                        <a:spcBef>
                          <a:spcPts val="450"/>
                        </a:spcBef>
                        <a:spcAft>
                          <a:spcPts val="450"/>
                        </a:spcAft>
                      </a:pPr>
                      <a:r>
                        <a:rPr lang="en-GB" sz="1200" dirty="0">
                          <a:effectLst/>
                        </a:rPr>
                        <a:t>The nucleus from a body cell is transferred to an egg cell</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 marR="28575" algn="ctr">
                        <a:lnSpc>
                          <a:spcPct val="107000"/>
                        </a:lnSpc>
                        <a:spcBef>
                          <a:spcPts val="450"/>
                        </a:spcBef>
                        <a:spcAft>
                          <a:spcPts val="450"/>
                        </a:spcAft>
                      </a:pPr>
                      <a:r>
                        <a:rPr lang="en-GB" sz="12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75245"/>
                  </a:ext>
                </a:extLst>
              </a:tr>
            </a:tbl>
          </a:graphicData>
        </a:graphic>
      </p:graphicFrame>
      <p:sp>
        <p:nvSpPr>
          <p:cNvPr id="9" name="TextBox 8">
            <a:extLst>
              <a:ext uri="{FF2B5EF4-FFF2-40B4-BE49-F238E27FC236}">
                <a16:creationId xmlns:a16="http://schemas.microsoft.com/office/drawing/2014/main" id="{A738D2C8-2A67-28AF-BBB9-F25BB35364E3}"/>
              </a:ext>
            </a:extLst>
          </p:cNvPr>
          <p:cNvSpPr txBox="1"/>
          <p:nvPr/>
        </p:nvSpPr>
        <p:spPr>
          <a:xfrm>
            <a:off x="650375" y="5135882"/>
            <a:ext cx="5184940" cy="276999"/>
          </a:xfrm>
          <a:prstGeom prst="rect">
            <a:avLst/>
          </a:prstGeom>
          <a:solidFill>
            <a:schemeClr val="bg1"/>
          </a:solidFill>
          <a:ln>
            <a:solidFill>
              <a:schemeClr val="tx1"/>
            </a:solidFill>
          </a:ln>
        </p:spPr>
        <p:txBody>
          <a:bodyPr wrap="square" rtlCol="0">
            <a:spAutoFit/>
          </a:bodyPr>
          <a:lstStyle/>
          <a:p>
            <a:r>
              <a:rPr lang="en-GB" sz="1200" dirty="0"/>
              <a:t>Answer – genes from one organism are transferred to a different organism</a:t>
            </a:r>
          </a:p>
        </p:txBody>
      </p:sp>
      <p:pic>
        <p:nvPicPr>
          <p:cNvPr id="11" name="Picture 10">
            <a:extLst>
              <a:ext uri="{FF2B5EF4-FFF2-40B4-BE49-F238E27FC236}">
                <a16:creationId xmlns:a16="http://schemas.microsoft.com/office/drawing/2014/main" id="{B0D63513-55DC-18A8-CC34-36FF41892914}"/>
              </a:ext>
            </a:extLst>
          </p:cNvPr>
          <p:cNvPicPr>
            <a:picLocks noChangeAspect="1"/>
          </p:cNvPicPr>
          <p:nvPr/>
        </p:nvPicPr>
        <p:blipFill>
          <a:blip r:embed="rId2"/>
          <a:stretch>
            <a:fillRect/>
          </a:stretch>
        </p:blipFill>
        <p:spPr>
          <a:xfrm>
            <a:off x="913898" y="6825916"/>
            <a:ext cx="4476750" cy="1219200"/>
          </a:xfrm>
          <a:prstGeom prst="rect">
            <a:avLst/>
          </a:prstGeom>
          <a:ln>
            <a:solidFill>
              <a:schemeClr val="tx1"/>
            </a:solidFill>
          </a:ln>
        </p:spPr>
      </p:pic>
      <p:sp>
        <p:nvSpPr>
          <p:cNvPr id="2" name="Slide Number Placeholder 1">
            <a:extLst>
              <a:ext uri="{FF2B5EF4-FFF2-40B4-BE49-F238E27FC236}">
                <a16:creationId xmlns:a16="http://schemas.microsoft.com/office/drawing/2014/main" id="{EAB4DAC8-FC1F-50A2-2298-8BFF4F242909}"/>
              </a:ext>
            </a:extLst>
          </p:cNvPr>
          <p:cNvSpPr>
            <a:spLocks noGrp="1"/>
          </p:cNvSpPr>
          <p:nvPr>
            <p:ph type="sldNum" sz="quarter" idx="12"/>
          </p:nvPr>
        </p:nvSpPr>
        <p:spPr/>
        <p:txBody>
          <a:bodyPr/>
          <a:lstStyle/>
          <a:p>
            <a:fld id="{A49C798E-A141-4728-B2C1-C020555BD9EF}" type="slidenum">
              <a:rPr lang="en-GB" smtClean="0"/>
              <a:t>126</a:t>
            </a:fld>
            <a:endParaRPr lang="en-GB"/>
          </a:p>
        </p:txBody>
      </p:sp>
    </p:spTree>
    <p:extLst>
      <p:ext uri="{BB962C8B-B14F-4D97-AF65-F5344CB8AC3E}">
        <p14:creationId xmlns:p14="http://schemas.microsoft.com/office/powerpoint/2010/main" val="19152835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2 – YOU DO</a:t>
            </a:r>
          </a:p>
          <a:p>
            <a:pPr marL="95250" marR="28575">
              <a:lnSpc>
                <a:spcPct val="107000"/>
              </a:lnSpc>
              <a:spcBef>
                <a:spcPts val="2250"/>
              </a:spcBef>
              <a:spcAft>
                <a:spcPts val="225"/>
              </a:spcAft>
            </a:pPr>
            <a:r>
              <a:rPr lang="en-GB" sz="1200" b="1" dirty="0">
                <a:solidFill>
                  <a:schemeClr val="tx1"/>
                </a:solidFill>
                <a:effectLst/>
                <a:ea typeface="Times New Roman" panose="02020603050405020304" pitchFamily="18" charset="0"/>
                <a:cs typeface="Calibri" panose="020F0502020204030204" pitchFamily="34" charset="0"/>
              </a:rPr>
              <a:t>Q2. </a:t>
            </a:r>
            <a:r>
              <a:rPr lang="en-GB" sz="1200" dirty="0">
                <a:solidFill>
                  <a:schemeClr val="tx1"/>
                </a:solidFill>
                <a:effectLst/>
                <a:ea typeface="Times New Roman" panose="02020603050405020304" pitchFamily="18" charset="0"/>
                <a:cs typeface="Calibri" panose="020F0502020204030204" pitchFamily="34" charset="0"/>
              </a:rPr>
              <a:t>The Arctic flounder is a fish that can survive in extremely cold waters.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In the 1990s scientists transferred genes from the Arctic flounder into tomatoes to create a frost-resistant tomato. The tomatoes were never grown commercially, partly because of public concern.</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(a)     What is the name of the technique in which genes are transferred from one organism into the cells of another organism?</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a:t>
            </a:r>
            <a:endParaRPr lang="en-GB" sz="1200" dirty="0">
              <a:solidFill>
                <a:schemeClr val="tx1"/>
              </a:solidFill>
              <a:effectLst/>
              <a:ea typeface="Times New Roman" panose="02020603050405020304" pitchFamily="18" charset="0"/>
              <a:cs typeface="Times New Roman" panose="02020603050405020304" pitchFamily="18" charset="0"/>
            </a:endParaRPr>
          </a:p>
          <a:p>
            <a:pPr algn="r">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(1)</a:t>
            </a:r>
            <a:endParaRPr lang="en-GB" sz="1200" dirty="0">
              <a:solidFill>
                <a:schemeClr val="tx1"/>
              </a:solidFill>
              <a:effectLst/>
              <a:ea typeface="Times New Roman" panose="02020603050405020304" pitchFamily="18" charset="0"/>
              <a:cs typeface="Times New Roman" panose="02020603050405020304" pitchFamily="18" charset="0"/>
            </a:endParaRPr>
          </a:p>
          <a:p>
            <a:pPr>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(b)     Describe the advantages </a:t>
            </a:r>
            <a:r>
              <a:rPr lang="en-GB" sz="1200" b="1" dirty="0">
                <a:solidFill>
                  <a:schemeClr val="tx1"/>
                </a:solidFill>
                <a:effectLst/>
                <a:ea typeface="Times New Roman" panose="02020603050405020304" pitchFamily="18" charset="0"/>
                <a:cs typeface="Calibri" panose="020F0502020204030204" pitchFamily="34" charset="0"/>
              </a:rPr>
              <a:t>and</a:t>
            </a:r>
            <a:r>
              <a:rPr lang="en-GB" sz="1200" dirty="0">
                <a:solidFill>
                  <a:schemeClr val="tx1"/>
                </a:solidFill>
                <a:effectLst/>
                <a:ea typeface="Times New Roman" panose="02020603050405020304" pitchFamily="18" charset="0"/>
                <a:cs typeface="Calibri" panose="020F0502020204030204" pitchFamily="34" charset="0"/>
              </a:rPr>
              <a:t> disadvantages of using this technique to produce crop plants such as frost-resistant tomatoes.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r>
              <a:rPr lang="en-GB" sz="1200" dirty="0">
                <a:solidFill>
                  <a:schemeClr val="tx1"/>
                </a:solidFill>
              </a:rPr>
              <a:t>……………………………………………………………………………………………………………………………………………………………………………………………………………………………………………………………………………………………………………………………………………………………………………………………………………………………………………………………………………………………………..</a:t>
            </a:r>
          </a:p>
          <a:p>
            <a:pPr algn="r">
              <a:lnSpc>
                <a:spcPct val="150000"/>
              </a:lnSpc>
              <a:spcBef>
                <a:spcPts val="300"/>
              </a:spcBef>
              <a:spcAft>
                <a:spcPts val="800"/>
              </a:spcAft>
            </a:pPr>
            <a:r>
              <a:rPr lang="en-GB" sz="1200" dirty="0">
                <a:solidFill>
                  <a:schemeClr val="tx1"/>
                </a:solidFill>
              </a:rPr>
              <a:t>……………………………………………………………………………………………………………………………………………………………………………………………………………………………………………………………………………………………………………………………………………………………………………………………………………………………………………………………………………………………………..</a:t>
            </a: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(3)</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(Total 4 marks)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pic>
        <p:nvPicPr>
          <p:cNvPr id="3" name="Picture 2">
            <a:extLst>
              <a:ext uri="{FF2B5EF4-FFF2-40B4-BE49-F238E27FC236}">
                <a16:creationId xmlns:a16="http://schemas.microsoft.com/office/drawing/2014/main" id="{104F54B3-F7AF-88DB-4558-B5B8CADFA16D}"/>
              </a:ext>
            </a:extLst>
          </p:cNvPr>
          <p:cNvPicPr>
            <a:picLocks noChangeAspect="1"/>
          </p:cNvPicPr>
          <p:nvPr/>
        </p:nvPicPr>
        <p:blipFill>
          <a:blip r:embed="rId2"/>
          <a:stretch>
            <a:fillRect/>
          </a:stretch>
        </p:blipFill>
        <p:spPr>
          <a:xfrm>
            <a:off x="2262187" y="2316079"/>
            <a:ext cx="2333625" cy="685800"/>
          </a:xfrm>
          <a:prstGeom prst="rect">
            <a:avLst/>
          </a:prstGeom>
          <a:ln>
            <a:solidFill>
              <a:schemeClr val="tx1"/>
            </a:solidFill>
          </a:ln>
        </p:spPr>
      </p:pic>
      <p:pic>
        <p:nvPicPr>
          <p:cNvPr id="6" name="Picture 5">
            <a:extLst>
              <a:ext uri="{FF2B5EF4-FFF2-40B4-BE49-F238E27FC236}">
                <a16:creationId xmlns:a16="http://schemas.microsoft.com/office/drawing/2014/main" id="{8C2545FD-A3C3-D275-4353-48AFDAE69ABB}"/>
              </a:ext>
            </a:extLst>
          </p:cNvPr>
          <p:cNvPicPr>
            <a:picLocks noChangeAspect="1"/>
          </p:cNvPicPr>
          <p:nvPr/>
        </p:nvPicPr>
        <p:blipFill>
          <a:blip r:embed="rId3"/>
          <a:stretch>
            <a:fillRect/>
          </a:stretch>
        </p:blipFill>
        <p:spPr>
          <a:xfrm>
            <a:off x="315829" y="3856121"/>
            <a:ext cx="5143500" cy="3429000"/>
          </a:xfrm>
          <a:prstGeom prst="rect">
            <a:avLst/>
          </a:prstGeom>
          <a:ln>
            <a:solidFill>
              <a:schemeClr val="tx1"/>
            </a:solidFill>
          </a:ln>
        </p:spPr>
      </p:pic>
      <p:sp>
        <p:nvSpPr>
          <p:cNvPr id="2" name="Slide Number Placeholder 1">
            <a:extLst>
              <a:ext uri="{FF2B5EF4-FFF2-40B4-BE49-F238E27FC236}">
                <a16:creationId xmlns:a16="http://schemas.microsoft.com/office/drawing/2014/main" id="{23ACA8AC-2F21-C238-5C11-8FD687583203}"/>
              </a:ext>
            </a:extLst>
          </p:cNvPr>
          <p:cNvSpPr>
            <a:spLocks noGrp="1"/>
          </p:cNvSpPr>
          <p:nvPr>
            <p:ph type="sldNum" sz="quarter" idx="12"/>
          </p:nvPr>
        </p:nvSpPr>
        <p:spPr/>
        <p:txBody>
          <a:bodyPr/>
          <a:lstStyle/>
          <a:p>
            <a:fld id="{A49C798E-A141-4728-B2C1-C020555BD9EF}" type="slidenum">
              <a:rPr lang="en-GB" smtClean="0"/>
              <a:t>127</a:t>
            </a:fld>
            <a:endParaRPr lang="en-GB"/>
          </a:p>
        </p:txBody>
      </p:sp>
    </p:spTree>
    <p:extLst>
      <p:ext uri="{BB962C8B-B14F-4D97-AF65-F5344CB8AC3E}">
        <p14:creationId xmlns:p14="http://schemas.microsoft.com/office/powerpoint/2010/main" val="8033439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2 continued – YOU DO</a:t>
            </a:r>
          </a:p>
          <a:p>
            <a:pPr marL="95250" marR="28575">
              <a:lnSpc>
                <a:spcPct val="107000"/>
              </a:lnSpc>
              <a:spcBef>
                <a:spcPts val="2250"/>
              </a:spcBef>
              <a:spcAft>
                <a:spcPts val="225"/>
              </a:spcAft>
            </a:pPr>
            <a:r>
              <a:rPr lang="en-GB" sz="1200" b="1" dirty="0">
                <a:solidFill>
                  <a:schemeClr val="tx1"/>
                </a:solidFill>
                <a:effectLst/>
                <a:ea typeface="Times New Roman" panose="02020603050405020304" pitchFamily="18" charset="0"/>
                <a:cs typeface="Calibri" panose="020F0502020204030204" pitchFamily="34" charset="0"/>
              </a:rPr>
              <a:t>Q3. </a:t>
            </a:r>
            <a:r>
              <a:rPr lang="en-GB" sz="1200" dirty="0">
                <a:solidFill>
                  <a:schemeClr val="tx1"/>
                </a:solidFill>
                <a:effectLst/>
                <a:ea typeface="Times New Roman" panose="02020603050405020304" pitchFamily="18" charset="0"/>
                <a:cs typeface="Calibri" panose="020F0502020204030204" pitchFamily="34" charset="0"/>
              </a:rPr>
              <a:t>Spiders produce a protein thread which is extremely strong compared to man-made fibres of the same diameter.</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 </a:t>
            </a: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Scientists can now use bacteria to produce the </a:t>
            </a:r>
            <a:r>
              <a:rPr lang="en-GB" sz="1200" b="1" dirty="0">
                <a:solidFill>
                  <a:schemeClr val="tx1"/>
                </a:solidFill>
                <a:effectLst/>
                <a:ea typeface="Times New Roman" panose="02020603050405020304" pitchFamily="18" charset="0"/>
                <a:cs typeface="Calibri" panose="020F0502020204030204" pitchFamily="34" charset="0"/>
              </a:rPr>
              <a:t>same </a:t>
            </a:r>
            <a:r>
              <a:rPr lang="en-GB" sz="1200" dirty="0">
                <a:solidFill>
                  <a:schemeClr val="tx1"/>
                </a:solidFill>
                <a:effectLst/>
                <a:ea typeface="Times New Roman" panose="02020603050405020304" pitchFamily="18" charset="0"/>
                <a:cs typeface="Calibri" panose="020F0502020204030204" pitchFamily="34" charset="0"/>
              </a:rPr>
              <a:t>protein.</a:t>
            </a:r>
            <a:br>
              <a:rPr lang="en-GB" sz="1200" dirty="0">
                <a:solidFill>
                  <a:schemeClr val="tx1"/>
                </a:solidFill>
                <a:effectLst/>
                <a:ea typeface="Times New Roman" panose="02020603050405020304" pitchFamily="18" charset="0"/>
                <a:cs typeface="Calibri" panose="020F0502020204030204" pitchFamily="34" charset="0"/>
              </a:rPr>
            </a:br>
            <a:r>
              <a:rPr lang="en-GB" sz="1200" dirty="0">
                <a:solidFill>
                  <a:schemeClr val="tx1"/>
                </a:solidFill>
                <a:effectLst/>
                <a:ea typeface="Times New Roman" panose="02020603050405020304" pitchFamily="18" charset="0"/>
                <a:cs typeface="Calibri" panose="020F0502020204030204" pitchFamily="34" charset="0"/>
              </a:rPr>
              <a:t>How can they do this?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r>
              <a:rPr lang="en-GB" sz="1200" dirty="0">
                <a:solidFill>
                  <a:schemeClr val="tx1"/>
                </a:solidFill>
              </a:rPr>
              <a:t>……………………………………………………………………………………………………………………………………………………………………………………………………………………………………………………………………………………………………………………………………………………………………………………………………………………………………………………………………………………………………..</a:t>
            </a:r>
          </a:p>
          <a:p>
            <a:pPr algn="r">
              <a:lnSpc>
                <a:spcPct val="150000"/>
              </a:lnSpc>
              <a:spcBef>
                <a:spcPts val="300"/>
              </a:spcBef>
              <a:spcAft>
                <a:spcPts val="800"/>
              </a:spcAft>
            </a:pPr>
            <a:r>
              <a:rPr lang="en-GB" sz="1200" dirty="0">
                <a:solidFill>
                  <a:schemeClr val="tx1"/>
                </a:solidFill>
              </a:rPr>
              <a:t>……………………………………………………………………………………………………………………………………………………………………………………………………………………………………………………………………………………………………………………………………</a:t>
            </a:r>
            <a:r>
              <a:rPr lang="en-GB" sz="1200" b="1" dirty="0">
                <a:solidFill>
                  <a:schemeClr val="tx1"/>
                </a:solidFill>
                <a:effectLst/>
                <a:ea typeface="Times New Roman" panose="02020603050405020304" pitchFamily="18" charset="0"/>
                <a:cs typeface="Calibri" panose="020F0502020204030204" pitchFamily="34" charset="0"/>
              </a:rPr>
              <a:t>(Total 3 marks)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pic>
        <p:nvPicPr>
          <p:cNvPr id="2" name="Picture 1" descr="A spider web on a stick&#10;&#10;Description automatically generated">
            <a:extLst>
              <a:ext uri="{FF2B5EF4-FFF2-40B4-BE49-F238E27FC236}">
                <a16:creationId xmlns:a16="http://schemas.microsoft.com/office/drawing/2014/main" id="{9BCF7BA9-0938-8B19-1C0A-BE18C980EA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1118" y="1243681"/>
            <a:ext cx="3507924" cy="1712687"/>
          </a:xfrm>
          <a:prstGeom prst="rect">
            <a:avLst/>
          </a:prstGeom>
          <a:noFill/>
          <a:ln>
            <a:noFill/>
          </a:ln>
        </p:spPr>
      </p:pic>
      <p:pic>
        <p:nvPicPr>
          <p:cNvPr id="5" name="Picture 4">
            <a:extLst>
              <a:ext uri="{FF2B5EF4-FFF2-40B4-BE49-F238E27FC236}">
                <a16:creationId xmlns:a16="http://schemas.microsoft.com/office/drawing/2014/main" id="{7A21A7A9-8212-27E8-849C-0CF5049AF14C}"/>
              </a:ext>
            </a:extLst>
          </p:cNvPr>
          <p:cNvPicPr>
            <a:picLocks noChangeAspect="1"/>
          </p:cNvPicPr>
          <p:nvPr/>
        </p:nvPicPr>
        <p:blipFill>
          <a:blip r:embed="rId3"/>
          <a:stretch>
            <a:fillRect/>
          </a:stretch>
        </p:blipFill>
        <p:spPr>
          <a:xfrm>
            <a:off x="315578" y="3708400"/>
            <a:ext cx="5553075" cy="1714500"/>
          </a:xfrm>
          <a:prstGeom prst="rect">
            <a:avLst/>
          </a:prstGeom>
          <a:ln>
            <a:solidFill>
              <a:schemeClr val="tx1"/>
            </a:solidFill>
          </a:ln>
        </p:spPr>
      </p:pic>
      <p:sp>
        <p:nvSpPr>
          <p:cNvPr id="3" name="Slide Number Placeholder 2">
            <a:extLst>
              <a:ext uri="{FF2B5EF4-FFF2-40B4-BE49-F238E27FC236}">
                <a16:creationId xmlns:a16="http://schemas.microsoft.com/office/drawing/2014/main" id="{7CDD0D98-5F20-C478-DD18-36611D1E3C59}"/>
              </a:ext>
            </a:extLst>
          </p:cNvPr>
          <p:cNvSpPr>
            <a:spLocks noGrp="1"/>
          </p:cNvSpPr>
          <p:nvPr>
            <p:ph type="sldNum" sz="quarter" idx="12"/>
          </p:nvPr>
        </p:nvSpPr>
        <p:spPr/>
        <p:txBody>
          <a:bodyPr/>
          <a:lstStyle/>
          <a:p>
            <a:fld id="{A49C798E-A141-4728-B2C1-C020555BD9EF}" type="slidenum">
              <a:rPr lang="en-GB" smtClean="0"/>
              <a:t>128</a:t>
            </a:fld>
            <a:endParaRPr lang="en-GB"/>
          </a:p>
        </p:txBody>
      </p:sp>
    </p:spTree>
    <p:extLst>
      <p:ext uri="{BB962C8B-B14F-4D97-AF65-F5344CB8AC3E}">
        <p14:creationId xmlns:p14="http://schemas.microsoft.com/office/powerpoint/2010/main" val="36234422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3 – YOU DO</a:t>
            </a:r>
          </a:p>
          <a:p>
            <a:pPr marL="95250" marR="28575">
              <a:lnSpc>
                <a:spcPct val="107000"/>
              </a:lnSpc>
              <a:spcBef>
                <a:spcPts val="2250"/>
              </a:spcBef>
              <a:spcAft>
                <a:spcPts val="225"/>
              </a:spcAft>
            </a:pPr>
            <a:r>
              <a:rPr lang="en-GB" sz="1200" b="1" dirty="0">
                <a:solidFill>
                  <a:schemeClr val="tx1"/>
                </a:solidFill>
                <a:effectLst/>
                <a:ea typeface="Times New Roman" panose="02020603050405020304" pitchFamily="18" charset="0"/>
                <a:cs typeface="Calibri" panose="020F0502020204030204" pitchFamily="34" charset="0"/>
              </a:rPr>
              <a:t>Q4.</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Aft>
                <a:spcPts val="800"/>
              </a:spcAft>
            </a:pPr>
            <a:r>
              <a:rPr lang="en-GB" sz="1200" dirty="0">
                <a:solidFill>
                  <a:schemeClr val="tx1"/>
                </a:solidFill>
                <a:effectLst/>
                <a:ea typeface="Times New Roman" panose="02020603050405020304" pitchFamily="18" charset="0"/>
                <a:cs typeface="Calibri" panose="020F0502020204030204" pitchFamily="34" charset="0"/>
              </a:rPr>
              <a:t>(a)  Vectors are used in the process of genetic engineering.</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Which </a:t>
            </a:r>
            <a:r>
              <a:rPr lang="en-GB" sz="1200" b="1" dirty="0">
                <a:solidFill>
                  <a:schemeClr val="tx1"/>
                </a:solidFill>
                <a:effectLst/>
                <a:ea typeface="Times New Roman" panose="02020603050405020304" pitchFamily="18" charset="0"/>
                <a:cs typeface="Calibri" panose="020F0502020204030204" pitchFamily="34" charset="0"/>
              </a:rPr>
              <a:t>two</a:t>
            </a:r>
            <a:r>
              <a:rPr lang="en-GB" sz="1200" dirty="0">
                <a:solidFill>
                  <a:schemeClr val="tx1"/>
                </a:solidFill>
                <a:effectLst/>
                <a:ea typeface="Times New Roman" panose="02020603050405020304" pitchFamily="18" charset="0"/>
                <a:cs typeface="Calibri" panose="020F0502020204030204" pitchFamily="34" charset="0"/>
              </a:rPr>
              <a:t> statements are correct?</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Tick </a:t>
            </a:r>
            <a:r>
              <a:rPr lang="en-GB" sz="1200" b="1" dirty="0">
                <a:solidFill>
                  <a:schemeClr val="tx1"/>
                </a:solidFill>
                <a:effectLst/>
                <a:ea typeface="Times New Roman" panose="02020603050405020304" pitchFamily="18" charset="0"/>
                <a:cs typeface="Calibri" panose="020F0502020204030204" pitchFamily="34" charset="0"/>
              </a:rPr>
              <a:t>two</a:t>
            </a:r>
            <a:r>
              <a:rPr lang="en-GB" sz="1200" dirty="0">
                <a:solidFill>
                  <a:schemeClr val="tx1"/>
                </a:solidFill>
                <a:effectLst/>
                <a:ea typeface="Times New Roman" panose="02020603050405020304" pitchFamily="18" charset="0"/>
                <a:cs typeface="Calibri" panose="020F0502020204030204" pitchFamily="34" charset="0"/>
              </a:rPr>
              <a:t> boxes.</a:t>
            </a: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a typeface="Times New Roman" panose="02020603050405020304" pitchFamily="18" charset="0"/>
              <a:cs typeface="Calibri" panose="020F0502020204030204" pitchFamily="34"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(b)  Scientists have genetically engineered a variety of wheat to be resistant to herbicides.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The herbicide resistant variety of wheat will give a higher yield than the non-herbicide resistant variety.</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Explain why.</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r>
              <a:rPr lang="en-GB" sz="1200" dirty="0">
                <a:solidFill>
                  <a:schemeClr val="tx1"/>
                </a:solidFill>
              </a:rPr>
              <a:t>……………………………………………………………………………………………………………………………………………………………………………………………………………………………………………………………………………………………………………………………………………………………………………………………………………………………………………………………………………………………………………………………………………………………………………………………………………………………………………………………………………………………………………………………………………………………………………………………………………………………………………………………………………………………………………………………………………………………………………………………………………..</a:t>
            </a: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(3)</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graphicFrame>
        <p:nvGraphicFramePr>
          <p:cNvPr id="2" name="Table 1">
            <a:extLst>
              <a:ext uri="{FF2B5EF4-FFF2-40B4-BE49-F238E27FC236}">
                <a16:creationId xmlns:a16="http://schemas.microsoft.com/office/drawing/2014/main" id="{2257AC5B-ED99-82F0-48A2-1A5E8AB538D3}"/>
              </a:ext>
            </a:extLst>
          </p:cNvPr>
          <p:cNvGraphicFramePr>
            <a:graphicFrameLocks noGrp="1"/>
          </p:cNvGraphicFramePr>
          <p:nvPr/>
        </p:nvGraphicFramePr>
        <p:xfrm>
          <a:off x="342900" y="2254662"/>
          <a:ext cx="6120000" cy="2012408"/>
        </p:xfrm>
        <a:graphic>
          <a:graphicData uri="http://schemas.openxmlformats.org/drawingml/2006/table">
            <a:tbl>
              <a:tblPr>
                <a:tableStyleId>{616DA210-FB5B-4158-B5E0-FEB733F419BA}</a:tableStyleId>
              </a:tblPr>
              <a:tblGrid>
                <a:gridCol w="5202000">
                  <a:extLst>
                    <a:ext uri="{9D8B030D-6E8A-4147-A177-3AD203B41FA5}">
                      <a16:colId xmlns:a16="http://schemas.microsoft.com/office/drawing/2014/main" val="2047768682"/>
                    </a:ext>
                  </a:extLst>
                </a:gridCol>
                <a:gridCol w="918000">
                  <a:extLst>
                    <a:ext uri="{9D8B030D-6E8A-4147-A177-3AD203B41FA5}">
                      <a16:colId xmlns:a16="http://schemas.microsoft.com/office/drawing/2014/main" val="683424578"/>
                    </a:ext>
                  </a:extLst>
                </a:gridCol>
              </a:tblGrid>
              <a:tr h="450232">
                <a:tc>
                  <a:txBody>
                    <a:bodyPr/>
                    <a:lstStyle/>
                    <a:p>
                      <a:pPr marL="28575" marR="28575">
                        <a:lnSpc>
                          <a:spcPct val="107000"/>
                        </a:lnSpc>
                        <a:spcBef>
                          <a:spcPts val="450"/>
                        </a:spcBef>
                        <a:spcAft>
                          <a:spcPts val="450"/>
                        </a:spcAft>
                      </a:pPr>
                      <a:r>
                        <a:rPr lang="en-GB" sz="1200" dirty="0">
                          <a:effectLst/>
                        </a:rPr>
                        <a:t>Vectors are enzymes used to ‘cut open’ the DNA molecule.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 marR="28575">
                        <a:lnSpc>
                          <a:spcPct val="107000"/>
                        </a:lnSpc>
                        <a:spcBef>
                          <a:spcPts val="450"/>
                        </a:spcBef>
                        <a:spcAft>
                          <a:spcPts val="450"/>
                        </a:spcAft>
                      </a:pP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0829146"/>
                  </a:ext>
                </a:extLst>
              </a:tr>
              <a:tr h="390544">
                <a:tc>
                  <a:txBody>
                    <a:bodyPr/>
                    <a:lstStyle/>
                    <a:p>
                      <a:pPr marL="28575" marR="28575">
                        <a:lnSpc>
                          <a:spcPct val="107000"/>
                        </a:lnSpc>
                        <a:spcBef>
                          <a:spcPts val="450"/>
                        </a:spcBef>
                        <a:spcAft>
                          <a:spcPts val="450"/>
                        </a:spcAft>
                      </a:pPr>
                      <a:r>
                        <a:rPr lang="en-GB" sz="1200" dirty="0">
                          <a:effectLst/>
                        </a:rPr>
                        <a:t>Vectors are used to insert genes into cells.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 marR="28575">
                        <a:lnSpc>
                          <a:spcPct val="107000"/>
                        </a:lnSpc>
                        <a:spcBef>
                          <a:spcPts val="450"/>
                        </a:spcBef>
                        <a:spcAft>
                          <a:spcPts val="450"/>
                        </a:spcAft>
                      </a:pP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780191"/>
                  </a:ext>
                </a:extLst>
              </a:tr>
              <a:tr h="390544">
                <a:tc>
                  <a:txBody>
                    <a:bodyPr/>
                    <a:lstStyle/>
                    <a:p>
                      <a:pPr marL="28575" marR="28575">
                        <a:lnSpc>
                          <a:spcPct val="107000"/>
                        </a:lnSpc>
                        <a:spcBef>
                          <a:spcPts val="450"/>
                        </a:spcBef>
                        <a:spcAft>
                          <a:spcPts val="450"/>
                        </a:spcAft>
                      </a:pPr>
                      <a:r>
                        <a:rPr lang="en-GB" sz="1200" dirty="0">
                          <a:effectLst/>
                        </a:rPr>
                        <a:t>Vectors are used to isolate the required gene.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 marR="28575">
                        <a:lnSpc>
                          <a:spcPct val="107000"/>
                        </a:lnSpc>
                        <a:spcBef>
                          <a:spcPts val="450"/>
                        </a:spcBef>
                        <a:spcAft>
                          <a:spcPts val="450"/>
                        </a:spcAft>
                      </a:pP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8386760"/>
                  </a:ext>
                </a:extLst>
              </a:tr>
              <a:tr h="390544">
                <a:tc>
                  <a:txBody>
                    <a:bodyPr/>
                    <a:lstStyle/>
                    <a:p>
                      <a:pPr marL="28575" marR="28575">
                        <a:lnSpc>
                          <a:spcPct val="107000"/>
                        </a:lnSpc>
                        <a:spcBef>
                          <a:spcPts val="450"/>
                        </a:spcBef>
                        <a:spcAft>
                          <a:spcPts val="450"/>
                        </a:spcAft>
                      </a:pPr>
                      <a:r>
                        <a:rPr lang="en-GB" sz="1200" dirty="0">
                          <a:effectLst/>
                        </a:rPr>
                        <a:t>Vectors are used to stimulate cell division.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 marR="28575">
                        <a:lnSpc>
                          <a:spcPct val="107000"/>
                        </a:lnSpc>
                        <a:spcBef>
                          <a:spcPts val="450"/>
                        </a:spcBef>
                        <a:spcAft>
                          <a:spcPts val="450"/>
                        </a:spcAft>
                      </a:pP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267277"/>
                  </a:ext>
                </a:extLst>
              </a:tr>
              <a:tr h="390544">
                <a:tc>
                  <a:txBody>
                    <a:bodyPr/>
                    <a:lstStyle/>
                    <a:p>
                      <a:pPr marL="28575" marR="28575">
                        <a:lnSpc>
                          <a:spcPct val="107000"/>
                        </a:lnSpc>
                        <a:spcBef>
                          <a:spcPts val="450"/>
                        </a:spcBef>
                        <a:spcAft>
                          <a:spcPts val="450"/>
                        </a:spcAft>
                      </a:pPr>
                      <a:r>
                        <a:rPr lang="en-GB" sz="1200" dirty="0">
                          <a:effectLst/>
                        </a:rPr>
                        <a:t>Vectors are usually plasmids or viruses.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 marR="28575">
                        <a:lnSpc>
                          <a:spcPct val="107000"/>
                        </a:lnSpc>
                        <a:spcBef>
                          <a:spcPts val="450"/>
                        </a:spcBef>
                        <a:spcAft>
                          <a:spcPts val="450"/>
                        </a:spcAft>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5674925"/>
                  </a:ext>
                </a:extLst>
              </a:tr>
            </a:tbl>
          </a:graphicData>
        </a:graphic>
      </p:graphicFrame>
      <p:pic>
        <p:nvPicPr>
          <p:cNvPr id="4101" name="Picture 5">
            <a:extLst>
              <a:ext uri="{FF2B5EF4-FFF2-40B4-BE49-F238E27FC236}">
                <a16:creationId xmlns:a16="http://schemas.microsoft.com/office/drawing/2014/main" id="{334231FC-3790-F5D6-29FB-C6F536E42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637" y="388607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AEDF3EE-FA8D-84F4-31F4-2F3146839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648" y="346447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D5325FD4-971D-6DB7-21A6-473511878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637" y="3057255"/>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4A2FD43-C61F-5ADC-726E-C71E1725A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637" y="265003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a:extLst>
              <a:ext uri="{FF2B5EF4-FFF2-40B4-BE49-F238E27FC236}">
                <a16:creationId xmlns:a16="http://schemas.microsoft.com/office/drawing/2014/main" id="{4022B5BA-EA80-FDE4-2C92-46C526A4A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637" y="2254662"/>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EF270C-A607-6476-1EC7-FD2FEC1C4B3B}"/>
              </a:ext>
            </a:extLst>
          </p:cNvPr>
          <p:cNvSpPr txBox="1"/>
          <p:nvPr/>
        </p:nvSpPr>
        <p:spPr>
          <a:xfrm>
            <a:off x="3140577" y="1372755"/>
            <a:ext cx="3188034" cy="646331"/>
          </a:xfrm>
          <a:prstGeom prst="rect">
            <a:avLst/>
          </a:prstGeom>
          <a:solidFill>
            <a:schemeClr val="bg1"/>
          </a:solidFill>
          <a:ln>
            <a:solidFill>
              <a:schemeClr val="tx1"/>
            </a:solidFill>
          </a:ln>
        </p:spPr>
        <p:txBody>
          <a:bodyPr wrap="square" rtlCol="0">
            <a:spAutoFit/>
          </a:bodyPr>
          <a:lstStyle/>
          <a:p>
            <a:r>
              <a:rPr lang="en-GB" sz="1200" dirty="0"/>
              <a:t>Answers – </a:t>
            </a:r>
          </a:p>
          <a:p>
            <a:pPr marL="171450" indent="-171450">
              <a:buFont typeface="Arial" panose="020B0604020202020204" pitchFamily="34" charset="0"/>
              <a:buChar char="•"/>
            </a:pPr>
            <a:r>
              <a:rPr lang="en-GB" sz="1200" dirty="0"/>
              <a:t>Vectors are used to insert genes into cells</a:t>
            </a:r>
          </a:p>
          <a:p>
            <a:pPr marL="171450" indent="-171450">
              <a:buFont typeface="Arial" panose="020B0604020202020204" pitchFamily="34" charset="0"/>
              <a:buChar char="•"/>
            </a:pPr>
            <a:r>
              <a:rPr lang="en-GB" sz="1200" dirty="0"/>
              <a:t>Vectors are usually plasmids or viruses</a:t>
            </a:r>
          </a:p>
        </p:txBody>
      </p:sp>
      <p:pic>
        <p:nvPicPr>
          <p:cNvPr id="6" name="Picture 5">
            <a:extLst>
              <a:ext uri="{FF2B5EF4-FFF2-40B4-BE49-F238E27FC236}">
                <a16:creationId xmlns:a16="http://schemas.microsoft.com/office/drawing/2014/main" id="{04EDA09D-AB64-5C03-FAD2-5E6E0AE3FE8F}"/>
              </a:ext>
            </a:extLst>
          </p:cNvPr>
          <p:cNvPicPr>
            <a:picLocks noChangeAspect="1"/>
          </p:cNvPicPr>
          <p:nvPr/>
        </p:nvPicPr>
        <p:blipFill>
          <a:blip r:embed="rId3"/>
          <a:stretch>
            <a:fillRect/>
          </a:stretch>
        </p:blipFill>
        <p:spPr>
          <a:xfrm>
            <a:off x="342900" y="5881938"/>
            <a:ext cx="5248275" cy="2457450"/>
          </a:xfrm>
          <a:prstGeom prst="rect">
            <a:avLst/>
          </a:prstGeom>
          <a:ln>
            <a:solidFill>
              <a:schemeClr val="tx1"/>
            </a:solidFill>
          </a:ln>
        </p:spPr>
      </p:pic>
      <p:sp>
        <p:nvSpPr>
          <p:cNvPr id="5" name="Slide Number Placeholder 4">
            <a:extLst>
              <a:ext uri="{FF2B5EF4-FFF2-40B4-BE49-F238E27FC236}">
                <a16:creationId xmlns:a16="http://schemas.microsoft.com/office/drawing/2014/main" id="{447F2357-2E57-D21B-ADC6-E51CDDCD84EC}"/>
              </a:ext>
            </a:extLst>
          </p:cNvPr>
          <p:cNvSpPr>
            <a:spLocks noGrp="1"/>
          </p:cNvSpPr>
          <p:nvPr>
            <p:ph type="sldNum" sz="quarter" idx="12"/>
          </p:nvPr>
        </p:nvSpPr>
        <p:spPr/>
        <p:txBody>
          <a:bodyPr/>
          <a:lstStyle/>
          <a:p>
            <a:fld id="{A49C798E-A141-4728-B2C1-C020555BD9EF}" type="slidenum">
              <a:rPr lang="en-GB" smtClean="0"/>
              <a:t>129</a:t>
            </a:fld>
            <a:endParaRPr lang="en-GB"/>
          </a:p>
        </p:txBody>
      </p:sp>
    </p:spTree>
    <p:extLst>
      <p:ext uri="{BB962C8B-B14F-4D97-AF65-F5344CB8AC3E}">
        <p14:creationId xmlns:p14="http://schemas.microsoft.com/office/powerpoint/2010/main" val="96991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6265"/>
            <a:ext cx="6311900" cy="6711709"/>
          </a:xfrm>
          <a:prstGeom prst="rect">
            <a:avLst/>
          </a:prstGeom>
          <a:noFill/>
          <a:ln w="28575">
            <a:noFill/>
          </a:ln>
        </p:spPr>
        <p:txBody>
          <a:bodyPr wrap="square" rtlCol="0">
            <a:spAutoFit/>
          </a:bodyPr>
          <a:lstStyle/>
          <a:p>
            <a:pPr>
              <a:lnSpc>
                <a:spcPct val="150000"/>
              </a:lnSpc>
            </a:pPr>
            <a:r>
              <a:rPr lang="en-GB" sz="1200" dirty="0"/>
              <a:t>Comparison questions</a:t>
            </a:r>
          </a:p>
          <a:p>
            <a:pPr>
              <a:lnSpc>
                <a:spcPct val="150000"/>
              </a:lnSpc>
            </a:pPr>
            <a:endParaRPr lang="en-GB" sz="1200" dirty="0"/>
          </a:p>
          <a:p>
            <a:pPr marL="228600" indent="-228600">
              <a:lnSpc>
                <a:spcPct val="150000"/>
              </a:lnSpc>
              <a:buAutoNum type="arabicPeriod"/>
            </a:pPr>
            <a:r>
              <a:rPr lang="en-GB" sz="1200" dirty="0"/>
              <a:t>I DO:  Compare the process of sexual reproduction with asexual reproduction?</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r>
              <a:rPr lang="en-GB" sz="1200" dirty="0"/>
              <a:t>WE DO:  Compare the genetic profile of the offspring produced from sexual reproduction compared to asexual reproduction?</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You do: please see next page</a:t>
            </a:r>
          </a:p>
        </p:txBody>
      </p:sp>
      <p:sp>
        <p:nvSpPr>
          <p:cNvPr id="2" name="Slide Number Placeholder 1">
            <a:extLst>
              <a:ext uri="{FF2B5EF4-FFF2-40B4-BE49-F238E27FC236}">
                <a16:creationId xmlns:a16="http://schemas.microsoft.com/office/drawing/2014/main" id="{9DB82EE9-FB5D-7715-686B-6552CF3EFA23}"/>
              </a:ext>
            </a:extLst>
          </p:cNvPr>
          <p:cNvSpPr>
            <a:spLocks noGrp="1"/>
          </p:cNvSpPr>
          <p:nvPr>
            <p:ph type="sldNum" sz="quarter" idx="12"/>
          </p:nvPr>
        </p:nvSpPr>
        <p:spPr/>
        <p:txBody>
          <a:bodyPr/>
          <a:lstStyle/>
          <a:p>
            <a:fld id="{A49C798E-A141-4728-B2C1-C020555BD9EF}" type="slidenum">
              <a:rPr lang="en-GB" smtClean="0"/>
              <a:t>13</a:t>
            </a:fld>
            <a:endParaRPr lang="en-GB"/>
          </a:p>
        </p:txBody>
      </p:sp>
    </p:spTree>
    <p:extLst>
      <p:ext uri="{BB962C8B-B14F-4D97-AF65-F5344CB8AC3E}">
        <p14:creationId xmlns:p14="http://schemas.microsoft.com/office/powerpoint/2010/main" val="40957737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Exam questions – Tier 3 – YOU DO</a:t>
            </a: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(c)  Give </a:t>
            </a:r>
            <a:r>
              <a:rPr lang="en-GB" sz="1200" b="1" dirty="0">
                <a:solidFill>
                  <a:schemeClr val="tx1"/>
                </a:solidFill>
                <a:effectLst/>
                <a:ea typeface="Times New Roman" panose="02020603050405020304" pitchFamily="18" charset="0"/>
                <a:cs typeface="Calibri" panose="020F0502020204030204" pitchFamily="34" charset="0"/>
              </a:rPr>
              <a:t>two</a:t>
            </a:r>
            <a:r>
              <a:rPr lang="en-GB" sz="1200" dirty="0">
                <a:solidFill>
                  <a:schemeClr val="tx1"/>
                </a:solidFill>
                <a:effectLst/>
                <a:ea typeface="Times New Roman" panose="02020603050405020304" pitchFamily="18" charset="0"/>
                <a:cs typeface="Calibri" panose="020F0502020204030204" pitchFamily="34" charset="0"/>
              </a:rPr>
              <a:t> examples of genetic engineering in use today.</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Do </a:t>
            </a:r>
            <a:r>
              <a:rPr lang="en-GB" sz="1200" b="1" dirty="0">
                <a:solidFill>
                  <a:schemeClr val="tx1"/>
                </a:solidFill>
                <a:effectLst/>
                <a:ea typeface="Times New Roman" panose="02020603050405020304" pitchFamily="18" charset="0"/>
                <a:cs typeface="Calibri" panose="020F0502020204030204" pitchFamily="34" charset="0"/>
              </a:rPr>
              <a:t>not</a:t>
            </a:r>
            <a:r>
              <a:rPr lang="en-GB" sz="1200" dirty="0">
                <a:solidFill>
                  <a:schemeClr val="tx1"/>
                </a:solidFill>
                <a:effectLst/>
                <a:ea typeface="Times New Roman" panose="02020603050405020304" pitchFamily="18" charset="0"/>
                <a:cs typeface="Calibri" panose="020F0502020204030204" pitchFamily="34" charset="0"/>
              </a:rPr>
              <a:t> refer to herbicide resistance in your answer.</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1. ……………………………………………………………………………………………………………………………………………………………. ………………………………………………………………………………………………………………………………………………………………..2. ……………………………………………………………………………………………………………………………………………………………. ………………………………………………………………………………………………………………………………………………………………..</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(2)</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(d)  Scientists working on the ‘Human Genome Project’ have now mapped the entire genetic code of humans.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ea typeface="Times New Roman" panose="02020603050405020304" pitchFamily="18" charset="0"/>
                <a:cs typeface="Calibri" panose="020F0502020204030204" pitchFamily="34" charset="0"/>
              </a:rPr>
              <a:t>Explain </a:t>
            </a:r>
            <a:r>
              <a:rPr lang="en-GB" sz="1200" b="1" dirty="0">
                <a:solidFill>
                  <a:schemeClr val="tx1"/>
                </a:solidFill>
                <a:effectLst/>
                <a:ea typeface="Times New Roman" panose="02020603050405020304" pitchFamily="18" charset="0"/>
                <a:cs typeface="Calibri" panose="020F0502020204030204" pitchFamily="34" charset="0"/>
              </a:rPr>
              <a:t>one</a:t>
            </a:r>
            <a:r>
              <a:rPr lang="en-GB" sz="1200" dirty="0">
                <a:solidFill>
                  <a:schemeClr val="tx1"/>
                </a:solidFill>
                <a:effectLst/>
                <a:ea typeface="Times New Roman" panose="02020603050405020304" pitchFamily="18" charset="0"/>
                <a:cs typeface="Calibri" panose="020F0502020204030204" pitchFamily="34" charset="0"/>
              </a:rPr>
              <a:t> way this could be important for people in the future.</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50000"/>
              </a:lnSpc>
              <a:spcBef>
                <a:spcPts val="1200"/>
              </a:spcBef>
              <a:spcAft>
                <a:spcPts val="800"/>
              </a:spcAft>
            </a:pPr>
            <a:r>
              <a:rPr lang="en-GB" sz="1200" dirty="0">
                <a:solidFill>
                  <a:schemeClr val="tx1"/>
                </a:solidFill>
              </a:rPr>
              <a:t>……………………………………………………………………………………………………………………………………………………………………………………………………………………………………………………………………………………………………………………………………………………………………………………………………………………………………………………………………………………………………………………………………………………………………………………………………………………………………………………………………………………………………………………………………………………………………………………………………………………………………………</a:t>
            </a:r>
          </a:p>
          <a:p>
            <a:pPr algn="r">
              <a:lnSpc>
                <a:spcPct val="107000"/>
              </a:lnSpc>
              <a:spcBef>
                <a:spcPts val="12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(2)</a:t>
            </a:r>
            <a:endParaRPr lang="en-GB" sz="1200" dirty="0">
              <a:solidFill>
                <a:schemeClr val="tx1"/>
              </a:solidFill>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ea typeface="Times New Roman" panose="02020603050405020304" pitchFamily="18" charset="0"/>
                <a:cs typeface="Calibri" panose="020F0502020204030204" pitchFamily="34" charset="0"/>
              </a:rPr>
              <a:t>(Total 9 marks)</a:t>
            </a:r>
            <a:endParaRPr lang="en-GB" sz="1200" dirty="0">
              <a:solidFill>
                <a:schemeClr val="tx1"/>
              </a:solidFill>
              <a:effectLst/>
              <a:ea typeface="Times New Roman" panose="02020603050405020304" pitchFamily="18" charset="0"/>
              <a:cs typeface="Times New Roman" panose="02020603050405020304" pitchFamily="18" charset="0"/>
            </a:endParaRPr>
          </a:p>
          <a:p>
            <a:pPr>
              <a:lnSpc>
                <a:spcPct val="150000"/>
              </a:lnSpc>
            </a:pPr>
            <a:endParaRPr lang="en-GB" sz="1200" b="1" u="sng" dirty="0">
              <a:solidFill>
                <a:schemeClr val="tx1"/>
              </a:solidFill>
            </a:endParaRPr>
          </a:p>
        </p:txBody>
      </p:sp>
      <p:pic>
        <p:nvPicPr>
          <p:cNvPr id="3" name="Picture 2">
            <a:extLst>
              <a:ext uri="{FF2B5EF4-FFF2-40B4-BE49-F238E27FC236}">
                <a16:creationId xmlns:a16="http://schemas.microsoft.com/office/drawing/2014/main" id="{5A3B8483-CA8C-2F86-0218-1F7F95D30B7D}"/>
              </a:ext>
            </a:extLst>
          </p:cNvPr>
          <p:cNvPicPr>
            <a:picLocks noChangeAspect="1"/>
          </p:cNvPicPr>
          <p:nvPr/>
        </p:nvPicPr>
        <p:blipFill>
          <a:blip r:embed="rId2"/>
          <a:stretch>
            <a:fillRect/>
          </a:stretch>
        </p:blipFill>
        <p:spPr>
          <a:xfrm>
            <a:off x="908133" y="1407945"/>
            <a:ext cx="4686551" cy="1624013"/>
          </a:xfrm>
          <a:prstGeom prst="rect">
            <a:avLst/>
          </a:prstGeom>
          <a:ln>
            <a:solidFill>
              <a:schemeClr val="tx1"/>
            </a:solidFill>
          </a:ln>
        </p:spPr>
      </p:pic>
      <p:pic>
        <p:nvPicPr>
          <p:cNvPr id="6" name="Picture 5">
            <a:extLst>
              <a:ext uri="{FF2B5EF4-FFF2-40B4-BE49-F238E27FC236}">
                <a16:creationId xmlns:a16="http://schemas.microsoft.com/office/drawing/2014/main" id="{F20542AC-164E-2D94-6462-2F41384050C2}"/>
              </a:ext>
            </a:extLst>
          </p:cNvPr>
          <p:cNvPicPr>
            <a:picLocks noChangeAspect="1"/>
          </p:cNvPicPr>
          <p:nvPr/>
        </p:nvPicPr>
        <p:blipFill>
          <a:blip r:embed="rId3"/>
          <a:stretch>
            <a:fillRect/>
          </a:stretch>
        </p:blipFill>
        <p:spPr>
          <a:xfrm>
            <a:off x="403559" y="4249403"/>
            <a:ext cx="5191125" cy="2828925"/>
          </a:xfrm>
          <a:prstGeom prst="rect">
            <a:avLst/>
          </a:prstGeom>
          <a:ln>
            <a:solidFill>
              <a:schemeClr val="tx1"/>
            </a:solidFill>
          </a:ln>
        </p:spPr>
      </p:pic>
      <p:sp>
        <p:nvSpPr>
          <p:cNvPr id="2" name="Slide Number Placeholder 1">
            <a:extLst>
              <a:ext uri="{FF2B5EF4-FFF2-40B4-BE49-F238E27FC236}">
                <a16:creationId xmlns:a16="http://schemas.microsoft.com/office/drawing/2014/main" id="{52D6964D-9E7C-23A7-E17F-EBBD16F2843D}"/>
              </a:ext>
            </a:extLst>
          </p:cNvPr>
          <p:cNvSpPr>
            <a:spLocks noGrp="1"/>
          </p:cNvSpPr>
          <p:nvPr>
            <p:ph type="sldNum" sz="quarter" idx="12"/>
          </p:nvPr>
        </p:nvSpPr>
        <p:spPr/>
        <p:txBody>
          <a:bodyPr/>
          <a:lstStyle/>
          <a:p>
            <a:fld id="{A49C798E-A141-4728-B2C1-C020555BD9EF}" type="slidenum">
              <a:rPr lang="en-GB" smtClean="0"/>
              <a:t>130</a:t>
            </a:fld>
            <a:endParaRPr lang="en-GB"/>
          </a:p>
        </p:txBody>
      </p:sp>
    </p:spTree>
    <p:extLst>
      <p:ext uri="{BB962C8B-B14F-4D97-AF65-F5344CB8AC3E}">
        <p14:creationId xmlns:p14="http://schemas.microsoft.com/office/powerpoint/2010/main" val="27173814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787095"/>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a:t>
            </a:r>
            <a:r>
              <a:rPr lang="en-GB" sz="1200" dirty="0"/>
              <a:t>to be able to describe the impacts of developments in biology on classification systems</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336687"/>
            <a:ext cx="6311900" cy="1015663"/>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how organisms can be related at a very distant level, as well as helping us to explain how living organisms can have similarities as well as differences.</a:t>
            </a:r>
          </a:p>
          <a:p>
            <a:endParaRPr lang="en-US" sz="1200" dirty="0">
              <a:latin typeface="+mj-lt"/>
            </a:endParaRPr>
          </a:p>
          <a:p>
            <a:endParaRPr lang="en-US" sz="1200" dirty="0">
              <a:latin typeface="+mj-lt"/>
            </a:endParaRPr>
          </a:p>
        </p:txBody>
      </p:sp>
      <p:sp>
        <p:nvSpPr>
          <p:cNvPr id="5" name="TextBox 4">
            <a:extLst>
              <a:ext uri="{FF2B5EF4-FFF2-40B4-BE49-F238E27FC236}">
                <a16:creationId xmlns:a16="http://schemas.microsoft.com/office/drawing/2014/main" id="{BC7A2893-2755-333C-3C30-579FF4520854}"/>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8: Classification of living organisms</a:t>
            </a:r>
          </a:p>
        </p:txBody>
      </p:sp>
      <p:sp>
        <p:nvSpPr>
          <p:cNvPr id="2" name="Slide Number Placeholder 1">
            <a:extLst>
              <a:ext uri="{FF2B5EF4-FFF2-40B4-BE49-F238E27FC236}">
                <a16:creationId xmlns:a16="http://schemas.microsoft.com/office/drawing/2014/main" id="{49674600-7034-E6B4-2F20-ECEAEE06154C}"/>
              </a:ext>
            </a:extLst>
          </p:cNvPr>
          <p:cNvSpPr>
            <a:spLocks noGrp="1"/>
          </p:cNvSpPr>
          <p:nvPr>
            <p:ph type="sldNum" sz="quarter" idx="12"/>
          </p:nvPr>
        </p:nvSpPr>
        <p:spPr/>
        <p:txBody>
          <a:bodyPr/>
          <a:lstStyle/>
          <a:p>
            <a:fld id="{A49C798E-A141-4728-B2C1-C020555BD9EF}" type="slidenum">
              <a:rPr lang="en-GB" smtClean="0"/>
              <a:t>131</a:t>
            </a:fld>
            <a:endParaRPr lang="en-GB"/>
          </a:p>
        </p:txBody>
      </p:sp>
    </p:spTree>
    <p:extLst>
      <p:ext uri="{BB962C8B-B14F-4D97-AF65-F5344CB8AC3E}">
        <p14:creationId xmlns:p14="http://schemas.microsoft.com/office/powerpoint/2010/main" val="14276638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6065378"/>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p:txBody>
      </p:sp>
      <p:grpSp>
        <p:nvGrpSpPr>
          <p:cNvPr id="8" name="Group 7">
            <a:extLst>
              <a:ext uri="{FF2B5EF4-FFF2-40B4-BE49-F238E27FC236}">
                <a16:creationId xmlns:a16="http://schemas.microsoft.com/office/drawing/2014/main" id="{61CFB705-A1B4-ACBC-83AD-5ABC47CD922F}"/>
              </a:ext>
            </a:extLst>
          </p:cNvPr>
          <p:cNvGrpSpPr/>
          <p:nvPr/>
        </p:nvGrpSpPr>
        <p:grpSpPr>
          <a:xfrm>
            <a:off x="412750" y="609600"/>
            <a:ext cx="5899150" cy="5664200"/>
            <a:chOff x="3562350" y="152400"/>
            <a:chExt cx="5000625" cy="4826000"/>
          </a:xfrm>
        </p:grpSpPr>
        <p:pic>
          <p:nvPicPr>
            <p:cNvPr id="9" name="Picture 8">
              <a:extLst>
                <a:ext uri="{FF2B5EF4-FFF2-40B4-BE49-F238E27FC236}">
                  <a16:creationId xmlns:a16="http://schemas.microsoft.com/office/drawing/2014/main" id="{877C303F-AFED-841B-074C-4CB9DA99A7C4}"/>
                </a:ext>
              </a:extLst>
            </p:cNvPr>
            <p:cNvPicPr>
              <a:picLocks noChangeAspect="1"/>
            </p:cNvPicPr>
            <p:nvPr/>
          </p:nvPicPr>
          <p:blipFill rotWithShape="1">
            <a:blip r:embed="rId2"/>
            <a:srcRect l="28637" t="34370" r="30348" b="35407"/>
            <a:stretch/>
          </p:blipFill>
          <p:spPr>
            <a:xfrm>
              <a:off x="3562350" y="152400"/>
              <a:ext cx="5000625" cy="2072640"/>
            </a:xfrm>
            <a:prstGeom prst="rect">
              <a:avLst/>
            </a:prstGeom>
          </p:spPr>
        </p:pic>
        <p:pic>
          <p:nvPicPr>
            <p:cNvPr id="10" name="Picture 9">
              <a:extLst>
                <a:ext uri="{FF2B5EF4-FFF2-40B4-BE49-F238E27FC236}">
                  <a16:creationId xmlns:a16="http://schemas.microsoft.com/office/drawing/2014/main" id="{D646C6D1-5E9E-4E17-3E7B-D8FECBC2AB21}"/>
                </a:ext>
              </a:extLst>
            </p:cNvPr>
            <p:cNvPicPr>
              <a:picLocks noChangeAspect="1"/>
            </p:cNvPicPr>
            <p:nvPr/>
          </p:nvPicPr>
          <p:blipFill rotWithShape="1">
            <a:blip r:embed="rId3"/>
            <a:srcRect l="28635" t="34815" r="30349" b="20000"/>
            <a:stretch/>
          </p:blipFill>
          <p:spPr>
            <a:xfrm>
              <a:off x="3562350" y="1879600"/>
              <a:ext cx="5000625" cy="3098800"/>
            </a:xfrm>
            <a:prstGeom prst="rect">
              <a:avLst/>
            </a:prstGeom>
          </p:spPr>
        </p:pic>
      </p:grpSp>
      <p:sp>
        <p:nvSpPr>
          <p:cNvPr id="2" name="Slide Number Placeholder 1">
            <a:extLst>
              <a:ext uri="{FF2B5EF4-FFF2-40B4-BE49-F238E27FC236}">
                <a16:creationId xmlns:a16="http://schemas.microsoft.com/office/drawing/2014/main" id="{BF7CBC78-ADCF-927C-C77F-5E02E8B1ABA3}"/>
              </a:ext>
            </a:extLst>
          </p:cNvPr>
          <p:cNvSpPr>
            <a:spLocks noGrp="1"/>
          </p:cNvSpPr>
          <p:nvPr>
            <p:ph type="sldNum" sz="quarter" idx="12"/>
          </p:nvPr>
        </p:nvSpPr>
        <p:spPr/>
        <p:txBody>
          <a:bodyPr/>
          <a:lstStyle/>
          <a:p>
            <a:fld id="{A49C798E-A141-4728-B2C1-C020555BD9EF}" type="slidenum">
              <a:rPr lang="en-GB" smtClean="0"/>
              <a:t>132</a:t>
            </a:fld>
            <a:endParaRPr lang="en-GB"/>
          </a:p>
        </p:txBody>
      </p:sp>
    </p:spTree>
    <p:extLst>
      <p:ext uri="{BB962C8B-B14F-4D97-AF65-F5344CB8AC3E}">
        <p14:creationId xmlns:p14="http://schemas.microsoft.com/office/powerpoint/2010/main" val="25810956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457200"/>
            <a:ext cx="6311900" cy="3326167"/>
          </a:xfrm>
          <a:prstGeom prst="rect">
            <a:avLst/>
          </a:prstGeom>
          <a:noFill/>
          <a:ln w="28575">
            <a:solidFill>
              <a:schemeClr val="tx1"/>
            </a:solidFill>
          </a:ln>
        </p:spPr>
        <p:txBody>
          <a:bodyPr wrap="square" rtlCol="0">
            <a:spAutoFit/>
          </a:bodyPr>
          <a:lstStyle/>
          <a:p>
            <a:r>
              <a:rPr lang="en-GB" sz="1400" b="1" u="sng" dirty="0"/>
              <a:t>I wasn’t there but I still care!</a:t>
            </a:r>
            <a:r>
              <a:rPr lang="en-GB" sz="1400" dirty="0"/>
              <a:t> </a:t>
            </a:r>
            <a:r>
              <a:rPr lang="en-GB" sz="1200" dirty="0"/>
              <a:t>Last lesson we looked genetic engineering.</a:t>
            </a:r>
          </a:p>
          <a:p>
            <a:pPr>
              <a:lnSpc>
                <a:spcPct val="150000"/>
              </a:lnSpc>
            </a:pPr>
            <a:r>
              <a:rPr lang="en-GB" sz="1200" dirty="0"/>
              <a:t>Using the AQA Biology textbook, pages 224-225:</a:t>
            </a:r>
          </a:p>
          <a:p>
            <a:pPr marL="228600" indent="-228600">
              <a:lnSpc>
                <a:spcPct val="150000"/>
              </a:lnSpc>
              <a:buFont typeface="+mj-lt"/>
              <a:buAutoNum type="arabicPeriod"/>
            </a:pPr>
            <a:r>
              <a:rPr lang="en-GB" sz="1200" dirty="0"/>
              <a:t>What is genetic engineering? …………………………………………………………………………..……..………………… …………………………………………………………………………………………………………………………………………………………………………………………………………………………………………………………………………………………………………</a:t>
            </a:r>
          </a:p>
          <a:p>
            <a:pPr marL="228600" indent="-228600">
              <a:lnSpc>
                <a:spcPct val="150000"/>
              </a:lnSpc>
              <a:buFont typeface="+mj-lt"/>
              <a:buAutoNum type="arabicPeriod"/>
            </a:pPr>
            <a:r>
              <a:rPr lang="en-GB" sz="1200" dirty="0"/>
              <a:t>How is genetic engineering carried out? ......................................................................................... …………………………………………………………………………………………………………………………………………………… ……………………………………………………………………………………………………………………………………………………</a:t>
            </a:r>
          </a:p>
          <a:p>
            <a:pPr marL="228600" indent="-228600">
              <a:lnSpc>
                <a:spcPct val="150000"/>
              </a:lnSpc>
              <a:buFont typeface="+mj-lt"/>
              <a:buAutoNum type="arabicPeriod"/>
            </a:pPr>
            <a:r>
              <a:rPr lang="en-GB" sz="1200" dirty="0"/>
              <a:t>What is a vector? ……………………………………………………………………………………………………………………….. ……………………………………………………………………………………………………………………………………………………</a:t>
            </a:r>
          </a:p>
          <a:p>
            <a:pPr marL="228600" indent="-228600">
              <a:lnSpc>
                <a:spcPct val="150000"/>
              </a:lnSpc>
              <a:buFont typeface="+mj-lt"/>
              <a:buAutoNum type="arabicPeriod"/>
            </a:pPr>
            <a:r>
              <a:rPr lang="en-GB" sz="1200" dirty="0"/>
              <a:t>Why do we genetically engineer crops? …………………………………………………………..………………………… ……………………………………………………………………………………………………………………………………………………</a:t>
            </a:r>
          </a:p>
        </p:txBody>
      </p:sp>
      <p:sp>
        <p:nvSpPr>
          <p:cNvPr id="3" name="TextBox 2">
            <a:extLst>
              <a:ext uri="{FF2B5EF4-FFF2-40B4-BE49-F238E27FC236}">
                <a16:creationId xmlns:a16="http://schemas.microsoft.com/office/drawing/2014/main" id="{EF074416-281C-E478-F85F-E2456CF26521}"/>
              </a:ext>
            </a:extLst>
          </p:cNvPr>
          <p:cNvSpPr txBox="1"/>
          <p:nvPr/>
        </p:nvSpPr>
        <p:spPr>
          <a:xfrm>
            <a:off x="575175" y="3983610"/>
            <a:ext cx="5707647" cy="461665"/>
          </a:xfrm>
          <a:prstGeom prst="rect">
            <a:avLst/>
          </a:prstGeom>
          <a:solidFill>
            <a:schemeClr val="bg1"/>
          </a:solidFill>
          <a:ln>
            <a:solidFill>
              <a:schemeClr val="tx1"/>
            </a:solidFill>
          </a:ln>
        </p:spPr>
        <p:txBody>
          <a:bodyPr wrap="square" rtlCol="0">
            <a:spAutoFit/>
          </a:bodyPr>
          <a:lstStyle/>
          <a:p>
            <a:r>
              <a:rPr lang="en-GB" sz="1200" dirty="0"/>
              <a:t>Transferring genes to the cells of animals or plants at an early stage in their development so they develop a desired characteristic.</a:t>
            </a:r>
          </a:p>
        </p:txBody>
      </p:sp>
      <p:sp>
        <p:nvSpPr>
          <p:cNvPr id="5" name="TextBox 4">
            <a:extLst>
              <a:ext uri="{FF2B5EF4-FFF2-40B4-BE49-F238E27FC236}">
                <a16:creationId xmlns:a16="http://schemas.microsoft.com/office/drawing/2014/main" id="{5A2F5E7D-6465-D9CF-49BB-0F9AE606FDE9}"/>
              </a:ext>
            </a:extLst>
          </p:cNvPr>
          <p:cNvSpPr txBox="1"/>
          <p:nvPr/>
        </p:nvSpPr>
        <p:spPr>
          <a:xfrm>
            <a:off x="575174" y="4698726"/>
            <a:ext cx="5707647" cy="461665"/>
          </a:xfrm>
          <a:prstGeom prst="rect">
            <a:avLst/>
          </a:prstGeom>
          <a:solidFill>
            <a:schemeClr val="bg1"/>
          </a:solidFill>
          <a:ln>
            <a:solidFill>
              <a:schemeClr val="tx1"/>
            </a:solidFill>
          </a:ln>
        </p:spPr>
        <p:txBody>
          <a:bodyPr wrap="square" rtlCol="0">
            <a:spAutoFit/>
          </a:bodyPr>
          <a:lstStyle/>
          <a:p>
            <a:r>
              <a:rPr lang="en-GB" sz="1200" dirty="0"/>
              <a:t>Genes from the chromosomes of humans or other organisms can be “cut out” using enzymes and transferred to the cells of bacteria and other organisms using a vector.</a:t>
            </a:r>
          </a:p>
        </p:txBody>
      </p:sp>
      <p:sp>
        <p:nvSpPr>
          <p:cNvPr id="7" name="TextBox 6">
            <a:extLst>
              <a:ext uri="{FF2B5EF4-FFF2-40B4-BE49-F238E27FC236}">
                <a16:creationId xmlns:a16="http://schemas.microsoft.com/office/drawing/2014/main" id="{13BEB42F-B13E-D64C-C6E8-A290B96B02A0}"/>
              </a:ext>
            </a:extLst>
          </p:cNvPr>
          <p:cNvSpPr txBox="1"/>
          <p:nvPr/>
        </p:nvSpPr>
        <p:spPr>
          <a:xfrm>
            <a:off x="575173" y="5396572"/>
            <a:ext cx="5707647" cy="276999"/>
          </a:xfrm>
          <a:prstGeom prst="rect">
            <a:avLst/>
          </a:prstGeom>
          <a:solidFill>
            <a:schemeClr val="bg1"/>
          </a:solidFill>
          <a:ln>
            <a:solidFill>
              <a:schemeClr val="tx1"/>
            </a:solidFill>
          </a:ln>
        </p:spPr>
        <p:txBody>
          <a:bodyPr wrap="square" rtlCol="0">
            <a:spAutoFit/>
          </a:bodyPr>
          <a:lstStyle/>
          <a:p>
            <a:r>
              <a:rPr lang="en-GB" sz="1200" dirty="0"/>
              <a:t>Usually a bacterial plasmid or a virus, used to insert a desired gene into a target cell.</a:t>
            </a:r>
          </a:p>
        </p:txBody>
      </p:sp>
      <p:sp>
        <p:nvSpPr>
          <p:cNvPr id="8" name="TextBox 7">
            <a:extLst>
              <a:ext uri="{FF2B5EF4-FFF2-40B4-BE49-F238E27FC236}">
                <a16:creationId xmlns:a16="http://schemas.microsoft.com/office/drawing/2014/main" id="{BE97537F-B254-6E4C-7652-84628E7A5040}"/>
              </a:ext>
            </a:extLst>
          </p:cNvPr>
          <p:cNvSpPr txBox="1"/>
          <p:nvPr/>
        </p:nvSpPr>
        <p:spPr>
          <a:xfrm>
            <a:off x="575173" y="5919981"/>
            <a:ext cx="5707646" cy="276999"/>
          </a:xfrm>
          <a:prstGeom prst="rect">
            <a:avLst/>
          </a:prstGeom>
          <a:solidFill>
            <a:schemeClr val="bg1"/>
          </a:solidFill>
          <a:ln>
            <a:solidFill>
              <a:schemeClr val="tx1"/>
            </a:solidFill>
          </a:ln>
        </p:spPr>
        <p:txBody>
          <a:bodyPr wrap="square" rtlCol="0">
            <a:spAutoFit/>
          </a:bodyPr>
          <a:lstStyle/>
          <a:p>
            <a:r>
              <a:rPr lang="en-GB" sz="1200" dirty="0"/>
              <a:t>To have improved resistance to insect attacks or herbicides, and to produce higher yields.</a:t>
            </a:r>
          </a:p>
        </p:txBody>
      </p:sp>
      <p:sp>
        <p:nvSpPr>
          <p:cNvPr id="2" name="Slide Number Placeholder 1">
            <a:extLst>
              <a:ext uri="{FF2B5EF4-FFF2-40B4-BE49-F238E27FC236}">
                <a16:creationId xmlns:a16="http://schemas.microsoft.com/office/drawing/2014/main" id="{8CCAADA8-1A8E-1CC7-32ED-722A403D7EA5}"/>
              </a:ext>
            </a:extLst>
          </p:cNvPr>
          <p:cNvSpPr>
            <a:spLocks noGrp="1"/>
          </p:cNvSpPr>
          <p:nvPr>
            <p:ph type="sldNum" sz="quarter" idx="12"/>
          </p:nvPr>
        </p:nvSpPr>
        <p:spPr/>
        <p:txBody>
          <a:bodyPr/>
          <a:lstStyle/>
          <a:p>
            <a:fld id="{A49C798E-A141-4728-B2C1-C020555BD9EF}" type="slidenum">
              <a:rPr lang="en-GB" smtClean="0"/>
              <a:t>133</a:t>
            </a:fld>
            <a:endParaRPr lang="en-GB"/>
          </a:p>
        </p:txBody>
      </p:sp>
    </p:spTree>
    <p:extLst>
      <p:ext uri="{BB962C8B-B14F-4D97-AF65-F5344CB8AC3E}">
        <p14:creationId xmlns:p14="http://schemas.microsoft.com/office/powerpoint/2010/main" val="20224911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gn="just">
                        <a:lnSpc>
                          <a:spcPct val="150000"/>
                        </a:lnSpc>
                      </a:pPr>
                      <a:r>
                        <a:rPr lang="en-GB" sz="1200" b="1" dirty="0">
                          <a:solidFill>
                            <a:schemeClr val="tx1"/>
                          </a:solidFill>
                          <a:latin typeface="+mn-lt"/>
                        </a:rPr>
                        <a:t>1</a:t>
                      </a:r>
                    </a:p>
                    <a:p>
                      <a:pPr algn="just">
                        <a:lnSpc>
                          <a:spcPct val="150000"/>
                        </a:lnSpc>
                      </a:pPr>
                      <a:r>
                        <a:rPr lang="en-GB" sz="1200" b="1" dirty="0">
                          <a:solidFill>
                            <a:schemeClr val="tx1"/>
                          </a:solidFill>
                          <a:latin typeface="+mn-lt"/>
                        </a:rPr>
                        <a:t>2</a:t>
                      </a:r>
                    </a:p>
                    <a:p>
                      <a:pPr algn="just">
                        <a:lnSpc>
                          <a:spcPct val="150000"/>
                        </a:lnSpc>
                      </a:pPr>
                      <a:r>
                        <a:rPr lang="en-GB" sz="1200" b="1" dirty="0">
                          <a:solidFill>
                            <a:schemeClr val="tx1"/>
                          </a:solidFill>
                          <a:latin typeface="+mn-lt"/>
                        </a:rPr>
                        <a:t>3</a:t>
                      </a:r>
                    </a:p>
                    <a:p>
                      <a:pPr algn="just">
                        <a:lnSpc>
                          <a:spcPct val="150000"/>
                        </a:lnSpc>
                      </a:pPr>
                      <a:r>
                        <a:rPr lang="en-GB" sz="1200" b="1" dirty="0">
                          <a:solidFill>
                            <a:schemeClr val="tx1"/>
                          </a:solidFill>
                          <a:latin typeface="+mn-lt"/>
                        </a:rPr>
                        <a:t>4</a:t>
                      </a:r>
                    </a:p>
                    <a:p>
                      <a:pPr algn="just">
                        <a:lnSpc>
                          <a:spcPct val="150000"/>
                        </a:lnSpc>
                      </a:pPr>
                      <a:r>
                        <a:rPr lang="en-GB" sz="1200" b="1" dirty="0">
                          <a:solidFill>
                            <a:schemeClr val="tx1"/>
                          </a:solidFill>
                          <a:latin typeface="+mn-lt"/>
                        </a:rPr>
                        <a:t>5</a:t>
                      </a:r>
                    </a:p>
                    <a:p>
                      <a:pPr algn="just">
                        <a:lnSpc>
                          <a:spcPct val="150000"/>
                        </a:lnSpc>
                      </a:pPr>
                      <a:r>
                        <a:rPr lang="en-GB" sz="1200" b="1" dirty="0">
                          <a:solidFill>
                            <a:schemeClr val="tx1"/>
                          </a:solidFill>
                          <a:latin typeface="+mn-lt"/>
                        </a:rPr>
                        <a:t>6</a:t>
                      </a:r>
                    </a:p>
                    <a:p>
                      <a:pPr algn="just">
                        <a:lnSpc>
                          <a:spcPct val="150000"/>
                        </a:lnSpc>
                      </a:pPr>
                      <a:r>
                        <a:rPr lang="en-GB" sz="1200" b="1" dirty="0">
                          <a:solidFill>
                            <a:schemeClr val="tx1"/>
                          </a:solidFill>
                          <a:latin typeface="+mn-lt"/>
                        </a:rPr>
                        <a:t>7</a:t>
                      </a:r>
                    </a:p>
                    <a:p>
                      <a:pPr algn="just">
                        <a:lnSpc>
                          <a:spcPct val="150000"/>
                        </a:lnSpc>
                      </a:pPr>
                      <a:r>
                        <a:rPr lang="en-GB" sz="1200" b="1" dirty="0">
                          <a:solidFill>
                            <a:schemeClr val="tx1"/>
                          </a:solidFill>
                          <a:latin typeface="+mn-lt"/>
                        </a:rPr>
                        <a:t>8</a:t>
                      </a:r>
                    </a:p>
                    <a:p>
                      <a:pPr algn="just">
                        <a:lnSpc>
                          <a:spcPct val="150000"/>
                        </a:lnSpc>
                      </a:pPr>
                      <a:r>
                        <a:rPr lang="en-GB" sz="1200" b="1" dirty="0">
                          <a:solidFill>
                            <a:schemeClr val="tx1"/>
                          </a:solidFill>
                          <a:latin typeface="+mn-lt"/>
                        </a:rPr>
                        <a:t>9</a:t>
                      </a:r>
                    </a:p>
                    <a:p>
                      <a:pPr algn="just">
                        <a:lnSpc>
                          <a:spcPct val="150000"/>
                        </a:lnSpc>
                      </a:pPr>
                      <a:r>
                        <a:rPr lang="en-GB" sz="1200" b="1" dirty="0">
                          <a:solidFill>
                            <a:schemeClr val="tx1"/>
                          </a:solidFill>
                          <a:latin typeface="+mn-lt"/>
                        </a:rPr>
                        <a:t>10</a:t>
                      </a:r>
                    </a:p>
                    <a:p>
                      <a:pPr algn="just">
                        <a:lnSpc>
                          <a:spcPct val="150000"/>
                        </a:lnSpc>
                      </a:pPr>
                      <a:r>
                        <a:rPr lang="en-GB" sz="1200" b="1" dirty="0">
                          <a:solidFill>
                            <a:schemeClr val="tx1"/>
                          </a:solidFill>
                          <a:latin typeface="+mn-lt"/>
                        </a:rPr>
                        <a:t>11</a:t>
                      </a:r>
                    </a:p>
                    <a:p>
                      <a:pPr algn="just">
                        <a:lnSpc>
                          <a:spcPct val="150000"/>
                        </a:lnSpc>
                      </a:pPr>
                      <a:r>
                        <a:rPr lang="en-GB" sz="1200" b="1" dirty="0">
                          <a:solidFill>
                            <a:schemeClr val="tx1"/>
                          </a:solidFill>
                          <a:latin typeface="+mn-lt"/>
                        </a:rPr>
                        <a:t>12</a:t>
                      </a:r>
                    </a:p>
                    <a:p>
                      <a:pPr algn="just">
                        <a:lnSpc>
                          <a:spcPct val="150000"/>
                        </a:lnSpc>
                      </a:pPr>
                      <a:r>
                        <a:rPr lang="en-GB" sz="1200" b="1" dirty="0">
                          <a:solidFill>
                            <a:schemeClr val="tx1"/>
                          </a:solidFill>
                          <a:latin typeface="+mn-lt"/>
                        </a:rPr>
                        <a:t>13</a:t>
                      </a:r>
                    </a:p>
                    <a:p>
                      <a:pPr algn="just">
                        <a:lnSpc>
                          <a:spcPct val="150000"/>
                        </a:lnSpc>
                      </a:pPr>
                      <a:r>
                        <a:rPr lang="en-GB" sz="1200" b="1" dirty="0">
                          <a:solidFill>
                            <a:schemeClr val="tx1"/>
                          </a:solidFill>
                          <a:latin typeface="+mn-lt"/>
                        </a:rPr>
                        <a:t>14</a:t>
                      </a:r>
                    </a:p>
                    <a:p>
                      <a:pPr algn="just">
                        <a:lnSpc>
                          <a:spcPct val="150000"/>
                        </a:lnSpc>
                      </a:pPr>
                      <a:r>
                        <a:rPr lang="en-GB" sz="1200" b="1" dirty="0">
                          <a:solidFill>
                            <a:schemeClr val="tx1"/>
                          </a:solidFill>
                          <a:latin typeface="+mn-lt"/>
                        </a:rPr>
                        <a:t>15</a:t>
                      </a:r>
                    </a:p>
                    <a:p>
                      <a:pPr algn="just">
                        <a:lnSpc>
                          <a:spcPct val="150000"/>
                        </a:lnSpc>
                      </a:pPr>
                      <a:r>
                        <a:rPr lang="en-GB" sz="1200" b="1" dirty="0">
                          <a:solidFill>
                            <a:schemeClr val="tx1"/>
                          </a:solidFill>
                          <a:latin typeface="+mn-lt"/>
                        </a:rPr>
                        <a:t>16</a:t>
                      </a:r>
                    </a:p>
                    <a:p>
                      <a:pPr algn="just">
                        <a:lnSpc>
                          <a:spcPct val="150000"/>
                        </a:lnSpc>
                      </a:pPr>
                      <a:r>
                        <a:rPr lang="en-GB" sz="1200" b="1" dirty="0">
                          <a:solidFill>
                            <a:schemeClr val="tx1"/>
                          </a:solidFill>
                          <a:latin typeface="+mn-lt"/>
                        </a:rPr>
                        <a:t>17</a:t>
                      </a:r>
                    </a:p>
                    <a:p>
                      <a:pPr algn="just">
                        <a:lnSpc>
                          <a:spcPct val="150000"/>
                        </a:lnSpc>
                      </a:pPr>
                      <a:r>
                        <a:rPr lang="en-GB" sz="1200" b="1" dirty="0">
                          <a:solidFill>
                            <a:schemeClr val="tx1"/>
                          </a:solidFill>
                          <a:latin typeface="+mn-lt"/>
                        </a:rPr>
                        <a:t>18</a:t>
                      </a:r>
                    </a:p>
                    <a:p>
                      <a:pPr algn="just">
                        <a:lnSpc>
                          <a:spcPct val="150000"/>
                        </a:lnSpc>
                      </a:pPr>
                      <a:r>
                        <a:rPr lang="en-GB" sz="1200" b="1" dirty="0">
                          <a:solidFill>
                            <a:schemeClr val="tx1"/>
                          </a:solidFill>
                          <a:latin typeface="+mn-lt"/>
                        </a:rPr>
                        <a:t>19</a:t>
                      </a:r>
                    </a:p>
                    <a:p>
                      <a:pPr algn="just">
                        <a:lnSpc>
                          <a:spcPct val="150000"/>
                        </a:lnSpc>
                      </a:pPr>
                      <a:r>
                        <a:rPr lang="en-GB" sz="1200" b="1" dirty="0">
                          <a:solidFill>
                            <a:schemeClr val="tx1"/>
                          </a:solidFill>
                          <a:latin typeface="+mn-lt"/>
                        </a:rPr>
                        <a:t>20</a:t>
                      </a:r>
                    </a:p>
                    <a:p>
                      <a:pPr algn="just">
                        <a:lnSpc>
                          <a:spcPct val="150000"/>
                        </a:lnSpc>
                      </a:pPr>
                      <a:r>
                        <a:rPr lang="en-GB" sz="1200" b="1" dirty="0">
                          <a:solidFill>
                            <a:schemeClr val="tx1"/>
                          </a:solidFill>
                          <a:latin typeface="+mn-lt"/>
                        </a:rPr>
                        <a:t>21</a:t>
                      </a:r>
                    </a:p>
                    <a:p>
                      <a:pPr algn="just">
                        <a:lnSpc>
                          <a:spcPct val="150000"/>
                        </a:lnSpc>
                      </a:pPr>
                      <a:r>
                        <a:rPr lang="en-GB" sz="1200" b="1" dirty="0">
                          <a:solidFill>
                            <a:schemeClr val="tx1"/>
                          </a:solidFill>
                          <a:latin typeface="+mn-lt"/>
                        </a:rPr>
                        <a:t>22</a:t>
                      </a:r>
                    </a:p>
                    <a:p>
                      <a:pPr algn="just">
                        <a:lnSpc>
                          <a:spcPct val="150000"/>
                        </a:lnSpc>
                      </a:pPr>
                      <a:r>
                        <a:rPr lang="en-GB" sz="1200" b="1" dirty="0">
                          <a:solidFill>
                            <a:schemeClr val="tx1"/>
                          </a:solidFill>
                          <a:latin typeface="+mn-lt"/>
                        </a:rPr>
                        <a:t>23</a:t>
                      </a:r>
                    </a:p>
                    <a:p>
                      <a:pPr algn="just">
                        <a:lnSpc>
                          <a:spcPct val="150000"/>
                        </a:lnSpc>
                      </a:pPr>
                      <a:r>
                        <a:rPr lang="en-GB" sz="1200" b="1" dirty="0">
                          <a:solidFill>
                            <a:schemeClr val="tx1"/>
                          </a:solidFill>
                          <a:latin typeface="+mn-lt"/>
                        </a:rPr>
                        <a:t>24</a:t>
                      </a:r>
                    </a:p>
                    <a:p>
                      <a:pPr algn="just">
                        <a:lnSpc>
                          <a:spcPct val="150000"/>
                        </a:lnSpc>
                      </a:pPr>
                      <a:r>
                        <a:rPr lang="en-GB" sz="1200" b="1" dirty="0">
                          <a:solidFill>
                            <a:schemeClr val="tx1"/>
                          </a:solidFill>
                          <a:latin typeface="+mn-lt"/>
                        </a:rPr>
                        <a:t>25</a:t>
                      </a:r>
                    </a:p>
                    <a:p>
                      <a:pPr algn="just">
                        <a:lnSpc>
                          <a:spcPct val="150000"/>
                        </a:lnSpc>
                      </a:pPr>
                      <a:r>
                        <a:rPr lang="en-GB" sz="1200" b="1" dirty="0">
                          <a:solidFill>
                            <a:schemeClr val="tx1"/>
                          </a:solidFill>
                          <a:latin typeface="+mn-lt"/>
                        </a:rPr>
                        <a:t>26</a:t>
                      </a:r>
                    </a:p>
                    <a:p>
                      <a:pPr algn="just">
                        <a:lnSpc>
                          <a:spcPct val="150000"/>
                        </a:lnSpc>
                      </a:pPr>
                      <a:r>
                        <a:rPr lang="en-GB" sz="1200" b="1" dirty="0">
                          <a:solidFill>
                            <a:schemeClr val="tx1"/>
                          </a:solidFill>
                          <a:latin typeface="+mn-lt"/>
                        </a:rPr>
                        <a:t>27</a:t>
                      </a:r>
                    </a:p>
                    <a:p>
                      <a:pPr algn="just">
                        <a:lnSpc>
                          <a:spcPct val="150000"/>
                        </a:lnSpc>
                      </a:pPr>
                      <a:r>
                        <a:rPr lang="en-GB" sz="1200" b="1" dirty="0">
                          <a:solidFill>
                            <a:schemeClr val="tx1"/>
                          </a:solidFill>
                          <a:latin typeface="+mn-lt"/>
                        </a:rPr>
                        <a:t>28</a:t>
                      </a:r>
                    </a:p>
                    <a:p>
                      <a:pPr algn="just">
                        <a:lnSpc>
                          <a:spcPct val="150000"/>
                        </a:lnSpc>
                      </a:pPr>
                      <a:r>
                        <a:rPr lang="en-GB" sz="1200" b="1" dirty="0">
                          <a:solidFill>
                            <a:schemeClr val="tx1"/>
                          </a:solidFill>
                          <a:latin typeface="+mn-lt"/>
                        </a:rPr>
                        <a:t>29</a:t>
                      </a:r>
                    </a:p>
                    <a:p>
                      <a:pPr algn="just">
                        <a:lnSpc>
                          <a:spcPct val="150000"/>
                        </a:lnSpc>
                      </a:pPr>
                      <a:r>
                        <a:rPr lang="en-GB" sz="1200" b="1" dirty="0">
                          <a:solidFill>
                            <a:schemeClr val="tx1"/>
                          </a:solidFill>
                          <a:latin typeface="+mn-lt"/>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GB" sz="1200" b="1" dirty="0">
                          <a:solidFill>
                            <a:schemeClr val="tx1"/>
                          </a:solidFill>
                          <a:latin typeface="+mn-lt"/>
                        </a:rPr>
                        <a:t>There are over 7 million different species of discovered animal on the planet.  Of this number it is estimated that 97% are invertebrates.  The remaining 3% are vertebrates.  The total number of described plant species is approximately 250,000.  There are also more than 99,000 species of fungi, about 9300 species of bacteria and more than 200,000 species of protist on the planet.  These numbers account f0r the ones that have been discovered.  New members of each of the kingdoms are being discovered all the time, although we are also losing species to extinction as well.  All living things, including animals, plants, fungi, bacteria and protists, can be organised based on their characteristics.  This organisation gives rise to their species name.  You should be familiar with the idea that the human species is known as ‘</a:t>
                      </a:r>
                      <a:r>
                        <a:rPr lang="en-GB" sz="1200" b="1" i="1" dirty="0">
                          <a:solidFill>
                            <a:schemeClr val="tx1"/>
                          </a:solidFill>
                          <a:latin typeface="+mn-lt"/>
                        </a:rPr>
                        <a:t>homo sapiens</a:t>
                      </a:r>
                      <a:r>
                        <a:rPr lang="en-GB" sz="1200" b="1" dirty="0">
                          <a:solidFill>
                            <a:schemeClr val="tx1"/>
                          </a:solidFill>
                          <a:latin typeface="+mn-lt"/>
                        </a:rPr>
                        <a:t>’.  Previous hominin species include </a:t>
                      </a:r>
                      <a:r>
                        <a:rPr lang="en-GB" sz="1200" b="1" i="1" dirty="0">
                          <a:solidFill>
                            <a:schemeClr val="tx1"/>
                          </a:solidFill>
                          <a:latin typeface="+mn-lt"/>
                        </a:rPr>
                        <a:t>homo habilis</a:t>
                      </a:r>
                      <a:r>
                        <a:rPr lang="en-GB" sz="1200" b="1" dirty="0">
                          <a:solidFill>
                            <a:schemeClr val="tx1"/>
                          </a:solidFill>
                          <a:latin typeface="+mn-lt"/>
                        </a:rPr>
                        <a:t>, </a:t>
                      </a:r>
                      <a:r>
                        <a:rPr lang="en-GB" sz="1200" b="1" i="1" dirty="0">
                          <a:solidFill>
                            <a:schemeClr val="tx1"/>
                          </a:solidFill>
                          <a:latin typeface="+mn-lt"/>
                        </a:rPr>
                        <a:t>homo erectus</a:t>
                      </a:r>
                      <a:r>
                        <a:rPr lang="en-GB" sz="1200" b="1" dirty="0">
                          <a:solidFill>
                            <a:schemeClr val="tx1"/>
                          </a:solidFill>
                          <a:latin typeface="+mn-lt"/>
                        </a:rPr>
                        <a:t> and </a:t>
                      </a:r>
                      <a:r>
                        <a:rPr lang="en-GB" sz="1200" b="1" i="1" dirty="0">
                          <a:solidFill>
                            <a:schemeClr val="tx1"/>
                          </a:solidFill>
                          <a:latin typeface="+mn-lt"/>
                        </a:rPr>
                        <a:t>homo neanderthalensis</a:t>
                      </a:r>
                      <a:r>
                        <a:rPr lang="en-GB" sz="1200" b="1" dirty="0">
                          <a:solidFill>
                            <a:schemeClr val="tx1"/>
                          </a:solidFill>
                          <a:latin typeface="+mn-lt"/>
                        </a:rPr>
                        <a:t>.  Where do these names come from, and why are they written in italics?</a:t>
                      </a:r>
                    </a:p>
                    <a:p>
                      <a:pPr algn="just">
                        <a:lnSpc>
                          <a:spcPct val="150000"/>
                        </a:lnSpc>
                      </a:pPr>
                      <a:r>
                        <a:rPr lang="en-GB" sz="1200" b="1" dirty="0">
                          <a:solidFill>
                            <a:schemeClr val="tx1"/>
                          </a:solidFill>
                          <a:latin typeface="+mn-lt"/>
                        </a:rPr>
                        <a:t>In the 1800’s a Swedish botanist called Carl Linnaeus developed a method of all classifying all living organisms based on their structure and characteristics and reflects the similarities of obvious traits among organisms. </a:t>
                      </a:r>
                    </a:p>
                    <a:p>
                      <a:pPr algn="just">
                        <a:lnSpc>
                          <a:spcPct val="150000"/>
                        </a:lnSpc>
                      </a:pPr>
                      <a:r>
                        <a:rPr lang="en-GB" sz="1200" b="1" i="0" kern="1200" dirty="0">
                          <a:solidFill>
                            <a:schemeClr val="tx1"/>
                          </a:solidFill>
                          <a:effectLst/>
                          <a:latin typeface="+mn-lt"/>
                          <a:ea typeface="+mn-ea"/>
                          <a:cs typeface="+mn-cs"/>
                        </a:rPr>
                        <a:t>The Linnaean system of classification is hierarchical and allows for the subdivision of living organisms into smaller and more specialised groups. The system starts with the broadest category, the kingdom.  There are 5 kingdoms:</a:t>
                      </a:r>
                    </a:p>
                    <a:p>
                      <a:pPr algn="just">
                        <a:lnSpc>
                          <a:spcPct val="150000"/>
                        </a:lnSpc>
                      </a:pPr>
                      <a:r>
                        <a:rPr lang="en-GB" sz="1200" b="1" i="0" kern="1200" dirty="0">
                          <a:solidFill>
                            <a:schemeClr val="tx1"/>
                          </a:solidFill>
                          <a:effectLst/>
                          <a:latin typeface="+mn-lt"/>
                          <a:ea typeface="+mn-ea"/>
                          <a:cs typeface="+mn-cs"/>
                        </a:rPr>
                        <a:t>Animals (all multicellular animals)</a:t>
                      </a:r>
                    </a:p>
                    <a:p>
                      <a:pPr algn="just">
                        <a:lnSpc>
                          <a:spcPct val="150000"/>
                        </a:lnSpc>
                      </a:pPr>
                      <a:r>
                        <a:rPr lang="en-GB" sz="1200" b="1" i="0" kern="1200" dirty="0">
                          <a:solidFill>
                            <a:schemeClr val="tx1"/>
                          </a:solidFill>
                          <a:effectLst/>
                          <a:latin typeface="+mn-lt"/>
                          <a:ea typeface="+mn-ea"/>
                          <a:cs typeface="+mn-cs"/>
                        </a:rPr>
                        <a:t>Plants (all green plants)</a:t>
                      </a:r>
                    </a:p>
                    <a:p>
                      <a:pPr algn="just">
                        <a:lnSpc>
                          <a:spcPct val="150000"/>
                        </a:lnSpc>
                      </a:pPr>
                      <a:r>
                        <a:rPr lang="en-GB" sz="1200" b="1" i="0" kern="1200" dirty="0">
                          <a:solidFill>
                            <a:schemeClr val="tx1"/>
                          </a:solidFill>
                          <a:effectLst/>
                          <a:latin typeface="+mn-lt"/>
                          <a:ea typeface="+mn-ea"/>
                          <a:cs typeface="+mn-cs"/>
                        </a:rPr>
                        <a:t>Fungi (moulds, mushrooms, yeast)</a:t>
                      </a:r>
                    </a:p>
                    <a:p>
                      <a:pPr algn="just">
                        <a:lnSpc>
                          <a:spcPct val="150000"/>
                        </a:lnSpc>
                      </a:pPr>
                      <a:r>
                        <a:rPr lang="en-GB" sz="1200" b="1" i="0" kern="1200" dirty="0">
                          <a:solidFill>
                            <a:schemeClr val="tx1"/>
                          </a:solidFill>
                          <a:effectLst/>
                          <a:latin typeface="+mn-lt"/>
                          <a:ea typeface="+mn-ea"/>
                          <a:cs typeface="+mn-cs"/>
                        </a:rPr>
                        <a:t>Protists (Amoeba, Chlorella and Plasmodium)</a:t>
                      </a:r>
                    </a:p>
                    <a:p>
                      <a:pPr algn="just">
                        <a:lnSpc>
                          <a:spcPct val="150000"/>
                        </a:lnSpc>
                      </a:pPr>
                      <a:r>
                        <a:rPr lang="en-GB" sz="1200" b="1" i="0" kern="1200" dirty="0">
                          <a:solidFill>
                            <a:schemeClr val="tx1"/>
                          </a:solidFill>
                          <a:effectLst/>
                          <a:latin typeface="+mn-lt"/>
                          <a:ea typeface="+mn-ea"/>
                          <a:cs typeface="+mn-cs"/>
                        </a:rPr>
                        <a:t>Prokaryotes (bacteria, blue-green algae)</a:t>
                      </a:r>
                    </a:p>
                    <a:p>
                      <a:pPr algn="just">
                        <a:lnSpc>
                          <a:spcPct val="150000"/>
                        </a:lnSpc>
                      </a:pPr>
                      <a:r>
                        <a:rPr lang="en-GB" sz="1200" b="1" i="0" kern="1200" dirty="0">
                          <a:solidFill>
                            <a:schemeClr val="tx1"/>
                          </a:solidFill>
                          <a:effectLst/>
                          <a:latin typeface="+mn-lt"/>
                          <a:ea typeface="+mn-ea"/>
                          <a:cs typeface="+mn-cs"/>
                        </a:rPr>
                        <a:t>Following on from organisation into kingdoms, species can then be assigned into phylum, class, order, family, genus, and species.  This assignation can then be used to provide the organism with its species name, although this statement does not give the full story.</a:t>
                      </a:r>
                    </a:p>
                    <a:p>
                      <a:pPr algn="just">
                        <a:lnSpc>
                          <a:spcPct val="150000"/>
                        </a:lnSpc>
                      </a:pPr>
                      <a:r>
                        <a:rPr lang="en-GB" sz="1200" b="1" i="0" kern="1200" dirty="0">
                          <a:solidFill>
                            <a:schemeClr val="tx1"/>
                          </a:solidFill>
                          <a:effectLst/>
                          <a:latin typeface="+mn-lt"/>
                          <a:ea typeface="+mn-ea"/>
                          <a:cs typeface="+mn-cs"/>
                        </a:rPr>
                        <a:t>If we think back to the humans, we are known as </a:t>
                      </a:r>
                      <a:r>
                        <a:rPr lang="en-GB" sz="1200" b="1" i="1" kern="1200" dirty="0">
                          <a:solidFill>
                            <a:schemeClr val="tx1"/>
                          </a:solidFill>
                          <a:effectLst/>
                          <a:latin typeface="+mn-lt"/>
                          <a:ea typeface="+mn-ea"/>
                          <a:cs typeface="+mn-cs"/>
                        </a:rPr>
                        <a:t>homo sapiens</a:t>
                      </a:r>
                      <a:r>
                        <a:rPr lang="en-GB" sz="1200" b="1" i="0" kern="1200" dirty="0">
                          <a:solidFill>
                            <a:schemeClr val="tx1"/>
                          </a:solidFill>
                          <a:effectLst/>
                          <a:latin typeface="+mn-lt"/>
                          <a:ea typeface="+mn-ea"/>
                          <a:cs typeface="+mn-cs"/>
                        </a:rPr>
                        <a:t>.  You should notice from this that this name is made up of 2 words.  This is known as a ‘binomial’ name, with ‘binomial’ meaning 2 (the prefix ‘bi’) names (the suffix ‘</a:t>
                      </a:r>
                      <a:r>
                        <a:rPr lang="en-GB" sz="1200" b="1" i="0" kern="1200" dirty="0" err="1">
                          <a:solidFill>
                            <a:schemeClr val="tx1"/>
                          </a:solidFill>
                          <a:effectLst/>
                          <a:latin typeface="+mn-lt"/>
                          <a:ea typeface="+mn-ea"/>
                          <a:cs typeface="+mn-cs"/>
                        </a:rPr>
                        <a:t>nomial</a:t>
                      </a:r>
                      <a:r>
                        <a:rPr lang="en-GB" sz="1200" b="1" i="0" kern="1200" dirty="0">
                          <a:solidFill>
                            <a:schemeClr val="tx1"/>
                          </a:solidFill>
                          <a:effectLst/>
                          <a:latin typeface="+mn-lt"/>
                          <a:ea typeface="+mn-ea"/>
                          <a:cs typeface="+mn-cs"/>
                        </a:rPr>
                        <a:t>’).  This naming system </a:t>
                      </a:r>
                      <a:endParaRPr lang="en-GB" sz="12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502C6BB8-E398-4DC7-F6EF-13042FE41349}"/>
              </a:ext>
            </a:extLst>
          </p:cNvPr>
          <p:cNvSpPr>
            <a:spLocks noGrp="1"/>
          </p:cNvSpPr>
          <p:nvPr>
            <p:ph type="sldNum" sz="quarter" idx="12"/>
          </p:nvPr>
        </p:nvSpPr>
        <p:spPr/>
        <p:txBody>
          <a:bodyPr/>
          <a:lstStyle/>
          <a:p>
            <a:fld id="{A49C798E-A141-4728-B2C1-C020555BD9EF}" type="slidenum">
              <a:rPr lang="en-GB" smtClean="0"/>
              <a:t>134</a:t>
            </a:fld>
            <a:endParaRPr lang="en-GB"/>
          </a:p>
        </p:txBody>
      </p:sp>
    </p:spTree>
    <p:extLst>
      <p:ext uri="{BB962C8B-B14F-4D97-AF65-F5344CB8AC3E}">
        <p14:creationId xmlns:p14="http://schemas.microsoft.com/office/powerpoint/2010/main" val="7353243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gn="just">
                        <a:lnSpc>
                          <a:spcPct val="150000"/>
                        </a:lnSpc>
                      </a:pPr>
                      <a:r>
                        <a:rPr lang="en-GB" sz="1200" b="1" dirty="0">
                          <a:solidFill>
                            <a:schemeClr val="tx1"/>
                          </a:solidFill>
                          <a:latin typeface="+mn-lt"/>
                        </a:rPr>
                        <a:t>1</a:t>
                      </a:r>
                    </a:p>
                    <a:p>
                      <a:pPr algn="just">
                        <a:lnSpc>
                          <a:spcPct val="150000"/>
                        </a:lnSpc>
                      </a:pPr>
                      <a:r>
                        <a:rPr lang="en-GB" sz="1200" b="1" dirty="0">
                          <a:solidFill>
                            <a:schemeClr val="tx1"/>
                          </a:solidFill>
                          <a:latin typeface="+mn-lt"/>
                        </a:rPr>
                        <a:t>2</a:t>
                      </a:r>
                    </a:p>
                    <a:p>
                      <a:pPr algn="just">
                        <a:lnSpc>
                          <a:spcPct val="150000"/>
                        </a:lnSpc>
                      </a:pPr>
                      <a:r>
                        <a:rPr lang="en-GB" sz="1200" b="1" dirty="0">
                          <a:solidFill>
                            <a:schemeClr val="tx1"/>
                          </a:solidFill>
                          <a:latin typeface="+mn-lt"/>
                        </a:rPr>
                        <a:t>3</a:t>
                      </a:r>
                    </a:p>
                    <a:p>
                      <a:pPr algn="just">
                        <a:lnSpc>
                          <a:spcPct val="150000"/>
                        </a:lnSpc>
                      </a:pPr>
                      <a:r>
                        <a:rPr lang="en-GB" sz="1200" b="1" dirty="0">
                          <a:solidFill>
                            <a:schemeClr val="tx1"/>
                          </a:solidFill>
                          <a:latin typeface="+mn-lt"/>
                        </a:rPr>
                        <a:t>4</a:t>
                      </a:r>
                    </a:p>
                    <a:p>
                      <a:pPr algn="just">
                        <a:lnSpc>
                          <a:spcPct val="150000"/>
                        </a:lnSpc>
                      </a:pPr>
                      <a:r>
                        <a:rPr lang="en-GB" sz="1200" b="1" dirty="0">
                          <a:solidFill>
                            <a:schemeClr val="tx1"/>
                          </a:solidFill>
                          <a:latin typeface="+mn-lt"/>
                        </a:rPr>
                        <a:t>5</a:t>
                      </a:r>
                    </a:p>
                    <a:p>
                      <a:pPr algn="just">
                        <a:lnSpc>
                          <a:spcPct val="150000"/>
                        </a:lnSpc>
                      </a:pPr>
                      <a:r>
                        <a:rPr lang="en-GB" sz="1200" b="1" dirty="0">
                          <a:solidFill>
                            <a:schemeClr val="tx1"/>
                          </a:solidFill>
                          <a:latin typeface="+mn-lt"/>
                        </a:rPr>
                        <a:t>6</a:t>
                      </a:r>
                    </a:p>
                    <a:p>
                      <a:pPr algn="just">
                        <a:lnSpc>
                          <a:spcPct val="150000"/>
                        </a:lnSpc>
                      </a:pPr>
                      <a:r>
                        <a:rPr lang="en-GB" sz="1200" b="1" dirty="0">
                          <a:solidFill>
                            <a:schemeClr val="tx1"/>
                          </a:solidFill>
                          <a:latin typeface="+mn-lt"/>
                        </a:rPr>
                        <a:t>7</a:t>
                      </a:r>
                    </a:p>
                    <a:p>
                      <a:pPr algn="just">
                        <a:lnSpc>
                          <a:spcPct val="150000"/>
                        </a:lnSpc>
                      </a:pPr>
                      <a:r>
                        <a:rPr lang="en-GB" sz="1200" b="1" dirty="0">
                          <a:solidFill>
                            <a:schemeClr val="tx1"/>
                          </a:solidFill>
                          <a:latin typeface="+mn-lt"/>
                        </a:rPr>
                        <a:t>8</a:t>
                      </a:r>
                    </a:p>
                    <a:p>
                      <a:pPr algn="just">
                        <a:lnSpc>
                          <a:spcPct val="150000"/>
                        </a:lnSpc>
                      </a:pPr>
                      <a:r>
                        <a:rPr lang="en-GB" sz="1200" b="1" dirty="0">
                          <a:solidFill>
                            <a:schemeClr val="tx1"/>
                          </a:solidFill>
                          <a:latin typeface="+mn-lt"/>
                        </a:rPr>
                        <a:t>9</a:t>
                      </a:r>
                    </a:p>
                    <a:p>
                      <a:pPr algn="just">
                        <a:lnSpc>
                          <a:spcPct val="150000"/>
                        </a:lnSpc>
                      </a:pPr>
                      <a:r>
                        <a:rPr lang="en-GB" sz="1200" b="1" dirty="0">
                          <a:solidFill>
                            <a:schemeClr val="tx1"/>
                          </a:solidFill>
                          <a:latin typeface="+mn-lt"/>
                        </a:rPr>
                        <a:t>10</a:t>
                      </a:r>
                    </a:p>
                    <a:p>
                      <a:pPr algn="just">
                        <a:lnSpc>
                          <a:spcPct val="150000"/>
                        </a:lnSpc>
                      </a:pPr>
                      <a:r>
                        <a:rPr lang="en-GB" sz="1200" b="1" dirty="0">
                          <a:solidFill>
                            <a:schemeClr val="tx1"/>
                          </a:solidFill>
                          <a:latin typeface="+mn-lt"/>
                        </a:rPr>
                        <a:t>11</a:t>
                      </a:r>
                    </a:p>
                    <a:p>
                      <a:pPr algn="just">
                        <a:lnSpc>
                          <a:spcPct val="150000"/>
                        </a:lnSpc>
                      </a:pPr>
                      <a:r>
                        <a:rPr lang="en-GB" sz="1200" b="1" dirty="0">
                          <a:solidFill>
                            <a:schemeClr val="tx1"/>
                          </a:solidFill>
                          <a:latin typeface="+mn-lt"/>
                        </a:rPr>
                        <a:t>12</a:t>
                      </a:r>
                    </a:p>
                    <a:p>
                      <a:pPr algn="just">
                        <a:lnSpc>
                          <a:spcPct val="150000"/>
                        </a:lnSpc>
                      </a:pPr>
                      <a:r>
                        <a:rPr lang="en-GB" sz="1200" b="1" dirty="0">
                          <a:solidFill>
                            <a:schemeClr val="tx1"/>
                          </a:solidFill>
                          <a:latin typeface="+mn-lt"/>
                        </a:rPr>
                        <a:t>13</a:t>
                      </a:r>
                    </a:p>
                    <a:p>
                      <a:pPr algn="just">
                        <a:lnSpc>
                          <a:spcPct val="150000"/>
                        </a:lnSpc>
                      </a:pPr>
                      <a:r>
                        <a:rPr lang="en-GB" sz="1200" b="1" dirty="0">
                          <a:solidFill>
                            <a:schemeClr val="tx1"/>
                          </a:solidFill>
                          <a:latin typeface="+mn-lt"/>
                        </a:rPr>
                        <a:t>14</a:t>
                      </a:r>
                    </a:p>
                    <a:p>
                      <a:pPr algn="just">
                        <a:lnSpc>
                          <a:spcPct val="150000"/>
                        </a:lnSpc>
                      </a:pPr>
                      <a:r>
                        <a:rPr lang="en-GB" sz="1200" b="1" dirty="0">
                          <a:solidFill>
                            <a:schemeClr val="tx1"/>
                          </a:solidFill>
                          <a:latin typeface="+mn-lt"/>
                        </a:rPr>
                        <a:t>15</a:t>
                      </a:r>
                    </a:p>
                    <a:p>
                      <a:pPr algn="just">
                        <a:lnSpc>
                          <a:spcPct val="150000"/>
                        </a:lnSpc>
                      </a:pPr>
                      <a:r>
                        <a:rPr lang="en-GB" sz="1200" b="1" dirty="0">
                          <a:solidFill>
                            <a:schemeClr val="tx1"/>
                          </a:solidFill>
                          <a:latin typeface="+mn-lt"/>
                        </a:rPr>
                        <a:t>16</a:t>
                      </a:r>
                    </a:p>
                    <a:p>
                      <a:pPr algn="just">
                        <a:lnSpc>
                          <a:spcPct val="150000"/>
                        </a:lnSpc>
                      </a:pPr>
                      <a:r>
                        <a:rPr lang="en-GB" sz="1200" b="1" dirty="0">
                          <a:solidFill>
                            <a:schemeClr val="tx1"/>
                          </a:solidFill>
                          <a:latin typeface="+mn-lt"/>
                        </a:rPr>
                        <a:t>17</a:t>
                      </a:r>
                    </a:p>
                    <a:p>
                      <a:pPr algn="just">
                        <a:lnSpc>
                          <a:spcPct val="150000"/>
                        </a:lnSpc>
                      </a:pPr>
                      <a:r>
                        <a:rPr lang="en-GB" sz="1200" b="1" dirty="0">
                          <a:solidFill>
                            <a:schemeClr val="tx1"/>
                          </a:solidFill>
                          <a:latin typeface="+mn-lt"/>
                        </a:rPr>
                        <a:t>18</a:t>
                      </a:r>
                    </a:p>
                    <a:p>
                      <a:pPr algn="just">
                        <a:lnSpc>
                          <a:spcPct val="150000"/>
                        </a:lnSpc>
                      </a:pPr>
                      <a:r>
                        <a:rPr lang="en-GB" sz="1200" b="1" dirty="0">
                          <a:solidFill>
                            <a:schemeClr val="tx1"/>
                          </a:solidFill>
                          <a:latin typeface="+mn-lt"/>
                        </a:rPr>
                        <a:t>19</a:t>
                      </a:r>
                    </a:p>
                    <a:p>
                      <a:pPr algn="just">
                        <a:lnSpc>
                          <a:spcPct val="150000"/>
                        </a:lnSpc>
                      </a:pPr>
                      <a:r>
                        <a:rPr lang="en-GB" sz="1200" b="1" dirty="0">
                          <a:solidFill>
                            <a:schemeClr val="tx1"/>
                          </a:solidFill>
                          <a:latin typeface="+mn-lt"/>
                        </a:rPr>
                        <a:t>20</a:t>
                      </a:r>
                    </a:p>
                    <a:p>
                      <a:pPr algn="just">
                        <a:lnSpc>
                          <a:spcPct val="150000"/>
                        </a:lnSpc>
                      </a:pPr>
                      <a:r>
                        <a:rPr lang="en-GB" sz="1200" b="1" dirty="0">
                          <a:solidFill>
                            <a:schemeClr val="tx1"/>
                          </a:solidFill>
                          <a:latin typeface="+mn-lt"/>
                        </a:rPr>
                        <a:t>21</a:t>
                      </a:r>
                    </a:p>
                    <a:p>
                      <a:pPr algn="just">
                        <a:lnSpc>
                          <a:spcPct val="150000"/>
                        </a:lnSpc>
                      </a:pPr>
                      <a:r>
                        <a:rPr lang="en-GB" sz="1200" b="1" dirty="0">
                          <a:solidFill>
                            <a:schemeClr val="tx1"/>
                          </a:solidFill>
                          <a:latin typeface="+mn-lt"/>
                        </a:rPr>
                        <a:t>22</a:t>
                      </a:r>
                    </a:p>
                    <a:p>
                      <a:pPr algn="just">
                        <a:lnSpc>
                          <a:spcPct val="150000"/>
                        </a:lnSpc>
                      </a:pPr>
                      <a:r>
                        <a:rPr lang="en-GB" sz="1200" b="1" dirty="0">
                          <a:solidFill>
                            <a:schemeClr val="tx1"/>
                          </a:solidFill>
                          <a:latin typeface="+mn-lt"/>
                        </a:rPr>
                        <a:t>23</a:t>
                      </a:r>
                    </a:p>
                    <a:p>
                      <a:pPr algn="just">
                        <a:lnSpc>
                          <a:spcPct val="150000"/>
                        </a:lnSpc>
                      </a:pPr>
                      <a:r>
                        <a:rPr lang="en-GB" sz="1200" b="1" dirty="0">
                          <a:solidFill>
                            <a:schemeClr val="tx1"/>
                          </a:solidFill>
                          <a:latin typeface="+mn-lt"/>
                        </a:rPr>
                        <a:t>24</a:t>
                      </a:r>
                    </a:p>
                    <a:p>
                      <a:pPr algn="just">
                        <a:lnSpc>
                          <a:spcPct val="150000"/>
                        </a:lnSpc>
                      </a:pPr>
                      <a:r>
                        <a:rPr lang="en-GB" sz="1200" b="1" dirty="0">
                          <a:solidFill>
                            <a:schemeClr val="tx1"/>
                          </a:solidFill>
                          <a:latin typeface="+mn-lt"/>
                        </a:rPr>
                        <a:t>25</a:t>
                      </a:r>
                    </a:p>
                    <a:p>
                      <a:pPr algn="just">
                        <a:lnSpc>
                          <a:spcPct val="150000"/>
                        </a:lnSpc>
                      </a:pPr>
                      <a:r>
                        <a:rPr lang="en-GB" sz="1200" b="1" dirty="0">
                          <a:solidFill>
                            <a:schemeClr val="tx1"/>
                          </a:solidFill>
                          <a:latin typeface="+mn-lt"/>
                        </a:rPr>
                        <a:t>26</a:t>
                      </a:r>
                    </a:p>
                    <a:p>
                      <a:pPr algn="just">
                        <a:lnSpc>
                          <a:spcPct val="150000"/>
                        </a:lnSpc>
                      </a:pPr>
                      <a:r>
                        <a:rPr lang="en-GB" sz="1200" b="1" dirty="0">
                          <a:solidFill>
                            <a:schemeClr val="tx1"/>
                          </a:solidFill>
                          <a:latin typeface="+mn-lt"/>
                        </a:rPr>
                        <a:t>27</a:t>
                      </a:r>
                    </a:p>
                    <a:p>
                      <a:pPr algn="just">
                        <a:lnSpc>
                          <a:spcPct val="150000"/>
                        </a:lnSpc>
                      </a:pPr>
                      <a:r>
                        <a:rPr lang="en-GB" sz="1200" b="1" dirty="0">
                          <a:solidFill>
                            <a:schemeClr val="tx1"/>
                          </a:solidFill>
                          <a:latin typeface="+mn-lt"/>
                        </a:rPr>
                        <a:t>28</a:t>
                      </a:r>
                    </a:p>
                    <a:p>
                      <a:pPr algn="just">
                        <a:lnSpc>
                          <a:spcPct val="150000"/>
                        </a:lnSpc>
                      </a:pPr>
                      <a:r>
                        <a:rPr lang="en-GB" sz="1200" b="1" dirty="0">
                          <a:solidFill>
                            <a:schemeClr val="tx1"/>
                          </a:solidFill>
                          <a:latin typeface="+mn-lt"/>
                        </a:rPr>
                        <a:t>29</a:t>
                      </a:r>
                    </a:p>
                    <a:p>
                      <a:pPr algn="just">
                        <a:lnSpc>
                          <a:spcPct val="150000"/>
                        </a:lnSpc>
                      </a:pPr>
                      <a:r>
                        <a:rPr lang="en-GB" sz="1200" b="1" dirty="0">
                          <a:solidFill>
                            <a:schemeClr val="tx1"/>
                          </a:solidFill>
                          <a:latin typeface="+mn-lt"/>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GB" sz="1200" b="1" dirty="0">
                          <a:solidFill>
                            <a:schemeClr val="tx1"/>
                          </a:solidFill>
                          <a:latin typeface="+mn-lt"/>
                        </a:rPr>
                        <a:t>comes from </a:t>
                      </a:r>
                      <a:r>
                        <a:rPr lang="en-GB" sz="1200" b="1" i="1" dirty="0">
                          <a:solidFill>
                            <a:schemeClr val="tx1"/>
                          </a:solidFill>
                          <a:latin typeface="+mn-lt"/>
                        </a:rPr>
                        <a:t>Latin</a:t>
                      </a:r>
                      <a:r>
                        <a:rPr lang="en-GB" sz="1200" b="1" dirty="0">
                          <a:solidFill>
                            <a:schemeClr val="tx1"/>
                          </a:solidFill>
                          <a:latin typeface="+mn-lt"/>
                        </a:rPr>
                        <a:t>, which is why it is written in </a:t>
                      </a:r>
                      <a:r>
                        <a:rPr lang="en-GB" sz="1200" b="1" i="1" dirty="0">
                          <a:solidFill>
                            <a:schemeClr val="tx1"/>
                          </a:solidFill>
                          <a:latin typeface="+mn-lt"/>
                        </a:rPr>
                        <a:t>italics</a:t>
                      </a:r>
                      <a:r>
                        <a:rPr lang="en-GB" sz="1200" b="1" dirty="0">
                          <a:solidFill>
                            <a:schemeClr val="tx1"/>
                          </a:solidFill>
                          <a:latin typeface="+mn-lt"/>
                        </a:rPr>
                        <a:t>.  They are italicised to indicate that they have come from a foreign language.</a:t>
                      </a:r>
                    </a:p>
                    <a:p>
                      <a:pPr algn="just">
                        <a:lnSpc>
                          <a:spcPct val="150000"/>
                        </a:lnSpc>
                      </a:pPr>
                      <a:r>
                        <a:rPr lang="en-GB" sz="1200" b="1" dirty="0">
                          <a:solidFill>
                            <a:schemeClr val="tx1"/>
                          </a:solidFill>
                          <a:latin typeface="+mn-lt"/>
                        </a:rPr>
                        <a:t>But how do we arrive at the binomial name for an organism?</a:t>
                      </a:r>
                    </a:p>
                    <a:p>
                      <a:pPr algn="just">
                        <a:lnSpc>
                          <a:spcPct val="150000"/>
                        </a:lnSpc>
                      </a:pPr>
                      <a:r>
                        <a:rPr lang="en-GB" sz="1200" b="1" dirty="0">
                          <a:solidFill>
                            <a:schemeClr val="tx1"/>
                          </a:solidFill>
                          <a:latin typeface="+mn-lt"/>
                        </a:rPr>
                        <a:t>Look at the classification of humans below:</a:t>
                      </a: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endParaRPr lang="en-GB" sz="1200" b="1" dirty="0">
                        <a:solidFill>
                          <a:schemeClr val="tx1"/>
                        </a:solidFill>
                        <a:latin typeface="+mn-lt"/>
                      </a:endParaRPr>
                    </a:p>
                    <a:p>
                      <a:pPr algn="just">
                        <a:lnSpc>
                          <a:spcPct val="150000"/>
                        </a:lnSpc>
                      </a:pPr>
                      <a:r>
                        <a:rPr lang="en-GB" sz="1200" b="1" dirty="0">
                          <a:solidFill>
                            <a:schemeClr val="tx1"/>
                          </a:solidFill>
                          <a:latin typeface="+mn-lt"/>
                        </a:rPr>
                        <a:t>The binomial name </a:t>
                      </a:r>
                      <a:r>
                        <a:rPr lang="en-GB" sz="1200" b="1" i="1" dirty="0">
                          <a:solidFill>
                            <a:schemeClr val="tx1"/>
                          </a:solidFill>
                          <a:latin typeface="+mn-lt"/>
                        </a:rPr>
                        <a:t>homo </a:t>
                      </a:r>
                      <a:r>
                        <a:rPr lang="en-GB" sz="1200" b="1" i="1" dirty="0" err="1">
                          <a:solidFill>
                            <a:schemeClr val="tx1"/>
                          </a:solidFill>
                          <a:latin typeface="+mn-lt"/>
                        </a:rPr>
                        <a:t>sapien</a:t>
                      </a:r>
                      <a:r>
                        <a:rPr lang="en-GB" sz="1200" b="1" dirty="0">
                          <a:solidFill>
                            <a:schemeClr val="tx1"/>
                          </a:solidFill>
                          <a:latin typeface="+mn-lt"/>
                        </a:rPr>
                        <a:t> has come from the genus and species classification (and is Latin for ‘wise man’).</a:t>
                      </a:r>
                    </a:p>
                    <a:p>
                      <a:pPr algn="just">
                        <a:lnSpc>
                          <a:spcPct val="150000"/>
                        </a:lnSpc>
                      </a:pPr>
                      <a:r>
                        <a:rPr lang="en-GB" sz="1200" b="1" dirty="0">
                          <a:solidFill>
                            <a:schemeClr val="tx1"/>
                          </a:solidFill>
                          <a:latin typeface="+mn-lt"/>
                        </a:rPr>
                        <a:t>This is true for all organisms.</a:t>
                      </a:r>
                    </a:p>
                    <a:p>
                      <a:pPr algn="just">
                        <a:lnSpc>
                          <a:spcPct val="150000"/>
                        </a:lnSpc>
                      </a:pPr>
                      <a:endParaRPr lang="en-GB" sz="12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54FCFE16-4935-2998-7FFA-C671F905639D}"/>
              </a:ext>
            </a:extLst>
          </p:cNvPr>
          <p:cNvGraphicFramePr>
            <a:graphicFrameLocks noGrp="1"/>
          </p:cNvGraphicFramePr>
          <p:nvPr/>
        </p:nvGraphicFramePr>
        <p:xfrm>
          <a:off x="836816" y="1545204"/>
          <a:ext cx="1914335" cy="1920240"/>
        </p:xfrm>
        <a:graphic>
          <a:graphicData uri="http://schemas.openxmlformats.org/drawingml/2006/table">
            <a:tbl>
              <a:tblPr firstRow="1" bandRow="1">
                <a:tableStyleId>{5940675A-B579-460E-94D1-54222C63F5DA}</a:tableStyleId>
              </a:tblPr>
              <a:tblGrid>
                <a:gridCol w="905261">
                  <a:extLst>
                    <a:ext uri="{9D8B030D-6E8A-4147-A177-3AD203B41FA5}">
                      <a16:colId xmlns:a16="http://schemas.microsoft.com/office/drawing/2014/main" val="4257590759"/>
                    </a:ext>
                  </a:extLst>
                </a:gridCol>
                <a:gridCol w="1009074">
                  <a:extLst>
                    <a:ext uri="{9D8B030D-6E8A-4147-A177-3AD203B41FA5}">
                      <a16:colId xmlns:a16="http://schemas.microsoft.com/office/drawing/2014/main" val="2680416813"/>
                    </a:ext>
                  </a:extLst>
                </a:gridCol>
              </a:tblGrid>
              <a:tr h="172278">
                <a:tc>
                  <a:txBody>
                    <a:bodyPr/>
                    <a:lstStyle/>
                    <a:p>
                      <a:r>
                        <a:rPr lang="en-GB" sz="1200" b="1" dirty="0">
                          <a:solidFill>
                            <a:schemeClr val="tx1"/>
                          </a:solidFill>
                          <a:latin typeface="+mn-lt"/>
                        </a:rPr>
                        <a:t>Kingdom</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Animalia</a:t>
                      </a:r>
                    </a:p>
                  </a:txBody>
                  <a:tcPr/>
                </a:tc>
                <a:extLst>
                  <a:ext uri="{0D108BD9-81ED-4DB2-BD59-A6C34878D82A}">
                    <a16:rowId xmlns:a16="http://schemas.microsoft.com/office/drawing/2014/main" val="3167245473"/>
                  </a:ext>
                </a:extLst>
              </a:tr>
              <a:tr h="172278">
                <a:tc>
                  <a:txBody>
                    <a:bodyPr/>
                    <a:lstStyle/>
                    <a:p>
                      <a:r>
                        <a:rPr lang="en-GB" sz="1200" b="1" dirty="0">
                          <a:solidFill>
                            <a:schemeClr val="tx1"/>
                          </a:solidFill>
                          <a:latin typeface="+mn-lt"/>
                        </a:rPr>
                        <a:t>Phylum</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Chordata</a:t>
                      </a:r>
                    </a:p>
                  </a:txBody>
                  <a:tcPr/>
                </a:tc>
                <a:extLst>
                  <a:ext uri="{0D108BD9-81ED-4DB2-BD59-A6C34878D82A}">
                    <a16:rowId xmlns:a16="http://schemas.microsoft.com/office/drawing/2014/main" val="515429392"/>
                  </a:ext>
                </a:extLst>
              </a:tr>
              <a:tr h="172278">
                <a:tc>
                  <a:txBody>
                    <a:bodyPr/>
                    <a:lstStyle/>
                    <a:p>
                      <a:r>
                        <a:rPr lang="en-GB" sz="1200" b="1" dirty="0">
                          <a:solidFill>
                            <a:schemeClr val="tx1"/>
                          </a:solidFill>
                          <a:latin typeface="+mn-lt"/>
                        </a:rPr>
                        <a:t>Class</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Mammalia</a:t>
                      </a:r>
                    </a:p>
                  </a:txBody>
                  <a:tcPr/>
                </a:tc>
                <a:extLst>
                  <a:ext uri="{0D108BD9-81ED-4DB2-BD59-A6C34878D82A}">
                    <a16:rowId xmlns:a16="http://schemas.microsoft.com/office/drawing/2014/main" val="62267844"/>
                  </a:ext>
                </a:extLst>
              </a:tr>
              <a:tr h="172278">
                <a:tc>
                  <a:txBody>
                    <a:bodyPr/>
                    <a:lstStyle/>
                    <a:p>
                      <a:r>
                        <a:rPr lang="en-GB" sz="1200" b="1" dirty="0">
                          <a:solidFill>
                            <a:schemeClr val="tx1"/>
                          </a:solidFill>
                          <a:latin typeface="+mn-lt"/>
                        </a:rPr>
                        <a:t>Order </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Primates</a:t>
                      </a:r>
                    </a:p>
                  </a:txBody>
                  <a:tcPr/>
                </a:tc>
                <a:extLst>
                  <a:ext uri="{0D108BD9-81ED-4DB2-BD59-A6C34878D82A}">
                    <a16:rowId xmlns:a16="http://schemas.microsoft.com/office/drawing/2014/main" val="3211625737"/>
                  </a:ext>
                </a:extLst>
              </a:tr>
              <a:tr h="172278">
                <a:tc>
                  <a:txBody>
                    <a:bodyPr/>
                    <a:lstStyle/>
                    <a:p>
                      <a:r>
                        <a:rPr lang="en-GB" sz="1200" b="1" dirty="0">
                          <a:solidFill>
                            <a:schemeClr val="tx1"/>
                          </a:solidFill>
                          <a:latin typeface="+mn-lt"/>
                        </a:rPr>
                        <a:t>Family </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Hominidae</a:t>
                      </a:r>
                    </a:p>
                  </a:txBody>
                  <a:tcPr/>
                </a:tc>
                <a:extLst>
                  <a:ext uri="{0D108BD9-81ED-4DB2-BD59-A6C34878D82A}">
                    <a16:rowId xmlns:a16="http://schemas.microsoft.com/office/drawing/2014/main" val="3596340332"/>
                  </a:ext>
                </a:extLst>
              </a:tr>
              <a:tr h="172278">
                <a:tc>
                  <a:txBody>
                    <a:bodyPr/>
                    <a:lstStyle/>
                    <a:p>
                      <a:r>
                        <a:rPr lang="en-GB" sz="1200" b="1" dirty="0">
                          <a:solidFill>
                            <a:schemeClr val="tx1"/>
                          </a:solidFill>
                          <a:latin typeface="+mn-lt"/>
                        </a:rPr>
                        <a:t>Genus </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rPr>
                        <a:t>Homo</a:t>
                      </a:r>
                    </a:p>
                  </a:txBody>
                  <a:tcPr/>
                </a:tc>
                <a:extLst>
                  <a:ext uri="{0D108BD9-81ED-4DB2-BD59-A6C34878D82A}">
                    <a16:rowId xmlns:a16="http://schemas.microsoft.com/office/drawing/2014/main" val="2110264531"/>
                  </a:ext>
                </a:extLst>
              </a:tr>
              <a:tr h="172278">
                <a:tc>
                  <a:txBody>
                    <a:bodyPr/>
                    <a:lstStyle/>
                    <a:p>
                      <a:r>
                        <a:rPr lang="en-GB" sz="1200" b="1" dirty="0">
                          <a:solidFill>
                            <a:schemeClr val="tx1"/>
                          </a:solidFill>
                          <a:latin typeface="+mn-lt"/>
                        </a:rPr>
                        <a:t>Species </a:t>
                      </a:r>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err="1">
                          <a:solidFill>
                            <a:schemeClr val="tx1"/>
                          </a:solidFill>
                          <a:latin typeface="+mn-lt"/>
                        </a:rPr>
                        <a:t>Sapien</a:t>
                      </a:r>
                      <a:endParaRPr lang="en-GB" sz="1200" b="1" dirty="0">
                        <a:solidFill>
                          <a:schemeClr val="tx1"/>
                        </a:solidFill>
                        <a:latin typeface="+mn-lt"/>
                      </a:endParaRPr>
                    </a:p>
                  </a:txBody>
                  <a:tcPr/>
                </a:tc>
                <a:extLst>
                  <a:ext uri="{0D108BD9-81ED-4DB2-BD59-A6C34878D82A}">
                    <a16:rowId xmlns:a16="http://schemas.microsoft.com/office/drawing/2014/main" val="2859470380"/>
                  </a:ext>
                </a:extLst>
              </a:tr>
            </a:tbl>
          </a:graphicData>
        </a:graphic>
      </p:graphicFrame>
      <p:sp>
        <p:nvSpPr>
          <p:cNvPr id="5" name="Slide Number Placeholder 4">
            <a:extLst>
              <a:ext uri="{FF2B5EF4-FFF2-40B4-BE49-F238E27FC236}">
                <a16:creationId xmlns:a16="http://schemas.microsoft.com/office/drawing/2014/main" id="{F98D4C6D-C687-0A68-E1E5-A346535DA947}"/>
              </a:ext>
            </a:extLst>
          </p:cNvPr>
          <p:cNvSpPr>
            <a:spLocks noGrp="1"/>
          </p:cNvSpPr>
          <p:nvPr>
            <p:ph type="sldNum" sz="quarter" idx="12"/>
          </p:nvPr>
        </p:nvSpPr>
        <p:spPr/>
        <p:txBody>
          <a:bodyPr/>
          <a:lstStyle/>
          <a:p>
            <a:fld id="{A49C798E-A141-4728-B2C1-C020555BD9EF}" type="slidenum">
              <a:rPr lang="en-GB" smtClean="0"/>
              <a:t>135</a:t>
            </a:fld>
            <a:endParaRPr lang="en-GB"/>
          </a:p>
        </p:txBody>
      </p:sp>
    </p:spTree>
    <p:extLst>
      <p:ext uri="{BB962C8B-B14F-4D97-AF65-F5344CB8AC3E}">
        <p14:creationId xmlns:p14="http://schemas.microsoft.com/office/powerpoint/2010/main" val="40478941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200"/>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247365"/>
            <a:ext cx="6311900" cy="8373703"/>
          </a:xfrm>
          <a:prstGeom prst="rect">
            <a:avLst/>
          </a:prstGeom>
          <a:noFill/>
          <a:ln w="28575">
            <a:noFill/>
          </a:ln>
        </p:spPr>
        <p:txBody>
          <a:bodyPr wrap="square" rtlCol="0">
            <a:spAutoFit/>
          </a:bodyPr>
          <a:lstStyle/>
          <a:p>
            <a:pPr>
              <a:lnSpc>
                <a:spcPct val="150000"/>
              </a:lnSpc>
            </a:pPr>
            <a:r>
              <a:rPr lang="en-GB" sz="1200" b="1" u="sng" dirty="0"/>
              <a:t>Rehearsal Questions</a:t>
            </a:r>
          </a:p>
          <a:p>
            <a:pPr>
              <a:lnSpc>
                <a:spcPct val="150000"/>
              </a:lnSpc>
            </a:pPr>
            <a:endParaRPr lang="en-GB" sz="1200" dirty="0"/>
          </a:p>
          <a:p>
            <a:pPr algn="l">
              <a:lnSpc>
                <a:spcPct val="150000"/>
              </a:lnSpc>
              <a:buFont typeface="+mj-lt"/>
              <a:buAutoNum type="arabicPeriod"/>
            </a:pPr>
            <a:r>
              <a:rPr lang="en-GB" sz="1200" b="0" i="0" dirty="0">
                <a:solidFill>
                  <a:srgbClr val="111111"/>
                </a:solidFill>
                <a:effectLst/>
              </a:rPr>
              <a:t> How many different species of discovered animals are there on the planet? </a:t>
            </a:r>
          </a:p>
          <a:p>
            <a:pPr algn="l">
              <a:lnSpc>
                <a:spcPct val="150000"/>
              </a:lnSpc>
            </a:pPr>
            <a:r>
              <a:rPr lang="en-GB" sz="1200" dirty="0">
                <a:solidFill>
                  <a:srgbClr val="111111"/>
                </a:solidFill>
              </a:rPr>
              <a:t>……………………………………………………………………………………………………………………………………………………………………………………………………………………………………………………………………………………………………………………</a:t>
            </a:r>
            <a:endParaRPr lang="en-GB" sz="1200" b="0" i="0" dirty="0">
              <a:solidFill>
                <a:srgbClr val="111111"/>
              </a:solidFill>
              <a:effectLst/>
            </a:endParaRPr>
          </a:p>
          <a:p>
            <a:pPr marL="228600" indent="-228600" algn="l">
              <a:lnSpc>
                <a:spcPct val="150000"/>
              </a:lnSpc>
              <a:buFont typeface="+mj-lt"/>
              <a:buAutoNum type="arabicPeriod" startAt="2"/>
            </a:pPr>
            <a:r>
              <a:rPr lang="en-GB" sz="1200" b="0" i="0" dirty="0">
                <a:solidFill>
                  <a:srgbClr val="111111"/>
                </a:solidFill>
                <a:effectLst/>
              </a:rPr>
              <a:t> What percentage of animal species are invertebrates?</a:t>
            </a:r>
          </a:p>
          <a:p>
            <a:pPr>
              <a:lnSpc>
                <a:spcPct val="150000"/>
              </a:lnSpc>
            </a:pPr>
            <a:r>
              <a:rPr lang="en-GB" sz="1200" dirty="0">
                <a:solidFill>
                  <a:srgbClr val="111111"/>
                </a:solidFill>
              </a:rPr>
              <a:t>……………………………………………………………………………………………………………………………………………………………………………………………………………………………………………………………………………………………………………………</a:t>
            </a:r>
            <a:endParaRPr lang="en-GB" sz="1200" b="0" i="0" dirty="0">
              <a:solidFill>
                <a:srgbClr val="111111"/>
              </a:solidFill>
              <a:effectLst/>
            </a:endParaRPr>
          </a:p>
          <a:p>
            <a:pPr marL="228600" indent="-228600" algn="l">
              <a:lnSpc>
                <a:spcPct val="150000"/>
              </a:lnSpc>
              <a:buFont typeface="+mj-lt"/>
              <a:buAutoNum type="arabicPeriod" startAt="3"/>
            </a:pPr>
            <a:r>
              <a:rPr lang="en-GB" sz="1200" b="0" i="0" dirty="0">
                <a:solidFill>
                  <a:srgbClr val="111111"/>
                </a:solidFill>
                <a:effectLst/>
              </a:rPr>
              <a:t> How many species of plants, fungi, bacteria, and protists are there?</a:t>
            </a:r>
          </a:p>
          <a:p>
            <a:pPr>
              <a:lnSpc>
                <a:spcPct val="150000"/>
              </a:lnSpc>
            </a:pPr>
            <a:r>
              <a:rPr lang="en-GB" sz="1200" dirty="0">
                <a:solidFill>
                  <a:srgbClr val="111111"/>
                </a:solidFill>
              </a:rPr>
              <a:t>……………………………………………………………………………………………………………………………………………………………………………………………………………………………………………………………………………………………………………………</a:t>
            </a:r>
            <a:r>
              <a:rPr lang="en-GB" sz="1200" b="0" i="0" dirty="0">
                <a:solidFill>
                  <a:srgbClr val="111111"/>
                </a:solidFill>
                <a:effectLst/>
              </a:rPr>
              <a:t> 4.    Who developed the method of classifying all living organisms based on their structure and characteristics?</a:t>
            </a:r>
          </a:p>
          <a:p>
            <a:pPr>
              <a:lnSpc>
                <a:spcPct val="150000"/>
              </a:lnSpc>
            </a:pPr>
            <a:r>
              <a:rPr lang="en-GB" sz="1200" dirty="0">
                <a:solidFill>
                  <a:srgbClr val="111111"/>
                </a:solidFill>
              </a:rPr>
              <a:t>……………………………………………………………………………………………………………………………………………………………………………………………………………………………………………………………………………………………………………………</a:t>
            </a:r>
            <a:r>
              <a:rPr lang="en-GB" sz="1200" b="0" i="0" dirty="0">
                <a:solidFill>
                  <a:srgbClr val="111111"/>
                </a:solidFill>
                <a:effectLst/>
              </a:rPr>
              <a:t> 5.    What are the five kingdoms in the Linnaean system of classification? </a:t>
            </a:r>
            <a:r>
              <a:rPr lang="en-GB" sz="1200" dirty="0">
                <a:solidFill>
                  <a:srgbClr val="111111"/>
                </a:solidFill>
              </a:rPr>
              <a:t>…………………………………………………………………………………………………………………………………………………………………………………………………………………………………………………………………………………………………………………… </a:t>
            </a:r>
            <a:endParaRPr lang="en-GB" sz="1200" b="0" i="0" dirty="0">
              <a:solidFill>
                <a:srgbClr val="111111"/>
              </a:solidFill>
              <a:effectLst/>
            </a:endParaRPr>
          </a:p>
          <a:p>
            <a:pPr marL="228600" indent="-228600" algn="l">
              <a:lnSpc>
                <a:spcPct val="150000"/>
              </a:lnSpc>
              <a:buFont typeface="+mj-lt"/>
              <a:buAutoNum type="arabicPeriod" startAt="6"/>
            </a:pPr>
            <a:r>
              <a:rPr lang="en-GB" sz="1200" b="0" i="0" dirty="0">
                <a:solidFill>
                  <a:srgbClr val="111111"/>
                </a:solidFill>
                <a:effectLst/>
              </a:rPr>
              <a:t> What is the hierarchy of the Linnaean system of classification? </a:t>
            </a:r>
          </a:p>
          <a:p>
            <a:pPr>
              <a:lnSpc>
                <a:spcPct val="150000"/>
              </a:lnSpc>
            </a:pPr>
            <a:r>
              <a:rPr lang="en-GB" sz="1200" dirty="0">
                <a:solidFill>
                  <a:srgbClr val="111111"/>
                </a:solidFill>
              </a:rPr>
              <a:t>…………………………………………………………………………………………………………………………………………………………7.    </a:t>
            </a:r>
            <a:r>
              <a:rPr lang="en-GB" sz="1200" b="0" i="0" dirty="0">
                <a:solidFill>
                  <a:srgbClr val="111111"/>
                </a:solidFill>
                <a:effectLst/>
              </a:rPr>
              <a:t> What does the term ‘binomial’ mean? </a:t>
            </a:r>
          </a:p>
          <a:p>
            <a:pPr>
              <a:lnSpc>
                <a:spcPct val="150000"/>
              </a:lnSpc>
            </a:pPr>
            <a:r>
              <a:rPr lang="en-GB" sz="1200" dirty="0">
                <a:solidFill>
                  <a:srgbClr val="111111"/>
                </a:solidFill>
              </a:rPr>
              <a:t>……………………………………………………………………………………………………………………………………………………….</a:t>
            </a:r>
            <a:r>
              <a:rPr lang="en-GB" sz="1200" b="0" i="0" dirty="0">
                <a:solidFill>
                  <a:srgbClr val="111111"/>
                </a:solidFill>
                <a:effectLst/>
              </a:rPr>
              <a:t> </a:t>
            </a:r>
            <a:r>
              <a:rPr lang="en-GB" sz="1200" dirty="0">
                <a:solidFill>
                  <a:srgbClr val="111111"/>
                </a:solidFill>
              </a:rPr>
              <a:t>8.     </a:t>
            </a:r>
            <a:r>
              <a:rPr lang="en-GB" sz="1200" b="0" i="0" dirty="0">
                <a:solidFill>
                  <a:srgbClr val="111111"/>
                </a:solidFill>
                <a:effectLst/>
              </a:rPr>
              <a:t>What is the binomial name for humans? </a:t>
            </a:r>
          </a:p>
          <a:p>
            <a:pPr>
              <a:lnSpc>
                <a:spcPct val="150000"/>
              </a:lnSpc>
            </a:pPr>
            <a:r>
              <a:rPr lang="en-GB" sz="1200" dirty="0">
                <a:solidFill>
                  <a:srgbClr val="111111"/>
                </a:solidFill>
              </a:rPr>
              <a:t>………………………………………………………………………………………………………………………………………………………… </a:t>
            </a:r>
            <a:endParaRPr lang="en-GB" sz="1200" b="0" i="0" dirty="0">
              <a:solidFill>
                <a:srgbClr val="111111"/>
              </a:solidFill>
              <a:effectLst/>
            </a:endParaRPr>
          </a:p>
          <a:p>
            <a:pPr marL="228600" indent="-228600" algn="l">
              <a:lnSpc>
                <a:spcPct val="150000"/>
              </a:lnSpc>
              <a:buFont typeface="+mj-lt"/>
              <a:buAutoNum type="arabicPeriod" startAt="9"/>
            </a:pPr>
            <a:r>
              <a:rPr lang="en-GB" sz="1200" b="0" i="0" dirty="0">
                <a:solidFill>
                  <a:srgbClr val="111111"/>
                </a:solidFill>
                <a:effectLst/>
              </a:rPr>
              <a:t> What are some examples of previous hominin species? </a:t>
            </a:r>
          </a:p>
          <a:p>
            <a:pPr>
              <a:lnSpc>
                <a:spcPct val="150000"/>
              </a:lnSpc>
            </a:pPr>
            <a:r>
              <a:rPr lang="en-GB" sz="1200" dirty="0">
                <a:solidFill>
                  <a:srgbClr val="111111"/>
                </a:solidFill>
              </a:rPr>
              <a:t>……………………………………………………………………………………………………………………………………………………………………………………………………………………………………………………………………………………………………………………</a:t>
            </a:r>
            <a:r>
              <a:rPr lang="en-GB" sz="1200" b="1" dirty="0">
                <a:solidFill>
                  <a:srgbClr val="111111"/>
                </a:solidFill>
              </a:rPr>
              <a:t> </a:t>
            </a:r>
            <a:r>
              <a:rPr lang="en-GB" sz="1200" dirty="0">
                <a:solidFill>
                  <a:srgbClr val="111111"/>
                </a:solidFill>
              </a:rPr>
              <a:t>10.</a:t>
            </a:r>
            <a:r>
              <a:rPr lang="en-GB" sz="1200" b="1" dirty="0">
                <a:solidFill>
                  <a:srgbClr val="111111"/>
                </a:solidFill>
              </a:rPr>
              <a:t>   </a:t>
            </a:r>
            <a:r>
              <a:rPr lang="en-GB" sz="1200" b="0" i="0" dirty="0">
                <a:solidFill>
                  <a:srgbClr val="111111"/>
                </a:solidFill>
                <a:effectLst/>
              </a:rPr>
              <a:t>Are new species being discovered? </a:t>
            </a:r>
          </a:p>
          <a:p>
            <a:pPr>
              <a:lnSpc>
                <a:spcPct val="150000"/>
              </a:lnSpc>
            </a:pPr>
            <a:r>
              <a:rPr lang="en-GB" sz="1200" dirty="0">
                <a:solidFill>
                  <a:srgbClr val="111111"/>
                </a:solidFill>
              </a:rPr>
              <a:t>……………………………………………………………………………………………………………………………………………………………………………………………………………………………………………………………………………………………………………………</a:t>
            </a:r>
            <a:endParaRPr lang="en-GB" sz="1200" dirty="0"/>
          </a:p>
        </p:txBody>
      </p:sp>
      <p:sp>
        <p:nvSpPr>
          <p:cNvPr id="3" name="TextBox 2">
            <a:extLst>
              <a:ext uri="{FF2B5EF4-FFF2-40B4-BE49-F238E27FC236}">
                <a16:creationId xmlns:a16="http://schemas.microsoft.com/office/drawing/2014/main" id="{81233EC7-B7B0-FFD0-6212-9907D23F0B80}"/>
              </a:ext>
            </a:extLst>
          </p:cNvPr>
          <p:cNvSpPr txBox="1"/>
          <p:nvPr/>
        </p:nvSpPr>
        <p:spPr>
          <a:xfrm>
            <a:off x="723900" y="1173428"/>
            <a:ext cx="541020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There are over 7 million different species of discovered animals on the planet.</a:t>
            </a:r>
            <a:endParaRPr lang="en-GB" sz="1200" dirty="0"/>
          </a:p>
        </p:txBody>
      </p:sp>
      <p:sp>
        <p:nvSpPr>
          <p:cNvPr id="7" name="TextBox 6">
            <a:extLst>
              <a:ext uri="{FF2B5EF4-FFF2-40B4-BE49-F238E27FC236}">
                <a16:creationId xmlns:a16="http://schemas.microsoft.com/office/drawing/2014/main" id="{4EFBC0C7-3354-8869-007E-7FEB5E53023E}"/>
              </a:ext>
            </a:extLst>
          </p:cNvPr>
          <p:cNvSpPr txBox="1"/>
          <p:nvPr/>
        </p:nvSpPr>
        <p:spPr>
          <a:xfrm>
            <a:off x="1028700" y="1975535"/>
            <a:ext cx="388620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It is estimated that 97% of animal species are invertebrates.</a:t>
            </a:r>
            <a:endParaRPr lang="en-GB" sz="1200" dirty="0"/>
          </a:p>
        </p:txBody>
      </p:sp>
      <p:sp>
        <p:nvSpPr>
          <p:cNvPr id="9" name="TextBox 8">
            <a:extLst>
              <a:ext uri="{FF2B5EF4-FFF2-40B4-BE49-F238E27FC236}">
                <a16:creationId xmlns:a16="http://schemas.microsoft.com/office/drawing/2014/main" id="{D7D71DB9-5BBD-7732-C957-F02D41F23B4E}"/>
              </a:ext>
            </a:extLst>
          </p:cNvPr>
          <p:cNvSpPr txBox="1"/>
          <p:nvPr/>
        </p:nvSpPr>
        <p:spPr>
          <a:xfrm>
            <a:off x="520700" y="2593405"/>
            <a:ext cx="5613400" cy="617733"/>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There are approximately 250,000 plant species, more than 99,000 species of fungi, about 9300 species of bacteria, and more than 200,000 species of protists.</a:t>
            </a:r>
            <a:endParaRPr lang="en-GB" sz="1200" dirty="0"/>
          </a:p>
        </p:txBody>
      </p:sp>
      <p:sp>
        <p:nvSpPr>
          <p:cNvPr id="11" name="TextBox 10">
            <a:extLst>
              <a:ext uri="{FF2B5EF4-FFF2-40B4-BE49-F238E27FC236}">
                <a16:creationId xmlns:a16="http://schemas.microsoft.com/office/drawing/2014/main" id="{9CCF36AB-95B1-9BD4-AA7B-8D180AFF6AC6}"/>
              </a:ext>
            </a:extLst>
          </p:cNvPr>
          <p:cNvSpPr txBox="1"/>
          <p:nvPr/>
        </p:nvSpPr>
        <p:spPr>
          <a:xfrm>
            <a:off x="892175" y="3870767"/>
            <a:ext cx="487045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Carl Linnaeus, a Swedish botanist, developed this method in the 1800s.</a:t>
            </a:r>
            <a:endParaRPr lang="en-GB" sz="1200" dirty="0"/>
          </a:p>
        </p:txBody>
      </p:sp>
      <p:sp>
        <p:nvSpPr>
          <p:cNvPr id="13" name="TextBox 12">
            <a:extLst>
              <a:ext uri="{FF2B5EF4-FFF2-40B4-BE49-F238E27FC236}">
                <a16:creationId xmlns:a16="http://schemas.microsoft.com/office/drawing/2014/main" id="{6716E940-26E9-9F9A-91E5-83EBEA27175E}"/>
              </a:ext>
            </a:extLst>
          </p:cNvPr>
          <p:cNvSpPr txBox="1"/>
          <p:nvPr/>
        </p:nvSpPr>
        <p:spPr>
          <a:xfrm>
            <a:off x="723900" y="4678700"/>
            <a:ext cx="4622800" cy="340734"/>
          </a:xfrm>
          <a:prstGeom prst="rect">
            <a:avLst/>
          </a:prstGeom>
          <a:solidFill>
            <a:schemeClr val="bg1"/>
          </a:solidFill>
          <a:ln>
            <a:solidFill>
              <a:schemeClr val="tx1"/>
            </a:solidFill>
          </a:ln>
        </p:spPr>
        <p:txBody>
          <a:bodyPr wrap="square">
            <a:spAutoFit/>
          </a:bodyPr>
          <a:lstStyle/>
          <a:p>
            <a:pPr algn="l">
              <a:lnSpc>
                <a:spcPct val="150000"/>
              </a:lnSpc>
            </a:pPr>
            <a:r>
              <a:rPr lang="en-GB" sz="1200" b="0" i="0" dirty="0">
                <a:solidFill>
                  <a:srgbClr val="111111"/>
                </a:solidFill>
                <a:effectLst/>
              </a:rPr>
              <a:t>The five kingdoms are Animals, Plants, Fungi, Protists, and Prokaryotes.</a:t>
            </a:r>
          </a:p>
        </p:txBody>
      </p:sp>
      <p:sp>
        <p:nvSpPr>
          <p:cNvPr id="15" name="TextBox 14">
            <a:extLst>
              <a:ext uri="{FF2B5EF4-FFF2-40B4-BE49-F238E27FC236}">
                <a16:creationId xmlns:a16="http://schemas.microsoft.com/office/drawing/2014/main" id="{1DE5CB35-1070-7772-5811-CDD09A4DD76A}"/>
              </a:ext>
            </a:extLst>
          </p:cNvPr>
          <p:cNvSpPr txBox="1"/>
          <p:nvPr/>
        </p:nvSpPr>
        <p:spPr>
          <a:xfrm>
            <a:off x="781050" y="5474197"/>
            <a:ext cx="487045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The hierarchy is Kingdom, Phylum, Class, Order, Family, Genus, and Species.</a:t>
            </a:r>
            <a:endParaRPr lang="en-GB" sz="1200" dirty="0"/>
          </a:p>
        </p:txBody>
      </p:sp>
      <p:sp>
        <p:nvSpPr>
          <p:cNvPr id="17" name="TextBox 16">
            <a:extLst>
              <a:ext uri="{FF2B5EF4-FFF2-40B4-BE49-F238E27FC236}">
                <a16:creationId xmlns:a16="http://schemas.microsoft.com/office/drawing/2014/main" id="{5C42E883-0686-0085-8D2E-FBCFA12B456F}"/>
              </a:ext>
            </a:extLst>
          </p:cNvPr>
          <p:cNvSpPr txBox="1"/>
          <p:nvPr/>
        </p:nvSpPr>
        <p:spPr>
          <a:xfrm>
            <a:off x="1612900" y="6062442"/>
            <a:ext cx="342900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‘Binomial’ means two names.</a:t>
            </a:r>
            <a:endParaRPr lang="en-GB" sz="1200" dirty="0"/>
          </a:p>
        </p:txBody>
      </p:sp>
      <p:sp>
        <p:nvSpPr>
          <p:cNvPr id="19" name="TextBox 18">
            <a:extLst>
              <a:ext uri="{FF2B5EF4-FFF2-40B4-BE49-F238E27FC236}">
                <a16:creationId xmlns:a16="http://schemas.microsoft.com/office/drawing/2014/main" id="{946B25E3-B6CF-8D51-F1A9-441463B44B7C}"/>
              </a:ext>
            </a:extLst>
          </p:cNvPr>
          <p:cNvSpPr txBox="1"/>
          <p:nvPr/>
        </p:nvSpPr>
        <p:spPr>
          <a:xfrm>
            <a:off x="1508125" y="6561787"/>
            <a:ext cx="3429000" cy="340734"/>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The binomial name for humans is </a:t>
            </a:r>
            <a:r>
              <a:rPr lang="en-GB" sz="1200" b="0" i="1" dirty="0">
                <a:solidFill>
                  <a:srgbClr val="111111"/>
                </a:solidFill>
                <a:effectLst/>
              </a:rPr>
              <a:t>Homo sapiens</a:t>
            </a:r>
            <a:r>
              <a:rPr lang="en-GB" sz="1200" b="0" i="0" dirty="0">
                <a:solidFill>
                  <a:srgbClr val="111111"/>
                </a:solidFill>
                <a:effectLst/>
              </a:rPr>
              <a:t>.</a:t>
            </a:r>
            <a:endParaRPr lang="en-GB" sz="1200" dirty="0"/>
          </a:p>
        </p:txBody>
      </p:sp>
      <p:sp>
        <p:nvSpPr>
          <p:cNvPr id="21" name="TextBox 20">
            <a:extLst>
              <a:ext uri="{FF2B5EF4-FFF2-40B4-BE49-F238E27FC236}">
                <a16:creationId xmlns:a16="http://schemas.microsoft.com/office/drawing/2014/main" id="{4285A40D-8B32-9240-A21D-3C1C291DD834}"/>
              </a:ext>
            </a:extLst>
          </p:cNvPr>
          <p:cNvSpPr txBox="1"/>
          <p:nvPr/>
        </p:nvSpPr>
        <p:spPr>
          <a:xfrm>
            <a:off x="892175" y="7168465"/>
            <a:ext cx="5003800" cy="617733"/>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 Some examples of previous hominin species include </a:t>
            </a:r>
            <a:r>
              <a:rPr lang="en-GB" sz="1200" b="0" i="1" dirty="0">
                <a:solidFill>
                  <a:srgbClr val="111111"/>
                </a:solidFill>
                <a:effectLst/>
              </a:rPr>
              <a:t>Homo habilis</a:t>
            </a:r>
            <a:r>
              <a:rPr lang="en-GB" sz="1200" b="0" i="0" dirty="0">
                <a:solidFill>
                  <a:srgbClr val="111111"/>
                </a:solidFill>
                <a:effectLst/>
              </a:rPr>
              <a:t>, </a:t>
            </a:r>
            <a:r>
              <a:rPr lang="en-GB" sz="1200" b="0" i="1" dirty="0">
                <a:solidFill>
                  <a:srgbClr val="111111"/>
                </a:solidFill>
                <a:effectLst/>
              </a:rPr>
              <a:t>Homo erectus</a:t>
            </a:r>
            <a:r>
              <a:rPr lang="en-GB" sz="1200" b="0" i="0" dirty="0">
                <a:solidFill>
                  <a:srgbClr val="111111"/>
                </a:solidFill>
                <a:effectLst/>
              </a:rPr>
              <a:t>, and </a:t>
            </a:r>
            <a:r>
              <a:rPr lang="en-GB" sz="1200" b="0" i="1" dirty="0">
                <a:solidFill>
                  <a:srgbClr val="111111"/>
                </a:solidFill>
                <a:effectLst/>
              </a:rPr>
              <a:t>Homo neanderthalensis</a:t>
            </a:r>
            <a:r>
              <a:rPr lang="en-GB" sz="1200" b="0" i="0" dirty="0">
                <a:solidFill>
                  <a:srgbClr val="111111"/>
                </a:solidFill>
                <a:effectLst/>
              </a:rPr>
              <a:t>.</a:t>
            </a:r>
            <a:endParaRPr lang="en-GB" sz="1200" dirty="0"/>
          </a:p>
        </p:txBody>
      </p:sp>
      <p:sp>
        <p:nvSpPr>
          <p:cNvPr id="23" name="TextBox 22">
            <a:extLst>
              <a:ext uri="{FF2B5EF4-FFF2-40B4-BE49-F238E27FC236}">
                <a16:creationId xmlns:a16="http://schemas.microsoft.com/office/drawing/2014/main" id="{F3788E63-C038-4F99-D881-1F469390FA29}"/>
              </a:ext>
            </a:extLst>
          </p:cNvPr>
          <p:cNvSpPr txBox="1"/>
          <p:nvPr/>
        </p:nvSpPr>
        <p:spPr>
          <a:xfrm>
            <a:off x="488950" y="8006606"/>
            <a:ext cx="5454650" cy="617733"/>
          </a:xfrm>
          <a:prstGeom prst="rect">
            <a:avLst/>
          </a:prstGeom>
          <a:solidFill>
            <a:schemeClr val="bg1"/>
          </a:solidFill>
          <a:ln>
            <a:solidFill>
              <a:schemeClr val="tx1"/>
            </a:solidFill>
          </a:ln>
        </p:spPr>
        <p:txBody>
          <a:bodyPr wrap="square">
            <a:spAutoFit/>
          </a:bodyPr>
          <a:lstStyle/>
          <a:p>
            <a:pPr>
              <a:lnSpc>
                <a:spcPct val="150000"/>
              </a:lnSpc>
            </a:pPr>
            <a:r>
              <a:rPr lang="en-GB" sz="1200" b="0" i="0" dirty="0">
                <a:solidFill>
                  <a:srgbClr val="111111"/>
                </a:solidFill>
                <a:effectLst/>
              </a:rPr>
              <a:t> Yes, new members of each of the kingdoms are being discovered all the time, although we are also losing species to extinction as well.</a:t>
            </a:r>
            <a:endParaRPr lang="en-GB" sz="1200" dirty="0"/>
          </a:p>
        </p:txBody>
      </p:sp>
      <p:sp>
        <p:nvSpPr>
          <p:cNvPr id="2" name="Slide Number Placeholder 1">
            <a:extLst>
              <a:ext uri="{FF2B5EF4-FFF2-40B4-BE49-F238E27FC236}">
                <a16:creationId xmlns:a16="http://schemas.microsoft.com/office/drawing/2014/main" id="{4465D7D6-DDDB-6EC4-C63E-9CFA688C8BC0}"/>
              </a:ext>
            </a:extLst>
          </p:cNvPr>
          <p:cNvSpPr>
            <a:spLocks noGrp="1"/>
          </p:cNvSpPr>
          <p:nvPr>
            <p:ph type="sldNum" sz="quarter" idx="12"/>
          </p:nvPr>
        </p:nvSpPr>
        <p:spPr/>
        <p:txBody>
          <a:bodyPr/>
          <a:lstStyle/>
          <a:p>
            <a:fld id="{A49C798E-A141-4728-B2C1-C020555BD9EF}" type="slidenum">
              <a:rPr lang="en-GB" smtClean="0"/>
              <a:t>136</a:t>
            </a:fld>
            <a:endParaRPr lang="en-GB"/>
          </a:p>
        </p:txBody>
      </p:sp>
    </p:spTree>
    <p:extLst>
      <p:ext uri="{BB962C8B-B14F-4D97-AF65-F5344CB8AC3E}">
        <p14:creationId xmlns:p14="http://schemas.microsoft.com/office/powerpoint/2010/main" val="33141972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pic>
        <p:nvPicPr>
          <p:cNvPr id="5" name="Picture 4">
            <a:extLst>
              <a:ext uri="{FF2B5EF4-FFF2-40B4-BE49-F238E27FC236}">
                <a16:creationId xmlns:a16="http://schemas.microsoft.com/office/drawing/2014/main" id="{224C75F1-DAC9-17AF-1378-91E1907F780F}"/>
              </a:ext>
            </a:extLst>
          </p:cNvPr>
          <p:cNvPicPr>
            <a:picLocks noChangeAspect="1"/>
          </p:cNvPicPr>
          <p:nvPr/>
        </p:nvPicPr>
        <p:blipFill rotWithShape="1">
          <a:blip r:embed="rId2"/>
          <a:srcRect l="24074" t="23333" r="32222" b="22346"/>
          <a:stretch/>
        </p:blipFill>
        <p:spPr>
          <a:xfrm rot="5400000">
            <a:off x="404264" y="1790267"/>
            <a:ext cx="7275022" cy="5086350"/>
          </a:xfrm>
          <a:prstGeom prst="rect">
            <a:avLst/>
          </a:prstGeom>
        </p:spPr>
      </p:pic>
      <p:sp>
        <p:nvSpPr>
          <p:cNvPr id="7" name="TextBox 6">
            <a:extLst>
              <a:ext uri="{FF2B5EF4-FFF2-40B4-BE49-F238E27FC236}">
                <a16:creationId xmlns:a16="http://schemas.microsoft.com/office/drawing/2014/main" id="{727C2523-AD12-86B7-BCBF-23EC65A18772}"/>
              </a:ext>
            </a:extLst>
          </p:cNvPr>
          <p:cNvSpPr txBox="1"/>
          <p:nvPr/>
        </p:nvSpPr>
        <p:spPr>
          <a:xfrm rot="5400000">
            <a:off x="5397500" y="402998"/>
            <a:ext cx="622300" cy="276999"/>
          </a:xfrm>
          <a:prstGeom prst="rect">
            <a:avLst/>
          </a:prstGeom>
          <a:noFill/>
        </p:spPr>
        <p:txBody>
          <a:bodyPr wrap="square" rtlCol="0">
            <a:spAutoFit/>
          </a:bodyPr>
          <a:lstStyle/>
          <a:p>
            <a:r>
              <a:rPr lang="en-GB" sz="1200" dirty="0"/>
              <a:t>I do</a:t>
            </a:r>
          </a:p>
        </p:txBody>
      </p:sp>
      <p:sp>
        <p:nvSpPr>
          <p:cNvPr id="8" name="TextBox 7">
            <a:extLst>
              <a:ext uri="{FF2B5EF4-FFF2-40B4-BE49-F238E27FC236}">
                <a16:creationId xmlns:a16="http://schemas.microsoft.com/office/drawing/2014/main" id="{7797CA7C-5524-0B4F-D935-F1F959BDC96D}"/>
              </a:ext>
            </a:extLst>
          </p:cNvPr>
          <p:cNvSpPr txBox="1"/>
          <p:nvPr/>
        </p:nvSpPr>
        <p:spPr>
          <a:xfrm rot="5400000">
            <a:off x="4946650" y="477460"/>
            <a:ext cx="825500" cy="276999"/>
          </a:xfrm>
          <a:prstGeom prst="rect">
            <a:avLst/>
          </a:prstGeom>
          <a:noFill/>
        </p:spPr>
        <p:txBody>
          <a:bodyPr wrap="square" rtlCol="0">
            <a:spAutoFit/>
          </a:bodyPr>
          <a:lstStyle/>
          <a:p>
            <a:r>
              <a:rPr lang="en-GB" sz="1200" dirty="0"/>
              <a:t>We do</a:t>
            </a:r>
          </a:p>
        </p:txBody>
      </p:sp>
      <p:sp>
        <p:nvSpPr>
          <p:cNvPr id="9" name="TextBox 8">
            <a:extLst>
              <a:ext uri="{FF2B5EF4-FFF2-40B4-BE49-F238E27FC236}">
                <a16:creationId xmlns:a16="http://schemas.microsoft.com/office/drawing/2014/main" id="{A79B07F2-5DD7-8EA2-6776-9E9DCE7D6879}"/>
              </a:ext>
            </a:extLst>
          </p:cNvPr>
          <p:cNvSpPr txBox="1"/>
          <p:nvPr/>
        </p:nvSpPr>
        <p:spPr>
          <a:xfrm rot="5400000">
            <a:off x="4602976" y="464750"/>
            <a:ext cx="825500" cy="276999"/>
          </a:xfrm>
          <a:prstGeom prst="rect">
            <a:avLst/>
          </a:prstGeom>
          <a:noFill/>
        </p:spPr>
        <p:txBody>
          <a:bodyPr wrap="square" rtlCol="0">
            <a:spAutoFit/>
          </a:bodyPr>
          <a:lstStyle/>
          <a:p>
            <a:r>
              <a:rPr lang="en-GB" sz="1200" dirty="0"/>
              <a:t>You do</a:t>
            </a:r>
          </a:p>
        </p:txBody>
      </p:sp>
      <p:pic>
        <p:nvPicPr>
          <p:cNvPr id="11" name="Picture 10" descr="A collage of different animals&#10;&#10;Description automatically generated">
            <a:extLst>
              <a:ext uri="{FF2B5EF4-FFF2-40B4-BE49-F238E27FC236}">
                <a16:creationId xmlns:a16="http://schemas.microsoft.com/office/drawing/2014/main" id="{993D22ED-9CA7-3199-2EAC-1D30BCD5E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52" y="5245489"/>
            <a:ext cx="4325995" cy="2501900"/>
          </a:xfrm>
          <a:prstGeom prst="rect">
            <a:avLst/>
          </a:prstGeom>
        </p:spPr>
      </p:pic>
      <p:grpSp>
        <p:nvGrpSpPr>
          <p:cNvPr id="15" name="Group 14">
            <a:extLst>
              <a:ext uri="{FF2B5EF4-FFF2-40B4-BE49-F238E27FC236}">
                <a16:creationId xmlns:a16="http://schemas.microsoft.com/office/drawing/2014/main" id="{9794CB31-EB90-0121-24C5-96D54839C9C4}"/>
              </a:ext>
            </a:extLst>
          </p:cNvPr>
          <p:cNvGrpSpPr/>
          <p:nvPr/>
        </p:nvGrpSpPr>
        <p:grpSpPr>
          <a:xfrm rot="5400000">
            <a:off x="1091395" y="3450558"/>
            <a:ext cx="6858000" cy="2182790"/>
            <a:chOff x="-4272053" y="5513410"/>
            <a:chExt cx="6858000" cy="2182790"/>
          </a:xfrm>
        </p:grpSpPr>
        <p:sp>
          <p:nvSpPr>
            <p:cNvPr id="14" name="Rectangle 13">
              <a:extLst>
                <a:ext uri="{FF2B5EF4-FFF2-40B4-BE49-F238E27FC236}">
                  <a16:creationId xmlns:a16="http://schemas.microsoft.com/office/drawing/2014/main" id="{BA63BA60-373B-D3CE-2E5F-CBF5E98F9855}"/>
                </a:ext>
              </a:extLst>
            </p:cNvPr>
            <p:cNvSpPr/>
            <p:nvPr/>
          </p:nvSpPr>
          <p:spPr>
            <a:xfrm>
              <a:off x="-4272053" y="5513410"/>
              <a:ext cx="6858000" cy="21827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55C9D349-EE75-FC9A-6FA0-ABE00746C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053" y="5513410"/>
              <a:ext cx="6858000" cy="2008691"/>
            </a:xfrm>
            <a:prstGeom prst="rect">
              <a:avLst/>
            </a:prstGeom>
          </p:spPr>
        </p:pic>
      </p:grpSp>
      <p:sp>
        <p:nvSpPr>
          <p:cNvPr id="2" name="Slide Number Placeholder 1">
            <a:extLst>
              <a:ext uri="{FF2B5EF4-FFF2-40B4-BE49-F238E27FC236}">
                <a16:creationId xmlns:a16="http://schemas.microsoft.com/office/drawing/2014/main" id="{0A625131-ECE3-FD64-CA2F-66C6CB6E8F00}"/>
              </a:ext>
            </a:extLst>
          </p:cNvPr>
          <p:cNvSpPr>
            <a:spLocks noGrp="1"/>
          </p:cNvSpPr>
          <p:nvPr>
            <p:ph type="sldNum" sz="quarter" idx="12"/>
          </p:nvPr>
        </p:nvSpPr>
        <p:spPr/>
        <p:txBody>
          <a:bodyPr/>
          <a:lstStyle/>
          <a:p>
            <a:fld id="{A49C798E-A141-4728-B2C1-C020555BD9EF}" type="slidenum">
              <a:rPr lang="en-GB" smtClean="0"/>
              <a:t>137</a:t>
            </a:fld>
            <a:endParaRPr lang="en-GB"/>
          </a:p>
        </p:txBody>
      </p:sp>
    </p:spTree>
    <p:extLst>
      <p:ext uri="{BB962C8B-B14F-4D97-AF65-F5344CB8AC3E}">
        <p14:creationId xmlns:p14="http://schemas.microsoft.com/office/powerpoint/2010/main" val="12180742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pic>
        <p:nvPicPr>
          <p:cNvPr id="48" name="Picture 47" descr="A screenshot of a computer screen&#10;&#10;Description automatically generated">
            <a:extLst>
              <a:ext uri="{FF2B5EF4-FFF2-40B4-BE49-F238E27FC236}">
                <a16:creationId xmlns:a16="http://schemas.microsoft.com/office/drawing/2014/main" id="{BEF08B1F-6392-B7F2-6214-29A77F593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1153" y="1981200"/>
            <a:ext cx="8520306" cy="5168900"/>
          </a:xfrm>
          <a:prstGeom prst="rect">
            <a:avLst/>
          </a:prstGeom>
        </p:spPr>
      </p:pic>
      <p:sp>
        <p:nvSpPr>
          <p:cNvPr id="2" name="Slide Number Placeholder 1">
            <a:extLst>
              <a:ext uri="{FF2B5EF4-FFF2-40B4-BE49-F238E27FC236}">
                <a16:creationId xmlns:a16="http://schemas.microsoft.com/office/drawing/2014/main" id="{06DA110A-5F17-7C19-23E3-5C7E447A422B}"/>
              </a:ext>
            </a:extLst>
          </p:cNvPr>
          <p:cNvSpPr>
            <a:spLocks noGrp="1"/>
          </p:cNvSpPr>
          <p:nvPr>
            <p:ph type="sldNum" sz="quarter" idx="12"/>
          </p:nvPr>
        </p:nvSpPr>
        <p:spPr/>
        <p:txBody>
          <a:bodyPr/>
          <a:lstStyle/>
          <a:p>
            <a:fld id="{A49C798E-A141-4728-B2C1-C020555BD9EF}" type="slidenum">
              <a:rPr lang="en-GB" smtClean="0"/>
              <a:t>138</a:t>
            </a:fld>
            <a:endParaRPr lang="en-GB"/>
          </a:p>
        </p:txBody>
      </p:sp>
    </p:spTree>
    <p:extLst>
      <p:ext uri="{BB962C8B-B14F-4D97-AF65-F5344CB8AC3E}">
        <p14:creationId xmlns:p14="http://schemas.microsoft.com/office/powerpoint/2010/main" val="7680601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458958117"/>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gn="just">
                        <a:lnSpc>
                          <a:spcPct val="150000"/>
                        </a:lnSpc>
                      </a:pPr>
                      <a:r>
                        <a:rPr lang="en-GB" sz="1200" b="1" dirty="0">
                          <a:solidFill>
                            <a:schemeClr val="tx1"/>
                          </a:solidFill>
                          <a:latin typeface="+mn-lt"/>
                        </a:rPr>
                        <a:t>1</a:t>
                      </a:r>
                    </a:p>
                    <a:p>
                      <a:pPr algn="just">
                        <a:lnSpc>
                          <a:spcPct val="150000"/>
                        </a:lnSpc>
                      </a:pPr>
                      <a:r>
                        <a:rPr lang="en-GB" sz="1200" b="1" dirty="0">
                          <a:solidFill>
                            <a:schemeClr val="tx1"/>
                          </a:solidFill>
                          <a:latin typeface="+mn-lt"/>
                        </a:rPr>
                        <a:t>2</a:t>
                      </a:r>
                    </a:p>
                    <a:p>
                      <a:pPr algn="just">
                        <a:lnSpc>
                          <a:spcPct val="150000"/>
                        </a:lnSpc>
                      </a:pPr>
                      <a:r>
                        <a:rPr lang="en-GB" sz="1200" b="1" dirty="0">
                          <a:solidFill>
                            <a:schemeClr val="tx1"/>
                          </a:solidFill>
                          <a:latin typeface="+mn-lt"/>
                        </a:rPr>
                        <a:t>3</a:t>
                      </a:r>
                    </a:p>
                    <a:p>
                      <a:pPr algn="just">
                        <a:lnSpc>
                          <a:spcPct val="150000"/>
                        </a:lnSpc>
                      </a:pPr>
                      <a:r>
                        <a:rPr lang="en-GB" sz="1200" b="1" dirty="0">
                          <a:solidFill>
                            <a:schemeClr val="tx1"/>
                          </a:solidFill>
                          <a:latin typeface="+mn-lt"/>
                        </a:rPr>
                        <a:t>4</a:t>
                      </a:r>
                    </a:p>
                    <a:p>
                      <a:pPr algn="just">
                        <a:lnSpc>
                          <a:spcPct val="150000"/>
                        </a:lnSpc>
                      </a:pPr>
                      <a:r>
                        <a:rPr lang="en-GB" sz="1200" b="1" dirty="0">
                          <a:solidFill>
                            <a:schemeClr val="tx1"/>
                          </a:solidFill>
                          <a:latin typeface="+mn-lt"/>
                        </a:rPr>
                        <a:t>5</a:t>
                      </a:r>
                    </a:p>
                    <a:p>
                      <a:pPr algn="just">
                        <a:lnSpc>
                          <a:spcPct val="150000"/>
                        </a:lnSpc>
                      </a:pPr>
                      <a:r>
                        <a:rPr lang="en-GB" sz="1200" b="1" dirty="0">
                          <a:solidFill>
                            <a:schemeClr val="tx1"/>
                          </a:solidFill>
                          <a:latin typeface="+mn-lt"/>
                        </a:rPr>
                        <a:t>6</a:t>
                      </a:r>
                    </a:p>
                    <a:p>
                      <a:pPr algn="just">
                        <a:lnSpc>
                          <a:spcPct val="150000"/>
                        </a:lnSpc>
                      </a:pPr>
                      <a:r>
                        <a:rPr lang="en-GB" sz="1200" b="1" dirty="0">
                          <a:solidFill>
                            <a:schemeClr val="tx1"/>
                          </a:solidFill>
                          <a:latin typeface="+mn-lt"/>
                        </a:rPr>
                        <a:t>7</a:t>
                      </a:r>
                    </a:p>
                    <a:p>
                      <a:pPr algn="just">
                        <a:lnSpc>
                          <a:spcPct val="150000"/>
                        </a:lnSpc>
                      </a:pPr>
                      <a:r>
                        <a:rPr lang="en-GB" sz="1200" b="1" dirty="0">
                          <a:solidFill>
                            <a:schemeClr val="tx1"/>
                          </a:solidFill>
                          <a:latin typeface="+mn-lt"/>
                        </a:rPr>
                        <a:t>8</a:t>
                      </a:r>
                    </a:p>
                    <a:p>
                      <a:pPr algn="just">
                        <a:lnSpc>
                          <a:spcPct val="150000"/>
                        </a:lnSpc>
                      </a:pPr>
                      <a:r>
                        <a:rPr lang="en-GB" sz="1200" b="1" dirty="0">
                          <a:solidFill>
                            <a:schemeClr val="tx1"/>
                          </a:solidFill>
                          <a:latin typeface="+mn-lt"/>
                        </a:rPr>
                        <a:t>9</a:t>
                      </a:r>
                    </a:p>
                    <a:p>
                      <a:pPr algn="just">
                        <a:lnSpc>
                          <a:spcPct val="150000"/>
                        </a:lnSpc>
                      </a:pPr>
                      <a:r>
                        <a:rPr lang="en-GB" sz="1200" b="1" dirty="0">
                          <a:solidFill>
                            <a:schemeClr val="tx1"/>
                          </a:solidFill>
                          <a:latin typeface="+mn-lt"/>
                        </a:rPr>
                        <a:t>10</a:t>
                      </a:r>
                    </a:p>
                    <a:p>
                      <a:pPr algn="just">
                        <a:lnSpc>
                          <a:spcPct val="150000"/>
                        </a:lnSpc>
                      </a:pPr>
                      <a:r>
                        <a:rPr lang="en-GB" sz="1200" b="1" dirty="0">
                          <a:solidFill>
                            <a:schemeClr val="tx1"/>
                          </a:solidFill>
                          <a:latin typeface="+mn-lt"/>
                        </a:rPr>
                        <a:t>11</a:t>
                      </a:r>
                    </a:p>
                    <a:p>
                      <a:pPr algn="just">
                        <a:lnSpc>
                          <a:spcPct val="150000"/>
                        </a:lnSpc>
                      </a:pPr>
                      <a:r>
                        <a:rPr lang="en-GB" sz="1200" b="1" dirty="0">
                          <a:solidFill>
                            <a:schemeClr val="tx1"/>
                          </a:solidFill>
                          <a:latin typeface="+mn-lt"/>
                        </a:rPr>
                        <a:t>12</a:t>
                      </a:r>
                    </a:p>
                    <a:p>
                      <a:pPr algn="just">
                        <a:lnSpc>
                          <a:spcPct val="150000"/>
                        </a:lnSpc>
                      </a:pPr>
                      <a:r>
                        <a:rPr lang="en-GB" sz="1200" b="1" dirty="0">
                          <a:solidFill>
                            <a:schemeClr val="tx1"/>
                          </a:solidFill>
                          <a:latin typeface="+mn-lt"/>
                        </a:rPr>
                        <a:t>13</a:t>
                      </a:r>
                    </a:p>
                    <a:p>
                      <a:pPr algn="just">
                        <a:lnSpc>
                          <a:spcPct val="150000"/>
                        </a:lnSpc>
                      </a:pPr>
                      <a:r>
                        <a:rPr lang="en-GB" sz="1200" b="1" dirty="0">
                          <a:solidFill>
                            <a:schemeClr val="tx1"/>
                          </a:solidFill>
                          <a:latin typeface="+mn-lt"/>
                        </a:rPr>
                        <a:t>14</a:t>
                      </a:r>
                    </a:p>
                    <a:p>
                      <a:pPr algn="just">
                        <a:lnSpc>
                          <a:spcPct val="150000"/>
                        </a:lnSpc>
                      </a:pPr>
                      <a:r>
                        <a:rPr lang="en-GB" sz="1200" b="1" dirty="0">
                          <a:solidFill>
                            <a:schemeClr val="tx1"/>
                          </a:solidFill>
                          <a:latin typeface="+mn-lt"/>
                        </a:rPr>
                        <a:t>15</a:t>
                      </a:r>
                    </a:p>
                    <a:p>
                      <a:pPr algn="just">
                        <a:lnSpc>
                          <a:spcPct val="150000"/>
                        </a:lnSpc>
                      </a:pPr>
                      <a:r>
                        <a:rPr lang="en-GB" sz="1200" b="1" dirty="0">
                          <a:solidFill>
                            <a:schemeClr val="tx1"/>
                          </a:solidFill>
                          <a:latin typeface="+mn-lt"/>
                        </a:rPr>
                        <a:t>16</a:t>
                      </a:r>
                    </a:p>
                    <a:p>
                      <a:pPr algn="just">
                        <a:lnSpc>
                          <a:spcPct val="150000"/>
                        </a:lnSpc>
                      </a:pPr>
                      <a:r>
                        <a:rPr lang="en-GB" sz="1200" b="1" dirty="0">
                          <a:solidFill>
                            <a:schemeClr val="tx1"/>
                          </a:solidFill>
                          <a:latin typeface="+mn-lt"/>
                        </a:rPr>
                        <a:t>17</a:t>
                      </a:r>
                    </a:p>
                    <a:p>
                      <a:pPr algn="just">
                        <a:lnSpc>
                          <a:spcPct val="150000"/>
                        </a:lnSpc>
                      </a:pPr>
                      <a:r>
                        <a:rPr lang="en-GB" sz="1200" b="1" dirty="0">
                          <a:solidFill>
                            <a:schemeClr val="tx1"/>
                          </a:solidFill>
                          <a:latin typeface="+mn-lt"/>
                        </a:rPr>
                        <a:t>18</a:t>
                      </a:r>
                    </a:p>
                    <a:p>
                      <a:pPr algn="just">
                        <a:lnSpc>
                          <a:spcPct val="150000"/>
                        </a:lnSpc>
                      </a:pPr>
                      <a:r>
                        <a:rPr lang="en-GB" sz="1200" b="1" dirty="0">
                          <a:solidFill>
                            <a:schemeClr val="tx1"/>
                          </a:solidFill>
                          <a:latin typeface="+mn-lt"/>
                        </a:rPr>
                        <a:t>19</a:t>
                      </a:r>
                    </a:p>
                    <a:p>
                      <a:pPr algn="just">
                        <a:lnSpc>
                          <a:spcPct val="150000"/>
                        </a:lnSpc>
                      </a:pPr>
                      <a:r>
                        <a:rPr lang="en-GB" sz="1200" b="1" dirty="0">
                          <a:solidFill>
                            <a:schemeClr val="tx1"/>
                          </a:solidFill>
                          <a:latin typeface="+mn-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GB" sz="1200" b="1" dirty="0">
                          <a:solidFill>
                            <a:schemeClr val="tx1"/>
                          </a:solidFill>
                          <a:latin typeface="+mn-lt"/>
                        </a:rPr>
                        <a:t>As time progressed and the scientific advancements were made, new evidence came to light about the internal structures of cells.  You will already be familiar with the designation of cells as being either prokaryotic or eukaryotic.  In 1977, an American microbiologist made a discovery regrading the prokaryotic kingdom.  For years scientist had thought that all bacteria were the same on a fundamental biological level.  Carl </a:t>
                      </a:r>
                      <a:r>
                        <a:rPr lang="en-GB" sz="1200" b="1" dirty="0" err="1">
                          <a:solidFill>
                            <a:schemeClr val="tx1"/>
                          </a:solidFill>
                          <a:latin typeface="+mn-lt"/>
                        </a:rPr>
                        <a:t>Woese</a:t>
                      </a:r>
                      <a:r>
                        <a:rPr lang="en-GB" sz="1200" b="1" dirty="0">
                          <a:solidFill>
                            <a:schemeClr val="tx1"/>
                          </a:solidFill>
                          <a:latin typeface="+mn-lt"/>
                        </a:rPr>
                        <a:t> discovered that this was not the case, and that the prokaryotic kingdom was actually 2 separate kingdoms.  He discovered primitive bacteria which he named Archaea.  This separated the prokaryotic kingdom into 2 new kingdoms:</a:t>
                      </a:r>
                    </a:p>
                    <a:p>
                      <a:pPr algn="just">
                        <a:lnSpc>
                          <a:spcPct val="150000"/>
                        </a:lnSpc>
                      </a:pPr>
                      <a:r>
                        <a:rPr lang="en-GB" sz="1200" b="1" dirty="0">
                          <a:solidFill>
                            <a:schemeClr val="tx1"/>
                          </a:solidFill>
                          <a:latin typeface="+mn-lt"/>
                        </a:rPr>
                        <a:t>Eubacteria, containing True bacteria and cyanobacteria</a:t>
                      </a:r>
                    </a:p>
                    <a:p>
                      <a:pPr algn="just">
                        <a:lnSpc>
                          <a:spcPct val="150000"/>
                        </a:lnSpc>
                      </a:pPr>
                      <a:r>
                        <a:rPr lang="en-GB" sz="1200" b="1" dirty="0">
                          <a:solidFill>
                            <a:schemeClr val="tx1"/>
                          </a:solidFill>
                          <a:latin typeface="+mn-lt"/>
                        </a:rPr>
                        <a:t>Archaebacteria, containing extremophiles </a:t>
                      </a:r>
                    </a:p>
                    <a:p>
                      <a:pPr algn="just">
                        <a:lnSpc>
                          <a:spcPct val="150000"/>
                        </a:lnSpc>
                      </a:pPr>
                      <a:r>
                        <a:rPr lang="en-GB" sz="1200" b="1" dirty="0">
                          <a:solidFill>
                            <a:schemeClr val="tx1"/>
                          </a:solidFill>
                          <a:latin typeface="+mn-lt"/>
                        </a:rPr>
                        <a:t>As a result of this, </a:t>
                      </a:r>
                      <a:r>
                        <a:rPr lang="en-GB" sz="1200" b="1" dirty="0" err="1">
                          <a:solidFill>
                            <a:schemeClr val="tx1"/>
                          </a:solidFill>
                          <a:latin typeface="+mn-lt"/>
                        </a:rPr>
                        <a:t>Woese</a:t>
                      </a:r>
                      <a:r>
                        <a:rPr lang="en-GB" sz="1200" b="1" dirty="0">
                          <a:solidFill>
                            <a:schemeClr val="tx1"/>
                          </a:solidFill>
                          <a:latin typeface="+mn-lt"/>
                        </a:rPr>
                        <a:t> introduced a 3-Domain system, with kingdoms sitting below domains.  The new classification system now looked like this:</a:t>
                      </a:r>
                    </a:p>
                    <a:p>
                      <a:pPr algn="just">
                        <a:lnSpc>
                          <a:spcPct val="150000"/>
                        </a:lnSpc>
                      </a:pPr>
                      <a:r>
                        <a:rPr lang="en-GB" sz="1200" b="1" dirty="0">
                          <a:solidFill>
                            <a:schemeClr val="tx1"/>
                          </a:solidFill>
                          <a:latin typeface="+mn-lt"/>
                        </a:rPr>
                        <a:t>Domain (Bacteria, Archaea, Eukarya)</a:t>
                      </a:r>
                    </a:p>
                    <a:p>
                      <a:pPr algn="just">
                        <a:lnSpc>
                          <a:spcPct val="150000"/>
                        </a:lnSpc>
                      </a:pPr>
                      <a:r>
                        <a:rPr lang="en-GB" sz="1200" b="1" dirty="0">
                          <a:solidFill>
                            <a:schemeClr val="tx1"/>
                          </a:solidFill>
                          <a:latin typeface="+mn-lt"/>
                        </a:rPr>
                        <a:t>Kingdom (Eubacteria, Archaebacteria, Protist, Fungi, Plant, Animal)</a:t>
                      </a:r>
                    </a:p>
                    <a:p>
                      <a:pPr algn="just">
                        <a:lnSpc>
                          <a:spcPct val="150000"/>
                        </a:lnSpc>
                      </a:pPr>
                      <a:r>
                        <a:rPr lang="en-GB" sz="1200" b="1" dirty="0">
                          <a:solidFill>
                            <a:schemeClr val="tx1"/>
                          </a:solidFill>
                          <a:latin typeface="+mn-lt"/>
                        </a:rPr>
                        <a:t>Phylum</a:t>
                      </a:r>
                    </a:p>
                    <a:p>
                      <a:pPr algn="just">
                        <a:lnSpc>
                          <a:spcPct val="150000"/>
                        </a:lnSpc>
                      </a:pPr>
                      <a:r>
                        <a:rPr lang="en-GB" sz="1200" b="1" dirty="0">
                          <a:solidFill>
                            <a:schemeClr val="tx1"/>
                          </a:solidFill>
                          <a:latin typeface="+mn-lt"/>
                        </a:rPr>
                        <a:t>Class</a:t>
                      </a:r>
                    </a:p>
                    <a:p>
                      <a:pPr algn="just">
                        <a:lnSpc>
                          <a:spcPct val="150000"/>
                        </a:lnSpc>
                      </a:pPr>
                      <a:r>
                        <a:rPr lang="en-GB" sz="1200" b="1" dirty="0">
                          <a:solidFill>
                            <a:schemeClr val="tx1"/>
                          </a:solidFill>
                          <a:latin typeface="+mn-lt"/>
                        </a:rPr>
                        <a:t>Order</a:t>
                      </a:r>
                    </a:p>
                    <a:p>
                      <a:pPr algn="just">
                        <a:lnSpc>
                          <a:spcPct val="150000"/>
                        </a:lnSpc>
                      </a:pPr>
                      <a:r>
                        <a:rPr lang="en-GB" sz="1200" b="1" dirty="0">
                          <a:solidFill>
                            <a:schemeClr val="tx1"/>
                          </a:solidFill>
                          <a:latin typeface="+mn-lt"/>
                        </a:rPr>
                        <a:t>Family</a:t>
                      </a:r>
                    </a:p>
                    <a:p>
                      <a:pPr algn="just">
                        <a:lnSpc>
                          <a:spcPct val="150000"/>
                        </a:lnSpc>
                      </a:pPr>
                      <a:r>
                        <a:rPr lang="en-GB" sz="1200" b="1" dirty="0">
                          <a:solidFill>
                            <a:schemeClr val="tx1"/>
                          </a:solidFill>
                          <a:latin typeface="+mn-lt"/>
                        </a:rPr>
                        <a:t>Genus</a:t>
                      </a:r>
                    </a:p>
                    <a:p>
                      <a:pPr algn="just">
                        <a:lnSpc>
                          <a:spcPct val="150000"/>
                        </a:lnSpc>
                      </a:pPr>
                      <a:r>
                        <a:rPr lang="en-GB" sz="1200" b="1" dirty="0">
                          <a:solidFill>
                            <a:schemeClr val="tx1"/>
                          </a:solidFill>
                          <a:latin typeface="+mn-lt"/>
                        </a:rPr>
                        <a:t>Species</a:t>
                      </a:r>
                    </a:p>
                    <a:p>
                      <a:pPr algn="just">
                        <a:lnSpc>
                          <a:spcPct val="150000"/>
                        </a:lnSpc>
                      </a:pPr>
                      <a:endParaRPr lang="en-GB" sz="12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5" name="TextBox 4">
            <a:extLst>
              <a:ext uri="{FF2B5EF4-FFF2-40B4-BE49-F238E27FC236}">
                <a16:creationId xmlns:a16="http://schemas.microsoft.com/office/drawing/2014/main" id="{6F3DB22C-5197-6AEE-345E-D08A7D5AC73D}"/>
              </a:ext>
            </a:extLst>
          </p:cNvPr>
          <p:cNvSpPr txBox="1"/>
          <p:nvPr/>
        </p:nvSpPr>
        <p:spPr>
          <a:xfrm>
            <a:off x="5245100" y="3873500"/>
            <a:ext cx="1079500" cy="1015663"/>
          </a:xfrm>
          <a:prstGeom prst="rect">
            <a:avLst/>
          </a:prstGeom>
          <a:solidFill>
            <a:schemeClr val="bg1"/>
          </a:solidFill>
          <a:ln>
            <a:solidFill>
              <a:schemeClr val="accent1">
                <a:shade val="50000"/>
              </a:schemeClr>
            </a:solidFill>
          </a:ln>
        </p:spPr>
        <p:txBody>
          <a:bodyPr wrap="square" rtlCol="0">
            <a:spAutoFit/>
          </a:bodyPr>
          <a:lstStyle/>
          <a:p>
            <a:r>
              <a:rPr lang="en-GB" sz="1200" dirty="0"/>
              <a:t>May be worth noting here which are in the </a:t>
            </a:r>
            <a:r>
              <a:rPr lang="en-GB" sz="1200" dirty="0" err="1"/>
              <a:t>eukarya</a:t>
            </a:r>
            <a:r>
              <a:rPr lang="en-GB" sz="1200" dirty="0"/>
              <a:t> domain</a:t>
            </a:r>
          </a:p>
        </p:txBody>
      </p:sp>
      <p:sp>
        <p:nvSpPr>
          <p:cNvPr id="3" name="Slide Number Placeholder 2">
            <a:extLst>
              <a:ext uri="{FF2B5EF4-FFF2-40B4-BE49-F238E27FC236}">
                <a16:creationId xmlns:a16="http://schemas.microsoft.com/office/drawing/2014/main" id="{240E8F42-736D-23FA-CD35-572B8FB5A352}"/>
              </a:ext>
            </a:extLst>
          </p:cNvPr>
          <p:cNvSpPr>
            <a:spLocks noGrp="1"/>
          </p:cNvSpPr>
          <p:nvPr>
            <p:ph type="sldNum" sz="quarter" idx="12"/>
          </p:nvPr>
        </p:nvSpPr>
        <p:spPr/>
        <p:txBody>
          <a:bodyPr/>
          <a:lstStyle/>
          <a:p>
            <a:fld id="{A49C798E-A141-4728-B2C1-C020555BD9EF}" type="slidenum">
              <a:rPr lang="en-GB" smtClean="0"/>
              <a:t>139</a:t>
            </a:fld>
            <a:endParaRPr lang="en-GB"/>
          </a:p>
        </p:txBody>
      </p:sp>
    </p:spTree>
    <p:extLst>
      <p:ext uri="{BB962C8B-B14F-4D97-AF65-F5344CB8AC3E}">
        <p14:creationId xmlns:p14="http://schemas.microsoft.com/office/powerpoint/2010/main" val="563806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F0D741D0-DBBE-3993-9F0C-434AA2BB83F6}"/>
              </a:ext>
            </a:extLst>
          </p:cNvPr>
          <p:cNvSpPr txBox="1"/>
          <p:nvPr/>
        </p:nvSpPr>
        <p:spPr>
          <a:xfrm>
            <a:off x="273050" y="336265"/>
            <a:ext cx="6311900" cy="8927700"/>
          </a:xfrm>
          <a:prstGeom prst="rect">
            <a:avLst/>
          </a:prstGeom>
          <a:noFill/>
          <a:ln w="28575">
            <a:noFill/>
          </a:ln>
        </p:spPr>
        <p:txBody>
          <a:bodyPr wrap="square" rtlCol="0">
            <a:spAutoFit/>
          </a:bodyPr>
          <a:lstStyle/>
          <a:p>
            <a:pPr>
              <a:lnSpc>
                <a:spcPct val="150000"/>
              </a:lnSpc>
            </a:pPr>
            <a:r>
              <a:rPr lang="en-GB" sz="1200" dirty="0"/>
              <a:t>2.    Compare the function of meiosis with the function of mitosis in human organisms. ………………………………………………………………………………………………………………………………………………………….</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3.  Compare the number of cells produced and the number of chromosomes found in cells produced from meiosis compared to mitosis.</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4.  Compare the process of producing new cells in meiosis to that of mitosis.  Refer to number of cells, number of chromosomes and number of cell divisions taking place in each process. ………………………………………………………………………………………………………………………………………………………….</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3" name="Slide Number Placeholder 2">
            <a:extLst>
              <a:ext uri="{FF2B5EF4-FFF2-40B4-BE49-F238E27FC236}">
                <a16:creationId xmlns:a16="http://schemas.microsoft.com/office/drawing/2014/main" id="{1BEB3ACC-6554-52C0-BFEF-74F0EE258B3C}"/>
              </a:ext>
            </a:extLst>
          </p:cNvPr>
          <p:cNvSpPr>
            <a:spLocks noGrp="1"/>
          </p:cNvSpPr>
          <p:nvPr>
            <p:ph type="sldNum" sz="quarter" idx="12"/>
          </p:nvPr>
        </p:nvSpPr>
        <p:spPr/>
        <p:txBody>
          <a:bodyPr/>
          <a:lstStyle/>
          <a:p>
            <a:fld id="{A49C798E-A141-4728-B2C1-C020555BD9EF}" type="slidenum">
              <a:rPr lang="en-GB" smtClean="0"/>
              <a:t>14</a:t>
            </a:fld>
            <a:endParaRPr lang="en-GB"/>
          </a:p>
        </p:txBody>
      </p:sp>
    </p:spTree>
    <p:extLst>
      <p:ext uri="{BB962C8B-B14F-4D97-AF65-F5344CB8AC3E}">
        <p14:creationId xmlns:p14="http://schemas.microsoft.com/office/powerpoint/2010/main" val="37046536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sp>
        <p:nvSpPr>
          <p:cNvPr id="3" name="TextBox 2">
            <a:extLst>
              <a:ext uri="{FF2B5EF4-FFF2-40B4-BE49-F238E27FC236}">
                <a16:creationId xmlns:a16="http://schemas.microsoft.com/office/drawing/2014/main" id="{71B94513-1378-CE62-7E06-3BBD85B10EA7}"/>
              </a:ext>
            </a:extLst>
          </p:cNvPr>
          <p:cNvSpPr txBox="1"/>
          <p:nvPr/>
        </p:nvSpPr>
        <p:spPr>
          <a:xfrm>
            <a:off x="273050" y="247365"/>
            <a:ext cx="6311900" cy="4772717"/>
          </a:xfrm>
          <a:prstGeom prst="rect">
            <a:avLst/>
          </a:prstGeom>
          <a:noFill/>
          <a:ln w="28575">
            <a:noFill/>
          </a:ln>
        </p:spPr>
        <p:txBody>
          <a:bodyPr wrap="square" rtlCol="0">
            <a:spAutoFit/>
          </a:bodyPr>
          <a:lstStyle/>
          <a:p>
            <a:pPr>
              <a:lnSpc>
                <a:spcPct val="150000"/>
              </a:lnSpc>
            </a:pPr>
            <a:r>
              <a:rPr lang="en-GB" sz="1200" b="1" u="sng" dirty="0"/>
              <a:t>Rehearsal Questions</a:t>
            </a:r>
          </a:p>
          <a:p>
            <a:pPr>
              <a:lnSpc>
                <a:spcPct val="150000"/>
              </a:lnSpc>
            </a:pPr>
            <a:endParaRPr lang="en-GB" sz="1200" dirty="0"/>
          </a:p>
          <a:p>
            <a:pPr algn="l">
              <a:lnSpc>
                <a:spcPct val="150000"/>
              </a:lnSpc>
              <a:buFont typeface="+mj-lt"/>
              <a:buAutoNum type="arabicPeriod"/>
            </a:pPr>
            <a:r>
              <a:rPr lang="en-GB" sz="1200" b="0" i="0" dirty="0">
                <a:solidFill>
                  <a:srgbClr val="111111"/>
                </a:solidFill>
                <a:effectLst/>
              </a:rPr>
              <a:t> </a:t>
            </a:r>
            <a:r>
              <a:rPr kumimoji="0" lang="en-US" altLang="en-US" sz="1200" b="0" i="0" u="none" strike="noStrike" cap="none" normalizeH="0" baseline="0" dirty="0">
                <a:ln>
                  <a:noFill/>
                </a:ln>
                <a:solidFill>
                  <a:srgbClr val="111111"/>
                </a:solidFill>
                <a:effectLst/>
              </a:rPr>
              <a:t>Who discovered that the prokaryotic kingdom was actually two separate kingdoms? </a:t>
            </a:r>
          </a:p>
          <a:p>
            <a:pPr algn="l">
              <a:lnSpc>
                <a:spcPct val="150000"/>
              </a:lnSpc>
            </a:pPr>
            <a:r>
              <a:rPr lang="en-GB" sz="1200" dirty="0">
                <a:solidFill>
                  <a:srgbClr val="111111"/>
                </a:solidFill>
              </a:rPr>
              <a:t>……………………………………………………………………………………………………………………………………………………………………………………………………………………………………………………………………………………………………………………</a:t>
            </a:r>
            <a:endParaRPr lang="en-GB" sz="1200" b="0" i="0" dirty="0">
              <a:solidFill>
                <a:srgbClr val="111111"/>
              </a:solidFill>
              <a:effectLst/>
            </a:endParaRPr>
          </a:p>
          <a:p>
            <a:pPr marL="228600" indent="-228600" algn="l">
              <a:lnSpc>
                <a:spcPct val="150000"/>
              </a:lnSpc>
              <a:buFont typeface="+mj-lt"/>
              <a:buAutoNum type="arabicPeriod" startAt="2"/>
            </a:pPr>
            <a:r>
              <a:rPr lang="en-GB" sz="1200" b="0" i="0" dirty="0">
                <a:solidFill>
                  <a:srgbClr val="111111"/>
                </a:solidFill>
                <a:effectLst/>
              </a:rPr>
              <a:t> </a:t>
            </a:r>
            <a:r>
              <a:rPr kumimoji="0" lang="en-US" altLang="en-US" sz="1200" b="0" i="0" u="none" strike="noStrike" cap="none" normalizeH="0" baseline="0" dirty="0">
                <a:ln>
                  <a:noFill/>
                </a:ln>
                <a:solidFill>
                  <a:srgbClr val="111111"/>
                </a:solidFill>
                <a:effectLst/>
              </a:rPr>
              <a:t>What are the two kingdoms that the prokaryotic kingdom was divided into? </a:t>
            </a:r>
          </a:p>
          <a:p>
            <a:pPr algn="l">
              <a:lnSpc>
                <a:spcPct val="150000"/>
              </a:lnSpc>
            </a:pPr>
            <a:r>
              <a:rPr lang="en-GB" sz="1200" dirty="0">
                <a:solidFill>
                  <a:srgbClr val="111111"/>
                </a:solidFill>
              </a:rPr>
              <a:t>……………………………………………………………………………………………………………………………………………………………………………..……………………………………………………………………………………………………………………………………</a:t>
            </a:r>
            <a:endParaRPr lang="en-GB" sz="1200" b="0" i="0" dirty="0">
              <a:solidFill>
                <a:srgbClr val="111111"/>
              </a:solidFill>
              <a:effectLst/>
            </a:endParaRPr>
          </a:p>
          <a:p>
            <a:pPr marL="228600" indent="-228600" algn="l">
              <a:lnSpc>
                <a:spcPct val="150000"/>
              </a:lnSpc>
              <a:buFont typeface="+mj-lt"/>
              <a:buAutoNum type="arabicPeriod" startAt="3"/>
            </a:pPr>
            <a:r>
              <a:rPr lang="en-GB" sz="1200" b="0" i="0" dirty="0">
                <a:solidFill>
                  <a:srgbClr val="111111"/>
                </a:solidFill>
                <a:effectLst/>
              </a:rPr>
              <a:t> </a:t>
            </a:r>
            <a:r>
              <a:rPr kumimoji="0" lang="en-US" altLang="en-US" sz="1200" b="0" i="0" u="none" strike="noStrike" cap="none" normalizeH="0" baseline="0" dirty="0">
                <a:ln>
                  <a:noFill/>
                </a:ln>
                <a:solidFill>
                  <a:srgbClr val="111111"/>
                </a:solidFill>
                <a:effectLst/>
              </a:rPr>
              <a:t>What is the name of the bacteria that Carl </a:t>
            </a:r>
            <a:r>
              <a:rPr kumimoji="0" lang="en-US" altLang="en-US" sz="1200" b="0" i="0" u="none" strike="noStrike" cap="none" normalizeH="0" baseline="0" dirty="0" err="1">
                <a:ln>
                  <a:noFill/>
                </a:ln>
                <a:solidFill>
                  <a:srgbClr val="111111"/>
                </a:solidFill>
                <a:effectLst/>
              </a:rPr>
              <a:t>Woese</a:t>
            </a:r>
            <a:r>
              <a:rPr kumimoji="0" lang="en-US" altLang="en-US" sz="1200" b="0" i="0" u="none" strike="noStrike" cap="none" normalizeH="0" baseline="0" dirty="0">
                <a:ln>
                  <a:noFill/>
                </a:ln>
                <a:solidFill>
                  <a:srgbClr val="111111"/>
                </a:solidFill>
                <a:effectLst/>
              </a:rPr>
              <a:t> discovered? </a:t>
            </a:r>
          </a:p>
          <a:p>
            <a:pPr algn="l">
              <a:lnSpc>
                <a:spcPct val="150000"/>
              </a:lnSpc>
            </a:pPr>
            <a:r>
              <a:rPr lang="en-GB" sz="1200" dirty="0">
                <a:solidFill>
                  <a:srgbClr val="111111"/>
                </a:solidFill>
              </a:rPr>
              <a:t>……………………………………………………………………………………………………………………………………………………………………………………………………………………………………………………………………………………………………………………</a:t>
            </a:r>
            <a:r>
              <a:rPr lang="en-GB" sz="1200" b="0" i="0" dirty="0">
                <a:solidFill>
                  <a:srgbClr val="111111"/>
                </a:solidFill>
                <a:effectLst/>
              </a:rPr>
              <a:t> 4. </a:t>
            </a:r>
            <a:r>
              <a:rPr kumimoji="0" lang="en-US" altLang="en-US" sz="1200" b="0" i="0" u="none" strike="noStrike" cap="none" normalizeH="0" baseline="0" dirty="0">
                <a:ln>
                  <a:noFill/>
                </a:ln>
                <a:solidFill>
                  <a:srgbClr val="111111"/>
                </a:solidFill>
                <a:effectLst/>
              </a:rPr>
              <a:t>What is the new classification system introduced by </a:t>
            </a:r>
            <a:r>
              <a:rPr kumimoji="0" lang="en-US" altLang="en-US" sz="1200" b="0" i="0" u="none" strike="noStrike" cap="none" normalizeH="0" baseline="0" dirty="0" err="1">
                <a:ln>
                  <a:noFill/>
                </a:ln>
                <a:solidFill>
                  <a:srgbClr val="111111"/>
                </a:solidFill>
                <a:effectLst/>
              </a:rPr>
              <a:t>Woese</a:t>
            </a:r>
            <a:r>
              <a:rPr kumimoji="0" lang="en-US" altLang="en-US" sz="1200" b="0" i="0" u="none" strike="noStrike" cap="none" normalizeH="0" baseline="0" dirty="0">
                <a:ln>
                  <a:noFill/>
                </a:ln>
                <a:solidFill>
                  <a:srgbClr val="111111"/>
                </a:solidFill>
                <a:effectLst/>
              </a:rPr>
              <a:t>? </a:t>
            </a:r>
          </a:p>
          <a:p>
            <a:pPr algn="l">
              <a:lnSpc>
                <a:spcPct val="150000"/>
              </a:lnSpc>
            </a:pPr>
            <a:r>
              <a:rPr lang="en-GB" sz="1200" dirty="0">
                <a:solidFill>
                  <a:srgbClr val="111111"/>
                </a:solidFill>
              </a:rPr>
              <a:t>……………………………………………………………………………………………………………………………………………………………………………………………………………………………………………………………………………………………………………………</a:t>
            </a:r>
            <a:r>
              <a:rPr lang="en-GB" sz="1200" b="0" i="0" dirty="0">
                <a:solidFill>
                  <a:srgbClr val="111111"/>
                </a:solidFill>
                <a:effectLst/>
              </a:rPr>
              <a:t> 5. </a:t>
            </a:r>
            <a:r>
              <a:rPr kumimoji="0" lang="en-US" altLang="en-US" sz="1200" b="0" i="0" u="none" strike="noStrike" cap="none" normalizeH="0" baseline="0" dirty="0">
                <a:ln>
                  <a:noFill/>
                </a:ln>
                <a:solidFill>
                  <a:srgbClr val="111111"/>
                </a:solidFill>
                <a:effectLst/>
              </a:rPr>
              <a:t>What are the three domains in </a:t>
            </a:r>
            <a:r>
              <a:rPr kumimoji="0" lang="en-US" altLang="en-US" sz="1200" b="0" i="0" u="none" strike="noStrike" cap="none" normalizeH="0" baseline="0" dirty="0" err="1">
                <a:ln>
                  <a:noFill/>
                </a:ln>
                <a:solidFill>
                  <a:srgbClr val="111111"/>
                </a:solidFill>
                <a:effectLst/>
              </a:rPr>
              <a:t>Woese’s</a:t>
            </a:r>
            <a:r>
              <a:rPr kumimoji="0" lang="en-US" altLang="en-US" sz="1200" b="0" i="0" u="none" strike="noStrike" cap="none" normalizeH="0" baseline="0" dirty="0">
                <a:ln>
                  <a:noFill/>
                </a:ln>
                <a:solidFill>
                  <a:srgbClr val="111111"/>
                </a:solidFill>
                <a:effectLst/>
              </a:rPr>
              <a:t> classification system? </a:t>
            </a:r>
          </a:p>
          <a:p>
            <a:pPr algn="l">
              <a:lnSpc>
                <a:spcPct val="150000"/>
              </a:lnSpc>
            </a:pPr>
            <a:r>
              <a:rPr lang="en-GB" sz="1200" dirty="0">
                <a:solidFill>
                  <a:srgbClr val="111111"/>
                </a:solidFill>
              </a:rPr>
              <a:t>…………………………………………………………………………………………………………………………………………………………………………………………………………………………………………………………………………………………………………………… </a:t>
            </a:r>
            <a:endParaRPr lang="en-GB" sz="1200" b="0" i="0" dirty="0">
              <a:solidFill>
                <a:srgbClr val="111111"/>
              </a:solidFill>
              <a:effectLst/>
            </a:endParaRPr>
          </a:p>
        </p:txBody>
      </p:sp>
      <p:sp>
        <p:nvSpPr>
          <p:cNvPr id="5" name="TextBox 4">
            <a:extLst>
              <a:ext uri="{FF2B5EF4-FFF2-40B4-BE49-F238E27FC236}">
                <a16:creationId xmlns:a16="http://schemas.microsoft.com/office/drawing/2014/main" id="{4F7A71A7-245C-6852-34BD-A55FC05E44D7}"/>
              </a:ext>
            </a:extLst>
          </p:cNvPr>
          <p:cNvSpPr txBox="1"/>
          <p:nvPr/>
        </p:nvSpPr>
        <p:spPr>
          <a:xfrm>
            <a:off x="1409700" y="1249628"/>
            <a:ext cx="1397000" cy="2769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111111"/>
                </a:solidFill>
                <a:effectLst/>
              </a:rPr>
              <a:t>Carl </a:t>
            </a:r>
            <a:r>
              <a:rPr kumimoji="0" lang="en-US" altLang="en-US" sz="1200" b="0" i="0" u="none" strike="noStrike" cap="none" normalizeH="0" baseline="0" dirty="0" err="1">
                <a:ln>
                  <a:noFill/>
                </a:ln>
                <a:solidFill>
                  <a:srgbClr val="111111"/>
                </a:solidFill>
                <a:effectLst/>
              </a:rPr>
              <a:t>Woese</a:t>
            </a:r>
            <a:r>
              <a:rPr kumimoji="0" lang="en-US" altLang="en-US" sz="1200" b="0" i="0" u="none" strike="noStrike" cap="none" normalizeH="0" baseline="0" dirty="0">
                <a:ln>
                  <a:noFill/>
                </a:ln>
                <a:solidFill>
                  <a:srgbClr val="111111"/>
                </a:solidFill>
                <a:effectLst/>
              </a:rPr>
              <a:t>.</a:t>
            </a:r>
          </a:p>
        </p:txBody>
      </p:sp>
      <p:sp>
        <p:nvSpPr>
          <p:cNvPr id="7" name="TextBox 6">
            <a:extLst>
              <a:ext uri="{FF2B5EF4-FFF2-40B4-BE49-F238E27FC236}">
                <a16:creationId xmlns:a16="http://schemas.microsoft.com/office/drawing/2014/main" id="{6A9000B6-7A68-ED31-60A2-ADD6BC97F544}"/>
              </a:ext>
            </a:extLst>
          </p:cNvPr>
          <p:cNvSpPr txBox="1"/>
          <p:nvPr/>
        </p:nvSpPr>
        <p:spPr>
          <a:xfrm>
            <a:off x="1409700" y="2133600"/>
            <a:ext cx="2387600" cy="2769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111111"/>
                </a:solidFill>
                <a:effectLst/>
              </a:rPr>
              <a:t>Eubacteria and Archaebacteria.</a:t>
            </a:r>
          </a:p>
        </p:txBody>
      </p:sp>
      <p:sp>
        <p:nvSpPr>
          <p:cNvPr id="8" name="TextBox 7">
            <a:extLst>
              <a:ext uri="{FF2B5EF4-FFF2-40B4-BE49-F238E27FC236}">
                <a16:creationId xmlns:a16="http://schemas.microsoft.com/office/drawing/2014/main" id="{5A01D4C2-2DF5-B1DC-3D3D-6546DBBBB8E5}"/>
              </a:ext>
            </a:extLst>
          </p:cNvPr>
          <p:cNvSpPr txBox="1"/>
          <p:nvPr/>
        </p:nvSpPr>
        <p:spPr>
          <a:xfrm>
            <a:off x="1409700" y="2879072"/>
            <a:ext cx="2387600" cy="2769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111111"/>
                </a:solidFill>
                <a:effectLst/>
              </a:rPr>
              <a:t>Archaea.</a:t>
            </a:r>
          </a:p>
        </p:txBody>
      </p:sp>
      <p:sp>
        <p:nvSpPr>
          <p:cNvPr id="9" name="TextBox 8">
            <a:extLst>
              <a:ext uri="{FF2B5EF4-FFF2-40B4-BE49-F238E27FC236}">
                <a16:creationId xmlns:a16="http://schemas.microsoft.com/office/drawing/2014/main" id="{5D205BDC-B3BD-FF04-BE31-40B851BA1639}"/>
              </a:ext>
            </a:extLst>
          </p:cNvPr>
          <p:cNvSpPr txBox="1"/>
          <p:nvPr/>
        </p:nvSpPr>
        <p:spPr>
          <a:xfrm>
            <a:off x="1409700" y="3705127"/>
            <a:ext cx="2387600" cy="2769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111111"/>
                </a:solidFill>
                <a:effectLst/>
              </a:rPr>
              <a:t>The 3-Domain system</a:t>
            </a:r>
          </a:p>
        </p:txBody>
      </p:sp>
      <p:sp>
        <p:nvSpPr>
          <p:cNvPr id="10" name="TextBox 9">
            <a:extLst>
              <a:ext uri="{FF2B5EF4-FFF2-40B4-BE49-F238E27FC236}">
                <a16:creationId xmlns:a16="http://schemas.microsoft.com/office/drawing/2014/main" id="{2DF7C32B-6F0C-7E89-2F39-934FEBC105A3}"/>
              </a:ext>
            </a:extLst>
          </p:cNvPr>
          <p:cNvSpPr txBox="1"/>
          <p:nvPr/>
        </p:nvSpPr>
        <p:spPr>
          <a:xfrm>
            <a:off x="1409700" y="4531182"/>
            <a:ext cx="2387600" cy="2769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111111"/>
                </a:solidFill>
                <a:effectLst/>
              </a:rPr>
              <a:t>Bacteria, Archaea, and Eukarya.</a:t>
            </a:r>
          </a:p>
        </p:txBody>
      </p:sp>
      <p:sp>
        <p:nvSpPr>
          <p:cNvPr id="2" name="Slide Number Placeholder 1">
            <a:extLst>
              <a:ext uri="{FF2B5EF4-FFF2-40B4-BE49-F238E27FC236}">
                <a16:creationId xmlns:a16="http://schemas.microsoft.com/office/drawing/2014/main" id="{73E116D1-DE23-147C-B746-154E12D9A574}"/>
              </a:ext>
            </a:extLst>
          </p:cNvPr>
          <p:cNvSpPr>
            <a:spLocks noGrp="1"/>
          </p:cNvSpPr>
          <p:nvPr>
            <p:ph type="sldNum" sz="quarter" idx="12"/>
          </p:nvPr>
        </p:nvSpPr>
        <p:spPr/>
        <p:txBody>
          <a:bodyPr/>
          <a:lstStyle/>
          <a:p>
            <a:fld id="{A49C798E-A141-4728-B2C1-C020555BD9EF}" type="slidenum">
              <a:rPr lang="en-GB" smtClean="0"/>
              <a:t>140</a:t>
            </a:fld>
            <a:endParaRPr lang="en-GB"/>
          </a:p>
        </p:txBody>
      </p:sp>
    </p:spTree>
    <p:extLst>
      <p:ext uri="{BB962C8B-B14F-4D97-AF65-F5344CB8AC3E}">
        <p14:creationId xmlns:p14="http://schemas.microsoft.com/office/powerpoint/2010/main" val="40325914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6EFFDE2E-AD55-0554-27FF-5BDD1BCF472E}"/>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gn="just">
                        <a:lnSpc>
                          <a:spcPct val="150000"/>
                        </a:lnSpc>
                      </a:pPr>
                      <a:r>
                        <a:rPr lang="en-GB" sz="1200" b="1" dirty="0">
                          <a:solidFill>
                            <a:schemeClr val="tx1"/>
                          </a:solidFill>
                          <a:latin typeface="+mn-lt"/>
                        </a:rPr>
                        <a:t>1</a:t>
                      </a:r>
                    </a:p>
                    <a:p>
                      <a:pPr algn="just">
                        <a:lnSpc>
                          <a:spcPct val="150000"/>
                        </a:lnSpc>
                      </a:pPr>
                      <a:r>
                        <a:rPr lang="en-GB" sz="1200" b="1" dirty="0">
                          <a:solidFill>
                            <a:schemeClr val="tx1"/>
                          </a:solidFill>
                          <a:latin typeface="+mn-lt"/>
                        </a:rPr>
                        <a:t>2</a:t>
                      </a:r>
                    </a:p>
                    <a:p>
                      <a:pPr algn="just">
                        <a:lnSpc>
                          <a:spcPct val="150000"/>
                        </a:lnSpc>
                      </a:pPr>
                      <a:r>
                        <a:rPr lang="en-GB" sz="1200" b="1" dirty="0">
                          <a:solidFill>
                            <a:schemeClr val="tx1"/>
                          </a:solidFill>
                          <a:latin typeface="+mn-lt"/>
                        </a:rPr>
                        <a:t>3</a:t>
                      </a:r>
                    </a:p>
                    <a:p>
                      <a:pPr algn="just">
                        <a:lnSpc>
                          <a:spcPct val="150000"/>
                        </a:lnSpc>
                      </a:pPr>
                      <a:r>
                        <a:rPr lang="en-GB" sz="1200" b="1" dirty="0">
                          <a:solidFill>
                            <a:schemeClr val="tx1"/>
                          </a:solidFill>
                          <a:latin typeface="+mn-lt"/>
                        </a:rPr>
                        <a:t>4</a:t>
                      </a:r>
                    </a:p>
                    <a:p>
                      <a:pPr algn="just">
                        <a:lnSpc>
                          <a:spcPct val="150000"/>
                        </a:lnSpc>
                      </a:pPr>
                      <a:r>
                        <a:rPr lang="en-GB" sz="1200" b="1" dirty="0">
                          <a:solidFill>
                            <a:schemeClr val="tx1"/>
                          </a:solidFill>
                          <a:latin typeface="+mn-lt"/>
                        </a:rPr>
                        <a:t>5</a:t>
                      </a:r>
                    </a:p>
                    <a:p>
                      <a:pPr algn="just">
                        <a:lnSpc>
                          <a:spcPct val="150000"/>
                        </a:lnSpc>
                      </a:pPr>
                      <a:r>
                        <a:rPr lang="en-GB" sz="1200" b="1" dirty="0">
                          <a:solidFill>
                            <a:schemeClr val="tx1"/>
                          </a:solidFill>
                          <a:latin typeface="+mn-lt"/>
                        </a:rPr>
                        <a:t>6</a:t>
                      </a:r>
                    </a:p>
                    <a:p>
                      <a:pPr algn="just">
                        <a:lnSpc>
                          <a:spcPct val="150000"/>
                        </a:lnSpc>
                      </a:pPr>
                      <a:r>
                        <a:rPr lang="en-GB" sz="1200" b="1" dirty="0">
                          <a:solidFill>
                            <a:schemeClr val="tx1"/>
                          </a:solidFill>
                          <a:latin typeface="+mn-lt"/>
                        </a:rPr>
                        <a:t>7</a:t>
                      </a:r>
                    </a:p>
                    <a:p>
                      <a:pPr algn="just">
                        <a:lnSpc>
                          <a:spcPct val="150000"/>
                        </a:lnSpc>
                      </a:pPr>
                      <a:r>
                        <a:rPr lang="en-GB" sz="1200" b="1" dirty="0">
                          <a:solidFill>
                            <a:schemeClr val="tx1"/>
                          </a:solidFill>
                          <a:latin typeface="+mn-lt"/>
                        </a:rPr>
                        <a:t>8</a:t>
                      </a:r>
                    </a:p>
                    <a:p>
                      <a:pPr algn="just">
                        <a:lnSpc>
                          <a:spcPct val="150000"/>
                        </a:lnSpc>
                      </a:pPr>
                      <a:r>
                        <a:rPr lang="en-GB" sz="1200" b="1" dirty="0">
                          <a:solidFill>
                            <a:schemeClr val="tx1"/>
                          </a:solidFill>
                          <a:latin typeface="+mn-lt"/>
                        </a:rPr>
                        <a:t>9</a:t>
                      </a:r>
                    </a:p>
                    <a:p>
                      <a:pPr algn="just">
                        <a:lnSpc>
                          <a:spcPct val="150000"/>
                        </a:lnSpc>
                      </a:pPr>
                      <a:r>
                        <a:rPr lang="en-GB" sz="1200" b="1" dirty="0">
                          <a:solidFill>
                            <a:schemeClr val="tx1"/>
                          </a:solidFill>
                          <a:latin typeface="+mn-lt"/>
                        </a:rPr>
                        <a:t>10</a:t>
                      </a:r>
                    </a:p>
                    <a:p>
                      <a:pPr algn="just">
                        <a:lnSpc>
                          <a:spcPct val="150000"/>
                        </a:lnSpc>
                      </a:pPr>
                      <a:r>
                        <a:rPr lang="en-GB" sz="1200" b="1" dirty="0">
                          <a:solidFill>
                            <a:schemeClr val="tx1"/>
                          </a:solidFill>
                          <a:latin typeface="+mn-lt"/>
                        </a:rPr>
                        <a:t>11</a:t>
                      </a:r>
                    </a:p>
                    <a:p>
                      <a:pPr algn="just">
                        <a:lnSpc>
                          <a:spcPct val="150000"/>
                        </a:lnSpc>
                      </a:pPr>
                      <a:r>
                        <a:rPr lang="en-GB" sz="1200" b="1" dirty="0">
                          <a:solidFill>
                            <a:schemeClr val="tx1"/>
                          </a:solidFill>
                          <a:latin typeface="+mn-lt"/>
                        </a:rPr>
                        <a:t>12</a:t>
                      </a:r>
                    </a:p>
                    <a:p>
                      <a:pPr algn="just">
                        <a:lnSpc>
                          <a:spcPct val="150000"/>
                        </a:lnSpc>
                      </a:pPr>
                      <a:r>
                        <a:rPr lang="en-GB" sz="1200" b="1" dirty="0">
                          <a:solidFill>
                            <a:schemeClr val="tx1"/>
                          </a:solidFill>
                          <a:latin typeface="+mn-lt"/>
                        </a:rPr>
                        <a:t>13</a:t>
                      </a:r>
                    </a:p>
                    <a:p>
                      <a:pPr algn="just">
                        <a:lnSpc>
                          <a:spcPct val="150000"/>
                        </a:lnSpc>
                      </a:pPr>
                      <a:r>
                        <a:rPr lang="en-GB" sz="1200" b="1" dirty="0">
                          <a:solidFill>
                            <a:schemeClr val="tx1"/>
                          </a:solidFill>
                          <a:latin typeface="+mn-lt"/>
                        </a:rPr>
                        <a:t>14</a:t>
                      </a:r>
                    </a:p>
                    <a:p>
                      <a:pPr algn="just">
                        <a:lnSpc>
                          <a:spcPct val="150000"/>
                        </a:lnSpc>
                      </a:pPr>
                      <a:r>
                        <a:rPr lang="en-GB" sz="1200" b="1" dirty="0">
                          <a:solidFill>
                            <a:schemeClr val="tx1"/>
                          </a:solidFill>
                          <a:latin typeface="+mn-lt"/>
                        </a:rPr>
                        <a:t>15</a:t>
                      </a:r>
                    </a:p>
                    <a:p>
                      <a:pPr algn="just">
                        <a:lnSpc>
                          <a:spcPct val="150000"/>
                        </a:lnSpc>
                      </a:pPr>
                      <a:r>
                        <a:rPr lang="en-GB" sz="1200" b="1" dirty="0">
                          <a:solidFill>
                            <a:schemeClr val="tx1"/>
                          </a:solidFill>
                          <a:latin typeface="+mn-lt"/>
                        </a:rPr>
                        <a:t>16</a:t>
                      </a:r>
                    </a:p>
                    <a:p>
                      <a:pPr algn="just">
                        <a:lnSpc>
                          <a:spcPct val="150000"/>
                        </a:lnSpc>
                      </a:pPr>
                      <a:r>
                        <a:rPr lang="en-GB" sz="1200" b="1" dirty="0">
                          <a:solidFill>
                            <a:schemeClr val="tx1"/>
                          </a:solidFill>
                          <a:latin typeface="+mn-lt"/>
                        </a:rPr>
                        <a:t>17</a:t>
                      </a:r>
                    </a:p>
                    <a:p>
                      <a:pPr algn="just">
                        <a:lnSpc>
                          <a:spcPct val="150000"/>
                        </a:lnSpc>
                      </a:pPr>
                      <a:r>
                        <a:rPr lang="en-GB" sz="1200" b="1" dirty="0">
                          <a:solidFill>
                            <a:schemeClr val="tx1"/>
                          </a:solidFill>
                          <a:latin typeface="+mn-lt"/>
                        </a:rPr>
                        <a:t>18</a:t>
                      </a:r>
                    </a:p>
                    <a:p>
                      <a:pPr algn="just">
                        <a:lnSpc>
                          <a:spcPct val="150000"/>
                        </a:lnSpc>
                      </a:pPr>
                      <a:r>
                        <a:rPr lang="en-GB" sz="1200" b="1" dirty="0">
                          <a:solidFill>
                            <a:schemeClr val="tx1"/>
                          </a:solidFill>
                          <a:latin typeface="+mn-lt"/>
                        </a:rPr>
                        <a:t>19</a:t>
                      </a:r>
                    </a:p>
                    <a:p>
                      <a:pPr algn="just">
                        <a:lnSpc>
                          <a:spcPct val="150000"/>
                        </a:lnSpc>
                      </a:pPr>
                      <a:r>
                        <a:rPr lang="en-GB" sz="1200" b="1" dirty="0">
                          <a:solidFill>
                            <a:schemeClr val="tx1"/>
                          </a:solidFill>
                          <a:latin typeface="+mn-lt"/>
                        </a:rPr>
                        <a:t>20</a:t>
                      </a:r>
                    </a:p>
                    <a:p>
                      <a:pPr algn="just">
                        <a:lnSpc>
                          <a:spcPct val="150000"/>
                        </a:lnSpc>
                      </a:pPr>
                      <a:r>
                        <a:rPr lang="en-GB" sz="1200" b="1" dirty="0">
                          <a:solidFill>
                            <a:schemeClr val="tx1"/>
                          </a:solidFill>
                          <a:latin typeface="+mn-lt"/>
                        </a:rPr>
                        <a:t>21</a:t>
                      </a:r>
                    </a:p>
                    <a:p>
                      <a:pPr algn="just">
                        <a:lnSpc>
                          <a:spcPct val="150000"/>
                        </a:lnSpc>
                      </a:pPr>
                      <a:r>
                        <a:rPr lang="en-GB" sz="1200" b="1" dirty="0">
                          <a:solidFill>
                            <a:schemeClr val="tx1"/>
                          </a:solidFill>
                          <a:latin typeface="+mn-lt"/>
                        </a:rPr>
                        <a:t>22</a:t>
                      </a:r>
                    </a:p>
                    <a:p>
                      <a:pPr algn="just">
                        <a:lnSpc>
                          <a:spcPct val="150000"/>
                        </a:lnSpc>
                      </a:pPr>
                      <a:r>
                        <a:rPr lang="en-GB" sz="1200" b="1" dirty="0">
                          <a:solidFill>
                            <a:schemeClr val="tx1"/>
                          </a:solidFill>
                          <a:latin typeface="+mn-lt"/>
                        </a:rPr>
                        <a:t>23</a:t>
                      </a:r>
                    </a:p>
                    <a:p>
                      <a:pPr algn="just">
                        <a:lnSpc>
                          <a:spcPct val="150000"/>
                        </a:lnSpc>
                      </a:pPr>
                      <a:r>
                        <a:rPr lang="en-GB" sz="1200" b="1" dirty="0">
                          <a:solidFill>
                            <a:schemeClr val="tx1"/>
                          </a:solidFill>
                          <a:latin typeface="+mn-lt"/>
                        </a:rPr>
                        <a:t>24</a:t>
                      </a:r>
                    </a:p>
                    <a:p>
                      <a:pPr algn="just">
                        <a:lnSpc>
                          <a:spcPct val="150000"/>
                        </a:lnSpc>
                      </a:pPr>
                      <a:r>
                        <a:rPr lang="en-GB" sz="1200" b="1" dirty="0">
                          <a:solidFill>
                            <a:schemeClr val="tx1"/>
                          </a:solidFill>
                          <a:latin typeface="+mn-lt"/>
                        </a:rPr>
                        <a:t>25</a:t>
                      </a:r>
                    </a:p>
                    <a:p>
                      <a:pPr algn="just">
                        <a:lnSpc>
                          <a:spcPct val="150000"/>
                        </a:lnSpc>
                      </a:pPr>
                      <a:r>
                        <a:rPr lang="en-GB" sz="1200" b="1" dirty="0">
                          <a:solidFill>
                            <a:schemeClr val="tx1"/>
                          </a:solidFill>
                          <a:latin typeface="+mn-lt"/>
                        </a:rPr>
                        <a:t>26</a:t>
                      </a:r>
                    </a:p>
                    <a:p>
                      <a:pPr algn="just">
                        <a:lnSpc>
                          <a:spcPct val="150000"/>
                        </a:lnSpc>
                      </a:pPr>
                      <a:r>
                        <a:rPr lang="en-GB" sz="1200" b="1" dirty="0">
                          <a:solidFill>
                            <a:schemeClr val="tx1"/>
                          </a:solidFill>
                          <a:latin typeface="+mn-lt"/>
                        </a:rPr>
                        <a:t>27</a:t>
                      </a:r>
                    </a:p>
                    <a:p>
                      <a:pPr algn="just">
                        <a:lnSpc>
                          <a:spcPct val="150000"/>
                        </a:lnSpc>
                      </a:pPr>
                      <a:r>
                        <a:rPr lang="en-GB" sz="1200" b="1" dirty="0">
                          <a:solidFill>
                            <a:schemeClr val="tx1"/>
                          </a:solidFill>
                          <a:latin typeface="+mn-lt"/>
                        </a:rPr>
                        <a:t>28</a:t>
                      </a:r>
                    </a:p>
                    <a:p>
                      <a:pPr algn="just">
                        <a:lnSpc>
                          <a:spcPct val="150000"/>
                        </a:lnSpc>
                      </a:pPr>
                      <a:r>
                        <a:rPr lang="en-GB" sz="1200" b="1" dirty="0">
                          <a:solidFill>
                            <a:schemeClr val="tx1"/>
                          </a:solidFill>
                          <a:latin typeface="+mn-lt"/>
                        </a:rPr>
                        <a:t>29</a:t>
                      </a:r>
                    </a:p>
                    <a:p>
                      <a:pPr algn="just">
                        <a:lnSpc>
                          <a:spcPct val="150000"/>
                        </a:lnSpc>
                      </a:pPr>
                      <a:r>
                        <a:rPr lang="en-GB" sz="1200" b="1" dirty="0">
                          <a:solidFill>
                            <a:schemeClr val="tx1"/>
                          </a:solidFill>
                          <a:latin typeface="+mn-lt"/>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dirty="0">
                          <a:solidFill>
                            <a:schemeClr val="tx1"/>
                          </a:solidFill>
                          <a:effectLst/>
                          <a:latin typeface="+mn-lt"/>
                        </a:rPr>
                        <a:t>Evolutionary trees, also known as phylogenetic trees, are like big family trees for every species on Earth. They show us how different species are related to each other. Imagine you’re looking at your own family tree. You’d see your parents, grandparents, and so on. Now imagine that, but for all life on Earth!</a:t>
                      </a:r>
                    </a:p>
                    <a:p>
                      <a:pPr>
                        <a:lnSpc>
                          <a:spcPct val="150000"/>
                        </a:lnSpc>
                      </a:pPr>
                      <a:r>
                        <a:rPr lang="en-GB" sz="1200" dirty="0">
                          <a:solidFill>
                            <a:schemeClr val="tx1"/>
                          </a:solidFill>
                          <a:effectLst/>
                          <a:latin typeface="+mn-lt"/>
                        </a:rPr>
                        <a:t>These trees are based on the idea that all life shares a common ancestor. As time goes on, species evolve and change, leading to the diverse life we see today. Each branch on the tree represents these changes, or evolutionary events, such as the development of a new trait or the formation of a new species.</a:t>
                      </a:r>
                    </a:p>
                    <a:p>
                      <a:pPr>
                        <a:lnSpc>
                          <a:spcPct val="150000"/>
                        </a:lnSpc>
                      </a:pPr>
                      <a:r>
                        <a:rPr lang="en-GB" sz="1200" dirty="0">
                          <a:solidFill>
                            <a:schemeClr val="tx1"/>
                          </a:solidFill>
                          <a:effectLst/>
                          <a:latin typeface="+mn-lt"/>
                        </a:rPr>
                        <a:t>Scientists use these trees to study how species have evolved and how they are related. For example, they can help us understand how birds evolved from dinosaurs, or how humans are related to other primates. They can also show us which species are most closely related, which can be really important for things like conservation or understanding diseases.</a:t>
                      </a:r>
                    </a:p>
                    <a:p>
                      <a:pPr algn="just">
                        <a:lnSpc>
                          <a:spcPct val="150000"/>
                        </a:lnSpc>
                      </a:pPr>
                      <a:endParaRPr lang="en-GB" sz="12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6" name="Picture 5" descr="A diagram of a family tree&#10;&#10;Description automatically generated">
            <a:extLst>
              <a:ext uri="{FF2B5EF4-FFF2-40B4-BE49-F238E27FC236}">
                <a16:creationId xmlns:a16="http://schemas.microsoft.com/office/drawing/2014/main" id="{B82ACA28-8A26-D10A-134D-3DADED8DBB35}"/>
              </a:ext>
            </a:extLst>
          </p:cNvPr>
          <p:cNvPicPr>
            <a:picLocks noChangeAspect="1"/>
          </p:cNvPicPr>
          <p:nvPr/>
        </p:nvPicPr>
        <p:blipFill>
          <a:blip r:embed="rId2"/>
          <a:stretch>
            <a:fillRect/>
          </a:stretch>
        </p:blipFill>
        <p:spPr>
          <a:xfrm>
            <a:off x="1576619" y="4219709"/>
            <a:ext cx="3704762" cy="2152381"/>
          </a:xfrm>
          <a:prstGeom prst="rect">
            <a:avLst/>
          </a:prstGeom>
        </p:spPr>
      </p:pic>
      <p:sp>
        <p:nvSpPr>
          <p:cNvPr id="2" name="Slide Number Placeholder 1">
            <a:extLst>
              <a:ext uri="{FF2B5EF4-FFF2-40B4-BE49-F238E27FC236}">
                <a16:creationId xmlns:a16="http://schemas.microsoft.com/office/drawing/2014/main" id="{8FD7CC23-C8D8-A97F-292D-E863BA97004F}"/>
              </a:ext>
            </a:extLst>
          </p:cNvPr>
          <p:cNvSpPr>
            <a:spLocks noGrp="1"/>
          </p:cNvSpPr>
          <p:nvPr>
            <p:ph type="sldNum" sz="quarter" idx="12"/>
          </p:nvPr>
        </p:nvSpPr>
        <p:spPr/>
        <p:txBody>
          <a:bodyPr/>
          <a:lstStyle/>
          <a:p>
            <a:fld id="{A49C798E-A141-4728-B2C1-C020555BD9EF}" type="slidenum">
              <a:rPr lang="en-GB" smtClean="0"/>
              <a:t>141</a:t>
            </a:fld>
            <a:endParaRPr lang="en-GB"/>
          </a:p>
        </p:txBody>
      </p:sp>
    </p:spTree>
    <p:extLst>
      <p:ext uri="{BB962C8B-B14F-4D97-AF65-F5344CB8AC3E}">
        <p14:creationId xmlns:p14="http://schemas.microsoft.com/office/powerpoint/2010/main" val="6452521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B1D31D7-98D9-3208-9B08-CB6FFC791833}"/>
              </a:ext>
            </a:extLst>
          </p:cNvPr>
          <p:cNvPicPr>
            <a:picLocks noChangeAspect="1"/>
          </p:cNvPicPr>
          <p:nvPr/>
        </p:nvPicPr>
        <p:blipFill>
          <a:blip r:embed="rId2"/>
          <a:stretch>
            <a:fillRect/>
          </a:stretch>
        </p:blipFill>
        <p:spPr>
          <a:xfrm>
            <a:off x="360362" y="301082"/>
            <a:ext cx="6157457" cy="3991518"/>
          </a:xfrm>
          <a:prstGeom prst="rect">
            <a:avLst/>
          </a:prstGeom>
        </p:spPr>
      </p:pic>
      <p:sp>
        <p:nvSpPr>
          <p:cNvPr id="12" name="Rectangle 8">
            <a:extLst>
              <a:ext uri="{FF2B5EF4-FFF2-40B4-BE49-F238E27FC236}">
                <a16:creationId xmlns:a16="http://schemas.microsoft.com/office/drawing/2014/main" id="{E212748E-1158-4C95-CD91-C2F93842FFEC}"/>
              </a:ext>
            </a:extLst>
          </p:cNvPr>
          <p:cNvSpPr>
            <a:spLocks noChangeArrowheads="1"/>
          </p:cNvSpPr>
          <p:nvPr/>
        </p:nvSpPr>
        <p:spPr bwMode="auto">
          <a:xfrm>
            <a:off x="360362" y="54483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6F24AD06-0912-90DA-AEA7-7DC72EABBF0A}"/>
              </a:ext>
            </a:extLst>
          </p:cNvPr>
          <p:cNvSpPr>
            <a:spLocks noChangeArrowheads="1"/>
          </p:cNvSpPr>
          <p:nvPr/>
        </p:nvSpPr>
        <p:spPr bwMode="auto">
          <a:xfrm>
            <a:off x="360362" y="54483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 b="0" i="0" u="none" strike="noStrike" cap="none" normalizeH="0" baseline="0">
                <a:ln>
                  <a:noFill/>
                </a:ln>
                <a:solidFill>
                  <a:schemeClr val="tx1"/>
                </a:solidFill>
                <a:effectLst/>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8298862B-9119-32C2-E837-70AE0E8262D7}"/>
              </a:ext>
            </a:extLst>
          </p:cNvPr>
          <p:cNvSpPr txBox="1"/>
          <p:nvPr/>
        </p:nvSpPr>
        <p:spPr>
          <a:xfrm>
            <a:off x="360362" y="4457700"/>
            <a:ext cx="6137276" cy="2833724"/>
          </a:xfrm>
          <a:prstGeom prst="rect">
            <a:avLst/>
          </a:prstGeom>
          <a:noFill/>
        </p:spPr>
        <p:txBody>
          <a:bodyPr wrap="square" rtlCol="0">
            <a:spAutoFit/>
          </a:bodyPr>
          <a:lstStyle/>
          <a:p>
            <a:pPr>
              <a:lnSpc>
                <a:spcPct val="150000"/>
              </a:lnSpc>
            </a:pPr>
            <a:r>
              <a:rPr lang="en-GB" sz="1200" b="1" dirty="0"/>
              <a:t>I do:  </a:t>
            </a:r>
            <a:r>
              <a:rPr lang="en-GB" sz="1200" dirty="0"/>
              <a:t>How many millions of years ago did </a:t>
            </a:r>
            <a:r>
              <a:rPr lang="en-GB" sz="1200" dirty="0" err="1"/>
              <a:t>Paleomasodon</a:t>
            </a:r>
            <a:r>
              <a:rPr lang="en-GB" sz="1200" dirty="0"/>
              <a:t> first appear?</a:t>
            </a:r>
          </a:p>
          <a:p>
            <a:pPr>
              <a:lnSpc>
                <a:spcPct val="150000"/>
              </a:lnSpc>
            </a:pPr>
            <a:r>
              <a:rPr lang="en-GB" sz="1200" dirty="0"/>
              <a:t>………………………………………………………………………………………………………………………………………………………………………………………………………………………………………………………………………………………………………..</a:t>
            </a:r>
          </a:p>
          <a:p>
            <a:pPr>
              <a:lnSpc>
                <a:spcPct val="150000"/>
              </a:lnSpc>
            </a:pPr>
            <a:r>
              <a:rPr lang="en-GB" sz="1200" b="1" dirty="0"/>
              <a:t>We do: </a:t>
            </a:r>
            <a:r>
              <a:rPr lang="en-GB" sz="1200" dirty="0"/>
              <a:t>name the common ancestor of Indian and African elephants.</a:t>
            </a:r>
          </a:p>
          <a:p>
            <a:pPr>
              <a:lnSpc>
                <a:spcPct val="150000"/>
              </a:lnSpc>
            </a:pPr>
            <a:r>
              <a:rPr lang="en-GB" sz="1200" dirty="0"/>
              <a:t>…………………………………………………………………………………………………………………………………………………………………………………………………………………………………………………………………………………………………………</a:t>
            </a:r>
          </a:p>
          <a:p>
            <a:pPr>
              <a:lnSpc>
                <a:spcPct val="150000"/>
              </a:lnSpc>
            </a:pPr>
            <a:r>
              <a:rPr lang="en-GB" sz="1200" b="1" dirty="0"/>
              <a:t>You do</a:t>
            </a:r>
            <a:r>
              <a:rPr lang="en-GB" sz="1200" dirty="0"/>
              <a:t>: state which elephant alive today is the closest relative of the mammoth.  Give a reason for your answer.</a:t>
            </a:r>
          </a:p>
          <a:p>
            <a:pPr>
              <a:lnSpc>
                <a:spcPct val="150000"/>
              </a:lnSpc>
            </a:pPr>
            <a:r>
              <a:rPr lang="en-GB" sz="1200" dirty="0"/>
              <a:t>………………………………………………………………………………………………………………………………………………………………………………………………………………………………………………………………………………………………………… </a:t>
            </a:r>
          </a:p>
        </p:txBody>
      </p:sp>
      <p:sp>
        <p:nvSpPr>
          <p:cNvPr id="19" name="TextBox 18">
            <a:extLst>
              <a:ext uri="{FF2B5EF4-FFF2-40B4-BE49-F238E27FC236}">
                <a16:creationId xmlns:a16="http://schemas.microsoft.com/office/drawing/2014/main" id="{F1C0A2A8-EA39-EFA1-B862-DB4137CB0181}"/>
              </a:ext>
            </a:extLst>
          </p:cNvPr>
          <p:cNvSpPr txBox="1"/>
          <p:nvPr/>
        </p:nvSpPr>
        <p:spPr>
          <a:xfrm>
            <a:off x="1701800" y="4850200"/>
            <a:ext cx="1003300" cy="276999"/>
          </a:xfrm>
          <a:prstGeom prst="rect">
            <a:avLst/>
          </a:prstGeom>
          <a:solidFill>
            <a:schemeClr val="bg1"/>
          </a:solidFill>
          <a:ln>
            <a:solidFill>
              <a:srgbClr val="000000"/>
            </a:solidFill>
          </a:ln>
        </p:spPr>
        <p:txBody>
          <a:bodyPr wrap="square" rtlCol="0">
            <a:spAutoFit/>
          </a:bodyPr>
          <a:lstStyle/>
          <a:p>
            <a:r>
              <a:rPr lang="en-GB" sz="1200" dirty="0"/>
              <a:t>38</a:t>
            </a:r>
          </a:p>
        </p:txBody>
      </p:sp>
      <p:sp>
        <p:nvSpPr>
          <p:cNvPr id="21" name="TextBox 20">
            <a:extLst>
              <a:ext uri="{FF2B5EF4-FFF2-40B4-BE49-F238E27FC236}">
                <a16:creationId xmlns:a16="http://schemas.microsoft.com/office/drawing/2014/main" id="{97FF41B6-A4D9-1DEA-28D4-2AB1057C02BD}"/>
              </a:ext>
            </a:extLst>
          </p:cNvPr>
          <p:cNvSpPr txBox="1"/>
          <p:nvPr/>
        </p:nvSpPr>
        <p:spPr>
          <a:xfrm>
            <a:off x="1701800" y="5674887"/>
            <a:ext cx="1219200" cy="276999"/>
          </a:xfrm>
          <a:prstGeom prst="rect">
            <a:avLst/>
          </a:prstGeom>
          <a:solidFill>
            <a:schemeClr val="bg1"/>
          </a:solidFill>
          <a:ln>
            <a:solidFill>
              <a:srgbClr val="000000"/>
            </a:solidFill>
          </a:ln>
        </p:spPr>
        <p:txBody>
          <a:bodyPr wrap="square">
            <a:spAutoFit/>
          </a:bodyPr>
          <a:lstStyle/>
          <a:p>
            <a:r>
              <a:rPr lang="en-GB" sz="1200" dirty="0" err="1">
                <a:effectLst/>
                <a:ea typeface="Times New Roman" panose="02020603050405020304" pitchFamily="18" charset="0"/>
                <a:cs typeface="Times New Roman" panose="02020603050405020304" pitchFamily="18" charset="0"/>
              </a:rPr>
              <a:t>Primelephas</a:t>
            </a:r>
            <a:endParaRPr lang="en-GB" sz="1200" dirty="0"/>
          </a:p>
        </p:txBody>
      </p:sp>
      <p:sp>
        <p:nvSpPr>
          <p:cNvPr id="23" name="TextBox 22">
            <a:extLst>
              <a:ext uri="{FF2B5EF4-FFF2-40B4-BE49-F238E27FC236}">
                <a16:creationId xmlns:a16="http://schemas.microsoft.com/office/drawing/2014/main" id="{865B3B3A-79A9-823B-6ACA-71987BC1F86F}"/>
              </a:ext>
            </a:extLst>
          </p:cNvPr>
          <p:cNvSpPr txBox="1"/>
          <p:nvPr/>
        </p:nvSpPr>
        <p:spPr>
          <a:xfrm>
            <a:off x="1412081" y="6734949"/>
            <a:ext cx="4033838" cy="276999"/>
          </a:xfrm>
          <a:prstGeom prst="rect">
            <a:avLst/>
          </a:prstGeom>
          <a:solidFill>
            <a:schemeClr val="bg1"/>
          </a:solidFill>
          <a:ln>
            <a:solidFill>
              <a:srgbClr val="000000"/>
            </a:solidFill>
          </a:ln>
        </p:spPr>
        <p:txBody>
          <a:bodyPr wrap="square">
            <a:spAutoFit/>
          </a:bodyPr>
          <a:lstStyle/>
          <a:p>
            <a:r>
              <a:rPr lang="en-GB" sz="1200" dirty="0">
                <a:effectLst/>
                <a:ea typeface="Times New Roman" panose="02020603050405020304" pitchFamily="18" charset="0"/>
                <a:cs typeface="Times New Roman" panose="02020603050405020304" pitchFamily="18" charset="0"/>
              </a:rPr>
              <a:t>Indian elephant, it shares a more recent common ancestor </a:t>
            </a:r>
            <a:endParaRPr lang="en-GB" sz="1200" dirty="0"/>
          </a:p>
        </p:txBody>
      </p:sp>
      <p:sp>
        <p:nvSpPr>
          <p:cNvPr id="2" name="Slide Number Placeholder 1">
            <a:extLst>
              <a:ext uri="{FF2B5EF4-FFF2-40B4-BE49-F238E27FC236}">
                <a16:creationId xmlns:a16="http://schemas.microsoft.com/office/drawing/2014/main" id="{0B430502-C5F7-AF1F-787A-9F337733D24D}"/>
              </a:ext>
            </a:extLst>
          </p:cNvPr>
          <p:cNvSpPr>
            <a:spLocks noGrp="1"/>
          </p:cNvSpPr>
          <p:nvPr>
            <p:ph type="sldNum" sz="quarter" idx="12"/>
          </p:nvPr>
        </p:nvSpPr>
        <p:spPr/>
        <p:txBody>
          <a:bodyPr/>
          <a:lstStyle/>
          <a:p>
            <a:fld id="{A49C798E-A141-4728-B2C1-C020555BD9EF}" type="slidenum">
              <a:rPr lang="en-GB" smtClean="0"/>
              <a:t>142</a:t>
            </a:fld>
            <a:endParaRPr lang="en-GB"/>
          </a:p>
        </p:txBody>
      </p:sp>
    </p:spTree>
    <p:extLst>
      <p:ext uri="{BB962C8B-B14F-4D97-AF65-F5344CB8AC3E}">
        <p14:creationId xmlns:p14="http://schemas.microsoft.com/office/powerpoint/2010/main" val="21761325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8">
            <a:extLst>
              <a:ext uri="{FF2B5EF4-FFF2-40B4-BE49-F238E27FC236}">
                <a16:creationId xmlns:a16="http://schemas.microsoft.com/office/drawing/2014/main" id="{E212748E-1158-4C95-CD91-C2F93842FFEC}"/>
              </a:ext>
            </a:extLst>
          </p:cNvPr>
          <p:cNvSpPr>
            <a:spLocks noChangeArrowheads="1"/>
          </p:cNvSpPr>
          <p:nvPr/>
        </p:nvSpPr>
        <p:spPr bwMode="auto">
          <a:xfrm>
            <a:off x="360362" y="54483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4621A5DA-86F5-06C9-7368-CA285CB04F61}"/>
              </a:ext>
            </a:extLst>
          </p:cNvPr>
          <p:cNvSpPr txBox="1"/>
          <p:nvPr/>
        </p:nvSpPr>
        <p:spPr>
          <a:xfrm>
            <a:off x="254000" y="292100"/>
            <a:ext cx="6286500" cy="2556726"/>
          </a:xfrm>
          <a:prstGeom prst="rect">
            <a:avLst/>
          </a:prstGeom>
          <a:noFill/>
        </p:spPr>
        <p:txBody>
          <a:bodyPr wrap="square" rtlCol="0">
            <a:spAutoFit/>
          </a:bodyPr>
          <a:lstStyle/>
          <a:p>
            <a:pPr>
              <a:lnSpc>
                <a:spcPct val="150000"/>
              </a:lnSpc>
            </a:pPr>
            <a:r>
              <a:rPr lang="en-GB" sz="1200" dirty="0"/>
              <a:t>You do:</a:t>
            </a:r>
          </a:p>
          <a:p>
            <a:pPr>
              <a:lnSpc>
                <a:spcPct val="150000"/>
              </a:lnSpc>
            </a:pPr>
            <a:endParaRPr lang="en-GB" sz="1200" dirty="0"/>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lang="en-GB" altLang="en-US" sz="1200" dirty="0">
                <a:ea typeface="Times New Roman" panose="02020603050405020304" pitchFamily="18" charset="0"/>
                <a:cs typeface="Arial" panose="020B0604020202020204" pitchFamily="34" charset="0"/>
              </a:rPr>
              <a:t>P</a:t>
            </a: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lace the names of the family on the correct place on the tree.</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Rosie has a brother. His name is Tim.</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Patrick is Rosie and Tim's father.</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Patrick's father is called Robert. Robert also has a daughter called Sheila.</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Sheila has two children, Cerys and Becky.</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endParaRPr kumimoji="0" lang="en-GB" altLang="en-US" sz="1200" b="0" i="0" u="none" strike="noStrike" cap="none" normalizeH="0" baseline="0" dirty="0">
              <a:ln>
                <a:noFill/>
              </a:ln>
              <a:solidFill>
                <a:schemeClr val="tx1"/>
              </a:solidFill>
              <a:effectLst/>
              <a:latin typeface="+mn-lt"/>
            </a:endParaRPr>
          </a:p>
          <a:p>
            <a:pPr>
              <a:lnSpc>
                <a:spcPct val="150000"/>
              </a:lnSpc>
            </a:pPr>
            <a:endParaRPr lang="en-GB" sz="1200" dirty="0"/>
          </a:p>
        </p:txBody>
      </p:sp>
      <p:pic>
        <p:nvPicPr>
          <p:cNvPr id="3073" name="Picture 1" descr="add2 OS:Users:add2:Desktop:Second Priority:PNG:AQA Biology Working Scientifically B13-B18:oxo_aqa16_b1510_ws01_awfg01.png">
            <a:extLst>
              <a:ext uri="{FF2B5EF4-FFF2-40B4-BE49-F238E27FC236}">
                <a16:creationId xmlns:a16="http://schemas.microsoft.com/office/drawing/2014/main" id="{802432A1-F81A-4689-1B41-0780237D6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 y="2678341"/>
            <a:ext cx="5545138" cy="32164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395696F-BD7B-5483-446D-B87EAC70DBFA}"/>
              </a:ext>
            </a:extLst>
          </p:cNvPr>
          <p:cNvSpPr>
            <a:spLocks noChangeArrowheads="1"/>
          </p:cNvSpPr>
          <p:nvPr/>
        </p:nvSpPr>
        <p:spPr bwMode="auto">
          <a:xfrm>
            <a:off x="360362" y="6107076"/>
            <a:ext cx="6015037" cy="283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57200" algn="l"/>
                <a:tab pos="685800" algn="l"/>
                <a:tab pos="914400" algn="l"/>
                <a:tab pos="6446838"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1. Who shares the most similar DNA with both Rosie and Tim?</a:t>
            </a: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cs typeface="Arial" panose="020B0604020202020204" pitchFamily="34" charset="0"/>
              </a:rPr>
              <a:t>……………………………………………………………………………………………………………………………………………………………………………………………………………………………………………………………………………………………………</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2. Who is the common ancestor of all the people mentioned?</a:t>
            </a:r>
          </a:p>
          <a:p>
            <a:pPr defTabSz="914400">
              <a:lnSpc>
                <a:spcPct val="150000"/>
              </a:lnSpc>
            </a:pPr>
            <a:r>
              <a:rPr kumimoji="0" lang="en-GB" altLang="en-US" sz="1200" b="0" i="0" u="none" strike="noStrike" cap="none" normalizeH="0" baseline="0" dirty="0">
                <a:ln>
                  <a:noFill/>
                </a:ln>
                <a:solidFill>
                  <a:schemeClr val="tx1"/>
                </a:solidFill>
                <a:effectLst/>
                <a:latin typeface="+mn-lt"/>
                <a:cs typeface="Arial" panose="020B0604020202020204" pitchFamily="34" charset="0"/>
              </a:rPr>
              <a:t>……………………………………………………………………………………………………………………………………………………………………………………………………………………………………………………………………………………………………</a:t>
            </a:r>
            <a:endParaRPr lang="en-GB" altLang="en-US" sz="1200" dirty="0">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3. Which person is Becky most closely related to: Rosie, Tim, or Cerys?</a:t>
            </a:r>
          </a:p>
          <a:p>
            <a:pPr defTabSz="914400">
              <a:lnSpc>
                <a:spcPct val="150000"/>
              </a:lnSpc>
            </a:pPr>
            <a:r>
              <a:rPr kumimoji="0" lang="en-GB" altLang="en-US" sz="1200" b="0" i="0" u="none" strike="noStrike" cap="none" normalizeH="0" baseline="0" dirty="0">
                <a:ln>
                  <a:noFill/>
                </a:ln>
                <a:solidFill>
                  <a:schemeClr val="tx1"/>
                </a:solidFill>
                <a:effectLst/>
                <a:latin typeface="+mn-lt"/>
                <a:cs typeface="Arial" panose="020B0604020202020204" pitchFamily="34" charset="0"/>
              </a:rPr>
              <a:t>……………………………………………………………………………………………………………………………………………………………………………………………………………………………………………………………………………………………………</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tab pos="228600" algn="l"/>
                <a:tab pos="457200" algn="l"/>
                <a:tab pos="685800" algn="l"/>
                <a:tab pos="914400" algn="l"/>
                <a:tab pos="6446838" algn="r"/>
              </a:tabLst>
            </a:pPr>
            <a:endParaRPr kumimoji="0" lang="en-GB" altLang="en-US" sz="1200" b="0" i="0" u="none" strike="noStrike" cap="none" normalizeH="0" baseline="0" dirty="0">
              <a:ln>
                <a:noFill/>
              </a:ln>
              <a:solidFill>
                <a:schemeClr val="tx1"/>
              </a:solidFill>
              <a:effectLst/>
              <a:latin typeface="+mn-lt"/>
            </a:endParaRPr>
          </a:p>
        </p:txBody>
      </p:sp>
      <p:sp>
        <p:nvSpPr>
          <p:cNvPr id="10" name="TextBox 9">
            <a:extLst>
              <a:ext uri="{FF2B5EF4-FFF2-40B4-BE49-F238E27FC236}">
                <a16:creationId xmlns:a16="http://schemas.microsoft.com/office/drawing/2014/main" id="{239B9170-BA38-4619-E1CC-CBFFD28A71BC}"/>
              </a:ext>
            </a:extLst>
          </p:cNvPr>
          <p:cNvSpPr txBox="1"/>
          <p:nvPr/>
        </p:nvSpPr>
        <p:spPr>
          <a:xfrm>
            <a:off x="1075531" y="6553587"/>
            <a:ext cx="2159000" cy="276999"/>
          </a:xfrm>
          <a:prstGeom prst="rect">
            <a:avLst/>
          </a:prstGeom>
          <a:solidFill>
            <a:schemeClr val="bg1"/>
          </a:solidFill>
          <a:ln>
            <a:solidFill>
              <a:srgbClr val="000000"/>
            </a:solidFill>
          </a:ln>
        </p:spPr>
        <p:txBody>
          <a:bodyPr wrap="square">
            <a:spAutoFit/>
          </a:bodyPr>
          <a:lstStyle/>
          <a:p>
            <a:pPr marL="228600" marR="1371600" indent="-228600">
              <a:spcAft>
                <a:spcPts val="300"/>
              </a:spcAft>
              <a:tabLst>
                <a:tab pos="228600" algn="l"/>
                <a:tab pos="457200" algn="l"/>
                <a:tab pos="685800" algn="l"/>
                <a:tab pos="914400" algn="l"/>
                <a:tab pos="6446520" algn="r"/>
              </a:tabLst>
            </a:pPr>
            <a:r>
              <a:rPr lang="en-GB" sz="1200" dirty="0">
                <a:effectLst/>
                <a:ea typeface="Times New Roman" panose="02020603050405020304" pitchFamily="18" charset="0"/>
                <a:cs typeface="Times New Roman" panose="02020603050405020304" pitchFamily="18" charset="0"/>
              </a:rPr>
              <a:t>Patrick</a:t>
            </a:r>
          </a:p>
        </p:txBody>
      </p:sp>
      <p:sp>
        <p:nvSpPr>
          <p:cNvPr id="11" name="TextBox 10">
            <a:extLst>
              <a:ext uri="{FF2B5EF4-FFF2-40B4-BE49-F238E27FC236}">
                <a16:creationId xmlns:a16="http://schemas.microsoft.com/office/drawing/2014/main" id="{3A316A67-14FF-771A-54B0-B2D97D9EF70A}"/>
              </a:ext>
            </a:extLst>
          </p:cNvPr>
          <p:cNvSpPr txBox="1"/>
          <p:nvPr/>
        </p:nvSpPr>
        <p:spPr>
          <a:xfrm>
            <a:off x="1075531" y="7385438"/>
            <a:ext cx="2159000" cy="276999"/>
          </a:xfrm>
          <a:prstGeom prst="rect">
            <a:avLst/>
          </a:prstGeom>
          <a:solidFill>
            <a:schemeClr val="bg1"/>
          </a:solidFill>
          <a:ln>
            <a:solidFill>
              <a:srgbClr val="000000"/>
            </a:solidFill>
          </a:ln>
        </p:spPr>
        <p:txBody>
          <a:bodyPr wrap="square">
            <a:spAutoFit/>
          </a:bodyPr>
          <a:lstStyle/>
          <a:p>
            <a:pPr marL="228600" marR="1371600" indent="-228600">
              <a:spcAft>
                <a:spcPts val="300"/>
              </a:spcAft>
              <a:tabLst>
                <a:tab pos="228600" algn="l"/>
                <a:tab pos="457200" algn="l"/>
                <a:tab pos="685800" algn="l"/>
                <a:tab pos="914400" algn="l"/>
                <a:tab pos="6446520" algn="r"/>
              </a:tabLst>
            </a:pPr>
            <a:r>
              <a:rPr lang="en-GB" sz="1200" dirty="0">
                <a:ea typeface="Times New Roman" panose="02020603050405020304" pitchFamily="18" charset="0"/>
                <a:cs typeface="Times New Roman" panose="02020603050405020304" pitchFamily="18" charset="0"/>
              </a:rPr>
              <a:t>Robert </a:t>
            </a:r>
            <a:endParaRPr lang="en-GB" sz="1200" dirty="0">
              <a:effectLst/>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BA65A46-5ABF-305C-AFCF-D6EF1611A461}"/>
              </a:ext>
            </a:extLst>
          </p:cNvPr>
          <p:cNvSpPr txBox="1"/>
          <p:nvPr/>
        </p:nvSpPr>
        <p:spPr>
          <a:xfrm>
            <a:off x="1075531" y="8217289"/>
            <a:ext cx="2159000" cy="276999"/>
          </a:xfrm>
          <a:prstGeom prst="rect">
            <a:avLst/>
          </a:prstGeom>
          <a:solidFill>
            <a:schemeClr val="bg1"/>
          </a:solidFill>
          <a:ln>
            <a:solidFill>
              <a:srgbClr val="000000"/>
            </a:solidFill>
          </a:ln>
        </p:spPr>
        <p:txBody>
          <a:bodyPr wrap="square">
            <a:spAutoFit/>
          </a:bodyPr>
          <a:lstStyle/>
          <a:p>
            <a:pPr marL="228600" marR="1371600" indent="-228600">
              <a:spcAft>
                <a:spcPts val="300"/>
              </a:spcAft>
              <a:tabLst>
                <a:tab pos="228600" algn="l"/>
                <a:tab pos="457200" algn="l"/>
                <a:tab pos="685800" algn="l"/>
                <a:tab pos="914400" algn="l"/>
                <a:tab pos="6446520" algn="r"/>
              </a:tabLst>
            </a:pPr>
            <a:r>
              <a:rPr lang="en-GB" sz="1200" dirty="0">
                <a:ea typeface="Times New Roman" panose="02020603050405020304" pitchFamily="18" charset="0"/>
                <a:cs typeface="Times New Roman" panose="02020603050405020304" pitchFamily="18" charset="0"/>
              </a:rPr>
              <a:t>Cerys</a:t>
            </a:r>
            <a:endParaRPr lang="en-GB" sz="1200" dirty="0">
              <a:effectLst/>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4494C5C-CE37-3F78-B969-62DA7B3F5DAE}"/>
              </a:ext>
            </a:extLst>
          </p:cNvPr>
          <p:cNvSpPr txBox="1"/>
          <p:nvPr/>
        </p:nvSpPr>
        <p:spPr>
          <a:xfrm>
            <a:off x="740966" y="3719200"/>
            <a:ext cx="5376068" cy="2110450"/>
          </a:xfrm>
          <a:prstGeom prst="rect">
            <a:avLst/>
          </a:prstGeom>
          <a:solidFill>
            <a:schemeClr val="bg1"/>
          </a:solidFill>
          <a:ln>
            <a:solidFill>
              <a:srgbClr val="000000"/>
            </a:solidFill>
          </a:ln>
        </p:spPr>
        <p:txBody>
          <a:bodyPr wrap="square">
            <a:spAutoFit/>
          </a:bodyPr>
          <a:lstStyle/>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One way of putting the family members on the tree is:</a:t>
            </a:r>
          </a:p>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1 = Robert</a:t>
            </a:r>
          </a:p>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2 = Patrick</a:t>
            </a:r>
          </a:p>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3 = Sheila</a:t>
            </a:r>
          </a:p>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4 and 5 = Rosie and Tim (does not matter which way round)</a:t>
            </a:r>
          </a:p>
          <a:p>
            <a:pPr marR="1371600">
              <a:lnSpc>
                <a:spcPct val="150000"/>
              </a:lnSpc>
              <a:spcAft>
                <a:spcPts val="600"/>
              </a:spcAft>
              <a:tabLst>
                <a:tab pos="228600" algn="l"/>
                <a:tab pos="457200" algn="l"/>
                <a:tab pos="685800" algn="l"/>
                <a:tab pos="914400" algn="l"/>
                <a:tab pos="6446520" algn="r"/>
              </a:tabLst>
            </a:pPr>
            <a:r>
              <a:rPr lang="en-GB" sz="1200" dirty="0">
                <a:effectLst/>
                <a:ea typeface="Times New Roman" panose="02020603050405020304" pitchFamily="18" charset="0"/>
              </a:rPr>
              <a:t>6 and 7 = Cerys and Becky (does not matter which way round)</a:t>
            </a:r>
          </a:p>
        </p:txBody>
      </p:sp>
      <p:sp>
        <p:nvSpPr>
          <p:cNvPr id="3" name="Slide Number Placeholder 2">
            <a:extLst>
              <a:ext uri="{FF2B5EF4-FFF2-40B4-BE49-F238E27FC236}">
                <a16:creationId xmlns:a16="http://schemas.microsoft.com/office/drawing/2014/main" id="{B60BF107-47D0-D855-619B-6FBB74511551}"/>
              </a:ext>
            </a:extLst>
          </p:cNvPr>
          <p:cNvSpPr>
            <a:spLocks noGrp="1"/>
          </p:cNvSpPr>
          <p:nvPr>
            <p:ph type="sldNum" sz="quarter" idx="12"/>
          </p:nvPr>
        </p:nvSpPr>
        <p:spPr/>
        <p:txBody>
          <a:bodyPr/>
          <a:lstStyle/>
          <a:p>
            <a:fld id="{A49C798E-A141-4728-B2C1-C020555BD9EF}" type="slidenum">
              <a:rPr lang="en-GB" smtClean="0"/>
              <a:t>143</a:t>
            </a:fld>
            <a:endParaRPr lang="en-GB"/>
          </a:p>
        </p:txBody>
      </p:sp>
    </p:spTree>
    <p:extLst>
      <p:ext uri="{BB962C8B-B14F-4D97-AF65-F5344CB8AC3E}">
        <p14:creationId xmlns:p14="http://schemas.microsoft.com/office/powerpoint/2010/main" val="2734008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5" name="Picture 4">
            <a:extLst>
              <a:ext uri="{FF2B5EF4-FFF2-40B4-BE49-F238E27FC236}">
                <a16:creationId xmlns:a16="http://schemas.microsoft.com/office/drawing/2014/main" id="{14C64473-A39B-E538-C35A-28CD4ABD1AAC}"/>
              </a:ext>
            </a:extLst>
          </p:cNvPr>
          <p:cNvPicPr>
            <a:picLocks noChangeAspect="1"/>
          </p:cNvPicPr>
          <p:nvPr/>
        </p:nvPicPr>
        <p:blipFill rotWithShape="1">
          <a:blip r:embed="rId2"/>
          <a:srcRect l="17037" t="15103" r="51296" b="14774"/>
          <a:stretch/>
        </p:blipFill>
        <p:spPr>
          <a:xfrm>
            <a:off x="323384" y="609949"/>
            <a:ext cx="5988515" cy="7459378"/>
          </a:xfrm>
          <a:prstGeom prst="rect">
            <a:avLst/>
          </a:prstGeom>
        </p:spPr>
      </p:pic>
      <p:pic>
        <p:nvPicPr>
          <p:cNvPr id="7" name="Picture 6">
            <a:extLst>
              <a:ext uri="{FF2B5EF4-FFF2-40B4-BE49-F238E27FC236}">
                <a16:creationId xmlns:a16="http://schemas.microsoft.com/office/drawing/2014/main" id="{599061B2-523F-1E2A-C990-309051869435}"/>
              </a:ext>
            </a:extLst>
          </p:cNvPr>
          <p:cNvPicPr>
            <a:picLocks noChangeAspect="1"/>
          </p:cNvPicPr>
          <p:nvPr/>
        </p:nvPicPr>
        <p:blipFill rotWithShape="1">
          <a:blip r:embed="rId3"/>
          <a:srcRect l="17391" t="18052" r="52850" b="72673"/>
          <a:stretch/>
        </p:blipFill>
        <p:spPr>
          <a:xfrm>
            <a:off x="323383" y="3476639"/>
            <a:ext cx="5525605" cy="968779"/>
          </a:xfrm>
          <a:prstGeom prst="rect">
            <a:avLst/>
          </a:prstGeom>
        </p:spPr>
      </p:pic>
      <p:pic>
        <p:nvPicPr>
          <p:cNvPr id="8" name="Picture 7">
            <a:extLst>
              <a:ext uri="{FF2B5EF4-FFF2-40B4-BE49-F238E27FC236}">
                <a16:creationId xmlns:a16="http://schemas.microsoft.com/office/drawing/2014/main" id="{F70CE1E6-15DC-0271-5EE0-577E3016BA0B}"/>
              </a:ext>
            </a:extLst>
          </p:cNvPr>
          <p:cNvPicPr>
            <a:picLocks noChangeAspect="1"/>
          </p:cNvPicPr>
          <p:nvPr/>
        </p:nvPicPr>
        <p:blipFill rotWithShape="1">
          <a:blip r:embed="rId3"/>
          <a:srcRect l="17391" t="28292" r="52850" b="68543"/>
          <a:stretch/>
        </p:blipFill>
        <p:spPr>
          <a:xfrm>
            <a:off x="323382" y="6837932"/>
            <a:ext cx="5525605" cy="330617"/>
          </a:xfrm>
          <a:prstGeom prst="rect">
            <a:avLst/>
          </a:prstGeom>
        </p:spPr>
      </p:pic>
      <p:sp>
        <p:nvSpPr>
          <p:cNvPr id="3" name="Slide Number Placeholder 2">
            <a:extLst>
              <a:ext uri="{FF2B5EF4-FFF2-40B4-BE49-F238E27FC236}">
                <a16:creationId xmlns:a16="http://schemas.microsoft.com/office/drawing/2014/main" id="{246AC510-7AF3-33FE-9AF1-ABD8FB233CBE}"/>
              </a:ext>
            </a:extLst>
          </p:cNvPr>
          <p:cNvSpPr>
            <a:spLocks noGrp="1"/>
          </p:cNvSpPr>
          <p:nvPr>
            <p:ph type="sldNum" sz="quarter" idx="12"/>
          </p:nvPr>
        </p:nvSpPr>
        <p:spPr/>
        <p:txBody>
          <a:bodyPr/>
          <a:lstStyle/>
          <a:p>
            <a:fld id="{A49C798E-A141-4728-B2C1-C020555BD9EF}" type="slidenum">
              <a:rPr lang="en-GB" smtClean="0"/>
              <a:t>144</a:t>
            </a:fld>
            <a:endParaRPr lang="en-GB"/>
          </a:p>
        </p:txBody>
      </p:sp>
    </p:spTree>
    <p:extLst>
      <p:ext uri="{BB962C8B-B14F-4D97-AF65-F5344CB8AC3E}">
        <p14:creationId xmlns:p14="http://schemas.microsoft.com/office/powerpoint/2010/main" val="11557449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6" name="Picture 5">
            <a:extLst>
              <a:ext uri="{FF2B5EF4-FFF2-40B4-BE49-F238E27FC236}">
                <a16:creationId xmlns:a16="http://schemas.microsoft.com/office/drawing/2014/main" id="{D0D20D97-AACD-0DD9-CB59-8A5A3D0EE785}"/>
              </a:ext>
            </a:extLst>
          </p:cNvPr>
          <p:cNvPicPr>
            <a:picLocks noChangeAspect="1"/>
          </p:cNvPicPr>
          <p:nvPr/>
        </p:nvPicPr>
        <p:blipFill rotWithShape="1">
          <a:blip r:embed="rId2"/>
          <a:srcRect l="52593" t="13785" r="13333" b="14116"/>
          <a:stretch/>
        </p:blipFill>
        <p:spPr>
          <a:xfrm>
            <a:off x="228600" y="757858"/>
            <a:ext cx="6070600" cy="7225334"/>
          </a:xfrm>
          <a:prstGeom prst="rect">
            <a:avLst/>
          </a:prstGeom>
        </p:spPr>
      </p:pic>
      <p:pic>
        <p:nvPicPr>
          <p:cNvPr id="7" name="Picture 6">
            <a:extLst>
              <a:ext uri="{FF2B5EF4-FFF2-40B4-BE49-F238E27FC236}">
                <a16:creationId xmlns:a16="http://schemas.microsoft.com/office/drawing/2014/main" id="{A4AB892C-9CC2-EBB0-4162-ED3176682EDD}"/>
              </a:ext>
            </a:extLst>
          </p:cNvPr>
          <p:cNvPicPr>
            <a:picLocks noChangeAspect="1"/>
          </p:cNvPicPr>
          <p:nvPr/>
        </p:nvPicPr>
        <p:blipFill rotWithShape="1">
          <a:blip r:embed="rId3"/>
          <a:srcRect l="17391" t="31700" r="52850" b="63801"/>
          <a:stretch/>
        </p:blipFill>
        <p:spPr>
          <a:xfrm>
            <a:off x="323385" y="2400300"/>
            <a:ext cx="5525605" cy="469900"/>
          </a:xfrm>
          <a:prstGeom prst="rect">
            <a:avLst/>
          </a:prstGeom>
        </p:spPr>
      </p:pic>
      <p:pic>
        <p:nvPicPr>
          <p:cNvPr id="8" name="Picture 7">
            <a:extLst>
              <a:ext uri="{FF2B5EF4-FFF2-40B4-BE49-F238E27FC236}">
                <a16:creationId xmlns:a16="http://schemas.microsoft.com/office/drawing/2014/main" id="{EE19BA5B-99A4-9B24-5A3A-671937DD4E60}"/>
              </a:ext>
            </a:extLst>
          </p:cNvPr>
          <p:cNvPicPr>
            <a:picLocks noChangeAspect="1"/>
          </p:cNvPicPr>
          <p:nvPr/>
        </p:nvPicPr>
        <p:blipFill rotWithShape="1">
          <a:blip r:embed="rId3"/>
          <a:srcRect l="17391" t="38508" r="52850" b="56993"/>
          <a:stretch/>
        </p:blipFill>
        <p:spPr>
          <a:xfrm>
            <a:off x="323384" y="6705600"/>
            <a:ext cx="5525605" cy="469900"/>
          </a:xfrm>
          <a:prstGeom prst="rect">
            <a:avLst/>
          </a:prstGeom>
        </p:spPr>
      </p:pic>
      <p:sp>
        <p:nvSpPr>
          <p:cNvPr id="3" name="Slide Number Placeholder 2">
            <a:extLst>
              <a:ext uri="{FF2B5EF4-FFF2-40B4-BE49-F238E27FC236}">
                <a16:creationId xmlns:a16="http://schemas.microsoft.com/office/drawing/2014/main" id="{F5756862-D1A4-F0BC-490E-D6C8647FD4E5}"/>
              </a:ext>
            </a:extLst>
          </p:cNvPr>
          <p:cNvSpPr>
            <a:spLocks noGrp="1"/>
          </p:cNvSpPr>
          <p:nvPr>
            <p:ph type="sldNum" sz="quarter" idx="12"/>
          </p:nvPr>
        </p:nvSpPr>
        <p:spPr/>
        <p:txBody>
          <a:bodyPr/>
          <a:lstStyle/>
          <a:p>
            <a:fld id="{A49C798E-A141-4728-B2C1-C020555BD9EF}" type="slidenum">
              <a:rPr lang="en-GB" smtClean="0"/>
              <a:t>145</a:t>
            </a:fld>
            <a:endParaRPr lang="en-GB"/>
          </a:p>
        </p:txBody>
      </p:sp>
    </p:spTree>
    <p:extLst>
      <p:ext uri="{BB962C8B-B14F-4D97-AF65-F5344CB8AC3E}">
        <p14:creationId xmlns:p14="http://schemas.microsoft.com/office/powerpoint/2010/main" val="38260288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5" name="Picture 4">
            <a:extLst>
              <a:ext uri="{FF2B5EF4-FFF2-40B4-BE49-F238E27FC236}">
                <a16:creationId xmlns:a16="http://schemas.microsoft.com/office/drawing/2014/main" id="{B765EAE5-A324-4077-5ED0-255080887559}"/>
              </a:ext>
            </a:extLst>
          </p:cNvPr>
          <p:cNvPicPr>
            <a:picLocks noChangeAspect="1"/>
          </p:cNvPicPr>
          <p:nvPr/>
        </p:nvPicPr>
        <p:blipFill rotWithShape="1">
          <a:blip r:embed="rId2"/>
          <a:srcRect l="17223" t="14774" r="51480" b="39136"/>
          <a:stretch/>
        </p:blipFill>
        <p:spPr>
          <a:xfrm>
            <a:off x="323384" y="723899"/>
            <a:ext cx="6039315" cy="5002983"/>
          </a:xfrm>
          <a:prstGeom prst="rect">
            <a:avLst/>
          </a:prstGeom>
        </p:spPr>
      </p:pic>
      <p:pic>
        <p:nvPicPr>
          <p:cNvPr id="6" name="Picture 5">
            <a:extLst>
              <a:ext uri="{FF2B5EF4-FFF2-40B4-BE49-F238E27FC236}">
                <a16:creationId xmlns:a16="http://schemas.microsoft.com/office/drawing/2014/main" id="{B6681A7F-E34D-5288-47C5-CD5CCB9781D3}"/>
              </a:ext>
            </a:extLst>
          </p:cNvPr>
          <p:cNvPicPr>
            <a:picLocks noChangeAspect="1"/>
          </p:cNvPicPr>
          <p:nvPr/>
        </p:nvPicPr>
        <p:blipFill rotWithShape="1">
          <a:blip r:embed="rId3"/>
          <a:srcRect l="17391" t="42765" r="52850" b="54317"/>
          <a:stretch/>
        </p:blipFill>
        <p:spPr>
          <a:xfrm>
            <a:off x="495301" y="2590800"/>
            <a:ext cx="5525605" cy="304800"/>
          </a:xfrm>
          <a:prstGeom prst="rect">
            <a:avLst/>
          </a:prstGeom>
        </p:spPr>
      </p:pic>
      <p:pic>
        <p:nvPicPr>
          <p:cNvPr id="7" name="Picture 6">
            <a:extLst>
              <a:ext uri="{FF2B5EF4-FFF2-40B4-BE49-F238E27FC236}">
                <a16:creationId xmlns:a16="http://schemas.microsoft.com/office/drawing/2014/main" id="{7F7ECE03-9D8C-9DAB-894F-2EA02F5A0CD9}"/>
              </a:ext>
            </a:extLst>
          </p:cNvPr>
          <p:cNvPicPr>
            <a:picLocks noChangeAspect="1"/>
          </p:cNvPicPr>
          <p:nvPr/>
        </p:nvPicPr>
        <p:blipFill rotWithShape="1">
          <a:blip r:embed="rId3"/>
          <a:srcRect l="17391" t="45683" r="52850" b="49211"/>
          <a:stretch/>
        </p:blipFill>
        <p:spPr>
          <a:xfrm>
            <a:off x="495300" y="4584701"/>
            <a:ext cx="5525605" cy="533398"/>
          </a:xfrm>
          <a:prstGeom prst="rect">
            <a:avLst/>
          </a:prstGeom>
        </p:spPr>
      </p:pic>
      <p:sp>
        <p:nvSpPr>
          <p:cNvPr id="3" name="Slide Number Placeholder 2">
            <a:extLst>
              <a:ext uri="{FF2B5EF4-FFF2-40B4-BE49-F238E27FC236}">
                <a16:creationId xmlns:a16="http://schemas.microsoft.com/office/drawing/2014/main" id="{1223AB4D-CBF9-59EE-F3B5-4EA2A4298FA5}"/>
              </a:ext>
            </a:extLst>
          </p:cNvPr>
          <p:cNvSpPr>
            <a:spLocks noGrp="1"/>
          </p:cNvSpPr>
          <p:nvPr>
            <p:ph type="sldNum" sz="quarter" idx="12"/>
          </p:nvPr>
        </p:nvSpPr>
        <p:spPr/>
        <p:txBody>
          <a:bodyPr/>
          <a:lstStyle/>
          <a:p>
            <a:fld id="{A49C798E-A141-4728-B2C1-C020555BD9EF}" type="slidenum">
              <a:rPr lang="en-GB" smtClean="0"/>
              <a:t>146</a:t>
            </a:fld>
            <a:endParaRPr lang="en-GB"/>
          </a:p>
        </p:txBody>
      </p:sp>
    </p:spTree>
    <p:extLst>
      <p:ext uri="{BB962C8B-B14F-4D97-AF65-F5344CB8AC3E}">
        <p14:creationId xmlns:p14="http://schemas.microsoft.com/office/powerpoint/2010/main" val="30483781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5" name="Picture 4">
            <a:extLst>
              <a:ext uri="{FF2B5EF4-FFF2-40B4-BE49-F238E27FC236}">
                <a16:creationId xmlns:a16="http://schemas.microsoft.com/office/drawing/2014/main" id="{B284308A-0E39-DD53-C8A0-2AC37BDD9814}"/>
              </a:ext>
            </a:extLst>
          </p:cNvPr>
          <p:cNvPicPr>
            <a:picLocks noChangeAspect="1"/>
          </p:cNvPicPr>
          <p:nvPr/>
        </p:nvPicPr>
        <p:blipFill rotWithShape="1">
          <a:blip r:embed="rId2"/>
          <a:srcRect l="55370" t="19712" r="13519" b="10823"/>
          <a:stretch/>
        </p:blipFill>
        <p:spPr>
          <a:xfrm>
            <a:off x="323384" y="609949"/>
            <a:ext cx="6211229" cy="7801008"/>
          </a:xfrm>
          <a:prstGeom prst="rect">
            <a:avLst/>
          </a:prstGeom>
        </p:spPr>
      </p:pic>
      <p:pic>
        <p:nvPicPr>
          <p:cNvPr id="6" name="Picture 5">
            <a:extLst>
              <a:ext uri="{FF2B5EF4-FFF2-40B4-BE49-F238E27FC236}">
                <a16:creationId xmlns:a16="http://schemas.microsoft.com/office/drawing/2014/main" id="{FB8618CC-EC06-4DE7-197D-C42425907F5A}"/>
              </a:ext>
            </a:extLst>
          </p:cNvPr>
          <p:cNvPicPr>
            <a:picLocks noChangeAspect="1"/>
          </p:cNvPicPr>
          <p:nvPr/>
        </p:nvPicPr>
        <p:blipFill rotWithShape="1">
          <a:blip r:embed="rId3"/>
          <a:srcRect l="17391" t="53342" r="52850" b="16511"/>
          <a:stretch/>
        </p:blipFill>
        <p:spPr>
          <a:xfrm>
            <a:off x="469900" y="3952002"/>
            <a:ext cx="5525605" cy="3149251"/>
          </a:xfrm>
          <a:prstGeom prst="rect">
            <a:avLst/>
          </a:prstGeom>
        </p:spPr>
      </p:pic>
      <p:pic>
        <p:nvPicPr>
          <p:cNvPr id="7" name="Picture 6">
            <a:extLst>
              <a:ext uri="{FF2B5EF4-FFF2-40B4-BE49-F238E27FC236}">
                <a16:creationId xmlns:a16="http://schemas.microsoft.com/office/drawing/2014/main" id="{4D613482-6B7C-60C6-CA04-9E9BE08E7C0C}"/>
              </a:ext>
            </a:extLst>
          </p:cNvPr>
          <p:cNvPicPr>
            <a:picLocks noChangeAspect="1"/>
          </p:cNvPicPr>
          <p:nvPr/>
        </p:nvPicPr>
        <p:blipFill rotWithShape="1">
          <a:blip r:embed="rId3"/>
          <a:srcRect l="17391" t="83591" r="52850" b="9236"/>
          <a:stretch/>
        </p:blipFill>
        <p:spPr>
          <a:xfrm>
            <a:off x="622300" y="7264400"/>
            <a:ext cx="5525605" cy="749300"/>
          </a:xfrm>
          <a:prstGeom prst="rect">
            <a:avLst/>
          </a:prstGeom>
        </p:spPr>
      </p:pic>
      <p:sp>
        <p:nvSpPr>
          <p:cNvPr id="3" name="Slide Number Placeholder 2">
            <a:extLst>
              <a:ext uri="{FF2B5EF4-FFF2-40B4-BE49-F238E27FC236}">
                <a16:creationId xmlns:a16="http://schemas.microsoft.com/office/drawing/2014/main" id="{05A7DEAC-89D0-5AF7-0667-30A095AA333B}"/>
              </a:ext>
            </a:extLst>
          </p:cNvPr>
          <p:cNvSpPr>
            <a:spLocks noGrp="1"/>
          </p:cNvSpPr>
          <p:nvPr>
            <p:ph type="sldNum" sz="quarter" idx="12"/>
          </p:nvPr>
        </p:nvSpPr>
        <p:spPr/>
        <p:txBody>
          <a:bodyPr/>
          <a:lstStyle/>
          <a:p>
            <a:fld id="{A49C798E-A141-4728-B2C1-C020555BD9EF}" type="slidenum">
              <a:rPr lang="en-GB" smtClean="0"/>
              <a:t>147</a:t>
            </a:fld>
            <a:endParaRPr lang="en-GB"/>
          </a:p>
        </p:txBody>
      </p:sp>
    </p:spTree>
    <p:extLst>
      <p:ext uri="{BB962C8B-B14F-4D97-AF65-F5344CB8AC3E}">
        <p14:creationId xmlns:p14="http://schemas.microsoft.com/office/powerpoint/2010/main" val="41729341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5" name="Picture 4">
            <a:extLst>
              <a:ext uri="{FF2B5EF4-FFF2-40B4-BE49-F238E27FC236}">
                <a16:creationId xmlns:a16="http://schemas.microsoft.com/office/drawing/2014/main" id="{1E3444C6-B1F1-13B1-3128-5589C1ADAFED}"/>
              </a:ext>
            </a:extLst>
          </p:cNvPr>
          <p:cNvPicPr>
            <a:picLocks noChangeAspect="1"/>
          </p:cNvPicPr>
          <p:nvPr/>
        </p:nvPicPr>
        <p:blipFill rotWithShape="1">
          <a:blip r:embed="rId2"/>
          <a:srcRect l="17037" t="15103" r="51296" b="15431"/>
          <a:stretch/>
        </p:blipFill>
        <p:spPr>
          <a:xfrm>
            <a:off x="323384" y="711200"/>
            <a:ext cx="6211229" cy="7664148"/>
          </a:xfrm>
          <a:prstGeom prst="rect">
            <a:avLst/>
          </a:prstGeom>
        </p:spPr>
      </p:pic>
      <p:pic>
        <p:nvPicPr>
          <p:cNvPr id="6" name="Picture 5">
            <a:extLst>
              <a:ext uri="{FF2B5EF4-FFF2-40B4-BE49-F238E27FC236}">
                <a16:creationId xmlns:a16="http://schemas.microsoft.com/office/drawing/2014/main" id="{D72BE3FF-DF6E-6C27-AD17-1C64ACF84A09}"/>
              </a:ext>
            </a:extLst>
          </p:cNvPr>
          <p:cNvPicPr>
            <a:picLocks noChangeAspect="1"/>
          </p:cNvPicPr>
          <p:nvPr/>
        </p:nvPicPr>
        <p:blipFill rotWithShape="1">
          <a:blip r:embed="rId3"/>
          <a:srcRect l="52034" t="12837" r="14757" b="64308"/>
          <a:stretch/>
        </p:blipFill>
        <p:spPr>
          <a:xfrm>
            <a:off x="139697" y="4254499"/>
            <a:ext cx="6166316" cy="2387601"/>
          </a:xfrm>
          <a:prstGeom prst="rect">
            <a:avLst/>
          </a:prstGeom>
        </p:spPr>
      </p:pic>
      <p:pic>
        <p:nvPicPr>
          <p:cNvPr id="7" name="Picture 6">
            <a:extLst>
              <a:ext uri="{FF2B5EF4-FFF2-40B4-BE49-F238E27FC236}">
                <a16:creationId xmlns:a16="http://schemas.microsoft.com/office/drawing/2014/main" id="{99EEC61E-957D-2DAD-4296-FECDEF6DE95D}"/>
              </a:ext>
            </a:extLst>
          </p:cNvPr>
          <p:cNvPicPr>
            <a:picLocks noChangeAspect="1"/>
          </p:cNvPicPr>
          <p:nvPr/>
        </p:nvPicPr>
        <p:blipFill rotWithShape="1">
          <a:blip r:embed="rId3"/>
          <a:srcRect l="52034" t="35814" r="14757" b="53610"/>
          <a:stretch/>
        </p:blipFill>
        <p:spPr>
          <a:xfrm>
            <a:off x="139697" y="7584622"/>
            <a:ext cx="6166316" cy="1104900"/>
          </a:xfrm>
          <a:prstGeom prst="rect">
            <a:avLst/>
          </a:prstGeom>
        </p:spPr>
      </p:pic>
      <p:sp>
        <p:nvSpPr>
          <p:cNvPr id="3" name="Slide Number Placeholder 2">
            <a:extLst>
              <a:ext uri="{FF2B5EF4-FFF2-40B4-BE49-F238E27FC236}">
                <a16:creationId xmlns:a16="http://schemas.microsoft.com/office/drawing/2014/main" id="{2DBF8558-3914-DFC3-0124-6334FD9FDBBA}"/>
              </a:ext>
            </a:extLst>
          </p:cNvPr>
          <p:cNvSpPr>
            <a:spLocks noGrp="1"/>
          </p:cNvSpPr>
          <p:nvPr>
            <p:ph type="sldNum" sz="quarter" idx="12"/>
          </p:nvPr>
        </p:nvSpPr>
        <p:spPr/>
        <p:txBody>
          <a:bodyPr/>
          <a:lstStyle/>
          <a:p>
            <a:fld id="{A49C798E-A141-4728-B2C1-C020555BD9EF}" type="slidenum">
              <a:rPr lang="en-GB" smtClean="0"/>
              <a:t>148</a:t>
            </a:fld>
            <a:endParaRPr lang="en-GB"/>
          </a:p>
        </p:txBody>
      </p:sp>
    </p:spTree>
    <p:extLst>
      <p:ext uri="{BB962C8B-B14F-4D97-AF65-F5344CB8AC3E}">
        <p14:creationId xmlns:p14="http://schemas.microsoft.com/office/powerpoint/2010/main" val="12414043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a:t>
            </a:r>
          </a:p>
          <a:p>
            <a:pPr>
              <a:lnSpc>
                <a:spcPct val="150000"/>
              </a:lnSpc>
            </a:pPr>
            <a:endParaRPr lang="en-GB" sz="1200" b="1" u="sng" dirty="0"/>
          </a:p>
        </p:txBody>
      </p:sp>
      <p:pic>
        <p:nvPicPr>
          <p:cNvPr id="7" name="Picture 6">
            <a:extLst>
              <a:ext uri="{FF2B5EF4-FFF2-40B4-BE49-F238E27FC236}">
                <a16:creationId xmlns:a16="http://schemas.microsoft.com/office/drawing/2014/main" id="{B739DC92-B9F3-3CEF-E360-8DB33709BDE1}"/>
              </a:ext>
            </a:extLst>
          </p:cNvPr>
          <p:cNvPicPr>
            <a:picLocks noChangeAspect="1"/>
          </p:cNvPicPr>
          <p:nvPr/>
        </p:nvPicPr>
        <p:blipFill rotWithShape="1">
          <a:blip r:embed="rId2"/>
          <a:srcRect l="15556" t="23004" r="51557" b="43745"/>
          <a:stretch/>
        </p:blipFill>
        <p:spPr>
          <a:xfrm>
            <a:off x="323385" y="609949"/>
            <a:ext cx="6057878" cy="3445216"/>
          </a:xfrm>
          <a:prstGeom prst="rect">
            <a:avLst/>
          </a:prstGeom>
        </p:spPr>
      </p:pic>
      <p:pic>
        <p:nvPicPr>
          <p:cNvPr id="8" name="Picture 7">
            <a:extLst>
              <a:ext uri="{FF2B5EF4-FFF2-40B4-BE49-F238E27FC236}">
                <a16:creationId xmlns:a16="http://schemas.microsoft.com/office/drawing/2014/main" id="{BA9E2312-AB46-E1BA-F519-2EB78955C325}"/>
              </a:ext>
            </a:extLst>
          </p:cNvPr>
          <p:cNvPicPr>
            <a:picLocks noChangeAspect="1"/>
          </p:cNvPicPr>
          <p:nvPr/>
        </p:nvPicPr>
        <p:blipFill rotWithShape="1">
          <a:blip r:embed="rId3"/>
          <a:srcRect l="52035" t="47569" r="13389" b="38937"/>
          <a:stretch/>
        </p:blipFill>
        <p:spPr>
          <a:xfrm>
            <a:off x="0" y="3183133"/>
            <a:ext cx="6420316" cy="1409700"/>
          </a:xfrm>
          <a:prstGeom prst="rect">
            <a:avLst/>
          </a:prstGeom>
        </p:spPr>
      </p:pic>
      <p:sp>
        <p:nvSpPr>
          <p:cNvPr id="3" name="Slide Number Placeholder 2">
            <a:extLst>
              <a:ext uri="{FF2B5EF4-FFF2-40B4-BE49-F238E27FC236}">
                <a16:creationId xmlns:a16="http://schemas.microsoft.com/office/drawing/2014/main" id="{50CC2D95-CD61-78AF-830A-6A411377A973}"/>
              </a:ext>
            </a:extLst>
          </p:cNvPr>
          <p:cNvSpPr>
            <a:spLocks noGrp="1"/>
          </p:cNvSpPr>
          <p:nvPr>
            <p:ph type="sldNum" sz="quarter" idx="12"/>
          </p:nvPr>
        </p:nvSpPr>
        <p:spPr/>
        <p:txBody>
          <a:bodyPr/>
          <a:lstStyle/>
          <a:p>
            <a:fld id="{A49C798E-A141-4728-B2C1-C020555BD9EF}" type="slidenum">
              <a:rPr lang="en-GB" smtClean="0"/>
              <a:t>149</a:t>
            </a:fld>
            <a:endParaRPr lang="en-GB"/>
          </a:p>
        </p:txBody>
      </p:sp>
    </p:spTree>
    <p:extLst>
      <p:ext uri="{BB962C8B-B14F-4D97-AF65-F5344CB8AC3E}">
        <p14:creationId xmlns:p14="http://schemas.microsoft.com/office/powerpoint/2010/main" val="61939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5603714"/>
          </a:xfrm>
          <a:prstGeom prst="rect">
            <a:avLst/>
          </a:prstGeom>
          <a:noFill/>
        </p:spPr>
        <p:txBody>
          <a:bodyPr wrap="square" rtlCol="0">
            <a:spAutoFit/>
          </a:bodyPr>
          <a:lstStyle/>
          <a:p>
            <a:pPr>
              <a:lnSpc>
                <a:spcPct val="150000"/>
              </a:lnSpc>
            </a:pPr>
            <a:r>
              <a:rPr lang="en-GB" sz="1200" b="1" u="sng" dirty="0"/>
              <a:t>Triple only</a:t>
            </a:r>
          </a:p>
          <a:p>
            <a:pPr>
              <a:lnSpc>
                <a:spcPct val="150000"/>
              </a:lnSpc>
            </a:pPr>
            <a:r>
              <a:rPr lang="en-GB" sz="1200" dirty="0"/>
              <a:t>Compare the benefits and drawbacks of organisms reproducing sexually and asexually.  </a:t>
            </a:r>
          </a:p>
          <a:p>
            <a:pPr>
              <a:lnSpc>
                <a:spcPct val="150000"/>
              </a:lnSpc>
            </a:pPr>
            <a:r>
              <a:rPr lang="en-GB" sz="1200" dirty="0"/>
              <a:t>…………………………………………………………………………………………………………………………………………………………………………………………………………………………………………………………………………………………………………………………………………………………………………………………………………………………………………………………………….</a:t>
            </a:r>
          </a:p>
          <a:p>
            <a:pPr>
              <a:lnSpc>
                <a:spcPct val="150000"/>
              </a:lnSpc>
            </a:pPr>
            <a:r>
              <a:rPr lang="en-GB" sz="1200" dirty="0"/>
              <a:t>…………………………………………………………………………………………………………………………………………………………………………………………………………………………………………………………………………………………………………………………………………………………………………………………………………………………………………………………………….</a:t>
            </a:r>
          </a:p>
          <a:p>
            <a:pPr>
              <a:lnSpc>
                <a:spcPct val="150000"/>
              </a:lnSpc>
            </a:pPr>
            <a:r>
              <a:rPr lang="en-GB" sz="1200" dirty="0"/>
              <a:t>……………………………………………………………………………………………………………………………………………………………………………………………………………………………………………………………………………………………………………………………………………………………………………………………………………………………………………………………………. …………………………………………………………………………………………………………………………………………………………………………………………………………………………………………………………………………………………………………………………………………………………………………………………………………………………………………………………………….</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a:t>
            </a:r>
          </a:p>
          <a:p>
            <a:pPr>
              <a:lnSpc>
                <a:spcPct val="150000"/>
              </a:lnSpc>
            </a:pPr>
            <a:endParaRPr lang="en-GB" sz="1200" b="1" u="sng" dirty="0"/>
          </a:p>
        </p:txBody>
      </p:sp>
      <p:sp>
        <p:nvSpPr>
          <p:cNvPr id="3" name="Slide Number Placeholder 2">
            <a:extLst>
              <a:ext uri="{FF2B5EF4-FFF2-40B4-BE49-F238E27FC236}">
                <a16:creationId xmlns:a16="http://schemas.microsoft.com/office/drawing/2014/main" id="{7DB395FB-4FC5-6E9B-662E-97888860A4E9}"/>
              </a:ext>
            </a:extLst>
          </p:cNvPr>
          <p:cNvSpPr>
            <a:spLocks noGrp="1"/>
          </p:cNvSpPr>
          <p:nvPr>
            <p:ph type="sldNum" sz="quarter" idx="12"/>
          </p:nvPr>
        </p:nvSpPr>
        <p:spPr/>
        <p:txBody>
          <a:bodyPr/>
          <a:lstStyle/>
          <a:p>
            <a:fld id="{A49C798E-A141-4728-B2C1-C020555BD9EF}" type="slidenum">
              <a:rPr lang="en-GB" smtClean="0"/>
              <a:t>15</a:t>
            </a:fld>
            <a:endParaRPr lang="en-GB"/>
          </a:p>
        </p:txBody>
      </p:sp>
    </p:spTree>
    <p:extLst>
      <p:ext uri="{BB962C8B-B14F-4D97-AF65-F5344CB8AC3E}">
        <p14:creationId xmlns:p14="http://schemas.microsoft.com/office/powerpoint/2010/main" val="39472664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Question</a:t>
            </a:r>
          </a:p>
          <a:p>
            <a:pPr>
              <a:lnSpc>
                <a:spcPct val="150000"/>
              </a:lnSpc>
            </a:pPr>
            <a:endParaRPr lang="en-GB" sz="1200" b="1" u="sng" dirty="0"/>
          </a:p>
        </p:txBody>
      </p:sp>
      <p:grpSp>
        <p:nvGrpSpPr>
          <p:cNvPr id="36" name="Group 35">
            <a:extLst>
              <a:ext uri="{FF2B5EF4-FFF2-40B4-BE49-F238E27FC236}">
                <a16:creationId xmlns:a16="http://schemas.microsoft.com/office/drawing/2014/main" id="{C8AD7D92-82F7-B429-8B31-E37789AFC449}"/>
              </a:ext>
            </a:extLst>
          </p:cNvPr>
          <p:cNvGrpSpPr/>
          <p:nvPr/>
        </p:nvGrpSpPr>
        <p:grpSpPr>
          <a:xfrm>
            <a:off x="798703" y="609949"/>
            <a:ext cx="5260594" cy="2986485"/>
            <a:chOff x="831850" y="4783616"/>
            <a:chExt cx="5260594" cy="2986485"/>
          </a:xfrm>
        </p:grpSpPr>
        <p:grpSp>
          <p:nvGrpSpPr>
            <p:cNvPr id="24" name="Group 23">
              <a:extLst>
                <a:ext uri="{FF2B5EF4-FFF2-40B4-BE49-F238E27FC236}">
                  <a16:creationId xmlns:a16="http://schemas.microsoft.com/office/drawing/2014/main" id="{B3E70F89-633C-B895-1A16-960FD9BEC3B3}"/>
                </a:ext>
              </a:extLst>
            </p:cNvPr>
            <p:cNvGrpSpPr/>
            <p:nvPr/>
          </p:nvGrpSpPr>
          <p:grpSpPr>
            <a:xfrm>
              <a:off x="977900" y="5030084"/>
              <a:ext cx="4991100" cy="2740017"/>
              <a:chOff x="977900" y="5030084"/>
              <a:chExt cx="4991100" cy="2740017"/>
            </a:xfrm>
          </p:grpSpPr>
          <p:cxnSp>
            <p:nvCxnSpPr>
              <p:cNvPr id="8" name="Straight Connector 7">
                <a:extLst>
                  <a:ext uri="{FF2B5EF4-FFF2-40B4-BE49-F238E27FC236}">
                    <a16:creationId xmlns:a16="http://schemas.microsoft.com/office/drawing/2014/main" id="{03FA4014-CEDA-AE18-5B1F-AD70F4EA6E4B}"/>
                  </a:ext>
                </a:extLst>
              </p:cNvPr>
              <p:cNvCxnSpPr>
                <a:cxnSpLocks/>
              </p:cNvCxnSpPr>
              <p:nvPr/>
            </p:nvCxnSpPr>
            <p:spPr>
              <a:xfrm flipV="1">
                <a:off x="3111500" y="5030084"/>
                <a:ext cx="2857500" cy="2740017"/>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8A40C5-3101-C327-AB04-8A0E3E8AFB91}"/>
                  </a:ext>
                </a:extLst>
              </p:cNvPr>
              <p:cNvCxnSpPr>
                <a:cxnSpLocks/>
              </p:cNvCxnSpPr>
              <p:nvPr/>
            </p:nvCxnSpPr>
            <p:spPr>
              <a:xfrm flipH="1" flipV="1">
                <a:off x="977900" y="5103984"/>
                <a:ext cx="2435606" cy="236440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B3268C-A09B-81E1-D18F-2E227D2230B6}"/>
                  </a:ext>
                </a:extLst>
              </p:cNvPr>
              <p:cNvCxnSpPr>
                <a:cxnSpLocks/>
              </p:cNvCxnSpPr>
              <p:nvPr/>
            </p:nvCxnSpPr>
            <p:spPr>
              <a:xfrm flipH="1" flipV="1">
                <a:off x="1917700" y="5076284"/>
                <a:ext cx="1943100" cy="193500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2797DA-D79B-590A-7840-75417386F990}"/>
                  </a:ext>
                </a:extLst>
              </p:cNvPr>
              <p:cNvCxnSpPr>
                <a:cxnSpLocks/>
              </p:cNvCxnSpPr>
              <p:nvPr/>
            </p:nvCxnSpPr>
            <p:spPr>
              <a:xfrm flipH="1" flipV="1">
                <a:off x="3860800" y="5076284"/>
                <a:ext cx="1010115" cy="99520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7C20DD-7AE0-9241-C122-77EDFDCD7C7B}"/>
                  </a:ext>
                </a:extLst>
              </p:cNvPr>
              <p:cNvCxnSpPr>
                <a:cxnSpLocks/>
              </p:cNvCxnSpPr>
              <p:nvPr/>
            </p:nvCxnSpPr>
            <p:spPr>
              <a:xfrm flipH="1" flipV="1">
                <a:off x="4870915" y="5076284"/>
                <a:ext cx="492506" cy="51145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C4AF3F-6A27-7320-8B1E-D26122CB6BBE}"/>
                  </a:ext>
                </a:extLst>
              </p:cNvPr>
              <p:cNvCxnSpPr>
                <a:cxnSpLocks/>
              </p:cNvCxnSpPr>
              <p:nvPr/>
            </p:nvCxnSpPr>
            <p:spPr>
              <a:xfrm flipH="1">
                <a:off x="2405951" y="5090709"/>
                <a:ext cx="516509" cy="50225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A6F5026E-2FAB-D82B-DED0-70819ED71274}"/>
                </a:ext>
              </a:extLst>
            </p:cNvPr>
            <p:cNvSpPr txBox="1"/>
            <p:nvPr/>
          </p:nvSpPr>
          <p:spPr>
            <a:xfrm>
              <a:off x="3361246" y="7413246"/>
              <a:ext cx="292100" cy="276999"/>
            </a:xfrm>
            <a:prstGeom prst="rect">
              <a:avLst/>
            </a:prstGeom>
            <a:noFill/>
          </p:spPr>
          <p:txBody>
            <a:bodyPr wrap="square" rtlCol="0">
              <a:spAutoFit/>
            </a:bodyPr>
            <a:lstStyle/>
            <a:p>
              <a:r>
                <a:rPr lang="en-GB" sz="1200" b="1" dirty="0"/>
                <a:t>A</a:t>
              </a:r>
            </a:p>
          </p:txBody>
        </p:sp>
        <p:sp>
          <p:nvSpPr>
            <p:cNvPr id="26" name="TextBox 25">
              <a:extLst>
                <a:ext uri="{FF2B5EF4-FFF2-40B4-BE49-F238E27FC236}">
                  <a16:creationId xmlns:a16="http://schemas.microsoft.com/office/drawing/2014/main" id="{3476CF3E-C7C9-3323-C3E9-86B351345EB4}"/>
                </a:ext>
              </a:extLst>
            </p:cNvPr>
            <p:cNvSpPr txBox="1"/>
            <p:nvPr/>
          </p:nvSpPr>
          <p:spPr>
            <a:xfrm>
              <a:off x="3829050" y="6960484"/>
              <a:ext cx="292100" cy="276999"/>
            </a:xfrm>
            <a:prstGeom prst="rect">
              <a:avLst/>
            </a:prstGeom>
            <a:noFill/>
          </p:spPr>
          <p:txBody>
            <a:bodyPr wrap="square" rtlCol="0">
              <a:spAutoFit/>
            </a:bodyPr>
            <a:lstStyle/>
            <a:p>
              <a:r>
                <a:rPr lang="en-GB" sz="1200" b="1" dirty="0"/>
                <a:t>B</a:t>
              </a:r>
            </a:p>
          </p:txBody>
        </p:sp>
        <p:sp>
          <p:nvSpPr>
            <p:cNvPr id="27" name="TextBox 26">
              <a:extLst>
                <a:ext uri="{FF2B5EF4-FFF2-40B4-BE49-F238E27FC236}">
                  <a16:creationId xmlns:a16="http://schemas.microsoft.com/office/drawing/2014/main" id="{11BF6A48-2CE8-9B02-05A4-97D9E8D8FDEA}"/>
                </a:ext>
              </a:extLst>
            </p:cNvPr>
            <p:cNvSpPr txBox="1"/>
            <p:nvPr/>
          </p:nvSpPr>
          <p:spPr>
            <a:xfrm>
              <a:off x="2475505" y="5449234"/>
              <a:ext cx="292100" cy="276999"/>
            </a:xfrm>
            <a:prstGeom prst="rect">
              <a:avLst/>
            </a:prstGeom>
            <a:noFill/>
          </p:spPr>
          <p:txBody>
            <a:bodyPr wrap="square" rtlCol="0">
              <a:spAutoFit/>
            </a:bodyPr>
            <a:lstStyle/>
            <a:p>
              <a:r>
                <a:rPr lang="en-GB" sz="1200" b="1" dirty="0"/>
                <a:t>C</a:t>
              </a:r>
            </a:p>
          </p:txBody>
        </p:sp>
        <p:sp>
          <p:nvSpPr>
            <p:cNvPr id="28" name="TextBox 27">
              <a:extLst>
                <a:ext uri="{FF2B5EF4-FFF2-40B4-BE49-F238E27FC236}">
                  <a16:creationId xmlns:a16="http://schemas.microsoft.com/office/drawing/2014/main" id="{9FFF8900-8708-0F56-7B23-9D48DDF32DDF}"/>
                </a:ext>
              </a:extLst>
            </p:cNvPr>
            <p:cNvSpPr txBox="1"/>
            <p:nvPr/>
          </p:nvSpPr>
          <p:spPr>
            <a:xfrm>
              <a:off x="4834275" y="5995284"/>
              <a:ext cx="292100" cy="276999"/>
            </a:xfrm>
            <a:prstGeom prst="rect">
              <a:avLst/>
            </a:prstGeom>
            <a:noFill/>
          </p:spPr>
          <p:txBody>
            <a:bodyPr wrap="square" rtlCol="0">
              <a:spAutoFit/>
            </a:bodyPr>
            <a:lstStyle/>
            <a:p>
              <a:r>
                <a:rPr lang="en-GB" sz="1200" b="1" dirty="0"/>
                <a:t>D</a:t>
              </a:r>
            </a:p>
          </p:txBody>
        </p:sp>
        <p:sp>
          <p:nvSpPr>
            <p:cNvPr id="29" name="TextBox 28">
              <a:extLst>
                <a:ext uri="{FF2B5EF4-FFF2-40B4-BE49-F238E27FC236}">
                  <a16:creationId xmlns:a16="http://schemas.microsoft.com/office/drawing/2014/main" id="{06155479-A35A-A9AF-2F33-AD04D43A16CF}"/>
                </a:ext>
              </a:extLst>
            </p:cNvPr>
            <p:cNvSpPr txBox="1"/>
            <p:nvPr/>
          </p:nvSpPr>
          <p:spPr>
            <a:xfrm>
              <a:off x="5318209" y="5548172"/>
              <a:ext cx="292100" cy="276999"/>
            </a:xfrm>
            <a:prstGeom prst="rect">
              <a:avLst/>
            </a:prstGeom>
            <a:noFill/>
          </p:spPr>
          <p:txBody>
            <a:bodyPr wrap="square" rtlCol="0">
              <a:spAutoFit/>
            </a:bodyPr>
            <a:lstStyle/>
            <a:p>
              <a:r>
                <a:rPr lang="en-GB" sz="1200" b="1" dirty="0"/>
                <a:t>E</a:t>
              </a:r>
            </a:p>
          </p:txBody>
        </p:sp>
        <p:sp>
          <p:nvSpPr>
            <p:cNvPr id="30" name="TextBox 29">
              <a:extLst>
                <a:ext uri="{FF2B5EF4-FFF2-40B4-BE49-F238E27FC236}">
                  <a16:creationId xmlns:a16="http://schemas.microsoft.com/office/drawing/2014/main" id="{D80E0FE4-F28B-F430-0A50-69EB10BD1947}"/>
                </a:ext>
              </a:extLst>
            </p:cNvPr>
            <p:cNvSpPr txBox="1"/>
            <p:nvPr/>
          </p:nvSpPr>
          <p:spPr>
            <a:xfrm>
              <a:off x="831850" y="4809020"/>
              <a:ext cx="292100" cy="276999"/>
            </a:xfrm>
            <a:prstGeom prst="rect">
              <a:avLst/>
            </a:prstGeom>
            <a:noFill/>
          </p:spPr>
          <p:txBody>
            <a:bodyPr wrap="square" rtlCol="0">
              <a:spAutoFit/>
            </a:bodyPr>
            <a:lstStyle/>
            <a:p>
              <a:r>
                <a:rPr lang="en-GB" sz="1200" b="1" dirty="0"/>
                <a:t>1</a:t>
              </a:r>
            </a:p>
          </p:txBody>
        </p:sp>
        <p:sp>
          <p:nvSpPr>
            <p:cNvPr id="31" name="TextBox 30">
              <a:extLst>
                <a:ext uri="{FF2B5EF4-FFF2-40B4-BE49-F238E27FC236}">
                  <a16:creationId xmlns:a16="http://schemas.microsoft.com/office/drawing/2014/main" id="{C515E2B4-BCE8-A4DF-80FC-C8FCB65D728E}"/>
                </a:ext>
              </a:extLst>
            </p:cNvPr>
            <p:cNvSpPr txBox="1"/>
            <p:nvPr/>
          </p:nvSpPr>
          <p:spPr>
            <a:xfrm>
              <a:off x="1812607" y="4809433"/>
              <a:ext cx="292100" cy="276999"/>
            </a:xfrm>
            <a:prstGeom prst="rect">
              <a:avLst/>
            </a:prstGeom>
            <a:noFill/>
          </p:spPr>
          <p:txBody>
            <a:bodyPr wrap="square" rtlCol="0">
              <a:spAutoFit/>
            </a:bodyPr>
            <a:lstStyle/>
            <a:p>
              <a:r>
                <a:rPr lang="en-GB" sz="1200" b="1" dirty="0"/>
                <a:t>2</a:t>
              </a:r>
            </a:p>
          </p:txBody>
        </p:sp>
        <p:sp>
          <p:nvSpPr>
            <p:cNvPr id="32" name="TextBox 31">
              <a:extLst>
                <a:ext uri="{FF2B5EF4-FFF2-40B4-BE49-F238E27FC236}">
                  <a16:creationId xmlns:a16="http://schemas.microsoft.com/office/drawing/2014/main" id="{083E4DD3-9348-528E-DF8A-9825875FE1E0}"/>
                </a:ext>
              </a:extLst>
            </p:cNvPr>
            <p:cNvSpPr txBox="1"/>
            <p:nvPr/>
          </p:nvSpPr>
          <p:spPr>
            <a:xfrm>
              <a:off x="2776410" y="4785032"/>
              <a:ext cx="292100" cy="276999"/>
            </a:xfrm>
            <a:prstGeom prst="rect">
              <a:avLst/>
            </a:prstGeom>
            <a:noFill/>
          </p:spPr>
          <p:txBody>
            <a:bodyPr wrap="square" rtlCol="0">
              <a:spAutoFit/>
            </a:bodyPr>
            <a:lstStyle/>
            <a:p>
              <a:r>
                <a:rPr lang="en-GB" sz="1200" b="1" dirty="0"/>
                <a:t>3</a:t>
              </a:r>
            </a:p>
          </p:txBody>
        </p:sp>
        <p:sp>
          <p:nvSpPr>
            <p:cNvPr id="33" name="TextBox 32">
              <a:extLst>
                <a:ext uri="{FF2B5EF4-FFF2-40B4-BE49-F238E27FC236}">
                  <a16:creationId xmlns:a16="http://schemas.microsoft.com/office/drawing/2014/main" id="{DC1D6AAB-2EFE-9344-4110-92BBBFC6D588}"/>
                </a:ext>
              </a:extLst>
            </p:cNvPr>
            <p:cNvSpPr txBox="1"/>
            <p:nvPr/>
          </p:nvSpPr>
          <p:spPr>
            <a:xfrm>
              <a:off x="3714750" y="4809020"/>
              <a:ext cx="292100" cy="276999"/>
            </a:xfrm>
            <a:prstGeom prst="rect">
              <a:avLst/>
            </a:prstGeom>
            <a:noFill/>
          </p:spPr>
          <p:txBody>
            <a:bodyPr wrap="square" rtlCol="0">
              <a:spAutoFit/>
            </a:bodyPr>
            <a:lstStyle/>
            <a:p>
              <a:r>
                <a:rPr lang="en-GB" sz="1200" b="1" dirty="0"/>
                <a:t>4</a:t>
              </a:r>
            </a:p>
          </p:txBody>
        </p:sp>
        <p:sp>
          <p:nvSpPr>
            <p:cNvPr id="34" name="TextBox 33">
              <a:extLst>
                <a:ext uri="{FF2B5EF4-FFF2-40B4-BE49-F238E27FC236}">
                  <a16:creationId xmlns:a16="http://schemas.microsoft.com/office/drawing/2014/main" id="{53FC1D9D-0B6C-85EB-BF4D-EB1F5D0EA691}"/>
                </a:ext>
              </a:extLst>
            </p:cNvPr>
            <p:cNvSpPr txBox="1"/>
            <p:nvPr/>
          </p:nvSpPr>
          <p:spPr>
            <a:xfrm>
              <a:off x="4728125" y="4809020"/>
              <a:ext cx="292100" cy="276999"/>
            </a:xfrm>
            <a:prstGeom prst="rect">
              <a:avLst/>
            </a:prstGeom>
            <a:noFill/>
          </p:spPr>
          <p:txBody>
            <a:bodyPr wrap="square" rtlCol="0">
              <a:spAutoFit/>
            </a:bodyPr>
            <a:lstStyle/>
            <a:p>
              <a:r>
                <a:rPr lang="en-GB" sz="1200" b="1" dirty="0"/>
                <a:t>5</a:t>
              </a:r>
            </a:p>
          </p:txBody>
        </p:sp>
        <p:sp>
          <p:nvSpPr>
            <p:cNvPr id="35" name="TextBox 34">
              <a:extLst>
                <a:ext uri="{FF2B5EF4-FFF2-40B4-BE49-F238E27FC236}">
                  <a16:creationId xmlns:a16="http://schemas.microsoft.com/office/drawing/2014/main" id="{86808DF4-C8A2-B89B-8B4D-5D854BD2A9F6}"/>
                </a:ext>
              </a:extLst>
            </p:cNvPr>
            <p:cNvSpPr txBox="1"/>
            <p:nvPr/>
          </p:nvSpPr>
          <p:spPr>
            <a:xfrm>
              <a:off x="5800344" y="4783616"/>
              <a:ext cx="292100" cy="276999"/>
            </a:xfrm>
            <a:prstGeom prst="rect">
              <a:avLst/>
            </a:prstGeom>
            <a:noFill/>
          </p:spPr>
          <p:txBody>
            <a:bodyPr wrap="square" rtlCol="0">
              <a:spAutoFit/>
            </a:bodyPr>
            <a:lstStyle/>
            <a:p>
              <a:r>
                <a:rPr lang="en-GB" sz="1200" b="1" dirty="0"/>
                <a:t>6</a:t>
              </a:r>
            </a:p>
          </p:txBody>
        </p:sp>
      </p:grpSp>
      <p:sp>
        <p:nvSpPr>
          <p:cNvPr id="38" name="TextBox 37">
            <a:extLst>
              <a:ext uri="{FF2B5EF4-FFF2-40B4-BE49-F238E27FC236}">
                <a16:creationId xmlns:a16="http://schemas.microsoft.com/office/drawing/2014/main" id="{9E723C45-D917-F545-033B-F5BE45B35F5F}"/>
              </a:ext>
            </a:extLst>
          </p:cNvPr>
          <p:cNvSpPr txBox="1"/>
          <p:nvPr/>
        </p:nvSpPr>
        <p:spPr>
          <a:xfrm>
            <a:off x="354351" y="3500202"/>
            <a:ext cx="6052015" cy="5326715"/>
          </a:xfrm>
          <a:prstGeom prst="rect">
            <a:avLst/>
          </a:prstGeom>
          <a:noFill/>
        </p:spPr>
        <p:txBody>
          <a:bodyPr wrap="square">
            <a:spAutoFit/>
          </a:bodyPr>
          <a:lstStyle/>
          <a:p>
            <a:pPr>
              <a:lnSpc>
                <a:spcPct val="150000"/>
              </a:lnSpc>
            </a:pPr>
            <a:r>
              <a:rPr lang="en-GB" sz="1200" dirty="0"/>
              <a:t>Using the evolutionary tree, identify:</a:t>
            </a:r>
          </a:p>
          <a:p>
            <a:pPr marL="228600" indent="-228600">
              <a:lnSpc>
                <a:spcPct val="150000"/>
              </a:lnSpc>
              <a:buAutoNum type="alphaLcParenR"/>
            </a:pPr>
            <a:r>
              <a:rPr lang="en-GB" sz="1200" dirty="0"/>
              <a:t>The most recent common ancestor of 5 and 6.</a:t>
            </a:r>
          </a:p>
          <a:p>
            <a:pPr>
              <a:lnSpc>
                <a:spcPct val="150000"/>
              </a:lnSpc>
            </a:pPr>
            <a:r>
              <a:rPr lang="en-GB" sz="1200" dirty="0"/>
              <a:t>………………………………………………………………………………………………………………………………………………………………………………………………………………………………………………………………………………………………………..</a:t>
            </a:r>
            <a:br>
              <a:rPr lang="en-GB" sz="1200" dirty="0"/>
            </a:br>
            <a:r>
              <a:rPr lang="en-GB" sz="1200" dirty="0"/>
              <a:t>b) The most recent common ancestor of 3 and 6. </a:t>
            </a:r>
            <a:br>
              <a:rPr lang="en-GB" sz="1200" dirty="0"/>
            </a:br>
            <a:r>
              <a:rPr lang="en-GB" sz="1200" dirty="0"/>
              <a:t>………………………………………………………………………………………………………………………………………………………………………………………………………………………………………………………………………………………………………..</a:t>
            </a:r>
          </a:p>
          <a:p>
            <a:pPr>
              <a:lnSpc>
                <a:spcPct val="150000"/>
              </a:lnSpc>
            </a:pPr>
            <a:r>
              <a:rPr lang="en-GB" sz="1200" dirty="0"/>
              <a:t>c) The most recent common ancestor of all the species. </a:t>
            </a:r>
            <a:br>
              <a:rPr lang="en-GB" sz="1200" dirty="0"/>
            </a:br>
            <a:r>
              <a:rPr lang="en-GB" sz="1200" dirty="0"/>
              <a:t>………………………………………………………………………………………………………………………………………………………………………………………………………………………………………………………………………………………………………..</a:t>
            </a:r>
          </a:p>
          <a:p>
            <a:pPr>
              <a:lnSpc>
                <a:spcPct val="150000"/>
              </a:lnSpc>
            </a:pPr>
            <a:r>
              <a:rPr lang="en-GB" sz="1200" dirty="0"/>
              <a:t>d) The species most closely related to species 4. </a:t>
            </a:r>
            <a:br>
              <a:rPr lang="en-GB" sz="1200" dirty="0"/>
            </a:br>
            <a:r>
              <a:rPr lang="en-GB" sz="1200" dirty="0"/>
              <a:t>………………………………………………………………………………………………………………………………………………………………………………………………………………………………………………………………………………………………………..</a:t>
            </a:r>
          </a:p>
          <a:p>
            <a:pPr>
              <a:lnSpc>
                <a:spcPct val="150000"/>
              </a:lnSpc>
            </a:pPr>
            <a:r>
              <a:rPr lang="en-GB" sz="1200" dirty="0"/>
              <a:t>e) The most distantly related species.</a:t>
            </a:r>
            <a:br>
              <a:rPr lang="en-GB" sz="1200" dirty="0"/>
            </a:br>
            <a:r>
              <a:rPr lang="en-GB" sz="1200" dirty="0"/>
              <a:t>………………………………………………………………………………………………………………………………………………………………………………………………………………………………………………………………………………………………………..</a:t>
            </a:r>
          </a:p>
          <a:p>
            <a:pPr>
              <a:lnSpc>
                <a:spcPct val="150000"/>
              </a:lnSpc>
            </a:pPr>
            <a:r>
              <a:rPr lang="en-GB" sz="1200" dirty="0"/>
              <a:t>f) The number of common ancestors that species 3 and 5 have.</a:t>
            </a:r>
          </a:p>
          <a:p>
            <a:pPr>
              <a:lnSpc>
                <a:spcPct val="150000"/>
              </a:lnSpc>
            </a:pPr>
            <a:r>
              <a:rPr lang="en-GB" sz="1200" dirty="0"/>
              <a:t>………………………………………………………………………………………………………………………………………………………………………………………………………………………………………………………………………………………………………..</a:t>
            </a:r>
          </a:p>
        </p:txBody>
      </p:sp>
      <p:sp>
        <p:nvSpPr>
          <p:cNvPr id="39" name="TextBox 38">
            <a:extLst>
              <a:ext uri="{FF2B5EF4-FFF2-40B4-BE49-F238E27FC236}">
                <a16:creationId xmlns:a16="http://schemas.microsoft.com/office/drawing/2014/main" id="{6664667D-9024-6CBE-D5B4-95A8F82D9E99}"/>
              </a:ext>
            </a:extLst>
          </p:cNvPr>
          <p:cNvSpPr txBox="1"/>
          <p:nvPr/>
        </p:nvSpPr>
        <p:spPr>
          <a:xfrm>
            <a:off x="944753" y="4240185"/>
            <a:ext cx="486093" cy="276999"/>
          </a:xfrm>
          <a:prstGeom prst="rect">
            <a:avLst/>
          </a:prstGeom>
          <a:solidFill>
            <a:schemeClr val="bg1"/>
          </a:solidFill>
          <a:ln>
            <a:solidFill>
              <a:schemeClr val="tx1"/>
            </a:solidFill>
          </a:ln>
        </p:spPr>
        <p:txBody>
          <a:bodyPr wrap="square" rtlCol="0">
            <a:spAutoFit/>
          </a:bodyPr>
          <a:lstStyle/>
          <a:p>
            <a:r>
              <a:rPr lang="en-GB" sz="1200" dirty="0"/>
              <a:t>E</a:t>
            </a:r>
          </a:p>
        </p:txBody>
      </p:sp>
      <p:sp>
        <p:nvSpPr>
          <p:cNvPr id="40" name="TextBox 39">
            <a:extLst>
              <a:ext uri="{FF2B5EF4-FFF2-40B4-BE49-F238E27FC236}">
                <a16:creationId xmlns:a16="http://schemas.microsoft.com/office/drawing/2014/main" id="{BA2DBF05-9A79-75EB-C07F-304846844742}"/>
              </a:ext>
            </a:extLst>
          </p:cNvPr>
          <p:cNvSpPr txBox="1"/>
          <p:nvPr/>
        </p:nvSpPr>
        <p:spPr>
          <a:xfrm>
            <a:off x="929620" y="5041269"/>
            <a:ext cx="486093" cy="276999"/>
          </a:xfrm>
          <a:prstGeom prst="rect">
            <a:avLst/>
          </a:prstGeom>
          <a:solidFill>
            <a:schemeClr val="bg1"/>
          </a:solidFill>
          <a:ln>
            <a:solidFill>
              <a:schemeClr val="tx1"/>
            </a:solidFill>
          </a:ln>
        </p:spPr>
        <p:txBody>
          <a:bodyPr wrap="square" rtlCol="0">
            <a:spAutoFit/>
          </a:bodyPr>
          <a:lstStyle/>
          <a:p>
            <a:r>
              <a:rPr lang="en-GB" sz="1200" dirty="0"/>
              <a:t>B</a:t>
            </a:r>
          </a:p>
        </p:txBody>
      </p:sp>
      <p:sp>
        <p:nvSpPr>
          <p:cNvPr id="41" name="TextBox 40">
            <a:extLst>
              <a:ext uri="{FF2B5EF4-FFF2-40B4-BE49-F238E27FC236}">
                <a16:creationId xmlns:a16="http://schemas.microsoft.com/office/drawing/2014/main" id="{D8D0D911-8098-7B10-8854-BEBA2390C800}"/>
              </a:ext>
            </a:extLst>
          </p:cNvPr>
          <p:cNvSpPr txBox="1"/>
          <p:nvPr/>
        </p:nvSpPr>
        <p:spPr>
          <a:xfrm>
            <a:off x="929619" y="5876111"/>
            <a:ext cx="486093" cy="276999"/>
          </a:xfrm>
          <a:prstGeom prst="rect">
            <a:avLst/>
          </a:prstGeom>
          <a:solidFill>
            <a:schemeClr val="bg1"/>
          </a:solidFill>
          <a:ln>
            <a:solidFill>
              <a:schemeClr val="tx1"/>
            </a:solidFill>
          </a:ln>
        </p:spPr>
        <p:txBody>
          <a:bodyPr wrap="square" rtlCol="0">
            <a:spAutoFit/>
          </a:bodyPr>
          <a:lstStyle/>
          <a:p>
            <a:r>
              <a:rPr lang="en-GB" sz="1200" dirty="0"/>
              <a:t>A</a:t>
            </a:r>
          </a:p>
        </p:txBody>
      </p:sp>
      <p:sp>
        <p:nvSpPr>
          <p:cNvPr id="42" name="TextBox 41">
            <a:extLst>
              <a:ext uri="{FF2B5EF4-FFF2-40B4-BE49-F238E27FC236}">
                <a16:creationId xmlns:a16="http://schemas.microsoft.com/office/drawing/2014/main" id="{5ADD97E2-B7F0-A387-28BB-6378EABEF84E}"/>
              </a:ext>
            </a:extLst>
          </p:cNvPr>
          <p:cNvSpPr txBox="1"/>
          <p:nvPr/>
        </p:nvSpPr>
        <p:spPr>
          <a:xfrm>
            <a:off x="847756" y="6754593"/>
            <a:ext cx="486093" cy="276999"/>
          </a:xfrm>
          <a:prstGeom prst="rect">
            <a:avLst/>
          </a:prstGeom>
          <a:solidFill>
            <a:schemeClr val="bg1"/>
          </a:solidFill>
          <a:ln>
            <a:solidFill>
              <a:schemeClr val="tx1"/>
            </a:solidFill>
          </a:ln>
        </p:spPr>
        <p:txBody>
          <a:bodyPr wrap="square" rtlCol="0">
            <a:spAutoFit/>
          </a:bodyPr>
          <a:lstStyle/>
          <a:p>
            <a:r>
              <a:rPr lang="en-GB" sz="1200" dirty="0"/>
              <a:t>5</a:t>
            </a:r>
          </a:p>
        </p:txBody>
      </p:sp>
      <p:sp>
        <p:nvSpPr>
          <p:cNvPr id="43" name="TextBox 42">
            <a:extLst>
              <a:ext uri="{FF2B5EF4-FFF2-40B4-BE49-F238E27FC236}">
                <a16:creationId xmlns:a16="http://schemas.microsoft.com/office/drawing/2014/main" id="{9B7572E1-3C5D-7062-D313-BBDC494562F5}"/>
              </a:ext>
            </a:extLst>
          </p:cNvPr>
          <p:cNvSpPr txBox="1"/>
          <p:nvPr/>
        </p:nvSpPr>
        <p:spPr>
          <a:xfrm>
            <a:off x="798703" y="7589435"/>
            <a:ext cx="535146" cy="276999"/>
          </a:xfrm>
          <a:prstGeom prst="rect">
            <a:avLst/>
          </a:prstGeom>
          <a:solidFill>
            <a:schemeClr val="bg1"/>
          </a:solidFill>
          <a:ln>
            <a:solidFill>
              <a:schemeClr val="tx1"/>
            </a:solidFill>
          </a:ln>
        </p:spPr>
        <p:txBody>
          <a:bodyPr wrap="square" rtlCol="0">
            <a:spAutoFit/>
          </a:bodyPr>
          <a:lstStyle/>
          <a:p>
            <a:r>
              <a:rPr lang="en-GB" sz="1200" dirty="0"/>
              <a:t>1 &amp; 6</a:t>
            </a:r>
          </a:p>
        </p:txBody>
      </p:sp>
      <p:sp>
        <p:nvSpPr>
          <p:cNvPr id="44" name="TextBox 43">
            <a:extLst>
              <a:ext uri="{FF2B5EF4-FFF2-40B4-BE49-F238E27FC236}">
                <a16:creationId xmlns:a16="http://schemas.microsoft.com/office/drawing/2014/main" id="{7338EE6D-3D37-E3A7-F5B2-4C719ACDA8BF}"/>
              </a:ext>
            </a:extLst>
          </p:cNvPr>
          <p:cNvSpPr txBox="1"/>
          <p:nvPr/>
        </p:nvSpPr>
        <p:spPr>
          <a:xfrm>
            <a:off x="798702" y="8390519"/>
            <a:ext cx="486093" cy="276999"/>
          </a:xfrm>
          <a:prstGeom prst="rect">
            <a:avLst/>
          </a:prstGeom>
          <a:solidFill>
            <a:schemeClr val="bg1"/>
          </a:solidFill>
          <a:ln>
            <a:solidFill>
              <a:schemeClr val="tx1"/>
            </a:solidFill>
          </a:ln>
        </p:spPr>
        <p:txBody>
          <a:bodyPr wrap="square" rtlCol="0">
            <a:spAutoFit/>
          </a:bodyPr>
          <a:lstStyle/>
          <a:p>
            <a:r>
              <a:rPr lang="en-GB" sz="1200" dirty="0"/>
              <a:t>1</a:t>
            </a:r>
          </a:p>
        </p:txBody>
      </p:sp>
      <p:sp>
        <p:nvSpPr>
          <p:cNvPr id="45" name="Oval 44">
            <a:extLst>
              <a:ext uri="{FF2B5EF4-FFF2-40B4-BE49-F238E27FC236}">
                <a16:creationId xmlns:a16="http://schemas.microsoft.com/office/drawing/2014/main" id="{782DF828-9AD0-4FD1-BC49-016F4BE60E52}"/>
              </a:ext>
            </a:extLst>
          </p:cNvPr>
          <p:cNvSpPr/>
          <p:nvPr/>
        </p:nvSpPr>
        <p:spPr>
          <a:xfrm>
            <a:off x="5195358" y="1262069"/>
            <a:ext cx="235754" cy="1862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73BE974E-8610-5D84-249F-B616EA6FD0A9}"/>
              </a:ext>
            </a:extLst>
          </p:cNvPr>
          <p:cNvSpPr/>
          <p:nvPr/>
        </p:nvSpPr>
        <p:spPr>
          <a:xfrm>
            <a:off x="4661756" y="1718817"/>
            <a:ext cx="235754" cy="1862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42E858DB-AD3B-DAEC-4E80-82783CC8D79A}"/>
              </a:ext>
            </a:extLst>
          </p:cNvPr>
          <p:cNvSpPr/>
          <p:nvPr/>
        </p:nvSpPr>
        <p:spPr>
          <a:xfrm>
            <a:off x="2287503" y="1213247"/>
            <a:ext cx="235754" cy="1862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FC0BA5CA-8489-AC13-1E75-09C91AC32514}"/>
              </a:ext>
            </a:extLst>
          </p:cNvPr>
          <p:cNvSpPr/>
          <p:nvPr/>
        </p:nvSpPr>
        <p:spPr>
          <a:xfrm>
            <a:off x="3680380" y="2697551"/>
            <a:ext cx="235754" cy="1862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A11BBCA-5344-AFB3-2183-73C4B3A8ACAC}"/>
              </a:ext>
            </a:extLst>
          </p:cNvPr>
          <p:cNvSpPr/>
          <p:nvPr/>
        </p:nvSpPr>
        <p:spPr>
          <a:xfrm>
            <a:off x="3234500" y="3165401"/>
            <a:ext cx="235754" cy="1862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0C4466D4-9B4C-7B44-2704-1C5183079658}"/>
              </a:ext>
            </a:extLst>
          </p:cNvPr>
          <p:cNvSpPr>
            <a:spLocks noGrp="1"/>
          </p:cNvSpPr>
          <p:nvPr>
            <p:ph type="sldNum" sz="quarter" idx="12"/>
          </p:nvPr>
        </p:nvSpPr>
        <p:spPr/>
        <p:txBody>
          <a:bodyPr/>
          <a:lstStyle/>
          <a:p>
            <a:fld id="{A49C798E-A141-4728-B2C1-C020555BD9EF}" type="slidenum">
              <a:rPr lang="en-GB" smtClean="0"/>
              <a:t>150</a:t>
            </a:fld>
            <a:endParaRPr lang="en-GB"/>
          </a:p>
        </p:txBody>
      </p:sp>
    </p:spTree>
    <p:extLst>
      <p:ext uri="{BB962C8B-B14F-4D97-AF65-F5344CB8AC3E}">
        <p14:creationId xmlns:p14="http://schemas.microsoft.com/office/powerpoint/2010/main" val="10405793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42128"/>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787870812"/>
              </p:ext>
            </p:extLst>
          </p:nvPr>
        </p:nvGraphicFramePr>
        <p:xfrm>
          <a:off x="333375" y="5243488"/>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DD40C3F4-3B20-D837-52D4-6B3E928F7E73}"/>
              </a:ext>
            </a:extLst>
          </p:cNvPr>
          <p:cNvSpPr>
            <a:spLocks noGrp="1"/>
          </p:cNvSpPr>
          <p:nvPr>
            <p:ph type="sldNum" sz="quarter" idx="12"/>
          </p:nvPr>
        </p:nvSpPr>
        <p:spPr/>
        <p:txBody>
          <a:bodyPr/>
          <a:lstStyle/>
          <a:p>
            <a:fld id="{A49C798E-A141-4728-B2C1-C020555BD9EF}" type="slidenum">
              <a:rPr lang="en-GB" smtClean="0"/>
              <a:t>151</a:t>
            </a:fld>
            <a:endParaRPr lang="en-GB"/>
          </a:p>
        </p:txBody>
      </p:sp>
    </p:spTree>
    <p:extLst>
      <p:ext uri="{BB962C8B-B14F-4D97-AF65-F5344CB8AC3E}">
        <p14:creationId xmlns:p14="http://schemas.microsoft.com/office/powerpoint/2010/main" val="32460568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273050" y="4853970"/>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1251381837"/>
              </p:ext>
            </p:extLst>
          </p:nvPr>
        </p:nvGraphicFramePr>
        <p:xfrm>
          <a:off x="333375" y="52268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B7FD7BF6-91AB-8775-0FBD-237071E1DD36}"/>
              </a:ext>
            </a:extLst>
          </p:cNvPr>
          <p:cNvSpPr>
            <a:spLocks noGrp="1"/>
          </p:cNvSpPr>
          <p:nvPr>
            <p:ph type="sldNum" sz="quarter" idx="12"/>
          </p:nvPr>
        </p:nvSpPr>
        <p:spPr/>
        <p:txBody>
          <a:bodyPr/>
          <a:lstStyle/>
          <a:p>
            <a:fld id="{A49C798E-A141-4728-B2C1-C020555BD9EF}" type="slidenum">
              <a:rPr lang="en-GB" smtClean="0"/>
              <a:t>152</a:t>
            </a:fld>
            <a:endParaRPr lang="en-GB"/>
          </a:p>
        </p:txBody>
      </p:sp>
    </p:spTree>
    <p:extLst>
      <p:ext uri="{BB962C8B-B14F-4D97-AF65-F5344CB8AC3E}">
        <p14:creationId xmlns:p14="http://schemas.microsoft.com/office/powerpoint/2010/main" val="7545064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2270454178"/>
              </p:ext>
            </p:extLst>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D6867C40-B050-C8D6-1ED8-7C40E92DAB02}"/>
              </a:ext>
            </a:extLst>
          </p:cNvPr>
          <p:cNvSpPr>
            <a:spLocks noGrp="1"/>
          </p:cNvSpPr>
          <p:nvPr>
            <p:ph type="sldNum" sz="quarter" idx="12"/>
          </p:nvPr>
        </p:nvSpPr>
        <p:spPr/>
        <p:txBody>
          <a:bodyPr/>
          <a:lstStyle/>
          <a:p>
            <a:fld id="{A49C798E-A141-4728-B2C1-C020555BD9EF}" type="slidenum">
              <a:rPr lang="en-GB" smtClean="0"/>
              <a:t>153</a:t>
            </a:fld>
            <a:endParaRPr lang="en-GB"/>
          </a:p>
        </p:txBody>
      </p:sp>
    </p:spTree>
    <p:extLst>
      <p:ext uri="{BB962C8B-B14F-4D97-AF65-F5344CB8AC3E}">
        <p14:creationId xmlns:p14="http://schemas.microsoft.com/office/powerpoint/2010/main" val="18607767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AD699996-057B-632E-B939-659321670854}"/>
              </a:ext>
            </a:extLst>
          </p:cNvPr>
          <p:cNvSpPr>
            <a:spLocks noGrp="1"/>
          </p:cNvSpPr>
          <p:nvPr>
            <p:ph type="sldNum" sz="quarter" idx="12"/>
          </p:nvPr>
        </p:nvSpPr>
        <p:spPr/>
        <p:txBody>
          <a:bodyPr/>
          <a:lstStyle/>
          <a:p>
            <a:fld id="{A49C798E-A141-4728-B2C1-C020555BD9EF}" type="slidenum">
              <a:rPr lang="en-GB" smtClean="0"/>
              <a:t>154</a:t>
            </a:fld>
            <a:endParaRPr lang="en-GB"/>
          </a:p>
        </p:txBody>
      </p:sp>
    </p:spTree>
    <p:extLst>
      <p:ext uri="{BB962C8B-B14F-4D97-AF65-F5344CB8AC3E}">
        <p14:creationId xmlns:p14="http://schemas.microsoft.com/office/powerpoint/2010/main" val="14659535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B3495C68-2569-4365-31FF-9717AAC423D3}"/>
              </a:ext>
            </a:extLst>
          </p:cNvPr>
          <p:cNvSpPr>
            <a:spLocks noGrp="1"/>
          </p:cNvSpPr>
          <p:nvPr>
            <p:ph type="sldNum" sz="quarter" idx="12"/>
          </p:nvPr>
        </p:nvSpPr>
        <p:spPr/>
        <p:txBody>
          <a:bodyPr/>
          <a:lstStyle/>
          <a:p>
            <a:fld id="{A49C798E-A141-4728-B2C1-C020555BD9EF}" type="slidenum">
              <a:rPr lang="en-GB" smtClean="0"/>
              <a:t>155</a:t>
            </a:fld>
            <a:endParaRPr lang="en-GB"/>
          </a:p>
        </p:txBody>
      </p:sp>
    </p:spTree>
    <p:extLst>
      <p:ext uri="{BB962C8B-B14F-4D97-AF65-F5344CB8AC3E}">
        <p14:creationId xmlns:p14="http://schemas.microsoft.com/office/powerpoint/2010/main" val="10576609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5D3E9EEF-098F-F98E-D53E-F8FA8D75D393}"/>
              </a:ext>
            </a:extLst>
          </p:cNvPr>
          <p:cNvSpPr>
            <a:spLocks noGrp="1"/>
          </p:cNvSpPr>
          <p:nvPr>
            <p:ph type="sldNum" sz="quarter" idx="12"/>
          </p:nvPr>
        </p:nvSpPr>
        <p:spPr/>
        <p:txBody>
          <a:bodyPr/>
          <a:lstStyle/>
          <a:p>
            <a:fld id="{A49C798E-A141-4728-B2C1-C020555BD9EF}" type="slidenum">
              <a:rPr lang="en-GB" smtClean="0"/>
              <a:t>156</a:t>
            </a:fld>
            <a:endParaRPr lang="en-GB"/>
          </a:p>
        </p:txBody>
      </p:sp>
    </p:spTree>
    <p:extLst>
      <p:ext uri="{BB962C8B-B14F-4D97-AF65-F5344CB8AC3E}">
        <p14:creationId xmlns:p14="http://schemas.microsoft.com/office/powerpoint/2010/main" val="22177288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A197CB60-2232-1F8B-6477-2E608A694799}"/>
              </a:ext>
            </a:extLst>
          </p:cNvPr>
          <p:cNvSpPr>
            <a:spLocks noGrp="1"/>
          </p:cNvSpPr>
          <p:nvPr>
            <p:ph type="sldNum" sz="quarter" idx="12"/>
          </p:nvPr>
        </p:nvSpPr>
        <p:spPr/>
        <p:txBody>
          <a:bodyPr/>
          <a:lstStyle/>
          <a:p>
            <a:fld id="{A49C798E-A141-4728-B2C1-C020555BD9EF}" type="slidenum">
              <a:rPr lang="en-GB" smtClean="0"/>
              <a:t>157</a:t>
            </a:fld>
            <a:endParaRPr lang="en-GB"/>
          </a:p>
        </p:txBody>
      </p:sp>
    </p:spTree>
    <p:extLst>
      <p:ext uri="{BB962C8B-B14F-4D97-AF65-F5344CB8AC3E}">
        <p14:creationId xmlns:p14="http://schemas.microsoft.com/office/powerpoint/2010/main" val="37269916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dirty="0"/>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dirty="0"/>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dirty="0"/>
                    </a:p>
                  </a:txBody>
                  <a:tcPr/>
                </a:tc>
                <a:tc>
                  <a:txBody>
                    <a:bodyPr/>
                    <a:lstStyle/>
                    <a:p>
                      <a:r>
                        <a:rPr lang="en-GB" sz="1200"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endParaRPr lang="en-GB" sz="1200" b="1" dirty="0"/>
                    </a:p>
                    <a:p>
                      <a:endParaRPr lang="en-GB" sz="1200" b="1"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extLst>
                  <a:ext uri="{0D108BD9-81ED-4DB2-BD59-A6C34878D82A}">
                    <a16:rowId xmlns:a16="http://schemas.microsoft.com/office/drawing/2014/main" val="2795982574"/>
                  </a:ext>
                </a:extLst>
              </a:tr>
            </a:tbl>
          </a:graphicData>
        </a:graphic>
      </p:graphicFrame>
      <p:sp>
        <p:nvSpPr>
          <p:cNvPr id="9" name="Slide Number Placeholder 8">
            <a:extLst>
              <a:ext uri="{FF2B5EF4-FFF2-40B4-BE49-F238E27FC236}">
                <a16:creationId xmlns:a16="http://schemas.microsoft.com/office/drawing/2014/main" id="{1445E07A-E167-F993-BC43-3729D1DED19D}"/>
              </a:ext>
            </a:extLst>
          </p:cNvPr>
          <p:cNvSpPr>
            <a:spLocks noGrp="1"/>
          </p:cNvSpPr>
          <p:nvPr>
            <p:ph type="sldNum" sz="quarter" idx="12"/>
          </p:nvPr>
        </p:nvSpPr>
        <p:spPr/>
        <p:txBody>
          <a:bodyPr/>
          <a:lstStyle/>
          <a:p>
            <a:fld id="{A49C798E-A141-4728-B2C1-C020555BD9EF}" type="slidenum">
              <a:rPr lang="en-GB" smtClean="0"/>
              <a:t>158</a:t>
            </a:fld>
            <a:endParaRPr lang="en-GB"/>
          </a:p>
        </p:txBody>
      </p:sp>
    </p:spTree>
    <p:extLst>
      <p:ext uri="{BB962C8B-B14F-4D97-AF65-F5344CB8AC3E}">
        <p14:creationId xmlns:p14="http://schemas.microsoft.com/office/powerpoint/2010/main" val="25540577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Knowledge Retrieval Quiz 1</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dirty="0"/>
              <a:t>Date: ……………………………………….</a:t>
            </a:r>
          </a:p>
          <a:p>
            <a:r>
              <a:rPr lang="en-GB" dirty="0"/>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1023500172"/>
              </p:ext>
            </p:extLst>
          </p:nvPr>
        </p:nvGraphicFramePr>
        <p:xfrm>
          <a:off x="339724" y="1815415"/>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dirty="0"/>
                    </a:p>
                  </a:txBody>
                  <a:tcPr/>
                </a:tc>
                <a:tc>
                  <a:txBody>
                    <a:bodyPr/>
                    <a:lstStyle/>
                    <a:p>
                      <a:endParaRPr lang="en-GB" sz="1200" dirty="0"/>
                    </a:p>
                  </a:txBody>
                  <a:tcPr>
                    <a:solidFill>
                      <a:schemeClr val="bg1">
                        <a:lumMod val="85000"/>
                      </a:schemeClr>
                    </a:solidFill>
                  </a:tcPr>
                </a:tc>
                <a:tc>
                  <a:txBody>
                    <a:bodyPr/>
                    <a:lstStyle/>
                    <a:p>
                      <a:r>
                        <a:rPr lang="en-GB" sz="1200" b="1"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r>
                        <a:rPr lang="en-GB" sz="1200" b="1" dirty="0"/>
                        <a:t>Insert question in bold</a:t>
                      </a:r>
                    </a:p>
                    <a:p>
                      <a:endParaRPr lang="en-GB" sz="1200" b="1" dirty="0"/>
                    </a:p>
                    <a:p>
                      <a:endParaRPr lang="en-GB" sz="1200" b="1" dirty="0"/>
                    </a:p>
                  </a:txBody>
                  <a:tcPr/>
                </a:tc>
                <a:tc>
                  <a:txBody>
                    <a:bodyPr/>
                    <a:lstStyle/>
                    <a:p>
                      <a:endParaRPr lang="en-GB" sz="1200"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795982574"/>
                  </a:ext>
                </a:extLst>
              </a:tr>
              <a:tr h="370840">
                <a:tc>
                  <a:txBody>
                    <a:bodyPr/>
                    <a:lstStyle/>
                    <a:p>
                      <a:r>
                        <a:rPr lang="en-GB" sz="1200" b="1" dirty="0"/>
                        <a:t>Q6.</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882868337"/>
                  </a:ext>
                </a:extLst>
              </a:tr>
              <a:tr h="370840">
                <a:tc>
                  <a:txBody>
                    <a:bodyPr/>
                    <a:lstStyle/>
                    <a:p>
                      <a:r>
                        <a:rPr lang="en-GB" sz="1200" b="1" dirty="0"/>
                        <a:t>Q7.</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dirty="0"/>
                        <a:t>Q8.</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112033756"/>
                  </a:ext>
                </a:extLst>
              </a:tr>
              <a:tr h="370840">
                <a:tc>
                  <a:txBody>
                    <a:bodyPr/>
                    <a:lstStyle/>
                    <a:p>
                      <a:r>
                        <a:rPr lang="en-GB" sz="1200" b="1" dirty="0"/>
                        <a:t>Q9.</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917522534"/>
                  </a:ext>
                </a:extLst>
              </a:tr>
              <a:tr h="370840">
                <a:tc>
                  <a:txBody>
                    <a:bodyPr/>
                    <a:lstStyle/>
                    <a:p>
                      <a:r>
                        <a:rPr lang="en-GB" sz="1200" b="1" dirty="0"/>
                        <a:t>Q10.</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11913380"/>
                  </a:ext>
                </a:extLst>
              </a:tr>
            </a:tbl>
          </a:graphicData>
        </a:graphic>
      </p:graphicFrame>
      <p:sp>
        <p:nvSpPr>
          <p:cNvPr id="7" name="Slide Number Placeholder 6">
            <a:extLst>
              <a:ext uri="{FF2B5EF4-FFF2-40B4-BE49-F238E27FC236}">
                <a16:creationId xmlns:a16="http://schemas.microsoft.com/office/drawing/2014/main" id="{9734B20E-2BEA-FC01-99AB-F6F1096CB616}"/>
              </a:ext>
            </a:extLst>
          </p:cNvPr>
          <p:cNvSpPr>
            <a:spLocks noGrp="1"/>
          </p:cNvSpPr>
          <p:nvPr>
            <p:ph type="sldNum" sz="quarter" idx="12"/>
          </p:nvPr>
        </p:nvSpPr>
        <p:spPr/>
        <p:txBody>
          <a:bodyPr/>
          <a:lstStyle/>
          <a:p>
            <a:fld id="{A49C798E-A141-4728-B2C1-C020555BD9EF}" type="slidenum">
              <a:rPr lang="en-GB" smtClean="0"/>
              <a:t>159</a:t>
            </a:fld>
            <a:endParaRPr lang="en-GB"/>
          </a:p>
        </p:txBody>
      </p:sp>
    </p:spTree>
    <p:extLst>
      <p:ext uri="{BB962C8B-B14F-4D97-AF65-F5344CB8AC3E}">
        <p14:creationId xmlns:p14="http://schemas.microsoft.com/office/powerpoint/2010/main" val="335744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05178"/>
            <a:ext cx="6311900" cy="8683787"/>
          </a:xfrm>
          <a:prstGeom prst="rect">
            <a:avLst/>
          </a:prstGeom>
          <a:noFill/>
          <a:ln w="28575">
            <a:noFill/>
          </a:ln>
        </p:spPr>
        <p:txBody>
          <a:bodyPr wrap="square" rtlCol="0">
            <a:spAutoFit/>
          </a:bodyPr>
          <a:lstStyle/>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If it didn’t…</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If gamete cells contained 46 chromosomes, how would this affect the </a:t>
            </a:r>
            <a:r>
              <a:rPr lang="en-GB" sz="1200" kern="100" dirty="0">
                <a:latin typeface="Calibri" panose="020F0502020204030204" pitchFamily="34" charset="0"/>
                <a:ea typeface="Calibri" panose="020F0502020204030204" pitchFamily="34" charset="0"/>
                <a:cs typeface="Times New Roman" panose="02020603050405020304" pitchFamily="18" charset="0"/>
              </a:rPr>
              <a:t> creation of the first cell of a human organism?</a:t>
            </a:r>
          </a:p>
          <a:p>
            <a:pPr lvl="0">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228600" lvl="0" indent="-228600">
              <a:lnSpc>
                <a:spcPct val="107000"/>
              </a:lnSpc>
              <a:buAutoNum type="arabicPeriod" startAt="2"/>
            </a:pPr>
            <a:r>
              <a:rPr lang="en-GB" sz="1200" kern="100" dirty="0">
                <a:latin typeface="Calibri" panose="020F0502020204030204" pitchFamily="34" charset="0"/>
                <a:ea typeface="Calibri" panose="020F0502020204030204" pitchFamily="34" charset="0"/>
                <a:cs typeface="Times New Roman" panose="02020603050405020304" pitchFamily="18" charset="0"/>
              </a:rPr>
              <a:t>If there was no variation within species how would this affect the long term survival of the species?</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3.  If mitosis did not produce genetically identical cells how would this affect the repair of body tissues?</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228600" lvl="0" indent="-228600">
              <a:lnSpc>
                <a:spcPct val="107000"/>
              </a:lnSpc>
              <a:buAutoNum type="arabicPeriod" startAt="4"/>
            </a:pPr>
            <a:r>
              <a:rPr lang="en-GB" sz="1200" kern="100" dirty="0">
                <a:latin typeface="Calibri" panose="020F0502020204030204" pitchFamily="34" charset="0"/>
                <a:ea typeface="Calibri" panose="020F0502020204030204" pitchFamily="34" charset="0"/>
                <a:cs typeface="Times New Roman" panose="02020603050405020304" pitchFamily="18" charset="0"/>
              </a:rPr>
              <a:t>If meiosis did not occur  at all   how would this impact the process of reproduction?</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GB" sz="1200" kern="1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2" name="Slide Number Placeholder 1">
            <a:extLst>
              <a:ext uri="{FF2B5EF4-FFF2-40B4-BE49-F238E27FC236}">
                <a16:creationId xmlns:a16="http://schemas.microsoft.com/office/drawing/2014/main" id="{67916D1A-F620-958E-CDEC-F3329D56AF08}"/>
              </a:ext>
            </a:extLst>
          </p:cNvPr>
          <p:cNvSpPr>
            <a:spLocks noGrp="1"/>
          </p:cNvSpPr>
          <p:nvPr>
            <p:ph type="sldNum" sz="quarter" idx="12"/>
          </p:nvPr>
        </p:nvSpPr>
        <p:spPr/>
        <p:txBody>
          <a:bodyPr/>
          <a:lstStyle/>
          <a:p>
            <a:fld id="{A49C798E-A141-4728-B2C1-C020555BD9EF}" type="slidenum">
              <a:rPr lang="en-GB" smtClean="0"/>
              <a:t>16</a:t>
            </a:fld>
            <a:endParaRPr lang="en-GB"/>
          </a:p>
        </p:txBody>
      </p:sp>
    </p:spTree>
    <p:extLst>
      <p:ext uri="{BB962C8B-B14F-4D97-AF65-F5344CB8AC3E}">
        <p14:creationId xmlns:p14="http://schemas.microsoft.com/office/powerpoint/2010/main" val="13071117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Knowledge Retrieval Quiz 2</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dirty="0"/>
              <a:t>Date: ……………………………………….</a:t>
            </a:r>
          </a:p>
          <a:p>
            <a:r>
              <a:rPr lang="en-GB" dirty="0"/>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3845010150"/>
              </p:ext>
            </p:extLst>
          </p:nvPr>
        </p:nvGraphicFramePr>
        <p:xfrm>
          <a:off x="339724" y="1825613"/>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dirty="0"/>
                    </a:p>
                  </a:txBody>
                  <a:tcPr/>
                </a:tc>
                <a:tc>
                  <a:txBody>
                    <a:bodyPr/>
                    <a:lstStyle/>
                    <a:p>
                      <a:endParaRPr lang="en-GB" sz="1200" dirty="0"/>
                    </a:p>
                  </a:txBody>
                  <a:tcPr>
                    <a:solidFill>
                      <a:schemeClr val="bg1">
                        <a:lumMod val="85000"/>
                      </a:schemeClr>
                    </a:solidFill>
                  </a:tcPr>
                </a:tc>
                <a:tc>
                  <a:txBody>
                    <a:bodyPr/>
                    <a:lstStyle/>
                    <a:p>
                      <a:r>
                        <a:rPr lang="en-GB" sz="1200" b="1"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r>
                        <a:rPr lang="en-GB" sz="1200" b="1" dirty="0"/>
                        <a:t>Insert question in bold</a:t>
                      </a:r>
                    </a:p>
                    <a:p>
                      <a:endParaRPr lang="en-GB" sz="1200" b="1" dirty="0"/>
                    </a:p>
                    <a:p>
                      <a:endParaRPr lang="en-GB" sz="1200" b="1" dirty="0"/>
                    </a:p>
                  </a:txBody>
                  <a:tcPr/>
                </a:tc>
                <a:tc>
                  <a:txBody>
                    <a:bodyPr/>
                    <a:lstStyle/>
                    <a:p>
                      <a:endParaRPr lang="en-GB" sz="1200"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795982574"/>
                  </a:ext>
                </a:extLst>
              </a:tr>
              <a:tr h="370840">
                <a:tc>
                  <a:txBody>
                    <a:bodyPr/>
                    <a:lstStyle/>
                    <a:p>
                      <a:r>
                        <a:rPr lang="en-GB" sz="1200" b="1" dirty="0"/>
                        <a:t>Q6.</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882868337"/>
                  </a:ext>
                </a:extLst>
              </a:tr>
              <a:tr h="370840">
                <a:tc>
                  <a:txBody>
                    <a:bodyPr/>
                    <a:lstStyle/>
                    <a:p>
                      <a:r>
                        <a:rPr lang="en-GB" sz="1200" b="1" dirty="0"/>
                        <a:t>Q7.</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dirty="0"/>
                        <a:t>Q8.</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112033756"/>
                  </a:ext>
                </a:extLst>
              </a:tr>
              <a:tr h="370840">
                <a:tc>
                  <a:txBody>
                    <a:bodyPr/>
                    <a:lstStyle/>
                    <a:p>
                      <a:r>
                        <a:rPr lang="en-GB" sz="1200" b="1" dirty="0"/>
                        <a:t>Q9.</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917522534"/>
                  </a:ext>
                </a:extLst>
              </a:tr>
              <a:tr h="370840">
                <a:tc>
                  <a:txBody>
                    <a:bodyPr/>
                    <a:lstStyle/>
                    <a:p>
                      <a:r>
                        <a:rPr lang="en-GB" sz="1200" b="1" dirty="0"/>
                        <a:t>Q10.</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11913380"/>
                  </a:ext>
                </a:extLst>
              </a:tr>
            </a:tbl>
          </a:graphicData>
        </a:graphic>
      </p:graphicFrame>
      <p:sp>
        <p:nvSpPr>
          <p:cNvPr id="7" name="Slide Number Placeholder 6">
            <a:extLst>
              <a:ext uri="{FF2B5EF4-FFF2-40B4-BE49-F238E27FC236}">
                <a16:creationId xmlns:a16="http://schemas.microsoft.com/office/drawing/2014/main" id="{E532F46B-25CE-C38E-28A8-10FCFBAE006A}"/>
              </a:ext>
            </a:extLst>
          </p:cNvPr>
          <p:cNvSpPr>
            <a:spLocks noGrp="1"/>
          </p:cNvSpPr>
          <p:nvPr>
            <p:ph type="sldNum" sz="quarter" idx="12"/>
          </p:nvPr>
        </p:nvSpPr>
        <p:spPr/>
        <p:txBody>
          <a:bodyPr/>
          <a:lstStyle/>
          <a:p>
            <a:fld id="{A49C798E-A141-4728-B2C1-C020555BD9EF}" type="slidenum">
              <a:rPr lang="en-GB" smtClean="0"/>
              <a:t>160</a:t>
            </a:fld>
            <a:endParaRPr lang="en-GB"/>
          </a:p>
        </p:txBody>
      </p:sp>
    </p:spTree>
    <p:extLst>
      <p:ext uri="{BB962C8B-B14F-4D97-AF65-F5344CB8AC3E}">
        <p14:creationId xmlns:p14="http://schemas.microsoft.com/office/powerpoint/2010/main" val="28443431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Knowledge Retrieval Quiz 3</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dirty="0"/>
              <a:t>Date: ……………………………………….</a:t>
            </a:r>
          </a:p>
          <a:p>
            <a:r>
              <a:rPr lang="en-GB" dirty="0"/>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3856712308"/>
              </p:ext>
            </p:extLst>
          </p:nvPr>
        </p:nvGraphicFramePr>
        <p:xfrm>
          <a:off x="339724" y="1798318"/>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dirty="0"/>
                    </a:p>
                  </a:txBody>
                  <a:tcPr/>
                </a:tc>
                <a:tc>
                  <a:txBody>
                    <a:bodyPr/>
                    <a:lstStyle/>
                    <a:p>
                      <a:endParaRPr lang="en-GB" sz="1200" dirty="0"/>
                    </a:p>
                  </a:txBody>
                  <a:tcPr>
                    <a:solidFill>
                      <a:schemeClr val="bg1">
                        <a:lumMod val="85000"/>
                      </a:schemeClr>
                    </a:solidFill>
                  </a:tcPr>
                </a:tc>
                <a:tc>
                  <a:txBody>
                    <a:bodyPr/>
                    <a:lstStyle/>
                    <a:p>
                      <a:r>
                        <a:rPr lang="en-GB" sz="1200" b="1" dirty="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dirty="0"/>
                        <a:t>Q1.</a:t>
                      </a:r>
                    </a:p>
                  </a:txBody>
                  <a:tcPr>
                    <a:solidFill>
                      <a:schemeClr val="bg1">
                        <a:lumMod val="85000"/>
                      </a:schemeClr>
                    </a:solidFill>
                  </a:tcPr>
                </a:tc>
                <a:tc>
                  <a:txBody>
                    <a:bodyPr/>
                    <a:lstStyle/>
                    <a:p>
                      <a:r>
                        <a:rPr lang="en-GB" sz="1200" b="1" dirty="0"/>
                        <a:t>Insert question in bold</a:t>
                      </a:r>
                    </a:p>
                    <a:p>
                      <a:endParaRPr lang="en-GB" sz="1200" b="1" dirty="0"/>
                    </a:p>
                    <a:p>
                      <a:endParaRPr lang="en-GB" sz="1200" b="1" dirty="0"/>
                    </a:p>
                  </a:txBody>
                  <a:tcPr/>
                </a:tc>
                <a:tc>
                  <a:txBody>
                    <a:bodyPr/>
                    <a:lstStyle/>
                    <a:p>
                      <a:endParaRPr lang="en-GB" sz="1200" dirty="0"/>
                    </a:p>
                  </a:txBody>
                  <a:tcPr/>
                </a:tc>
                <a:extLst>
                  <a:ext uri="{0D108BD9-81ED-4DB2-BD59-A6C34878D82A}">
                    <a16:rowId xmlns:a16="http://schemas.microsoft.com/office/drawing/2014/main" val="228556848"/>
                  </a:ext>
                </a:extLst>
              </a:tr>
              <a:tr h="370840">
                <a:tc>
                  <a:txBody>
                    <a:bodyPr/>
                    <a:lstStyle/>
                    <a:p>
                      <a:r>
                        <a:rPr lang="en-GB" sz="1200" b="1" dirty="0"/>
                        <a:t>Q2.</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4294120110"/>
                  </a:ext>
                </a:extLst>
              </a:tr>
              <a:tr h="370840">
                <a:tc>
                  <a:txBody>
                    <a:bodyPr/>
                    <a:lstStyle/>
                    <a:p>
                      <a:r>
                        <a:rPr lang="en-GB" sz="1200" b="1" dirty="0"/>
                        <a:t>Q3.</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a:p>
                  </a:txBody>
                  <a:tcPr/>
                </a:tc>
                <a:extLst>
                  <a:ext uri="{0D108BD9-81ED-4DB2-BD59-A6C34878D82A}">
                    <a16:rowId xmlns:a16="http://schemas.microsoft.com/office/drawing/2014/main" val="371798726"/>
                  </a:ext>
                </a:extLst>
              </a:tr>
              <a:tr h="370840">
                <a:tc>
                  <a:txBody>
                    <a:bodyPr/>
                    <a:lstStyle/>
                    <a:p>
                      <a:r>
                        <a:rPr lang="en-GB" sz="1200" b="1" dirty="0"/>
                        <a:t>Q4.</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601501368"/>
                  </a:ext>
                </a:extLst>
              </a:tr>
              <a:tr h="370840">
                <a:tc>
                  <a:txBody>
                    <a:bodyPr/>
                    <a:lstStyle/>
                    <a:p>
                      <a:r>
                        <a:rPr lang="en-GB" sz="1200" b="1" dirty="0"/>
                        <a:t>Q5.</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795982574"/>
                  </a:ext>
                </a:extLst>
              </a:tr>
              <a:tr h="370840">
                <a:tc>
                  <a:txBody>
                    <a:bodyPr/>
                    <a:lstStyle/>
                    <a:p>
                      <a:r>
                        <a:rPr lang="en-GB" sz="1200" b="1" dirty="0"/>
                        <a:t>Q6.</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882868337"/>
                  </a:ext>
                </a:extLst>
              </a:tr>
              <a:tr h="370840">
                <a:tc>
                  <a:txBody>
                    <a:bodyPr/>
                    <a:lstStyle/>
                    <a:p>
                      <a:r>
                        <a:rPr lang="en-GB" sz="1200" b="1" dirty="0"/>
                        <a:t>Q7.</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dirty="0"/>
                        <a:t>Q8.</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112033756"/>
                  </a:ext>
                </a:extLst>
              </a:tr>
              <a:tr h="370840">
                <a:tc>
                  <a:txBody>
                    <a:bodyPr/>
                    <a:lstStyle/>
                    <a:p>
                      <a:r>
                        <a:rPr lang="en-GB" sz="1200" b="1" dirty="0"/>
                        <a:t>Q9.</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3917522534"/>
                  </a:ext>
                </a:extLst>
              </a:tr>
              <a:tr h="370840">
                <a:tc>
                  <a:txBody>
                    <a:bodyPr/>
                    <a:lstStyle/>
                    <a:p>
                      <a:r>
                        <a:rPr lang="en-GB" sz="1200" b="1" dirty="0"/>
                        <a:t>Q10.</a:t>
                      </a:r>
                    </a:p>
                  </a:txBody>
                  <a:tcPr>
                    <a:solidFill>
                      <a:schemeClr val="bg1">
                        <a:lumMod val="85000"/>
                      </a:schemeClr>
                    </a:solidFill>
                  </a:tcPr>
                </a:tc>
                <a:tc>
                  <a:txBody>
                    <a:bodyPr/>
                    <a:lstStyle/>
                    <a:p>
                      <a:endParaRPr lang="en-GB" sz="1200" dirty="0"/>
                    </a:p>
                    <a:p>
                      <a:endParaRPr lang="en-GB" sz="1200" dirty="0"/>
                    </a:p>
                    <a:p>
                      <a:endParaRPr lang="en-GB" sz="1200" dirty="0"/>
                    </a:p>
                  </a:txBody>
                  <a:tcPr/>
                </a:tc>
                <a:tc>
                  <a:txBody>
                    <a:bodyPr/>
                    <a:lstStyle/>
                    <a:p>
                      <a:endParaRPr lang="en-GB" sz="1200" dirty="0"/>
                    </a:p>
                  </a:txBody>
                  <a:tcPr/>
                </a:tc>
                <a:extLst>
                  <a:ext uri="{0D108BD9-81ED-4DB2-BD59-A6C34878D82A}">
                    <a16:rowId xmlns:a16="http://schemas.microsoft.com/office/drawing/2014/main" val="211913380"/>
                  </a:ext>
                </a:extLst>
              </a:tr>
            </a:tbl>
          </a:graphicData>
        </a:graphic>
      </p:graphicFrame>
      <p:sp>
        <p:nvSpPr>
          <p:cNvPr id="7" name="Slide Number Placeholder 6">
            <a:extLst>
              <a:ext uri="{FF2B5EF4-FFF2-40B4-BE49-F238E27FC236}">
                <a16:creationId xmlns:a16="http://schemas.microsoft.com/office/drawing/2014/main" id="{7B3541B5-FA8D-E765-9A2D-68C26CC04741}"/>
              </a:ext>
            </a:extLst>
          </p:cNvPr>
          <p:cNvSpPr>
            <a:spLocks noGrp="1"/>
          </p:cNvSpPr>
          <p:nvPr>
            <p:ph type="sldNum" sz="quarter" idx="12"/>
          </p:nvPr>
        </p:nvSpPr>
        <p:spPr/>
        <p:txBody>
          <a:bodyPr/>
          <a:lstStyle/>
          <a:p>
            <a:fld id="{A49C798E-A141-4728-B2C1-C020555BD9EF}" type="slidenum">
              <a:rPr lang="en-GB" smtClean="0"/>
              <a:t>161</a:t>
            </a:fld>
            <a:endParaRPr lang="en-GB"/>
          </a:p>
        </p:txBody>
      </p:sp>
    </p:spTree>
    <p:extLst>
      <p:ext uri="{BB962C8B-B14F-4D97-AF65-F5344CB8AC3E}">
        <p14:creationId xmlns:p14="http://schemas.microsoft.com/office/powerpoint/2010/main" val="5548241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dirty="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5" name="Slide Number Placeholder 4">
            <a:extLst>
              <a:ext uri="{FF2B5EF4-FFF2-40B4-BE49-F238E27FC236}">
                <a16:creationId xmlns:a16="http://schemas.microsoft.com/office/drawing/2014/main" id="{E3BCF0CB-61C1-760D-64F4-EA9F2B3AD3A5}"/>
              </a:ext>
            </a:extLst>
          </p:cNvPr>
          <p:cNvSpPr>
            <a:spLocks noGrp="1"/>
          </p:cNvSpPr>
          <p:nvPr>
            <p:ph type="sldNum" sz="quarter" idx="12"/>
          </p:nvPr>
        </p:nvSpPr>
        <p:spPr/>
        <p:txBody>
          <a:bodyPr/>
          <a:lstStyle/>
          <a:p>
            <a:fld id="{A49C798E-A141-4728-B2C1-C020555BD9EF}" type="slidenum">
              <a:rPr lang="en-GB" smtClean="0"/>
              <a:t>162</a:t>
            </a:fld>
            <a:endParaRPr lang="en-GB"/>
          </a:p>
        </p:txBody>
      </p:sp>
    </p:spTree>
    <p:extLst>
      <p:ext uri="{BB962C8B-B14F-4D97-AF65-F5344CB8AC3E}">
        <p14:creationId xmlns:p14="http://schemas.microsoft.com/office/powerpoint/2010/main" val="4085562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dirty="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5" name="Slide Number Placeholder 4">
            <a:extLst>
              <a:ext uri="{FF2B5EF4-FFF2-40B4-BE49-F238E27FC236}">
                <a16:creationId xmlns:a16="http://schemas.microsoft.com/office/drawing/2014/main" id="{8327DEF5-C1FB-3AA6-8FA7-A7EFB6F7D751}"/>
              </a:ext>
            </a:extLst>
          </p:cNvPr>
          <p:cNvSpPr>
            <a:spLocks noGrp="1"/>
          </p:cNvSpPr>
          <p:nvPr>
            <p:ph type="sldNum" sz="quarter" idx="12"/>
          </p:nvPr>
        </p:nvSpPr>
        <p:spPr/>
        <p:txBody>
          <a:bodyPr/>
          <a:lstStyle/>
          <a:p>
            <a:fld id="{A49C798E-A141-4728-B2C1-C020555BD9EF}" type="slidenum">
              <a:rPr lang="en-GB" smtClean="0"/>
              <a:t>163</a:t>
            </a:fld>
            <a:endParaRPr lang="en-GB"/>
          </a:p>
        </p:txBody>
      </p:sp>
    </p:spTree>
    <p:extLst>
      <p:ext uri="{BB962C8B-B14F-4D97-AF65-F5344CB8AC3E}">
        <p14:creationId xmlns:p14="http://schemas.microsoft.com/office/powerpoint/2010/main" val="13182195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dirty="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5" name="Slide Number Placeholder 4">
            <a:extLst>
              <a:ext uri="{FF2B5EF4-FFF2-40B4-BE49-F238E27FC236}">
                <a16:creationId xmlns:a16="http://schemas.microsoft.com/office/drawing/2014/main" id="{C4945F83-15E2-AB2C-F933-E0BA568DCB90}"/>
              </a:ext>
            </a:extLst>
          </p:cNvPr>
          <p:cNvSpPr>
            <a:spLocks noGrp="1"/>
          </p:cNvSpPr>
          <p:nvPr>
            <p:ph type="sldNum" sz="quarter" idx="12"/>
          </p:nvPr>
        </p:nvSpPr>
        <p:spPr/>
        <p:txBody>
          <a:bodyPr/>
          <a:lstStyle/>
          <a:p>
            <a:fld id="{A49C798E-A141-4728-B2C1-C020555BD9EF}" type="slidenum">
              <a:rPr lang="en-GB" smtClean="0"/>
              <a:t>164</a:t>
            </a:fld>
            <a:endParaRPr lang="en-GB"/>
          </a:p>
        </p:txBody>
      </p:sp>
    </p:spTree>
    <p:extLst>
      <p:ext uri="{BB962C8B-B14F-4D97-AF65-F5344CB8AC3E}">
        <p14:creationId xmlns:p14="http://schemas.microsoft.com/office/powerpoint/2010/main" val="33833372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dirty="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5" name="Slide Number Placeholder 4">
            <a:extLst>
              <a:ext uri="{FF2B5EF4-FFF2-40B4-BE49-F238E27FC236}">
                <a16:creationId xmlns:a16="http://schemas.microsoft.com/office/drawing/2014/main" id="{B688B1A9-9186-802A-861B-95AADA4C07F7}"/>
              </a:ext>
            </a:extLst>
          </p:cNvPr>
          <p:cNvSpPr>
            <a:spLocks noGrp="1"/>
          </p:cNvSpPr>
          <p:nvPr>
            <p:ph type="sldNum" sz="quarter" idx="12"/>
          </p:nvPr>
        </p:nvSpPr>
        <p:spPr/>
        <p:txBody>
          <a:bodyPr/>
          <a:lstStyle/>
          <a:p>
            <a:fld id="{A49C798E-A141-4728-B2C1-C020555BD9EF}" type="slidenum">
              <a:rPr lang="en-GB" smtClean="0"/>
              <a:t>165</a:t>
            </a:fld>
            <a:endParaRPr lang="en-GB"/>
          </a:p>
        </p:txBody>
      </p:sp>
    </p:spTree>
    <p:extLst>
      <p:ext uri="{BB962C8B-B14F-4D97-AF65-F5344CB8AC3E}">
        <p14:creationId xmlns:p14="http://schemas.microsoft.com/office/powerpoint/2010/main" val="5007028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05550"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KNOWLEDGE ORGANISER</a:t>
            </a:r>
          </a:p>
        </p:txBody>
      </p:sp>
      <p:graphicFrame>
        <p:nvGraphicFramePr>
          <p:cNvPr id="2" name="Table 1">
            <a:extLst>
              <a:ext uri="{FF2B5EF4-FFF2-40B4-BE49-F238E27FC236}">
                <a16:creationId xmlns:a16="http://schemas.microsoft.com/office/drawing/2014/main" id="{1A7E46B3-38EA-9438-9534-215B599149CB}"/>
              </a:ext>
            </a:extLst>
          </p:cNvPr>
          <p:cNvGraphicFramePr>
            <a:graphicFrameLocks noGrp="1"/>
          </p:cNvGraphicFramePr>
          <p:nvPr>
            <p:extLst>
              <p:ext uri="{D42A27DB-BD31-4B8C-83A1-F6EECF244321}">
                <p14:modId xmlns:p14="http://schemas.microsoft.com/office/powerpoint/2010/main" val="3119760927"/>
              </p:ext>
            </p:extLst>
          </p:nvPr>
        </p:nvGraphicFramePr>
        <p:xfrm>
          <a:off x="273051" y="820039"/>
          <a:ext cx="6305550" cy="274320"/>
        </p:xfrm>
        <a:graphic>
          <a:graphicData uri="http://schemas.openxmlformats.org/drawingml/2006/table">
            <a:tbl>
              <a:tblPr firstRow="1" bandRow="1">
                <a:tableStyleId>{5940675A-B579-460E-94D1-54222C63F5DA}</a:tableStyleId>
              </a:tblPr>
              <a:tblGrid>
                <a:gridCol w="2101850">
                  <a:extLst>
                    <a:ext uri="{9D8B030D-6E8A-4147-A177-3AD203B41FA5}">
                      <a16:colId xmlns:a16="http://schemas.microsoft.com/office/drawing/2014/main" val="3934654346"/>
                    </a:ext>
                  </a:extLst>
                </a:gridCol>
                <a:gridCol w="2101850">
                  <a:extLst>
                    <a:ext uri="{9D8B030D-6E8A-4147-A177-3AD203B41FA5}">
                      <a16:colId xmlns:a16="http://schemas.microsoft.com/office/drawing/2014/main" val="35102227"/>
                    </a:ext>
                  </a:extLst>
                </a:gridCol>
                <a:gridCol w="2101850">
                  <a:extLst>
                    <a:ext uri="{9D8B030D-6E8A-4147-A177-3AD203B41FA5}">
                      <a16:colId xmlns:a16="http://schemas.microsoft.com/office/drawing/2014/main" val="1982823125"/>
                    </a:ext>
                  </a:extLst>
                </a:gridCol>
              </a:tblGrid>
              <a:tr h="273600">
                <a:tc>
                  <a:txBody>
                    <a:bodyPr/>
                    <a:lstStyle/>
                    <a:p>
                      <a:r>
                        <a:rPr lang="en-US" sz="1200" b="1" dirty="0"/>
                        <a:t>Subject: </a:t>
                      </a:r>
                      <a:r>
                        <a:rPr lang="en-US" sz="1200" b="0" dirty="0"/>
                        <a:t>Spanish</a:t>
                      </a:r>
                    </a:p>
                  </a:txBody>
                  <a:tcPr/>
                </a:tc>
                <a:tc>
                  <a:txBody>
                    <a:bodyPr/>
                    <a:lstStyle/>
                    <a:p>
                      <a:r>
                        <a:rPr lang="en-US" sz="1200" b="1" dirty="0"/>
                        <a:t>Topic: </a:t>
                      </a:r>
                      <a:r>
                        <a:rPr lang="en-US" sz="1200" b="0" dirty="0"/>
                        <a:t>Family</a:t>
                      </a:r>
                    </a:p>
                  </a:txBody>
                  <a:tcPr/>
                </a:tc>
                <a:tc>
                  <a:txBody>
                    <a:bodyPr/>
                    <a:lstStyle/>
                    <a:p>
                      <a:r>
                        <a:rPr lang="en-US" sz="1200" b="1" dirty="0"/>
                        <a:t>Term: </a:t>
                      </a:r>
                      <a:r>
                        <a:rPr lang="en-US" sz="1200" b="0" dirty="0"/>
                        <a:t>Summer</a:t>
                      </a:r>
                    </a:p>
                  </a:txBody>
                  <a:tcPr/>
                </a:tc>
                <a:extLst>
                  <a:ext uri="{0D108BD9-81ED-4DB2-BD59-A6C34878D82A}">
                    <a16:rowId xmlns:a16="http://schemas.microsoft.com/office/drawing/2014/main" val="598370979"/>
                  </a:ext>
                </a:extLst>
              </a:tr>
            </a:tbl>
          </a:graphicData>
        </a:graphic>
      </p:graphicFrame>
      <p:graphicFrame>
        <p:nvGraphicFramePr>
          <p:cNvPr id="3" name="Table 2">
            <a:extLst>
              <a:ext uri="{FF2B5EF4-FFF2-40B4-BE49-F238E27FC236}">
                <a16:creationId xmlns:a16="http://schemas.microsoft.com/office/drawing/2014/main" id="{B1421655-5380-4561-AF16-F79D295D967B}"/>
              </a:ext>
            </a:extLst>
          </p:cNvPr>
          <p:cNvGraphicFramePr>
            <a:graphicFrameLocks noGrp="1"/>
          </p:cNvGraphicFramePr>
          <p:nvPr>
            <p:extLst>
              <p:ext uri="{D42A27DB-BD31-4B8C-83A1-F6EECF244321}">
                <p14:modId xmlns:p14="http://schemas.microsoft.com/office/powerpoint/2010/main" val="1027794188"/>
              </p:ext>
            </p:extLst>
          </p:nvPr>
        </p:nvGraphicFramePr>
        <p:xfrm>
          <a:off x="273050" y="1292002"/>
          <a:ext cx="6305550" cy="7521797"/>
        </p:xfrm>
        <a:graphic>
          <a:graphicData uri="http://schemas.openxmlformats.org/drawingml/2006/table">
            <a:tbl>
              <a:tblPr firstRow="1" bandRow="1">
                <a:tableStyleId>{5940675A-B579-460E-94D1-54222C63F5DA}</a:tableStyleId>
              </a:tblPr>
              <a:tblGrid>
                <a:gridCol w="407135">
                  <a:extLst>
                    <a:ext uri="{9D8B030D-6E8A-4147-A177-3AD203B41FA5}">
                      <a16:colId xmlns:a16="http://schemas.microsoft.com/office/drawing/2014/main" val="3934654346"/>
                    </a:ext>
                  </a:extLst>
                </a:gridCol>
                <a:gridCol w="1632627">
                  <a:extLst>
                    <a:ext uri="{9D8B030D-6E8A-4147-A177-3AD203B41FA5}">
                      <a16:colId xmlns:a16="http://schemas.microsoft.com/office/drawing/2014/main" val="3983804606"/>
                    </a:ext>
                  </a:extLst>
                </a:gridCol>
                <a:gridCol w="4265788">
                  <a:extLst>
                    <a:ext uri="{9D8B030D-6E8A-4147-A177-3AD203B41FA5}">
                      <a16:colId xmlns:a16="http://schemas.microsoft.com/office/drawing/2014/main" val="2799095496"/>
                    </a:ext>
                  </a:extLst>
                </a:gridCol>
              </a:tblGrid>
              <a:tr h="336797">
                <a:tc gridSpan="3">
                  <a:txBody>
                    <a:bodyPr/>
                    <a:lstStyle/>
                    <a:p>
                      <a:pPr algn="ctr"/>
                      <a:r>
                        <a:rPr lang="en-US" sz="1200" b="1" dirty="0"/>
                        <a:t>KEY WORDS</a:t>
                      </a:r>
                    </a:p>
                  </a:txBody>
                  <a:tcPr>
                    <a:solidFill>
                      <a:schemeClr val="bg1">
                        <a:lumMod val="75000"/>
                      </a:schemeClr>
                    </a:solidFill>
                  </a:tcPr>
                </a:tc>
                <a:tc hMerge="1">
                  <a:txBody>
                    <a:bodyPr/>
                    <a:lstStyle/>
                    <a:p>
                      <a:pPr algn="ctr"/>
                      <a:r>
                        <a:rPr lang="en-US" sz="1200" dirty="0"/>
                        <a:t>Key words</a:t>
                      </a:r>
                    </a:p>
                  </a:txBody>
                  <a:tcPr anchor="ctr">
                    <a:solidFill>
                      <a:schemeClr val="bg1">
                        <a:lumMod val="85000"/>
                      </a:schemeClr>
                    </a:solidFill>
                  </a:tcPr>
                </a:tc>
                <a:tc hMerge="1">
                  <a:txBody>
                    <a:bodyPr/>
                    <a:lstStyle/>
                    <a:p>
                      <a:endParaRPr lang="en-US" sz="1200" dirty="0"/>
                    </a:p>
                  </a:txBody>
                  <a:tcPr>
                    <a:solidFill>
                      <a:schemeClr val="bg1">
                        <a:lumMod val="85000"/>
                      </a:schemeClr>
                    </a:solidFill>
                  </a:tcPr>
                </a:tc>
                <a:extLst>
                  <a:ext uri="{0D108BD9-81ED-4DB2-BD59-A6C34878D82A}">
                    <a16:rowId xmlns:a16="http://schemas.microsoft.com/office/drawing/2014/main" val="1253720602"/>
                  </a:ext>
                </a:extLst>
              </a:tr>
              <a:tr h="336797">
                <a:tc>
                  <a:txBody>
                    <a:bodyPr/>
                    <a:lstStyle/>
                    <a:p>
                      <a:r>
                        <a:rPr lang="en-US" sz="1200" dirty="0"/>
                        <a:t>1</a:t>
                      </a:r>
                    </a:p>
                  </a:txBody>
                  <a:tcPr>
                    <a:solidFill>
                      <a:schemeClr val="bg1">
                        <a:lumMod val="75000"/>
                      </a:schemeClr>
                    </a:solidFill>
                  </a:tcPr>
                </a:tc>
                <a:tc>
                  <a:txBody>
                    <a:bodyPr/>
                    <a:lstStyle/>
                    <a:p>
                      <a:r>
                        <a:rPr lang="en-GB" sz="1200" dirty="0"/>
                        <a:t>Variation</a:t>
                      </a:r>
                    </a:p>
                  </a:txBody>
                  <a:tcPr>
                    <a:solidFill>
                      <a:schemeClr val="bg1">
                        <a:lumMod val="85000"/>
                      </a:schemeClr>
                    </a:solidFill>
                  </a:tcPr>
                </a:tc>
                <a:tc>
                  <a:txBody>
                    <a:bodyPr/>
                    <a:lstStyle/>
                    <a:p>
                      <a:r>
                        <a:rPr lang="en-GB" sz="1200" b="0" i="0" kern="1200" dirty="0">
                          <a:solidFill>
                            <a:schemeClr val="tx1"/>
                          </a:solidFill>
                          <a:effectLst/>
                          <a:latin typeface="+mn-lt"/>
                          <a:ea typeface="+mn-ea"/>
                          <a:cs typeface="+mn-cs"/>
                        </a:rPr>
                        <a:t>Differences in the characteristics of individuals in a population.</a:t>
                      </a:r>
                      <a:endParaRPr lang="en-GB" sz="1200" dirty="0"/>
                    </a:p>
                  </a:txBody>
                  <a:tcPr/>
                </a:tc>
                <a:extLst>
                  <a:ext uri="{0D108BD9-81ED-4DB2-BD59-A6C34878D82A}">
                    <a16:rowId xmlns:a16="http://schemas.microsoft.com/office/drawing/2014/main" val="241228286"/>
                  </a:ext>
                </a:extLst>
              </a:tr>
              <a:tr h="785859">
                <a:tc>
                  <a:txBody>
                    <a:bodyPr/>
                    <a:lstStyle/>
                    <a:p>
                      <a:r>
                        <a:rPr lang="en-US" sz="1200" dirty="0"/>
                        <a:t>2</a:t>
                      </a:r>
                    </a:p>
                  </a:txBody>
                  <a:tcPr>
                    <a:solidFill>
                      <a:schemeClr val="bg1">
                        <a:lumMod val="75000"/>
                      </a:schemeClr>
                    </a:solidFill>
                  </a:tcPr>
                </a:tc>
                <a:tc>
                  <a:txBody>
                    <a:bodyPr/>
                    <a:lstStyle/>
                    <a:p>
                      <a:r>
                        <a:rPr lang="en-GB" sz="1200" dirty="0"/>
                        <a:t>Reproduction</a:t>
                      </a:r>
                    </a:p>
                  </a:txBody>
                  <a:tcPr>
                    <a:solidFill>
                      <a:schemeClr val="bg1">
                        <a:lumMod val="85000"/>
                      </a:schemeClr>
                    </a:solidFill>
                  </a:tcPr>
                </a:tc>
                <a:tc>
                  <a:txBody>
                    <a:bodyPr/>
                    <a:lstStyle/>
                    <a:p>
                      <a:r>
                        <a:rPr lang="en-GB" sz="1200" dirty="0"/>
                        <a:t>The process by which new organisms are created, and through which genes are passed on to the future generations of these organisms.</a:t>
                      </a:r>
                    </a:p>
                  </a:txBody>
                  <a:tcPr/>
                </a:tc>
                <a:extLst>
                  <a:ext uri="{0D108BD9-81ED-4DB2-BD59-A6C34878D82A}">
                    <a16:rowId xmlns:a16="http://schemas.microsoft.com/office/drawing/2014/main" val="3797581471"/>
                  </a:ext>
                </a:extLst>
              </a:tr>
              <a:tr h="561328">
                <a:tc>
                  <a:txBody>
                    <a:bodyPr/>
                    <a:lstStyle/>
                    <a:p>
                      <a:r>
                        <a:rPr lang="en-US" sz="1200" dirty="0"/>
                        <a:t>3</a:t>
                      </a:r>
                    </a:p>
                  </a:txBody>
                  <a:tcPr>
                    <a:solidFill>
                      <a:schemeClr val="bg1">
                        <a:lumMod val="75000"/>
                      </a:schemeClr>
                    </a:solidFill>
                  </a:tcPr>
                </a:tc>
                <a:tc>
                  <a:txBody>
                    <a:bodyPr/>
                    <a:lstStyle/>
                    <a:p>
                      <a:r>
                        <a:rPr lang="en-GB" sz="1200" dirty="0"/>
                        <a:t>Natural selection</a:t>
                      </a:r>
                    </a:p>
                  </a:txBody>
                  <a:tcPr>
                    <a:solidFill>
                      <a:schemeClr val="bg1">
                        <a:lumMod val="85000"/>
                      </a:schemeClr>
                    </a:solidFill>
                  </a:tcPr>
                </a:tc>
                <a:tc>
                  <a:txBody>
                    <a:bodyPr/>
                    <a:lstStyle/>
                    <a:p>
                      <a:r>
                        <a:rPr lang="en-GB" sz="1200" dirty="0"/>
                        <a:t>A process where organisms that are better adapted to an environment will survive and reproduce.</a:t>
                      </a:r>
                    </a:p>
                  </a:txBody>
                  <a:tcPr/>
                </a:tc>
                <a:extLst>
                  <a:ext uri="{0D108BD9-81ED-4DB2-BD59-A6C34878D82A}">
                    <a16:rowId xmlns:a16="http://schemas.microsoft.com/office/drawing/2014/main" val="1712730032"/>
                  </a:ext>
                </a:extLst>
              </a:tr>
              <a:tr h="785859">
                <a:tc>
                  <a:txBody>
                    <a:bodyPr/>
                    <a:lstStyle/>
                    <a:p>
                      <a:r>
                        <a:rPr lang="en-US" sz="1200" dirty="0"/>
                        <a:t>4</a:t>
                      </a:r>
                    </a:p>
                  </a:txBody>
                  <a:tcPr>
                    <a:solidFill>
                      <a:schemeClr val="bg1">
                        <a:lumMod val="75000"/>
                      </a:schemeClr>
                    </a:solidFill>
                  </a:tcPr>
                </a:tc>
                <a:tc>
                  <a:txBody>
                    <a:bodyPr/>
                    <a:lstStyle/>
                    <a:p>
                      <a:r>
                        <a:rPr lang="en-GB" sz="1200" dirty="0"/>
                        <a:t>Evolution</a:t>
                      </a:r>
                    </a:p>
                  </a:txBody>
                  <a:tcPr>
                    <a:solidFill>
                      <a:schemeClr val="bg1">
                        <a:lumMod val="85000"/>
                      </a:schemeClr>
                    </a:solidFill>
                  </a:tcPr>
                </a:tc>
                <a:tc>
                  <a:txBody>
                    <a:bodyPr/>
                    <a:lstStyle/>
                    <a:p>
                      <a:r>
                        <a:rPr lang="en-GB" sz="1200" b="0" i="0" kern="1200" dirty="0">
                          <a:solidFill>
                            <a:schemeClr val="tx1"/>
                          </a:solidFill>
                          <a:effectLst/>
                          <a:latin typeface="+mn-lt"/>
                          <a:ea typeface="+mn-ea"/>
                          <a:cs typeface="+mn-cs"/>
                        </a:rPr>
                        <a:t>The change of inherited characteristics within a population over time through natural selection, which may result in the formation of a new species.</a:t>
                      </a:r>
                      <a:endParaRPr lang="en-GB" sz="1200" dirty="0"/>
                    </a:p>
                  </a:txBody>
                  <a:tcPr/>
                </a:tc>
                <a:extLst>
                  <a:ext uri="{0D108BD9-81ED-4DB2-BD59-A6C34878D82A}">
                    <a16:rowId xmlns:a16="http://schemas.microsoft.com/office/drawing/2014/main" val="842608782"/>
                  </a:ext>
                </a:extLst>
              </a:tr>
              <a:tr h="336797">
                <a:tc gridSpan="3">
                  <a:txBody>
                    <a:bodyPr/>
                    <a:lstStyle/>
                    <a:p>
                      <a:pPr algn="ctr"/>
                      <a:r>
                        <a:rPr lang="en-US" sz="1200" b="1" dirty="0"/>
                        <a:t>KEY EXAMPLES</a:t>
                      </a:r>
                    </a:p>
                  </a:txBody>
                  <a:tcPr>
                    <a:solidFill>
                      <a:schemeClr val="bg1">
                        <a:lumMod val="75000"/>
                      </a:schemeClr>
                    </a:solidFill>
                  </a:tcPr>
                </a:tc>
                <a:tc hMerge="1">
                  <a:txBody>
                    <a:bodyPr/>
                    <a:lstStyle/>
                    <a:p>
                      <a:endParaRPr lang="en-US" sz="1200" dirty="0"/>
                    </a:p>
                  </a:txBody>
                  <a:tcPr>
                    <a:solidFill>
                      <a:schemeClr val="bg1">
                        <a:lumMod val="85000"/>
                      </a:schemeClr>
                    </a:solidFill>
                  </a:tcPr>
                </a:tc>
                <a:tc hMerge="1">
                  <a:txBody>
                    <a:bodyPr/>
                    <a:lstStyle/>
                    <a:p>
                      <a:endParaRPr lang="en-US" sz="1200" dirty="0"/>
                    </a:p>
                  </a:txBody>
                  <a:tcPr/>
                </a:tc>
                <a:extLst>
                  <a:ext uri="{0D108BD9-81ED-4DB2-BD59-A6C34878D82A}">
                    <a16:rowId xmlns:a16="http://schemas.microsoft.com/office/drawing/2014/main" val="1428670171"/>
                  </a:ext>
                </a:extLst>
              </a:tr>
              <a:tr h="336797">
                <a:tc>
                  <a:txBody>
                    <a:bodyPr/>
                    <a:lstStyle/>
                    <a:p>
                      <a:r>
                        <a:rPr lang="en-US" sz="1200" dirty="0"/>
                        <a:t>12</a:t>
                      </a:r>
                    </a:p>
                  </a:txBody>
                  <a:tcPr>
                    <a:solidFill>
                      <a:schemeClr val="bg1">
                        <a:lumMod val="75000"/>
                      </a:schemeClr>
                    </a:solidFill>
                  </a:tcPr>
                </a:tc>
                <a:tc>
                  <a:txBody>
                    <a:bodyPr/>
                    <a:lstStyle/>
                    <a:p>
                      <a:r>
                        <a:rPr lang="en-US" sz="1200" dirty="0"/>
                        <a:t>Peppered moths</a:t>
                      </a:r>
                    </a:p>
                  </a:txBody>
                  <a:tcPr>
                    <a:solidFill>
                      <a:schemeClr val="bg1">
                        <a:lumMod val="85000"/>
                      </a:schemeClr>
                    </a:solidFill>
                  </a:tcPr>
                </a:tc>
                <a:tc>
                  <a:txBody>
                    <a:bodyPr/>
                    <a:lstStyle/>
                    <a:p>
                      <a:r>
                        <a:rPr lang="en-US" sz="1200" dirty="0"/>
                        <a:t>Example of natural selection.</a:t>
                      </a:r>
                    </a:p>
                  </a:txBody>
                  <a:tcPr/>
                </a:tc>
                <a:extLst>
                  <a:ext uri="{0D108BD9-81ED-4DB2-BD59-A6C34878D82A}">
                    <a16:rowId xmlns:a16="http://schemas.microsoft.com/office/drawing/2014/main" val="2017468105"/>
                  </a:ext>
                </a:extLst>
              </a:tr>
              <a:tr h="561328">
                <a:tc>
                  <a:txBody>
                    <a:bodyPr/>
                    <a:lstStyle/>
                    <a:p>
                      <a:r>
                        <a:rPr lang="en-US" sz="1200" dirty="0"/>
                        <a:t>13</a:t>
                      </a:r>
                    </a:p>
                  </a:txBody>
                  <a:tcPr>
                    <a:solidFill>
                      <a:schemeClr val="bg1">
                        <a:lumMod val="75000"/>
                      </a:schemeClr>
                    </a:solidFill>
                  </a:tcPr>
                </a:tc>
                <a:tc>
                  <a:txBody>
                    <a:bodyPr/>
                    <a:lstStyle/>
                    <a:p>
                      <a:r>
                        <a:rPr lang="en-US" sz="1200" dirty="0"/>
                        <a:t>Antibiotic resistant bacteria.</a:t>
                      </a:r>
                    </a:p>
                  </a:txBody>
                  <a:tcPr>
                    <a:solidFill>
                      <a:schemeClr val="bg1">
                        <a:lumMod val="85000"/>
                      </a:schemeClr>
                    </a:solidFill>
                  </a:tcPr>
                </a:tc>
                <a:tc>
                  <a:txBody>
                    <a:bodyPr/>
                    <a:lstStyle/>
                    <a:p>
                      <a:r>
                        <a:rPr lang="en-US" sz="1200" dirty="0"/>
                        <a:t>Example of evolution.</a:t>
                      </a:r>
                    </a:p>
                  </a:txBody>
                  <a:tcPr/>
                </a:tc>
                <a:extLst>
                  <a:ext uri="{0D108BD9-81ED-4DB2-BD59-A6C34878D82A}">
                    <a16:rowId xmlns:a16="http://schemas.microsoft.com/office/drawing/2014/main" val="578048382"/>
                  </a:ext>
                </a:extLst>
              </a:tr>
              <a:tr h="336797">
                <a:tc>
                  <a:txBody>
                    <a:bodyPr/>
                    <a:lstStyle/>
                    <a:p>
                      <a:r>
                        <a:rPr lang="en-US" sz="1200" dirty="0"/>
                        <a:t>14</a:t>
                      </a:r>
                    </a:p>
                  </a:txBody>
                  <a:tcPr>
                    <a:solidFill>
                      <a:schemeClr val="bg1">
                        <a:lumMod val="75000"/>
                      </a:schemeClr>
                    </a:solidFill>
                  </a:tcPr>
                </a:tc>
                <a:tc>
                  <a:txBody>
                    <a:bodyPr/>
                    <a:lstStyle/>
                    <a:p>
                      <a:r>
                        <a:rPr lang="en-US" sz="1200" dirty="0"/>
                        <a:t>Cystic fibrosis</a:t>
                      </a:r>
                    </a:p>
                  </a:txBody>
                  <a:tcPr>
                    <a:solidFill>
                      <a:schemeClr val="bg1">
                        <a:lumMod val="85000"/>
                      </a:schemeClr>
                    </a:solidFill>
                  </a:tcPr>
                </a:tc>
                <a:tc>
                  <a:txBody>
                    <a:bodyPr/>
                    <a:lstStyle/>
                    <a:p>
                      <a:r>
                        <a:rPr lang="en-US" sz="1200" dirty="0"/>
                        <a:t>Example of inherited disorder.</a:t>
                      </a:r>
                    </a:p>
                  </a:txBody>
                  <a:tcPr/>
                </a:tc>
                <a:extLst>
                  <a:ext uri="{0D108BD9-81ED-4DB2-BD59-A6C34878D82A}">
                    <a16:rowId xmlns:a16="http://schemas.microsoft.com/office/drawing/2014/main" val="693049"/>
                  </a:ext>
                </a:extLst>
              </a:tr>
              <a:tr h="336797">
                <a:tc gridSpan="3">
                  <a:txBody>
                    <a:bodyPr/>
                    <a:lstStyle/>
                    <a:p>
                      <a:pPr algn="ctr"/>
                      <a:r>
                        <a:rPr lang="en-US" sz="1200" b="1" dirty="0"/>
                        <a:t>KEY DIAGRAMS</a:t>
                      </a:r>
                    </a:p>
                  </a:txBody>
                  <a:tcPr>
                    <a:solidFill>
                      <a:schemeClr val="bg1">
                        <a:lumMod val="75000"/>
                      </a:schemeClr>
                    </a:solidFill>
                  </a:tcPr>
                </a:tc>
                <a:tc hMerge="1">
                  <a:txBody>
                    <a:bodyPr/>
                    <a:lstStyle/>
                    <a:p>
                      <a:endParaRPr lang="en-US" sz="1200" dirty="0"/>
                    </a:p>
                  </a:txBody>
                  <a:tcPr>
                    <a:solidFill>
                      <a:schemeClr val="bg1">
                        <a:lumMod val="85000"/>
                      </a:schemeClr>
                    </a:solidFill>
                  </a:tcPr>
                </a:tc>
                <a:tc hMerge="1">
                  <a:txBody>
                    <a:bodyPr/>
                    <a:lstStyle/>
                    <a:p>
                      <a:endParaRPr lang="en-US" sz="1200" dirty="0"/>
                    </a:p>
                  </a:txBody>
                  <a:tcPr/>
                </a:tc>
                <a:extLst>
                  <a:ext uri="{0D108BD9-81ED-4DB2-BD59-A6C34878D82A}">
                    <a16:rowId xmlns:a16="http://schemas.microsoft.com/office/drawing/2014/main" val="1676022854"/>
                  </a:ext>
                </a:extLst>
              </a:tr>
              <a:tr h="2806641">
                <a:tc gridSpan="3">
                  <a:txBody>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txBody>
                  <a:tcP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18696"/>
                  </a:ext>
                </a:extLst>
              </a:tr>
            </a:tbl>
          </a:graphicData>
        </a:graphic>
      </p:graphicFrame>
      <p:pic>
        <p:nvPicPr>
          <p:cNvPr id="8" name="Picture 7" descr="A diagram of a diagram&#10;&#10;Description automatically generated">
            <a:extLst>
              <a:ext uri="{FF2B5EF4-FFF2-40B4-BE49-F238E27FC236}">
                <a16:creationId xmlns:a16="http://schemas.microsoft.com/office/drawing/2014/main" id="{B2F05CB9-1125-B4A1-1720-76D437FDA33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817165" y="6809458"/>
            <a:ext cx="3703959" cy="1812113"/>
          </a:xfrm>
          <a:prstGeom prst="rect">
            <a:avLst/>
          </a:prstGeom>
        </p:spPr>
      </p:pic>
      <p:sp>
        <p:nvSpPr>
          <p:cNvPr id="9" name="TextBox 8">
            <a:extLst>
              <a:ext uri="{FF2B5EF4-FFF2-40B4-BE49-F238E27FC236}">
                <a16:creationId xmlns:a16="http://schemas.microsoft.com/office/drawing/2014/main" id="{30F04637-5C8A-0C04-00BF-6290D7B8B42A}"/>
              </a:ext>
            </a:extLst>
          </p:cNvPr>
          <p:cNvSpPr txBox="1"/>
          <p:nvPr/>
        </p:nvSpPr>
        <p:spPr>
          <a:xfrm>
            <a:off x="1458410" y="6273478"/>
            <a:ext cx="3032567" cy="276999"/>
          </a:xfrm>
          <a:prstGeom prst="rect">
            <a:avLst/>
          </a:prstGeom>
          <a:noFill/>
        </p:spPr>
        <p:txBody>
          <a:bodyPr wrap="square" rtlCol="0">
            <a:spAutoFit/>
          </a:bodyPr>
          <a:lstStyle/>
          <a:p>
            <a:pPr algn="ctr"/>
            <a:r>
              <a:rPr lang="en-GB" sz="1200" b="1" dirty="0"/>
              <a:t>Genetic Diagram</a:t>
            </a:r>
          </a:p>
        </p:txBody>
      </p:sp>
      <p:sp>
        <p:nvSpPr>
          <p:cNvPr id="10" name="Slide Number Placeholder 9">
            <a:extLst>
              <a:ext uri="{FF2B5EF4-FFF2-40B4-BE49-F238E27FC236}">
                <a16:creationId xmlns:a16="http://schemas.microsoft.com/office/drawing/2014/main" id="{D3F48FE6-1AC5-AE89-970E-0F79C3D8C9A0}"/>
              </a:ext>
            </a:extLst>
          </p:cNvPr>
          <p:cNvSpPr>
            <a:spLocks noGrp="1"/>
          </p:cNvSpPr>
          <p:nvPr>
            <p:ph type="sldNum" sz="quarter" idx="12"/>
          </p:nvPr>
        </p:nvSpPr>
        <p:spPr/>
        <p:txBody>
          <a:bodyPr/>
          <a:lstStyle/>
          <a:p>
            <a:fld id="{A49C798E-A141-4728-B2C1-C020555BD9EF}" type="slidenum">
              <a:rPr lang="en-GB" smtClean="0"/>
              <a:t>166</a:t>
            </a:fld>
            <a:endParaRPr lang="en-GB"/>
          </a:p>
        </p:txBody>
      </p:sp>
    </p:spTree>
    <p:extLst>
      <p:ext uri="{BB962C8B-B14F-4D97-AF65-F5344CB8AC3E}">
        <p14:creationId xmlns:p14="http://schemas.microsoft.com/office/powerpoint/2010/main" val="343514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6265"/>
            <a:ext cx="6311900" cy="8373703"/>
          </a:xfrm>
          <a:prstGeom prst="rect">
            <a:avLst/>
          </a:prstGeom>
          <a:noFill/>
          <a:ln w="28575">
            <a:noFill/>
          </a:ln>
        </p:spPr>
        <p:txBody>
          <a:bodyPr wrap="square" rtlCol="0">
            <a:spAutoFit/>
          </a:bodyPr>
          <a:lstStyle/>
          <a:p>
            <a:pPr>
              <a:lnSpc>
                <a:spcPct val="150000"/>
              </a:lnSpc>
            </a:pPr>
            <a:r>
              <a:rPr lang="en-GB" sz="1200" dirty="0"/>
              <a:t>Comparison questions  ANSWERS</a:t>
            </a:r>
          </a:p>
          <a:p>
            <a:pPr>
              <a:lnSpc>
                <a:spcPct val="150000"/>
              </a:lnSpc>
            </a:pPr>
            <a:endParaRPr lang="en-GB" sz="1200" dirty="0"/>
          </a:p>
          <a:p>
            <a:pPr marL="228600" indent="-228600">
              <a:lnSpc>
                <a:spcPct val="150000"/>
              </a:lnSpc>
              <a:buAutoNum type="arabicPeriod"/>
            </a:pPr>
            <a:r>
              <a:rPr lang="en-GB" sz="1200" dirty="0"/>
              <a:t>I DO:  Compare the process of sexual reproduction with asexual reproduction?</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r>
              <a:rPr lang="en-GB" sz="1200" dirty="0"/>
              <a:t>WE DO:  Compare the genetic profile of the offspring produced from sexual reproduction compared to asexual reproduction?</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You do:</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3" name="TextBox 2">
            <a:extLst>
              <a:ext uri="{FF2B5EF4-FFF2-40B4-BE49-F238E27FC236}">
                <a16:creationId xmlns:a16="http://schemas.microsoft.com/office/drawing/2014/main" id="{CF91049C-2F1F-9522-F685-A99C78C5551B}"/>
              </a:ext>
            </a:extLst>
          </p:cNvPr>
          <p:cNvSpPr txBox="1"/>
          <p:nvPr/>
        </p:nvSpPr>
        <p:spPr>
          <a:xfrm>
            <a:off x="273050" y="1433015"/>
            <a:ext cx="6311899" cy="1169551"/>
          </a:xfrm>
          <a:prstGeom prst="rect">
            <a:avLst/>
          </a:prstGeom>
          <a:solidFill>
            <a:schemeClr val="bg1"/>
          </a:solidFill>
          <a:ln>
            <a:solidFill>
              <a:schemeClr val="tx1"/>
            </a:solidFill>
          </a:ln>
        </p:spPr>
        <p:txBody>
          <a:bodyPr wrap="square" rtlCol="0">
            <a:spAutoFit/>
          </a:bodyPr>
          <a:lstStyle/>
          <a:p>
            <a:r>
              <a:rPr lang="en-GB" sz="1400" b="1" dirty="0"/>
              <a:t>Sexual reproduction involves 2 parents where as asexual only has 1.</a:t>
            </a:r>
          </a:p>
          <a:p>
            <a:r>
              <a:rPr lang="en-GB" sz="1400" b="1" dirty="0"/>
              <a:t>Sexual reproduction – offspring are genetically different but asexual they are clones/genetically identical</a:t>
            </a:r>
          </a:p>
          <a:p>
            <a:r>
              <a:rPr lang="en-GB" sz="1400" b="1" dirty="0"/>
              <a:t>Sexual reproduction involves egg and sperm fusing but asexual is a cell undergoing mitosis</a:t>
            </a:r>
          </a:p>
        </p:txBody>
      </p:sp>
      <p:sp>
        <p:nvSpPr>
          <p:cNvPr id="5" name="TextBox 4">
            <a:extLst>
              <a:ext uri="{FF2B5EF4-FFF2-40B4-BE49-F238E27FC236}">
                <a16:creationId xmlns:a16="http://schemas.microsoft.com/office/drawing/2014/main" id="{1BD9F7F7-C9F8-DC50-3246-527F79FEA803}"/>
              </a:ext>
            </a:extLst>
          </p:cNvPr>
          <p:cNvSpPr txBox="1"/>
          <p:nvPr/>
        </p:nvSpPr>
        <p:spPr>
          <a:xfrm>
            <a:off x="406401" y="4408226"/>
            <a:ext cx="6311899" cy="954107"/>
          </a:xfrm>
          <a:prstGeom prst="rect">
            <a:avLst/>
          </a:prstGeom>
          <a:solidFill>
            <a:schemeClr val="bg1"/>
          </a:solidFill>
          <a:ln>
            <a:solidFill>
              <a:schemeClr val="tx1"/>
            </a:solidFill>
          </a:ln>
        </p:spPr>
        <p:txBody>
          <a:bodyPr wrap="square" rtlCol="0">
            <a:spAutoFit/>
          </a:bodyPr>
          <a:lstStyle/>
          <a:p>
            <a:r>
              <a:rPr lang="en-GB" sz="1400" b="1" dirty="0"/>
              <a:t>The offspring produced form sexual reproduction is genetically different and so offspring show variation from their parents.  Asexual reproduction produces offspring that are genetically identical to parents and so they are called clones of parents.</a:t>
            </a:r>
          </a:p>
        </p:txBody>
      </p:sp>
      <p:sp>
        <p:nvSpPr>
          <p:cNvPr id="2" name="Slide Number Placeholder 1">
            <a:extLst>
              <a:ext uri="{FF2B5EF4-FFF2-40B4-BE49-F238E27FC236}">
                <a16:creationId xmlns:a16="http://schemas.microsoft.com/office/drawing/2014/main" id="{C998736C-5D39-9707-E4E9-B586837A5D0B}"/>
              </a:ext>
            </a:extLst>
          </p:cNvPr>
          <p:cNvSpPr>
            <a:spLocks noGrp="1"/>
          </p:cNvSpPr>
          <p:nvPr>
            <p:ph type="sldNum" sz="quarter" idx="12"/>
          </p:nvPr>
        </p:nvSpPr>
        <p:spPr/>
        <p:txBody>
          <a:bodyPr/>
          <a:lstStyle/>
          <a:p>
            <a:fld id="{A49C798E-A141-4728-B2C1-C020555BD9EF}" type="slidenum">
              <a:rPr lang="en-GB" smtClean="0"/>
              <a:t>17</a:t>
            </a:fld>
            <a:endParaRPr lang="en-GB"/>
          </a:p>
        </p:txBody>
      </p:sp>
    </p:spTree>
    <p:extLst>
      <p:ext uri="{BB962C8B-B14F-4D97-AF65-F5344CB8AC3E}">
        <p14:creationId xmlns:p14="http://schemas.microsoft.com/office/powerpoint/2010/main" val="4127425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617733"/>
          </a:xfrm>
          <a:prstGeom prst="rect">
            <a:avLst/>
          </a:prstGeom>
          <a:noFill/>
          <a:ln w="28575">
            <a:noFill/>
          </a:ln>
        </p:spPr>
        <p:txBody>
          <a:bodyPr wrap="square" rtlCol="0">
            <a:spAutoFit/>
          </a:bodyPr>
          <a:lstStyle/>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F0D741D0-DBBE-3993-9F0C-434AA2BB83F6}"/>
              </a:ext>
            </a:extLst>
          </p:cNvPr>
          <p:cNvSpPr txBox="1"/>
          <p:nvPr/>
        </p:nvSpPr>
        <p:spPr>
          <a:xfrm>
            <a:off x="273050" y="336265"/>
            <a:ext cx="6311900" cy="8927700"/>
          </a:xfrm>
          <a:prstGeom prst="rect">
            <a:avLst/>
          </a:prstGeom>
          <a:noFill/>
          <a:ln w="28575">
            <a:noFill/>
          </a:ln>
        </p:spPr>
        <p:txBody>
          <a:bodyPr wrap="square" rtlCol="0">
            <a:spAutoFit/>
          </a:bodyPr>
          <a:lstStyle/>
          <a:p>
            <a:pPr>
              <a:lnSpc>
                <a:spcPct val="150000"/>
              </a:lnSpc>
            </a:pPr>
            <a:r>
              <a:rPr lang="en-GB" sz="1200" dirty="0"/>
              <a:t>2.    Compare the function of meiosis with the function of mitosis in human organisms. ………………………………………………………………………………………………………………………………………………………….</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3.  Compare the number of cells produced and the number of chromosomes found in cells produced from meiosis compared to mitosis.</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4.  Compare the process of producing new cells in meiosis to that of mitosis.  Refer to number of cells, number of chromosomes and number of cell divisions taking place in each process. ………………………………………………………………………………………………………………………………………………………….</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p:txBody>
      </p:sp>
      <p:sp>
        <p:nvSpPr>
          <p:cNvPr id="3" name="TextBox 2">
            <a:extLst>
              <a:ext uri="{FF2B5EF4-FFF2-40B4-BE49-F238E27FC236}">
                <a16:creationId xmlns:a16="http://schemas.microsoft.com/office/drawing/2014/main" id="{B84C048D-02FD-6E17-4349-2CD9B1C92CBE}"/>
              </a:ext>
            </a:extLst>
          </p:cNvPr>
          <p:cNvSpPr txBox="1"/>
          <p:nvPr/>
        </p:nvSpPr>
        <p:spPr>
          <a:xfrm>
            <a:off x="273050" y="1004798"/>
            <a:ext cx="6311899" cy="1384995"/>
          </a:xfrm>
          <a:prstGeom prst="rect">
            <a:avLst/>
          </a:prstGeom>
          <a:solidFill>
            <a:schemeClr val="bg1"/>
          </a:solidFill>
          <a:ln>
            <a:solidFill>
              <a:schemeClr val="tx1"/>
            </a:solidFill>
          </a:ln>
        </p:spPr>
        <p:txBody>
          <a:bodyPr wrap="square" rtlCol="0">
            <a:spAutoFit/>
          </a:bodyPr>
          <a:lstStyle/>
          <a:p>
            <a:r>
              <a:rPr lang="en-GB" sz="1400" b="1" dirty="0"/>
              <a:t>Meiosis – to produce sex cells/gametes/egg and sperm only.  These cells are haploid so that there is a full set of chromosomes when the sperm and egg fuse together and create a cell with a full set of chromosomes. </a:t>
            </a:r>
          </a:p>
          <a:p>
            <a:r>
              <a:rPr lang="en-GB" sz="1400" b="1" dirty="0"/>
              <a:t>Mitosis is used in all body cells where a parent cell divides into 2 identical daughter cells.  Mitosis is used for growth of organisms and repair of tissues/replacement of cells</a:t>
            </a:r>
          </a:p>
        </p:txBody>
      </p:sp>
      <p:sp>
        <p:nvSpPr>
          <p:cNvPr id="5" name="TextBox 4">
            <a:extLst>
              <a:ext uri="{FF2B5EF4-FFF2-40B4-BE49-F238E27FC236}">
                <a16:creationId xmlns:a16="http://schemas.microsoft.com/office/drawing/2014/main" id="{056B226E-CF15-32DE-7DE4-A3152D6E0523}"/>
              </a:ext>
            </a:extLst>
          </p:cNvPr>
          <p:cNvSpPr txBox="1"/>
          <p:nvPr/>
        </p:nvSpPr>
        <p:spPr>
          <a:xfrm>
            <a:off x="273049" y="3617893"/>
            <a:ext cx="6311899" cy="954107"/>
          </a:xfrm>
          <a:prstGeom prst="rect">
            <a:avLst/>
          </a:prstGeom>
          <a:solidFill>
            <a:schemeClr val="bg1"/>
          </a:solidFill>
          <a:ln>
            <a:solidFill>
              <a:schemeClr val="tx1"/>
            </a:solidFill>
          </a:ln>
        </p:spPr>
        <p:txBody>
          <a:bodyPr wrap="square" rtlCol="0">
            <a:spAutoFit/>
          </a:bodyPr>
          <a:lstStyle/>
          <a:p>
            <a:r>
              <a:rPr lang="en-GB" sz="1400" b="1" dirty="0"/>
              <a:t>In mitosis there are 2 daughter cells that are diploid (containing a full set of chromosomes).  These two cells are identical to parent cells.</a:t>
            </a:r>
          </a:p>
          <a:p>
            <a:r>
              <a:rPr lang="en-GB" sz="1400" b="1" dirty="0"/>
              <a:t>In meiosis there are 4 cells produced that are haploid (half a set of chromosomes).  Each of these 4 cells are genetically different to each other and to their parent cell</a:t>
            </a:r>
          </a:p>
        </p:txBody>
      </p:sp>
      <p:pic>
        <p:nvPicPr>
          <p:cNvPr id="8" name="Picture 7">
            <a:extLst>
              <a:ext uri="{FF2B5EF4-FFF2-40B4-BE49-F238E27FC236}">
                <a16:creationId xmlns:a16="http://schemas.microsoft.com/office/drawing/2014/main" id="{AB988E19-274F-A182-3AD7-F7D4D7C66ED3}"/>
              </a:ext>
            </a:extLst>
          </p:cNvPr>
          <p:cNvPicPr>
            <a:picLocks noChangeAspect="1"/>
          </p:cNvPicPr>
          <p:nvPr/>
        </p:nvPicPr>
        <p:blipFill>
          <a:blip r:embed="rId2"/>
          <a:stretch>
            <a:fillRect/>
          </a:stretch>
        </p:blipFill>
        <p:spPr>
          <a:xfrm>
            <a:off x="658126" y="5940339"/>
            <a:ext cx="5541744" cy="2816596"/>
          </a:xfrm>
          <a:prstGeom prst="rect">
            <a:avLst/>
          </a:prstGeom>
        </p:spPr>
      </p:pic>
      <p:sp>
        <p:nvSpPr>
          <p:cNvPr id="7" name="Slide Number Placeholder 6">
            <a:extLst>
              <a:ext uri="{FF2B5EF4-FFF2-40B4-BE49-F238E27FC236}">
                <a16:creationId xmlns:a16="http://schemas.microsoft.com/office/drawing/2014/main" id="{F84AB9F5-C29A-ADF3-21D6-8B866612B527}"/>
              </a:ext>
            </a:extLst>
          </p:cNvPr>
          <p:cNvSpPr>
            <a:spLocks noGrp="1"/>
          </p:cNvSpPr>
          <p:nvPr>
            <p:ph type="sldNum" sz="quarter" idx="12"/>
          </p:nvPr>
        </p:nvSpPr>
        <p:spPr/>
        <p:txBody>
          <a:bodyPr/>
          <a:lstStyle/>
          <a:p>
            <a:fld id="{A49C798E-A141-4728-B2C1-C020555BD9EF}" type="slidenum">
              <a:rPr lang="en-GB" smtClean="0"/>
              <a:t>18</a:t>
            </a:fld>
            <a:endParaRPr lang="en-GB"/>
          </a:p>
        </p:txBody>
      </p:sp>
    </p:spTree>
    <p:extLst>
      <p:ext uri="{BB962C8B-B14F-4D97-AF65-F5344CB8AC3E}">
        <p14:creationId xmlns:p14="http://schemas.microsoft.com/office/powerpoint/2010/main" val="242334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116231"/>
            <a:ext cx="6311900" cy="7727372"/>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BDA6CD53-32B3-B575-E71A-ED8A4C871C95}"/>
              </a:ext>
            </a:extLst>
          </p:cNvPr>
          <p:cNvSpPr txBox="1"/>
          <p:nvPr/>
        </p:nvSpPr>
        <p:spPr>
          <a:xfrm>
            <a:off x="273050" y="330200"/>
            <a:ext cx="6311900" cy="646331"/>
          </a:xfrm>
          <a:prstGeom prst="rect">
            <a:avLst/>
          </a:prstGeom>
          <a:solidFill>
            <a:schemeClr val="bg1">
              <a:lumMod val="85000"/>
            </a:schemeClr>
          </a:solidFill>
          <a:ln>
            <a:solidFill>
              <a:schemeClr val="tx1"/>
            </a:solidFill>
          </a:ln>
        </p:spPr>
        <p:txBody>
          <a:bodyPr wrap="square" rtlCol="0">
            <a:spAutoFit/>
          </a:bodyPr>
          <a:lstStyle/>
          <a:p>
            <a:r>
              <a:rPr lang="en-GB" b="1" u="sng" dirty="0"/>
              <a:t>Subtopic 2: </a:t>
            </a:r>
            <a:r>
              <a:rPr lang="en-GB" sz="1800" b="1" u="sng" dirty="0"/>
              <a:t>4.6.1.4 DNA and the genome, 4.6.2.1 Variation, </a:t>
            </a:r>
          </a:p>
          <a:p>
            <a:r>
              <a:rPr lang="en-GB" sz="1800" b="1" u="sng" dirty="0"/>
              <a:t>4.6.1.5 DNA structure (biology only)</a:t>
            </a:r>
            <a:r>
              <a:rPr lang="en-GB" b="1" u="sng" dirty="0"/>
              <a:t> </a:t>
            </a:r>
          </a:p>
        </p:txBody>
      </p:sp>
      <p:pic>
        <p:nvPicPr>
          <p:cNvPr id="5" name="Picture 4">
            <a:extLst>
              <a:ext uri="{FF2B5EF4-FFF2-40B4-BE49-F238E27FC236}">
                <a16:creationId xmlns:a16="http://schemas.microsoft.com/office/drawing/2014/main" id="{A842A253-5A77-A31C-E676-E79EF217B483}"/>
              </a:ext>
            </a:extLst>
          </p:cNvPr>
          <p:cNvPicPr>
            <a:picLocks noChangeAspect="1"/>
          </p:cNvPicPr>
          <p:nvPr/>
        </p:nvPicPr>
        <p:blipFill>
          <a:blip r:embed="rId2"/>
          <a:stretch>
            <a:fillRect/>
          </a:stretch>
        </p:blipFill>
        <p:spPr>
          <a:xfrm>
            <a:off x="295275" y="1390399"/>
            <a:ext cx="6057399" cy="4335919"/>
          </a:xfrm>
          <a:prstGeom prst="rect">
            <a:avLst/>
          </a:prstGeom>
        </p:spPr>
      </p:pic>
      <p:sp>
        <p:nvSpPr>
          <p:cNvPr id="3" name="Slide Number Placeholder 2">
            <a:extLst>
              <a:ext uri="{FF2B5EF4-FFF2-40B4-BE49-F238E27FC236}">
                <a16:creationId xmlns:a16="http://schemas.microsoft.com/office/drawing/2014/main" id="{E1A64A7C-F0D3-E687-ECCE-7F773D214E94}"/>
              </a:ext>
            </a:extLst>
          </p:cNvPr>
          <p:cNvSpPr>
            <a:spLocks noGrp="1"/>
          </p:cNvSpPr>
          <p:nvPr>
            <p:ph type="sldNum" sz="quarter" idx="12"/>
          </p:nvPr>
        </p:nvSpPr>
        <p:spPr/>
        <p:txBody>
          <a:bodyPr/>
          <a:lstStyle/>
          <a:p>
            <a:fld id="{A49C798E-A141-4728-B2C1-C020555BD9EF}" type="slidenum">
              <a:rPr lang="en-GB" smtClean="0"/>
              <a:t>19</a:t>
            </a:fld>
            <a:endParaRPr lang="en-GB"/>
          </a:p>
        </p:txBody>
      </p:sp>
    </p:spTree>
    <p:extLst>
      <p:ext uri="{BB962C8B-B14F-4D97-AF65-F5344CB8AC3E}">
        <p14:creationId xmlns:p14="http://schemas.microsoft.com/office/powerpoint/2010/main" val="2355264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dirty="0"/>
              <a:t>BIG PICTURE</a:t>
            </a:r>
          </a:p>
        </p:txBody>
      </p:sp>
      <p:graphicFrame>
        <p:nvGraphicFramePr>
          <p:cNvPr id="6" name="Table 6">
            <a:extLst>
              <a:ext uri="{FF2B5EF4-FFF2-40B4-BE49-F238E27FC236}">
                <a16:creationId xmlns:a16="http://schemas.microsoft.com/office/drawing/2014/main" id="{7FFA2D90-58A7-CAF5-5936-A77DCE3C1B06}"/>
              </a:ext>
            </a:extLst>
          </p:cNvPr>
          <p:cNvGraphicFramePr>
            <a:graphicFrameLocks noGrp="1"/>
          </p:cNvGraphicFramePr>
          <p:nvPr>
            <p:extLst>
              <p:ext uri="{D42A27DB-BD31-4B8C-83A1-F6EECF244321}">
                <p14:modId xmlns:p14="http://schemas.microsoft.com/office/powerpoint/2010/main" val="2570214779"/>
              </p:ext>
            </p:extLst>
          </p:nvPr>
        </p:nvGraphicFramePr>
        <p:xfrm>
          <a:off x="273048" y="827993"/>
          <a:ext cx="6311900" cy="1285240"/>
        </p:xfrm>
        <a:graphic>
          <a:graphicData uri="http://schemas.openxmlformats.org/drawingml/2006/table">
            <a:tbl>
              <a:tblPr firstRow="1" bandRow="1">
                <a:tableStyleId>{5940675A-B579-460E-94D1-54222C63F5DA}</a:tableStyleId>
              </a:tblPr>
              <a:tblGrid>
                <a:gridCol w="806450">
                  <a:extLst>
                    <a:ext uri="{9D8B030D-6E8A-4147-A177-3AD203B41FA5}">
                      <a16:colId xmlns:a16="http://schemas.microsoft.com/office/drawing/2014/main" val="1636811758"/>
                    </a:ext>
                  </a:extLst>
                </a:gridCol>
                <a:gridCol w="5505450">
                  <a:extLst>
                    <a:ext uri="{9D8B030D-6E8A-4147-A177-3AD203B41FA5}">
                      <a16:colId xmlns:a16="http://schemas.microsoft.com/office/drawing/2014/main" val="748757239"/>
                    </a:ext>
                  </a:extLst>
                </a:gridCol>
              </a:tblGrid>
              <a:tr h="370840">
                <a:tc gridSpan="2">
                  <a:txBody>
                    <a:bodyPr/>
                    <a:lstStyle/>
                    <a:p>
                      <a:r>
                        <a:rPr lang="en-GB" sz="1200" b="1" dirty="0"/>
                        <a:t>How will my prior knowledge develop my understanding of this topic?</a:t>
                      </a:r>
                    </a:p>
                  </a:txBody>
                  <a:tcPr>
                    <a:solidFill>
                      <a:schemeClr val="bg1">
                        <a:lumMod val="85000"/>
                      </a:schemeClr>
                    </a:solidFill>
                  </a:tcPr>
                </a:tc>
                <a:tc hMerge="1">
                  <a:txBody>
                    <a:bodyPr/>
                    <a:lstStyle/>
                    <a:p>
                      <a:endParaRPr lang="en-GB" dirty="0"/>
                    </a:p>
                  </a:txBody>
                  <a:tcPr/>
                </a:tc>
                <a:extLst>
                  <a:ext uri="{0D108BD9-81ED-4DB2-BD59-A6C34878D82A}">
                    <a16:rowId xmlns:a16="http://schemas.microsoft.com/office/drawing/2014/main" val="260222018"/>
                  </a:ext>
                </a:extLst>
              </a:tr>
              <a:tr h="370840">
                <a:tc>
                  <a:txBody>
                    <a:bodyPr/>
                    <a:lstStyle/>
                    <a:p>
                      <a:pPr algn="ctr"/>
                      <a:r>
                        <a:rPr lang="en-GB" sz="1200" b="1" dirty="0"/>
                        <a:t>Y7</a:t>
                      </a:r>
                    </a:p>
                  </a:txBody>
                  <a:tcPr>
                    <a:solidFill>
                      <a:schemeClr val="bg1"/>
                    </a:solidFill>
                  </a:tcPr>
                </a:tc>
                <a:tc>
                  <a:txBody>
                    <a:bodyPr/>
                    <a:lstStyle/>
                    <a:p>
                      <a:r>
                        <a:rPr lang="en-GB" sz="1200" dirty="0"/>
                        <a:t>Cells, organisation and variation are studied in year 7. This knowledge is at the heart of understanding inheritance. </a:t>
                      </a:r>
                    </a:p>
                  </a:txBody>
                  <a:tcPr>
                    <a:solidFill>
                      <a:schemeClr val="bg1"/>
                    </a:solidFill>
                  </a:tcPr>
                </a:tc>
                <a:extLst>
                  <a:ext uri="{0D108BD9-81ED-4DB2-BD59-A6C34878D82A}">
                    <a16:rowId xmlns:a16="http://schemas.microsoft.com/office/drawing/2014/main" val="2330864863"/>
                  </a:ext>
                </a:extLst>
              </a:tr>
              <a:tr h="370840">
                <a:tc>
                  <a:txBody>
                    <a:bodyPr/>
                    <a:lstStyle/>
                    <a:p>
                      <a:pPr algn="ctr"/>
                      <a:r>
                        <a:rPr lang="en-GB" sz="1200" b="1" dirty="0"/>
                        <a:t>Y9</a:t>
                      </a:r>
                    </a:p>
                  </a:txBody>
                  <a:tcPr>
                    <a:solidFill>
                      <a:schemeClr val="bg1"/>
                    </a:solidFill>
                  </a:tcPr>
                </a:tc>
                <a:tc>
                  <a:txBody>
                    <a:bodyPr/>
                    <a:lstStyle/>
                    <a:p>
                      <a:r>
                        <a:rPr lang="en-GB" sz="1200" dirty="0"/>
                        <a:t>Inheritance is studied in year 9; this content is the foundation knowledge required to understand Inheritance at GCSE.</a:t>
                      </a:r>
                    </a:p>
                  </a:txBody>
                  <a:tcPr>
                    <a:solidFill>
                      <a:schemeClr val="bg1"/>
                    </a:solidFill>
                  </a:tcPr>
                </a:tc>
                <a:extLst>
                  <a:ext uri="{0D108BD9-81ED-4DB2-BD59-A6C34878D82A}">
                    <a16:rowId xmlns:a16="http://schemas.microsoft.com/office/drawing/2014/main" val="3248912250"/>
                  </a:ext>
                </a:extLst>
              </a:tr>
            </a:tbl>
          </a:graphicData>
        </a:graphic>
      </p:graphicFrame>
      <p:graphicFrame>
        <p:nvGraphicFramePr>
          <p:cNvPr id="7" name="Table 7">
            <a:extLst>
              <a:ext uri="{FF2B5EF4-FFF2-40B4-BE49-F238E27FC236}">
                <a16:creationId xmlns:a16="http://schemas.microsoft.com/office/drawing/2014/main" id="{E160ACF2-1D29-01F0-E5D6-A404E41B1B95}"/>
              </a:ext>
            </a:extLst>
          </p:cNvPr>
          <p:cNvGraphicFramePr>
            <a:graphicFrameLocks noGrp="1"/>
          </p:cNvGraphicFramePr>
          <p:nvPr>
            <p:extLst>
              <p:ext uri="{D42A27DB-BD31-4B8C-83A1-F6EECF244321}">
                <p14:modId xmlns:p14="http://schemas.microsoft.com/office/powerpoint/2010/main" val="3525016488"/>
              </p:ext>
            </p:extLst>
          </p:nvPr>
        </p:nvGraphicFramePr>
        <p:xfrm>
          <a:off x="273048" y="2241694"/>
          <a:ext cx="6311901" cy="2634350"/>
        </p:xfrm>
        <a:graphic>
          <a:graphicData uri="http://schemas.openxmlformats.org/drawingml/2006/table">
            <a:tbl>
              <a:tblPr firstRow="1" bandRow="1">
                <a:tableStyleId>{5940675A-B579-460E-94D1-54222C63F5DA}</a:tableStyleId>
              </a:tblPr>
              <a:tblGrid>
                <a:gridCol w="908050">
                  <a:extLst>
                    <a:ext uri="{9D8B030D-6E8A-4147-A177-3AD203B41FA5}">
                      <a16:colId xmlns:a16="http://schemas.microsoft.com/office/drawing/2014/main" val="1068356305"/>
                    </a:ext>
                  </a:extLst>
                </a:gridCol>
                <a:gridCol w="2353837">
                  <a:extLst>
                    <a:ext uri="{9D8B030D-6E8A-4147-A177-3AD203B41FA5}">
                      <a16:colId xmlns:a16="http://schemas.microsoft.com/office/drawing/2014/main" val="3913828224"/>
                    </a:ext>
                  </a:extLst>
                </a:gridCol>
                <a:gridCol w="959004">
                  <a:extLst>
                    <a:ext uri="{9D8B030D-6E8A-4147-A177-3AD203B41FA5}">
                      <a16:colId xmlns:a16="http://schemas.microsoft.com/office/drawing/2014/main" val="1664534013"/>
                    </a:ext>
                  </a:extLst>
                </a:gridCol>
                <a:gridCol w="2091010">
                  <a:extLst>
                    <a:ext uri="{9D8B030D-6E8A-4147-A177-3AD203B41FA5}">
                      <a16:colId xmlns:a16="http://schemas.microsoft.com/office/drawing/2014/main" val="852912441"/>
                    </a:ext>
                  </a:extLst>
                </a:gridCol>
              </a:tblGrid>
              <a:tr h="439790">
                <a:tc gridSpan="4">
                  <a:txBody>
                    <a:bodyPr/>
                    <a:lstStyle/>
                    <a:p>
                      <a:r>
                        <a:rPr lang="en-GB" sz="1200" b="1" dirty="0"/>
                        <a:t>Learning Journey </a:t>
                      </a:r>
                    </a:p>
                  </a:txBody>
                  <a:tcPr>
                    <a:solidFill>
                      <a:schemeClr val="bg1">
                        <a:lumMod val="85000"/>
                      </a:schemeClr>
                    </a:solidFill>
                  </a:tcPr>
                </a:tc>
                <a:tc hMerge="1">
                  <a:txBody>
                    <a:bodyPr/>
                    <a:lstStyle/>
                    <a:p>
                      <a:endParaRPr lang="en-GB" dirty="0"/>
                    </a:p>
                  </a:txBody>
                  <a:tcPr/>
                </a:tc>
                <a:tc hMerge="1">
                  <a:txBody>
                    <a:bodyPr/>
                    <a:lstStyle/>
                    <a:p>
                      <a:endParaRPr lang="en-GB" sz="1200" b="1" dirty="0"/>
                    </a:p>
                  </a:txBody>
                  <a:tcPr>
                    <a:solidFill>
                      <a:schemeClr val="bg1">
                        <a:lumMod val="85000"/>
                      </a:schemeClr>
                    </a:solidFill>
                  </a:tcPr>
                </a:tc>
                <a:tc hMerge="1">
                  <a:txBody>
                    <a:bodyPr/>
                    <a:lstStyle/>
                    <a:p>
                      <a:endParaRPr lang="en-GB" sz="1200" b="1" dirty="0"/>
                    </a:p>
                  </a:txBody>
                  <a:tcPr>
                    <a:solidFill>
                      <a:schemeClr val="bg1">
                        <a:lumMod val="85000"/>
                      </a:schemeClr>
                    </a:solidFill>
                  </a:tcPr>
                </a:tc>
                <a:extLst>
                  <a:ext uri="{0D108BD9-81ED-4DB2-BD59-A6C34878D82A}">
                    <a16:rowId xmlns:a16="http://schemas.microsoft.com/office/drawing/2014/main" val="996584451"/>
                  </a:ext>
                </a:extLst>
              </a:tr>
              <a:tr h="439790">
                <a:tc>
                  <a:txBody>
                    <a:bodyPr/>
                    <a:lstStyle/>
                    <a:p>
                      <a:r>
                        <a:rPr lang="en-GB" sz="1200" dirty="0"/>
                        <a:t>Subtopic 1</a:t>
                      </a:r>
                    </a:p>
                    <a:p>
                      <a:endParaRPr lang="en-GB" sz="1200" dirty="0"/>
                    </a:p>
                  </a:txBody>
                  <a:tcPr/>
                </a:tc>
                <a:tc>
                  <a:txBody>
                    <a:bodyPr/>
                    <a:lstStyle/>
                    <a:p>
                      <a:r>
                        <a:rPr lang="en-GB" sz="1200" dirty="0"/>
                        <a:t>4.6.1.1 Sexual and asexual reproduction</a:t>
                      </a:r>
                    </a:p>
                    <a:p>
                      <a:r>
                        <a:rPr lang="en-GB" sz="1200" dirty="0"/>
                        <a:t>4.6.1.2 Meiosis</a:t>
                      </a:r>
                    </a:p>
                  </a:txBody>
                  <a:tcPr/>
                </a:tc>
                <a:tc>
                  <a:txBody>
                    <a:bodyPr/>
                    <a:lstStyle/>
                    <a:p>
                      <a:r>
                        <a:rPr lang="en-GB" sz="1200" dirty="0"/>
                        <a:t>Subtopic 5</a:t>
                      </a:r>
                    </a:p>
                    <a:p>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t>4.6.3.5 Fossils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4.6.3.4 Evidence for evolution</a:t>
                      </a: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t>4.6.3.7 Resistant bacteria</a:t>
                      </a:r>
                    </a:p>
                  </a:txBody>
                  <a:tcPr/>
                </a:tc>
                <a:extLst>
                  <a:ext uri="{0D108BD9-81ED-4DB2-BD59-A6C34878D82A}">
                    <a16:rowId xmlns:a16="http://schemas.microsoft.com/office/drawing/2014/main" val="3986441415"/>
                  </a:ext>
                </a:extLst>
              </a:tr>
              <a:tr h="439790">
                <a:tc>
                  <a:txBody>
                    <a:bodyPr/>
                    <a:lstStyle/>
                    <a:p>
                      <a:r>
                        <a:rPr lang="en-GB" sz="1200" dirty="0"/>
                        <a:t>Subtopic 2</a:t>
                      </a:r>
                    </a:p>
                  </a:txBody>
                  <a:tcPr/>
                </a:tc>
                <a:tc>
                  <a:txBody>
                    <a:bodyPr/>
                    <a:lstStyle/>
                    <a:p>
                      <a:r>
                        <a:rPr lang="en-GB" sz="1200" dirty="0"/>
                        <a:t>4.6.1.4 DNA and the genome</a:t>
                      </a:r>
                    </a:p>
                    <a:p>
                      <a:r>
                        <a:rPr lang="en-GB" sz="1200" dirty="0"/>
                        <a:t>4.6.2.1 Variation</a:t>
                      </a:r>
                    </a:p>
                  </a:txBody>
                  <a:tcPr/>
                </a:tc>
                <a:tc>
                  <a:txBody>
                    <a:bodyPr/>
                    <a:lstStyle/>
                    <a:p>
                      <a:r>
                        <a:rPr lang="en-GB" sz="1200" dirty="0"/>
                        <a:t>Subtopic 6</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4.6.2.3 Selective breeding</a:t>
                      </a:r>
                    </a:p>
                    <a:p>
                      <a:endParaRPr lang="en-GB" sz="1200" b="1" dirty="0"/>
                    </a:p>
                  </a:txBody>
                  <a:tcPr/>
                </a:tc>
                <a:extLst>
                  <a:ext uri="{0D108BD9-81ED-4DB2-BD59-A6C34878D82A}">
                    <a16:rowId xmlns:a16="http://schemas.microsoft.com/office/drawing/2014/main" val="3135617624"/>
                  </a:ext>
                </a:extLst>
              </a:tr>
              <a:tr h="439790">
                <a:tc>
                  <a:txBody>
                    <a:bodyPr/>
                    <a:lstStyle/>
                    <a:p>
                      <a:r>
                        <a:rPr lang="en-GB" sz="1200" dirty="0"/>
                        <a:t>Subtopic 3</a:t>
                      </a:r>
                    </a:p>
                  </a:txBody>
                  <a:tcPr/>
                </a:tc>
                <a:tc>
                  <a:txBody>
                    <a:bodyPr/>
                    <a:lstStyle/>
                    <a:p>
                      <a:r>
                        <a:rPr lang="en-GB" sz="1200" b="0" dirty="0"/>
                        <a:t>4.6.1.6 Genetic inheritance</a:t>
                      </a:r>
                    </a:p>
                    <a:p>
                      <a:r>
                        <a:rPr lang="en-GB" sz="1200" b="0" dirty="0"/>
                        <a:t>4.6.1.8 Sex determination</a:t>
                      </a:r>
                    </a:p>
                    <a:p>
                      <a:r>
                        <a:rPr lang="en-GB" sz="1200" b="0" dirty="0"/>
                        <a:t>4.6.1.7 Inherited disorders</a:t>
                      </a:r>
                    </a:p>
                  </a:txBody>
                  <a:tcPr/>
                </a:tc>
                <a:tc>
                  <a:txBody>
                    <a:bodyPr/>
                    <a:lstStyle/>
                    <a:p>
                      <a:r>
                        <a:rPr lang="en-GB" sz="1200" b="0" dirty="0"/>
                        <a:t>Subtopic 7</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t>4.6.2.4 Genetic engineering</a:t>
                      </a:r>
                    </a:p>
                    <a:p>
                      <a:endParaRPr lang="en-GB" sz="1200" b="1" dirty="0"/>
                    </a:p>
                  </a:txBody>
                  <a:tcPr/>
                </a:tc>
                <a:extLst>
                  <a:ext uri="{0D108BD9-81ED-4DB2-BD59-A6C34878D82A}">
                    <a16:rowId xmlns:a16="http://schemas.microsoft.com/office/drawing/2014/main" val="4092558228"/>
                  </a:ext>
                </a:extLst>
              </a:tr>
              <a:tr h="268054">
                <a:tc>
                  <a:txBody>
                    <a:bodyPr/>
                    <a:lstStyle/>
                    <a:p>
                      <a:r>
                        <a:rPr lang="en-GB" sz="1200" dirty="0"/>
                        <a:t>Subtopic 4</a:t>
                      </a:r>
                    </a:p>
                  </a:txBody>
                  <a:tcPr/>
                </a:tc>
                <a:tc>
                  <a:txBody>
                    <a:bodyPr/>
                    <a:lstStyle/>
                    <a:p>
                      <a:r>
                        <a:rPr lang="en-GB" sz="1200" dirty="0"/>
                        <a:t>4.6.2.2 Evolution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t>4.6.3.6 Extinction</a:t>
                      </a:r>
                    </a:p>
                  </a:txBody>
                  <a:tcPr/>
                </a:tc>
                <a:tc>
                  <a:txBody>
                    <a:bodyPr/>
                    <a:lstStyle/>
                    <a:p>
                      <a:r>
                        <a:rPr lang="en-GB" sz="1200" dirty="0"/>
                        <a:t>Subtopic 8</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4.6.4 Classification of living organisms</a:t>
                      </a:r>
                    </a:p>
                  </a:txBody>
                  <a:tcPr/>
                </a:tc>
                <a:extLst>
                  <a:ext uri="{0D108BD9-81ED-4DB2-BD59-A6C34878D82A}">
                    <a16:rowId xmlns:a16="http://schemas.microsoft.com/office/drawing/2014/main" val="1426963129"/>
                  </a:ext>
                </a:extLst>
              </a:tr>
            </a:tbl>
          </a:graphicData>
        </a:graphic>
      </p:graphicFrame>
      <p:graphicFrame>
        <p:nvGraphicFramePr>
          <p:cNvPr id="3" name="Table 8">
            <a:extLst>
              <a:ext uri="{FF2B5EF4-FFF2-40B4-BE49-F238E27FC236}">
                <a16:creationId xmlns:a16="http://schemas.microsoft.com/office/drawing/2014/main" id="{D16D577B-7671-EA94-8551-CEC89DF1FEB1}"/>
              </a:ext>
            </a:extLst>
          </p:cNvPr>
          <p:cNvGraphicFramePr>
            <a:graphicFrameLocks noGrp="1"/>
          </p:cNvGraphicFramePr>
          <p:nvPr>
            <p:extLst>
              <p:ext uri="{D42A27DB-BD31-4B8C-83A1-F6EECF244321}">
                <p14:modId xmlns:p14="http://schemas.microsoft.com/office/powerpoint/2010/main" val="2553817362"/>
              </p:ext>
            </p:extLst>
          </p:nvPr>
        </p:nvGraphicFramePr>
        <p:xfrm>
          <a:off x="273048" y="5004505"/>
          <a:ext cx="6311900" cy="1833880"/>
        </p:xfrm>
        <a:graphic>
          <a:graphicData uri="http://schemas.openxmlformats.org/drawingml/2006/table">
            <a:tbl>
              <a:tblPr firstRow="1" bandRow="1">
                <a:tableStyleId>{5940675A-B579-460E-94D1-54222C63F5DA}</a:tableStyleId>
              </a:tblPr>
              <a:tblGrid>
                <a:gridCol w="1403350">
                  <a:extLst>
                    <a:ext uri="{9D8B030D-6E8A-4147-A177-3AD203B41FA5}">
                      <a16:colId xmlns:a16="http://schemas.microsoft.com/office/drawing/2014/main" val="2976228114"/>
                    </a:ext>
                  </a:extLst>
                </a:gridCol>
                <a:gridCol w="4908550">
                  <a:extLst>
                    <a:ext uri="{9D8B030D-6E8A-4147-A177-3AD203B41FA5}">
                      <a16:colId xmlns:a16="http://schemas.microsoft.com/office/drawing/2014/main" val="1304578902"/>
                    </a:ext>
                  </a:extLst>
                </a:gridCol>
              </a:tblGrid>
              <a:tr h="370840">
                <a:tc gridSpan="2">
                  <a:txBody>
                    <a:bodyPr/>
                    <a:lstStyle/>
                    <a:p>
                      <a:r>
                        <a:rPr lang="en-GB" sz="1200" b="1" dirty="0"/>
                        <a:t>Key knowledge</a:t>
                      </a:r>
                    </a:p>
                  </a:txBody>
                  <a:tcPr>
                    <a:solidFill>
                      <a:schemeClr val="bg1">
                        <a:lumMod val="85000"/>
                      </a:schemeClr>
                    </a:solidFill>
                  </a:tcPr>
                </a:tc>
                <a:tc hMerge="1">
                  <a:txBody>
                    <a:bodyPr/>
                    <a:lstStyle/>
                    <a:p>
                      <a:endParaRPr lang="en-GB" dirty="0"/>
                    </a:p>
                  </a:txBody>
                  <a:tcPr/>
                </a:tc>
                <a:extLst>
                  <a:ext uri="{0D108BD9-81ED-4DB2-BD59-A6C34878D82A}">
                    <a16:rowId xmlns:a16="http://schemas.microsoft.com/office/drawing/2014/main" val="3028398464"/>
                  </a:ext>
                </a:extLst>
              </a:tr>
              <a:tr h="370840">
                <a:tc>
                  <a:txBody>
                    <a:bodyPr/>
                    <a:lstStyle/>
                    <a:p>
                      <a:r>
                        <a:rPr lang="en-GB" sz="1200" dirty="0"/>
                        <a:t>By the end of this topic you should know…</a:t>
                      </a:r>
                    </a:p>
                  </a:txBody>
                  <a:tcPr/>
                </a:tc>
                <a:tc>
                  <a:txBody>
                    <a:bodyPr/>
                    <a:lstStyle/>
                    <a:p>
                      <a:r>
                        <a:rPr lang="en-GB" sz="1200" dirty="0"/>
                        <a:t>How characteristics are controlled at the molecular level and how variation in characteristics help ensure survival of a species, and the evolution of new species. You should also know how humans manipulate characteristics to meet their own needs.</a:t>
                      </a:r>
                    </a:p>
                  </a:txBody>
                  <a:tcPr/>
                </a:tc>
                <a:extLst>
                  <a:ext uri="{0D108BD9-81ED-4DB2-BD59-A6C34878D82A}">
                    <a16:rowId xmlns:a16="http://schemas.microsoft.com/office/drawing/2014/main" val="3417920731"/>
                  </a:ext>
                </a:extLst>
              </a:tr>
              <a:tr h="370840">
                <a:tc>
                  <a:txBody>
                    <a:bodyPr/>
                    <a:lstStyle/>
                    <a:p>
                      <a:r>
                        <a:rPr lang="en-GB" sz="1200" dirty="0"/>
                        <a:t>By the end of this topic should be able to do…</a:t>
                      </a:r>
                    </a:p>
                  </a:txBody>
                  <a:tcPr/>
                </a:tc>
                <a:tc>
                  <a:txBody>
                    <a:bodyPr/>
                    <a:lstStyle/>
                    <a:p>
                      <a:r>
                        <a:rPr lang="en-GB" sz="1200" dirty="0"/>
                        <a:t>Apply the process of evolution by natural selection to new situations. You should also be able to apply selective breeding and genetic engineering to novel situations.</a:t>
                      </a:r>
                    </a:p>
                  </a:txBody>
                  <a:tcPr/>
                </a:tc>
                <a:extLst>
                  <a:ext uri="{0D108BD9-81ED-4DB2-BD59-A6C34878D82A}">
                    <a16:rowId xmlns:a16="http://schemas.microsoft.com/office/drawing/2014/main" val="1000013991"/>
                  </a:ext>
                </a:extLst>
              </a:tr>
            </a:tbl>
          </a:graphicData>
        </a:graphic>
      </p:graphicFrame>
      <p:graphicFrame>
        <p:nvGraphicFramePr>
          <p:cNvPr id="8" name="Table 7">
            <a:extLst>
              <a:ext uri="{FF2B5EF4-FFF2-40B4-BE49-F238E27FC236}">
                <a16:creationId xmlns:a16="http://schemas.microsoft.com/office/drawing/2014/main" id="{2789BD7C-EDE8-2442-3FC9-ECDED6BACCD2}"/>
              </a:ext>
            </a:extLst>
          </p:cNvPr>
          <p:cNvGraphicFramePr>
            <a:graphicFrameLocks noGrp="1"/>
          </p:cNvGraphicFramePr>
          <p:nvPr>
            <p:extLst>
              <p:ext uri="{D42A27DB-BD31-4B8C-83A1-F6EECF244321}">
                <p14:modId xmlns:p14="http://schemas.microsoft.com/office/powerpoint/2010/main" val="1903935678"/>
              </p:ext>
            </p:extLst>
          </p:nvPr>
        </p:nvGraphicFramePr>
        <p:xfrm>
          <a:off x="273048" y="6966846"/>
          <a:ext cx="6311900" cy="1010920"/>
        </p:xfrm>
        <a:graphic>
          <a:graphicData uri="http://schemas.openxmlformats.org/drawingml/2006/table">
            <a:tbl>
              <a:tblPr firstRow="1" bandRow="1">
                <a:tableStyleId>{5940675A-B579-460E-94D1-54222C63F5DA}</a:tableStyleId>
              </a:tblPr>
              <a:tblGrid>
                <a:gridCol w="6311900">
                  <a:extLst>
                    <a:ext uri="{9D8B030D-6E8A-4147-A177-3AD203B41FA5}">
                      <a16:colId xmlns:a16="http://schemas.microsoft.com/office/drawing/2014/main" val="2976228114"/>
                    </a:ext>
                  </a:extLst>
                </a:gridCol>
              </a:tblGrid>
              <a:tr h="370840">
                <a:tc>
                  <a:txBody>
                    <a:bodyPr/>
                    <a:lstStyle/>
                    <a:p>
                      <a:r>
                        <a:rPr lang="en-GB" sz="1200" b="1" dirty="0"/>
                        <a:t>How will this knowledge develop my understanding of future topics?</a:t>
                      </a:r>
                    </a:p>
                  </a:txBody>
                  <a:tcPr>
                    <a:solidFill>
                      <a:schemeClr val="bg1">
                        <a:lumMod val="85000"/>
                      </a:schemeClr>
                    </a:solidFill>
                  </a:tcPr>
                </a:tc>
                <a:extLst>
                  <a:ext uri="{0D108BD9-81ED-4DB2-BD59-A6C34878D82A}">
                    <a16:rowId xmlns:a16="http://schemas.microsoft.com/office/drawing/2014/main" val="3028398464"/>
                  </a:ext>
                </a:extLst>
              </a:tr>
              <a:tr h="370840">
                <a:tc>
                  <a:txBody>
                    <a:bodyPr/>
                    <a:lstStyle/>
                    <a:p>
                      <a:r>
                        <a:rPr lang="en-GB" sz="1200" dirty="0"/>
                        <a:t>This topic is a capstone topic in that it draws on knowledge from many topics. However, future topics do not build on it.</a:t>
                      </a:r>
                    </a:p>
                    <a:p>
                      <a:endParaRPr lang="en-GB" sz="1200" dirty="0"/>
                    </a:p>
                  </a:txBody>
                  <a:tcPr/>
                </a:tc>
                <a:extLst>
                  <a:ext uri="{0D108BD9-81ED-4DB2-BD59-A6C34878D82A}">
                    <a16:rowId xmlns:a16="http://schemas.microsoft.com/office/drawing/2014/main" val="3417920731"/>
                  </a:ext>
                </a:extLst>
              </a:tr>
            </a:tbl>
          </a:graphicData>
        </a:graphic>
      </p:graphicFrame>
      <p:sp>
        <p:nvSpPr>
          <p:cNvPr id="2" name="Slide Number Placeholder 1">
            <a:extLst>
              <a:ext uri="{FF2B5EF4-FFF2-40B4-BE49-F238E27FC236}">
                <a16:creationId xmlns:a16="http://schemas.microsoft.com/office/drawing/2014/main" id="{362B9D1C-DEF0-1EAF-FC94-C59233D0AB7C}"/>
              </a:ext>
            </a:extLst>
          </p:cNvPr>
          <p:cNvSpPr>
            <a:spLocks noGrp="1"/>
          </p:cNvSpPr>
          <p:nvPr>
            <p:ph type="sldNum" sz="quarter" idx="12"/>
          </p:nvPr>
        </p:nvSpPr>
        <p:spPr/>
        <p:txBody>
          <a:bodyPr/>
          <a:lstStyle/>
          <a:p>
            <a:fld id="{A49C798E-A141-4728-B2C1-C020555BD9EF}" type="slidenum">
              <a:rPr lang="en-GB" smtClean="0"/>
              <a:t>2</a:t>
            </a:fld>
            <a:endParaRPr lang="en-GB"/>
          </a:p>
        </p:txBody>
      </p:sp>
    </p:spTree>
    <p:extLst>
      <p:ext uri="{BB962C8B-B14F-4D97-AF65-F5344CB8AC3E}">
        <p14:creationId xmlns:p14="http://schemas.microsoft.com/office/powerpoint/2010/main" val="1139688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985313"/>
            <a:ext cx="6311900" cy="7173374"/>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b="1" dirty="0"/>
          </a:p>
          <a:p>
            <a:pPr>
              <a:lnSpc>
                <a:spcPct val="150000"/>
              </a:lnSpc>
            </a:pPr>
            <a:endParaRPr lang="en-GB" sz="1200"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BDA6CD53-32B3-B575-E71A-ED8A4C871C95}"/>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2: </a:t>
            </a:r>
            <a:r>
              <a:rPr lang="en-GB" sz="1800" b="1" u="sng" dirty="0"/>
              <a:t>4.6.1.4 DNA and the genome, 4.6.2.1 Variation, </a:t>
            </a:r>
          </a:p>
        </p:txBody>
      </p:sp>
      <p:pic>
        <p:nvPicPr>
          <p:cNvPr id="7" name="Picture 6">
            <a:extLst>
              <a:ext uri="{FF2B5EF4-FFF2-40B4-BE49-F238E27FC236}">
                <a16:creationId xmlns:a16="http://schemas.microsoft.com/office/drawing/2014/main" id="{DA6CCE3E-3FCD-6EBD-0F49-E082DAEB9A87}"/>
              </a:ext>
            </a:extLst>
          </p:cNvPr>
          <p:cNvPicPr>
            <a:picLocks noChangeAspect="1"/>
          </p:cNvPicPr>
          <p:nvPr/>
        </p:nvPicPr>
        <p:blipFill>
          <a:blip r:embed="rId2"/>
          <a:stretch>
            <a:fillRect/>
          </a:stretch>
        </p:blipFill>
        <p:spPr>
          <a:xfrm>
            <a:off x="333375" y="1396916"/>
            <a:ext cx="6159500" cy="2524125"/>
          </a:xfrm>
          <a:prstGeom prst="rect">
            <a:avLst/>
          </a:prstGeom>
        </p:spPr>
      </p:pic>
      <p:pic>
        <p:nvPicPr>
          <p:cNvPr id="10" name="Picture 9">
            <a:extLst>
              <a:ext uri="{FF2B5EF4-FFF2-40B4-BE49-F238E27FC236}">
                <a16:creationId xmlns:a16="http://schemas.microsoft.com/office/drawing/2014/main" id="{41EC8017-095A-D618-BB13-DCB9EB63BFCE}"/>
              </a:ext>
            </a:extLst>
          </p:cNvPr>
          <p:cNvPicPr>
            <a:picLocks noChangeAspect="1"/>
          </p:cNvPicPr>
          <p:nvPr/>
        </p:nvPicPr>
        <p:blipFill>
          <a:blip r:embed="rId3"/>
          <a:stretch>
            <a:fillRect/>
          </a:stretch>
        </p:blipFill>
        <p:spPr>
          <a:xfrm>
            <a:off x="309311" y="3860881"/>
            <a:ext cx="6159500" cy="1885950"/>
          </a:xfrm>
          <a:prstGeom prst="rect">
            <a:avLst/>
          </a:prstGeom>
        </p:spPr>
      </p:pic>
      <p:sp>
        <p:nvSpPr>
          <p:cNvPr id="3" name="Slide Number Placeholder 2">
            <a:extLst>
              <a:ext uri="{FF2B5EF4-FFF2-40B4-BE49-F238E27FC236}">
                <a16:creationId xmlns:a16="http://schemas.microsoft.com/office/drawing/2014/main" id="{73C7C997-36AF-29F9-C16E-5D6B354413EB}"/>
              </a:ext>
            </a:extLst>
          </p:cNvPr>
          <p:cNvSpPr>
            <a:spLocks noGrp="1"/>
          </p:cNvSpPr>
          <p:nvPr>
            <p:ph type="sldNum" sz="quarter" idx="12"/>
          </p:nvPr>
        </p:nvSpPr>
        <p:spPr/>
        <p:txBody>
          <a:bodyPr/>
          <a:lstStyle/>
          <a:p>
            <a:fld id="{A49C798E-A141-4728-B2C1-C020555BD9EF}" type="slidenum">
              <a:rPr lang="en-GB" smtClean="0"/>
              <a:t>20</a:t>
            </a:fld>
            <a:endParaRPr lang="en-GB"/>
          </a:p>
        </p:txBody>
      </p:sp>
    </p:spTree>
    <p:extLst>
      <p:ext uri="{BB962C8B-B14F-4D97-AF65-F5344CB8AC3E}">
        <p14:creationId xmlns:p14="http://schemas.microsoft.com/office/powerpoint/2010/main" val="178115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17243"/>
            <a:ext cx="6311900" cy="8496813"/>
          </a:xfrm>
          <a:prstGeom prst="rect">
            <a:avLst/>
          </a:prstGeom>
          <a:noFill/>
          <a:ln w="28575">
            <a:noFill/>
          </a:ln>
        </p:spPr>
        <p:txBody>
          <a:bodyPr wrap="square" rtlCol="0">
            <a:spAutoFit/>
          </a:bodyPr>
          <a:lstStyle/>
          <a:p>
            <a:r>
              <a:rPr lang="en-GB" sz="1400" b="1" u="sng" dirty="0"/>
              <a:t>I wasn’t there but I still care!</a:t>
            </a:r>
          </a:p>
          <a:p>
            <a:r>
              <a:rPr lang="en-GB" sz="1200" b="1" u="sng" dirty="0"/>
              <a:t>Sexual Reproduction</a:t>
            </a:r>
          </a:p>
          <a:p>
            <a:pPr marL="342900" indent="-342900">
              <a:lnSpc>
                <a:spcPct val="150000"/>
              </a:lnSpc>
              <a:buFont typeface="Arial" panose="020B0604020202020204" pitchFamily="34" charset="0"/>
              <a:buChar char="•"/>
            </a:pPr>
            <a:r>
              <a:rPr lang="en-US" sz="1200" b="1" dirty="0">
                <a:solidFill>
                  <a:srgbClr val="231F20"/>
                </a:solidFill>
              </a:rPr>
              <a:t>Two </a:t>
            </a:r>
            <a:r>
              <a:rPr lang="en-US" sz="1200" dirty="0">
                <a:solidFill>
                  <a:srgbClr val="231F20"/>
                </a:solidFill>
              </a:rPr>
              <a:t>parents are needed in </a:t>
            </a:r>
            <a:r>
              <a:rPr lang="en-US" sz="1200" b="1" dirty="0">
                <a:solidFill>
                  <a:srgbClr val="231F20"/>
                </a:solidFill>
              </a:rPr>
              <a:t>sexual reproduction</a:t>
            </a:r>
            <a:r>
              <a:rPr lang="en-US" sz="1200" dirty="0">
                <a:solidFill>
                  <a:srgbClr val="231F20"/>
                </a:solidFill>
              </a:rPr>
              <a:t>. </a:t>
            </a:r>
          </a:p>
          <a:p>
            <a:pPr marL="342900" indent="-342900">
              <a:lnSpc>
                <a:spcPct val="150000"/>
              </a:lnSpc>
              <a:buFont typeface="Arial" panose="020B0604020202020204" pitchFamily="34" charset="0"/>
              <a:buChar char="•"/>
            </a:pPr>
            <a:r>
              <a:rPr lang="en-US" sz="1200" b="1" dirty="0">
                <a:solidFill>
                  <a:srgbClr val="231F20"/>
                </a:solidFill>
              </a:rPr>
              <a:t>Nuclei </a:t>
            </a:r>
            <a:r>
              <a:rPr lang="en-US" sz="1200" dirty="0">
                <a:solidFill>
                  <a:srgbClr val="231F20"/>
                </a:solidFill>
              </a:rPr>
              <a:t>of the male and female </a:t>
            </a:r>
            <a:r>
              <a:rPr lang="en-US" sz="1200" b="1" dirty="0">
                <a:solidFill>
                  <a:srgbClr val="231F20"/>
                </a:solidFill>
              </a:rPr>
              <a:t>gametes</a:t>
            </a:r>
            <a:r>
              <a:rPr lang="en-US" sz="1200" dirty="0">
                <a:solidFill>
                  <a:srgbClr val="231F20"/>
                </a:solidFill>
              </a:rPr>
              <a:t> are </a:t>
            </a:r>
            <a:r>
              <a:rPr lang="en-US" sz="1200" b="1" dirty="0">
                <a:solidFill>
                  <a:srgbClr val="231F20"/>
                </a:solidFill>
              </a:rPr>
              <a:t>fused</a:t>
            </a:r>
            <a:r>
              <a:rPr lang="en-US" sz="1200" dirty="0">
                <a:solidFill>
                  <a:srgbClr val="231F20"/>
                </a:solidFill>
              </a:rPr>
              <a:t> to create a zygote</a:t>
            </a:r>
          </a:p>
          <a:p>
            <a:pPr marL="342900" indent="-342900">
              <a:lnSpc>
                <a:spcPct val="150000"/>
              </a:lnSpc>
              <a:buFont typeface="Arial" panose="020B0604020202020204" pitchFamily="34" charset="0"/>
              <a:buChar char="•"/>
            </a:pPr>
            <a:r>
              <a:rPr lang="en-US" sz="1200" dirty="0">
                <a:solidFill>
                  <a:srgbClr val="231F20"/>
                </a:solidFill>
              </a:rPr>
              <a:t>Each gamete contain </a:t>
            </a:r>
            <a:r>
              <a:rPr lang="en-US" sz="1200" b="1" dirty="0">
                <a:solidFill>
                  <a:srgbClr val="231F20"/>
                </a:solidFill>
              </a:rPr>
              <a:t>haploid</a:t>
            </a:r>
            <a:r>
              <a:rPr lang="en-US" sz="1200" dirty="0">
                <a:solidFill>
                  <a:srgbClr val="231F20"/>
                </a:solidFill>
              </a:rPr>
              <a:t> (half) the number of chromosomes </a:t>
            </a:r>
            <a:r>
              <a:rPr lang="en-US" sz="1200" b="1" dirty="0">
                <a:solidFill>
                  <a:srgbClr val="231F20"/>
                </a:solidFill>
              </a:rPr>
              <a:t>(23 chromosomes in human egg and sperm)</a:t>
            </a:r>
          </a:p>
          <a:p>
            <a:pPr marL="342900" indent="-342900">
              <a:lnSpc>
                <a:spcPct val="150000"/>
              </a:lnSpc>
              <a:buFont typeface="Arial" panose="020B0604020202020204" pitchFamily="34" charset="0"/>
              <a:buChar char="•"/>
            </a:pPr>
            <a:r>
              <a:rPr lang="en-US" sz="1200" dirty="0">
                <a:solidFill>
                  <a:srgbClr val="231F20"/>
                </a:solidFill>
              </a:rPr>
              <a:t>When the male and female gametes combine there is 2 full sets of chromosomes </a:t>
            </a:r>
            <a:r>
              <a:rPr lang="en-US" sz="1200" b="1" dirty="0">
                <a:solidFill>
                  <a:srgbClr val="231F20"/>
                </a:solidFill>
              </a:rPr>
              <a:t>(diploid)</a:t>
            </a:r>
          </a:p>
          <a:p>
            <a:pPr marL="342900" indent="-342900">
              <a:lnSpc>
                <a:spcPct val="150000"/>
              </a:lnSpc>
              <a:buFont typeface="Arial" panose="020B0604020202020204" pitchFamily="34" charset="0"/>
              <a:buChar char="•"/>
            </a:pPr>
            <a:r>
              <a:rPr lang="en-US" sz="1200" b="1" dirty="0">
                <a:solidFill>
                  <a:srgbClr val="231F20"/>
                </a:solidFill>
              </a:rPr>
              <a:t>Offspring </a:t>
            </a:r>
            <a:r>
              <a:rPr lang="en-US" sz="1200" dirty="0">
                <a:solidFill>
                  <a:srgbClr val="231F20"/>
                </a:solidFill>
              </a:rPr>
              <a:t>are </a:t>
            </a:r>
            <a:r>
              <a:rPr lang="en-US" sz="1200" b="1" dirty="0">
                <a:solidFill>
                  <a:srgbClr val="231F20"/>
                </a:solidFill>
              </a:rPr>
              <a:t>not identical </a:t>
            </a:r>
            <a:r>
              <a:rPr lang="en-US" sz="1200" dirty="0">
                <a:solidFill>
                  <a:srgbClr val="231F20"/>
                </a:solidFill>
              </a:rPr>
              <a:t>to any parent as they contain </a:t>
            </a:r>
            <a:r>
              <a:rPr lang="en-US" sz="1200" b="1" dirty="0">
                <a:solidFill>
                  <a:srgbClr val="231F20"/>
                </a:solidFill>
              </a:rPr>
              <a:t>DNA </a:t>
            </a:r>
            <a:r>
              <a:rPr lang="en-US" sz="1200" dirty="0">
                <a:solidFill>
                  <a:srgbClr val="231F20"/>
                </a:solidFill>
              </a:rPr>
              <a:t>from </a:t>
            </a:r>
            <a:r>
              <a:rPr lang="en-US" sz="1200" b="1" dirty="0">
                <a:solidFill>
                  <a:srgbClr val="231F20"/>
                </a:solidFill>
              </a:rPr>
              <a:t>both parents</a:t>
            </a:r>
            <a:r>
              <a:rPr lang="en-US" sz="1200" dirty="0">
                <a:solidFill>
                  <a:srgbClr val="231F20"/>
                </a:solidFill>
              </a:rPr>
              <a:t>.</a:t>
            </a:r>
            <a:endParaRPr lang="en-US" sz="1200" b="1" dirty="0">
              <a:solidFill>
                <a:srgbClr val="231F20"/>
              </a:solidFill>
            </a:endParaRPr>
          </a:p>
          <a:p>
            <a:pPr>
              <a:lnSpc>
                <a:spcPct val="150000"/>
              </a:lnSpc>
            </a:pPr>
            <a:r>
              <a:rPr lang="en-US" sz="1200" u="sng" dirty="0">
                <a:solidFill>
                  <a:srgbClr val="231F20"/>
                </a:solidFill>
              </a:rPr>
              <a:t>The gametes in:</a:t>
            </a:r>
          </a:p>
          <a:p>
            <a:pPr marL="285750" indent="-285750">
              <a:lnSpc>
                <a:spcPct val="150000"/>
              </a:lnSpc>
              <a:buFont typeface="Arial" panose="020B0604020202020204" pitchFamily="34" charset="0"/>
              <a:buChar char="•"/>
            </a:pPr>
            <a:r>
              <a:rPr lang="en-US" sz="1200" b="1" dirty="0">
                <a:solidFill>
                  <a:srgbClr val="231F20"/>
                </a:solidFill>
              </a:rPr>
              <a:t>animals</a:t>
            </a:r>
            <a:r>
              <a:rPr lang="en-US" sz="1200" dirty="0">
                <a:solidFill>
                  <a:srgbClr val="231F20"/>
                </a:solidFill>
              </a:rPr>
              <a:t> are </a:t>
            </a:r>
            <a:r>
              <a:rPr lang="en-US" sz="1200" b="1" dirty="0">
                <a:solidFill>
                  <a:srgbClr val="231F20"/>
                </a:solidFill>
              </a:rPr>
              <a:t>sperm</a:t>
            </a:r>
            <a:r>
              <a:rPr lang="en-US" sz="1200" dirty="0">
                <a:solidFill>
                  <a:srgbClr val="231F20"/>
                </a:solidFill>
              </a:rPr>
              <a:t> and </a:t>
            </a:r>
            <a:r>
              <a:rPr lang="en-US" sz="1200" b="1" dirty="0">
                <a:solidFill>
                  <a:srgbClr val="231F20"/>
                </a:solidFill>
              </a:rPr>
              <a:t>eggs</a:t>
            </a:r>
          </a:p>
          <a:p>
            <a:pPr marL="285750" indent="-285750">
              <a:lnSpc>
                <a:spcPct val="150000"/>
              </a:lnSpc>
              <a:buFont typeface="Arial" panose="020B0604020202020204" pitchFamily="34" charset="0"/>
              <a:buChar char="•"/>
            </a:pPr>
            <a:r>
              <a:rPr lang="en-US" sz="1200" b="1" dirty="0">
                <a:solidFill>
                  <a:srgbClr val="231F20"/>
                </a:solidFill>
              </a:rPr>
              <a:t>flowering plants</a:t>
            </a:r>
            <a:r>
              <a:rPr lang="en-US" sz="1200" dirty="0">
                <a:solidFill>
                  <a:srgbClr val="231F20"/>
                </a:solidFill>
              </a:rPr>
              <a:t> are </a:t>
            </a:r>
            <a:r>
              <a:rPr lang="en-US" sz="1200" b="1" dirty="0">
                <a:solidFill>
                  <a:srgbClr val="231F20"/>
                </a:solidFill>
              </a:rPr>
              <a:t>pollen</a:t>
            </a:r>
            <a:r>
              <a:rPr lang="en-US" sz="1200" dirty="0">
                <a:solidFill>
                  <a:srgbClr val="231F20"/>
                </a:solidFill>
              </a:rPr>
              <a:t> and </a:t>
            </a:r>
            <a:r>
              <a:rPr lang="en-US" sz="1200" b="1" dirty="0">
                <a:solidFill>
                  <a:srgbClr val="231F20"/>
                </a:solidFill>
              </a:rPr>
              <a:t>eggs</a:t>
            </a:r>
          </a:p>
          <a:p>
            <a:pPr>
              <a:lnSpc>
                <a:spcPct val="150000"/>
              </a:lnSpc>
            </a:pPr>
            <a:r>
              <a:rPr lang="en-US" sz="1200" b="1" u="sng" dirty="0">
                <a:solidFill>
                  <a:srgbClr val="231F20"/>
                </a:solidFill>
              </a:rPr>
              <a:t>Asexual Reproduction</a:t>
            </a:r>
          </a:p>
          <a:p>
            <a:pPr>
              <a:lnSpc>
                <a:spcPct val="150000"/>
              </a:lnSpc>
            </a:pPr>
            <a:r>
              <a:rPr lang="en-US" sz="1200" dirty="0">
                <a:solidFill>
                  <a:srgbClr val="231F20"/>
                </a:solidFill>
              </a:rPr>
              <a:t>Only </a:t>
            </a:r>
            <a:r>
              <a:rPr lang="en-US" sz="1200" b="1" dirty="0">
                <a:solidFill>
                  <a:srgbClr val="231F20"/>
                </a:solidFill>
              </a:rPr>
              <a:t>one </a:t>
            </a:r>
            <a:r>
              <a:rPr lang="en-US" sz="1200" dirty="0">
                <a:solidFill>
                  <a:srgbClr val="231F20"/>
                </a:solidFill>
              </a:rPr>
              <a:t>parent is needed in </a:t>
            </a:r>
            <a:r>
              <a:rPr lang="en-US" sz="1200" b="1" dirty="0">
                <a:solidFill>
                  <a:srgbClr val="231F20"/>
                </a:solidFill>
              </a:rPr>
              <a:t>asexual reproduction</a:t>
            </a:r>
            <a:r>
              <a:rPr lang="en-US" sz="1200" dirty="0">
                <a:solidFill>
                  <a:srgbClr val="231F20"/>
                </a:solidFill>
              </a:rPr>
              <a:t>. There is </a:t>
            </a:r>
            <a:r>
              <a:rPr lang="en-US" sz="1200" b="1" dirty="0">
                <a:solidFill>
                  <a:srgbClr val="231F20"/>
                </a:solidFill>
              </a:rPr>
              <a:t>no fusion </a:t>
            </a:r>
            <a:r>
              <a:rPr lang="en-US" sz="1200" dirty="0">
                <a:solidFill>
                  <a:srgbClr val="231F20"/>
                </a:solidFill>
              </a:rPr>
              <a:t>of </a:t>
            </a:r>
            <a:r>
              <a:rPr lang="en-US" sz="1200" b="1" dirty="0">
                <a:solidFill>
                  <a:srgbClr val="231F20"/>
                </a:solidFill>
              </a:rPr>
              <a:t>gametes</a:t>
            </a:r>
            <a:r>
              <a:rPr lang="en-US" sz="1200" dirty="0">
                <a:solidFill>
                  <a:srgbClr val="231F20"/>
                </a:solidFill>
              </a:rPr>
              <a:t> so genetic material </a:t>
            </a:r>
            <a:r>
              <a:rPr lang="en-US" sz="1200" b="1" dirty="0">
                <a:solidFill>
                  <a:srgbClr val="231F20"/>
                </a:solidFill>
              </a:rPr>
              <a:t>does not mix</a:t>
            </a:r>
            <a:r>
              <a:rPr lang="en-US" sz="1200" dirty="0">
                <a:solidFill>
                  <a:srgbClr val="231F20"/>
                </a:solidFill>
              </a:rPr>
              <a:t>.  This means that the offspring produced through this process are </a:t>
            </a:r>
            <a:r>
              <a:rPr lang="en-US" sz="1200" b="1" dirty="0">
                <a:solidFill>
                  <a:srgbClr val="231F20"/>
                </a:solidFill>
              </a:rPr>
              <a:t>genetically identical</a:t>
            </a:r>
            <a:r>
              <a:rPr lang="en-US" sz="1200" dirty="0">
                <a:solidFill>
                  <a:srgbClr val="231F20"/>
                </a:solidFill>
              </a:rPr>
              <a:t> </a:t>
            </a:r>
            <a:r>
              <a:rPr lang="en-US" sz="1200" b="1" dirty="0">
                <a:solidFill>
                  <a:srgbClr val="231F20"/>
                </a:solidFill>
              </a:rPr>
              <a:t>(</a:t>
            </a:r>
            <a:r>
              <a:rPr lang="en-US" sz="1200" b="1" u="sng" dirty="0">
                <a:solidFill>
                  <a:srgbClr val="231F20"/>
                </a:solidFill>
              </a:rPr>
              <a:t>clones</a:t>
            </a:r>
            <a:r>
              <a:rPr lang="en-US" sz="1200" b="1" dirty="0">
                <a:solidFill>
                  <a:srgbClr val="231F20"/>
                </a:solidFill>
              </a:rPr>
              <a:t>)</a:t>
            </a:r>
            <a:r>
              <a:rPr lang="en-US" sz="1200" dirty="0">
                <a:solidFill>
                  <a:srgbClr val="231F20"/>
                </a:solidFill>
              </a:rPr>
              <a:t> to the parent.</a:t>
            </a:r>
          </a:p>
          <a:p>
            <a:pPr>
              <a:lnSpc>
                <a:spcPct val="150000"/>
              </a:lnSpc>
            </a:pPr>
            <a:r>
              <a:rPr lang="en-US" sz="1200" dirty="0">
                <a:solidFill>
                  <a:srgbClr val="231F20"/>
                </a:solidFill>
              </a:rPr>
              <a:t>Examples of organisms that use asexual  reproduction include:</a:t>
            </a:r>
          </a:p>
          <a:p>
            <a:pPr marL="285750" indent="-285750">
              <a:lnSpc>
                <a:spcPct val="150000"/>
              </a:lnSpc>
              <a:buFont typeface="Arial" panose="020B0604020202020204" pitchFamily="34" charset="0"/>
              <a:buChar char="•"/>
            </a:pPr>
            <a:r>
              <a:rPr lang="en-US" sz="1200" b="1" dirty="0">
                <a:solidFill>
                  <a:srgbClr val="231F20"/>
                </a:solidFill>
              </a:rPr>
              <a:t>bacteria</a:t>
            </a:r>
            <a:endParaRPr lang="en-US" sz="1200" dirty="0">
              <a:solidFill>
                <a:srgbClr val="231F20"/>
              </a:solidFill>
            </a:endParaRPr>
          </a:p>
          <a:p>
            <a:pPr marL="285750" indent="-285750">
              <a:lnSpc>
                <a:spcPct val="150000"/>
              </a:lnSpc>
              <a:buFont typeface="Arial" panose="020B0604020202020204" pitchFamily="34" charset="0"/>
              <a:buChar char="•"/>
            </a:pPr>
            <a:r>
              <a:rPr lang="en-US" sz="1200" dirty="0">
                <a:solidFill>
                  <a:srgbClr val="231F20"/>
                </a:solidFill>
              </a:rPr>
              <a:t>production of </a:t>
            </a:r>
            <a:r>
              <a:rPr lang="en-US" sz="1200" b="1" dirty="0">
                <a:solidFill>
                  <a:srgbClr val="231F20"/>
                </a:solidFill>
              </a:rPr>
              <a:t>spores</a:t>
            </a:r>
            <a:r>
              <a:rPr lang="en-US" sz="1200" dirty="0">
                <a:solidFill>
                  <a:srgbClr val="231F20"/>
                </a:solidFill>
              </a:rPr>
              <a:t> by </a:t>
            </a:r>
            <a:r>
              <a:rPr lang="en-US" sz="1200" b="1" dirty="0">
                <a:solidFill>
                  <a:srgbClr val="231F20"/>
                </a:solidFill>
              </a:rPr>
              <a:t>fungi</a:t>
            </a:r>
            <a:endParaRPr lang="en-US" sz="1200" dirty="0">
              <a:solidFill>
                <a:srgbClr val="231F20"/>
              </a:solidFill>
            </a:endParaRPr>
          </a:p>
          <a:p>
            <a:pPr marL="285750" indent="-285750">
              <a:lnSpc>
                <a:spcPct val="150000"/>
              </a:lnSpc>
              <a:buFont typeface="Arial" panose="020B0604020202020204" pitchFamily="34" charset="0"/>
              <a:buChar char="•"/>
            </a:pPr>
            <a:r>
              <a:rPr lang="en-US" sz="1200" dirty="0">
                <a:solidFill>
                  <a:srgbClr val="231F20"/>
                </a:solidFill>
              </a:rPr>
              <a:t>some plants, such as strawberries use runners</a:t>
            </a:r>
          </a:p>
          <a:p>
            <a:pPr marL="285750" indent="-285750">
              <a:lnSpc>
                <a:spcPct val="150000"/>
              </a:lnSpc>
              <a:buFont typeface="Arial" panose="020B0604020202020204" pitchFamily="34" charset="0"/>
              <a:buChar char="•"/>
            </a:pPr>
            <a:r>
              <a:rPr lang="en-US" sz="1200" dirty="0">
                <a:solidFill>
                  <a:srgbClr val="231F20"/>
                </a:solidFill>
              </a:rPr>
              <a:t>formation of </a:t>
            </a:r>
            <a:r>
              <a:rPr lang="en-US" sz="1200" b="1" dirty="0">
                <a:solidFill>
                  <a:srgbClr val="231F20"/>
                </a:solidFill>
              </a:rPr>
              <a:t>tubers</a:t>
            </a:r>
            <a:r>
              <a:rPr lang="en-US" sz="1200" dirty="0">
                <a:solidFill>
                  <a:srgbClr val="231F20"/>
                </a:solidFill>
              </a:rPr>
              <a:t> in potatoes and bulbs in daffodils</a:t>
            </a:r>
          </a:p>
          <a:p>
            <a:pPr>
              <a:lnSpc>
                <a:spcPct val="150000"/>
              </a:lnSpc>
            </a:pPr>
            <a:r>
              <a:rPr lang="en-US" sz="1200" b="1" dirty="0">
                <a:solidFill>
                  <a:srgbClr val="231F20"/>
                </a:solidFill>
              </a:rPr>
              <a:t>Questions</a:t>
            </a:r>
          </a:p>
          <a:p>
            <a:pPr>
              <a:lnSpc>
                <a:spcPct val="150000"/>
              </a:lnSpc>
            </a:pPr>
            <a:r>
              <a:rPr lang="en-US" sz="1200" b="0" i="0" dirty="0">
                <a:solidFill>
                  <a:srgbClr val="231F20"/>
                </a:solidFill>
                <a:effectLst/>
              </a:rPr>
              <a:t>1.  What is a gamete?</a:t>
            </a:r>
          </a:p>
          <a:p>
            <a:pPr>
              <a:lnSpc>
                <a:spcPct val="150000"/>
              </a:lnSpc>
            </a:pPr>
            <a:r>
              <a:rPr lang="en-US" sz="1200" dirty="0">
                <a:solidFill>
                  <a:srgbClr val="231F20"/>
                </a:solidFill>
              </a:rPr>
              <a:t>…………………………………………………………………………………………………………………………………………………………</a:t>
            </a:r>
          </a:p>
          <a:p>
            <a:pPr marL="228600" indent="-228600">
              <a:lnSpc>
                <a:spcPct val="150000"/>
              </a:lnSpc>
              <a:buAutoNum type="arabicPeriod" startAt="2"/>
            </a:pPr>
            <a:r>
              <a:rPr lang="en-US" sz="1200" b="0" i="0" dirty="0">
                <a:solidFill>
                  <a:srgbClr val="231F20"/>
                </a:solidFill>
                <a:effectLst/>
              </a:rPr>
              <a:t>What happens during fertilization?</a:t>
            </a:r>
          </a:p>
          <a:p>
            <a:pPr>
              <a:lnSpc>
                <a:spcPct val="150000"/>
              </a:lnSpc>
            </a:pPr>
            <a:r>
              <a:rPr lang="en-US" sz="1200" dirty="0">
                <a:solidFill>
                  <a:srgbClr val="231F20"/>
                </a:solidFill>
              </a:rPr>
              <a:t>……………………………………………………………………………………………………………………………………………………….</a:t>
            </a:r>
          </a:p>
          <a:p>
            <a:pPr>
              <a:lnSpc>
                <a:spcPct val="150000"/>
              </a:lnSpc>
            </a:pPr>
            <a:r>
              <a:rPr lang="en-US" sz="1200" b="0" i="0" dirty="0">
                <a:solidFill>
                  <a:srgbClr val="231F20"/>
                </a:solidFill>
                <a:effectLst/>
              </a:rPr>
              <a:t>3.  What is the main difference between asexual and sexual reproduction in the production of offspring?</a:t>
            </a:r>
          </a:p>
          <a:p>
            <a:pPr>
              <a:lnSpc>
                <a:spcPct val="150000"/>
              </a:lnSpc>
            </a:pPr>
            <a:r>
              <a:rPr lang="en-US" sz="1200" dirty="0">
                <a:solidFill>
                  <a:srgbClr val="231F20"/>
                </a:solidFill>
              </a:rPr>
              <a:t>…………………………………………………………………………………………………………………………………………………..</a:t>
            </a:r>
          </a:p>
          <a:p>
            <a:pPr marL="228600" indent="-228600">
              <a:lnSpc>
                <a:spcPct val="150000"/>
              </a:lnSpc>
              <a:buAutoNum type="arabicPeriod" startAt="4"/>
            </a:pPr>
            <a:r>
              <a:rPr lang="en-US" sz="1200" dirty="0">
                <a:solidFill>
                  <a:srgbClr val="231F20"/>
                </a:solidFill>
              </a:rPr>
              <a:t>Which type of reproduction produces clones of the parents?</a:t>
            </a:r>
          </a:p>
          <a:p>
            <a:pPr>
              <a:lnSpc>
                <a:spcPct val="150000"/>
              </a:lnSpc>
            </a:pPr>
            <a:r>
              <a:rPr lang="en-US" sz="1200" dirty="0">
                <a:solidFill>
                  <a:srgbClr val="231F20"/>
                </a:solidFill>
              </a:rPr>
              <a:t>………………………………………………………………………………………………………………………………………………………</a:t>
            </a:r>
            <a:endParaRPr lang="en-GB" sz="1200" dirty="0"/>
          </a:p>
        </p:txBody>
      </p:sp>
      <p:sp>
        <p:nvSpPr>
          <p:cNvPr id="2" name="Slide Number Placeholder 1">
            <a:extLst>
              <a:ext uri="{FF2B5EF4-FFF2-40B4-BE49-F238E27FC236}">
                <a16:creationId xmlns:a16="http://schemas.microsoft.com/office/drawing/2014/main" id="{88171257-17B0-AD81-4BBF-AB71C0C9F605}"/>
              </a:ext>
            </a:extLst>
          </p:cNvPr>
          <p:cNvSpPr>
            <a:spLocks noGrp="1"/>
          </p:cNvSpPr>
          <p:nvPr>
            <p:ph type="sldNum" sz="quarter" idx="12"/>
          </p:nvPr>
        </p:nvSpPr>
        <p:spPr/>
        <p:txBody>
          <a:bodyPr/>
          <a:lstStyle/>
          <a:p>
            <a:fld id="{A49C798E-A141-4728-B2C1-C020555BD9EF}" type="slidenum">
              <a:rPr lang="en-GB" smtClean="0"/>
              <a:t>21</a:t>
            </a:fld>
            <a:endParaRPr lang="en-GB"/>
          </a:p>
        </p:txBody>
      </p:sp>
    </p:spTree>
    <p:extLst>
      <p:ext uri="{BB962C8B-B14F-4D97-AF65-F5344CB8AC3E}">
        <p14:creationId xmlns:p14="http://schemas.microsoft.com/office/powerpoint/2010/main" val="96497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51788"/>
            <a:ext cx="6311900" cy="1015663"/>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We are learning to describe the structure of DNA. </a:t>
            </a:r>
          </a:p>
          <a:p>
            <a:pPr marL="171450" indent="-171450">
              <a:buFont typeface="Arial" panose="020B0604020202020204" pitchFamily="34" charset="0"/>
              <a:buChar char="•"/>
            </a:pPr>
            <a:r>
              <a:rPr lang="en-GB" sz="1200" dirty="0"/>
              <a:t>We are learning to describe the human genome and why it is so important at the level of the individual. </a:t>
            </a:r>
          </a:p>
          <a:p>
            <a:pPr marL="171450" indent="-171450">
              <a:buFont typeface="Arial" panose="020B0604020202020204" pitchFamily="34" charset="0"/>
              <a:buChar char="•"/>
            </a:pPr>
            <a:r>
              <a:rPr lang="en-GB" sz="1200" dirty="0"/>
              <a:t>We are learning to describe the sources of variation.</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2019707"/>
            <a:ext cx="6311900" cy="1015663"/>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how macroscopic phenomena such as variation are controlled at the microscopic level. This requires an understanding of the structure of DNA, and how changes to the structure of DNA cause changes to the whole organism. These changes are essential to the survival of almost every species. </a:t>
            </a:r>
          </a:p>
        </p:txBody>
      </p:sp>
      <p:sp>
        <p:nvSpPr>
          <p:cNvPr id="5" name="TextBox 4">
            <a:extLst>
              <a:ext uri="{FF2B5EF4-FFF2-40B4-BE49-F238E27FC236}">
                <a16:creationId xmlns:a16="http://schemas.microsoft.com/office/drawing/2014/main" id="{F64E75F4-7E27-116C-DC44-BD26A5D53F95}"/>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2: </a:t>
            </a:r>
            <a:r>
              <a:rPr lang="en-GB" sz="1800" b="1" u="sng" dirty="0"/>
              <a:t>DNA, the genome</a:t>
            </a:r>
            <a:r>
              <a:rPr lang="en-GB" b="1" u="sng" dirty="0"/>
              <a:t> and v</a:t>
            </a:r>
            <a:r>
              <a:rPr lang="en-GB" sz="1800" b="1" u="sng" dirty="0"/>
              <a:t>ariation</a:t>
            </a:r>
            <a:r>
              <a:rPr lang="en-GB" b="1" u="sng" dirty="0"/>
              <a:t>.</a:t>
            </a:r>
            <a:r>
              <a:rPr lang="en-GB" sz="1800" b="1" u="sng" dirty="0"/>
              <a:t> </a:t>
            </a:r>
          </a:p>
        </p:txBody>
      </p:sp>
      <p:sp>
        <p:nvSpPr>
          <p:cNvPr id="2" name="Slide Number Placeholder 1">
            <a:extLst>
              <a:ext uri="{FF2B5EF4-FFF2-40B4-BE49-F238E27FC236}">
                <a16:creationId xmlns:a16="http://schemas.microsoft.com/office/drawing/2014/main" id="{AA38EFA4-EE63-61B5-A69C-9B6EDF7A0CF9}"/>
              </a:ext>
            </a:extLst>
          </p:cNvPr>
          <p:cNvSpPr>
            <a:spLocks noGrp="1"/>
          </p:cNvSpPr>
          <p:nvPr>
            <p:ph type="sldNum" sz="quarter" idx="12"/>
          </p:nvPr>
        </p:nvSpPr>
        <p:spPr/>
        <p:txBody>
          <a:bodyPr/>
          <a:lstStyle/>
          <a:p>
            <a:fld id="{A49C798E-A141-4728-B2C1-C020555BD9EF}" type="slidenum">
              <a:rPr lang="en-GB" smtClean="0"/>
              <a:t>22</a:t>
            </a:fld>
            <a:endParaRPr lang="en-GB"/>
          </a:p>
        </p:txBody>
      </p:sp>
    </p:spTree>
    <p:extLst>
      <p:ext uri="{BB962C8B-B14F-4D97-AF65-F5344CB8AC3E}">
        <p14:creationId xmlns:p14="http://schemas.microsoft.com/office/powerpoint/2010/main" val="1310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The structure of DNA</a:t>
                      </a:r>
                      <a:endParaRPr lang="en-GB" sz="1200" b="0" u="none" dirty="0">
                        <a:solidFill>
                          <a:schemeClr val="tx1"/>
                        </a:solidFill>
                      </a:endParaRPr>
                    </a:p>
                    <a:p>
                      <a:pPr>
                        <a:lnSpc>
                          <a:spcPct val="150000"/>
                        </a:lnSpc>
                      </a:pPr>
                      <a:r>
                        <a:rPr lang="en-GB" sz="1200" b="0" u="none" dirty="0">
                          <a:solidFill>
                            <a:schemeClr val="tx1"/>
                          </a:solidFill>
                        </a:rPr>
                        <a:t>The genetic material for all eukaryotic cells is found within the </a:t>
                      </a:r>
                      <a:r>
                        <a:rPr lang="en-GB" sz="1200" b="1" u="sng" dirty="0">
                          <a:solidFill>
                            <a:schemeClr val="tx1"/>
                          </a:solidFill>
                        </a:rPr>
                        <a:t>nucleus</a:t>
                      </a:r>
                      <a:r>
                        <a:rPr lang="en-GB" sz="1200" b="0" u="none" dirty="0">
                          <a:solidFill>
                            <a:schemeClr val="tx1"/>
                          </a:solidFill>
                        </a:rPr>
                        <a:t>. It is composed of a chemical called </a:t>
                      </a:r>
                      <a:r>
                        <a:rPr lang="en-GB" sz="1200" b="1" u="sng" dirty="0">
                          <a:solidFill>
                            <a:schemeClr val="tx1"/>
                          </a:solidFill>
                        </a:rPr>
                        <a:t>DNA</a:t>
                      </a:r>
                      <a:r>
                        <a:rPr lang="en-GB" sz="1200" b="0" u="none" dirty="0">
                          <a:solidFill>
                            <a:schemeClr val="tx1"/>
                          </a:solidFill>
                        </a:rPr>
                        <a:t> (deoxyribonucleic acid). DNA is a polymer, made up of two strands which form a double-helix shaped molecule. Each strand is able to act as a back-up of the other, in case the sequence changes due to </a:t>
                      </a:r>
                      <a:r>
                        <a:rPr lang="en-GB" sz="1200" b="1" u="sng" dirty="0">
                          <a:solidFill>
                            <a:schemeClr val="tx1"/>
                          </a:solidFill>
                        </a:rPr>
                        <a:t>mutation</a:t>
                      </a:r>
                      <a:r>
                        <a:rPr lang="en-GB" sz="1200" b="0" u="none" dirty="0">
                          <a:solidFill>
                            <a:schemeClr val="tx1"/>
                          </a:solidFill>
                        </a:rPr>
                        <a:t>. This DNA, within the nucleus, is contained in structures called </a:t>
                      </a:r>
                      <a:r>
                        <a:rPr lang="en-GB" sz="1200" b="1" u="sng" dirty="0">
                          <a:solidFill>
                            <a:schemeClr val="tx1"/>
                          </a:solidFill>
                        </a:rPr>
                        <a:t>chromosomes</a:t>
                      </a:r>
                      <a:r>
                        <a:rPr lang="en-GB" sz="1200" b="0" u="none" dirty="0">
                          <a:solidFill>
                            <a:schemeClr val="tx1"/>
                          </a:solidFill>
                        </a:rPr>
                        <a:t>. The shape of DNA is shown in the image below:</a:t>
                      </a: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r>
                        <a:rPr lang="en-GB" sz="1200" b="0" u="none" dirty="0">
                          <a:solidFill>
                            <a:schemeClr val="tx1"/>
                          </a:solidFill>
                        </a:rPr>
                        <a:t>DNA contains small sections called </a:t>
                      </a:r>
                      <a:r>
                        <a:rPr lang="en-GB" sz="1200" b="1" u="sng" dirty="0">
                          <a:solidFill>
                            <a:schemeClr val="tx1"/>
                          </a:solidFill>
                        </a:rPr>
                        <a:t>genes</a:t>
                      </a:r>
                      <a:r>
                        <a:rPr lang="en-GB" sz="1200" b="0" u="none" dirty="0">
                          <a:solidFill>
                            <a:schemeClr val="tx1"/>
                          </a:solidFill>
                        </a:rPr>
                        <a:t>. The sequence of each gene codes for a particular sequence of amino acids, which when assembled produces a specific protein. Each gene only contains the instructions to produce one protein. The image below shows the difference between chromosomes, DNA, and genes: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1026" name="Picture 2" descr="DNA as a double stranded helix held together by complementary base pairs.">
            <a:extLst>
              <a:ext uri="{FF2B5EF4-FFF2-40B4-BE49-F238E27FC236}">
                <a16:creationId xmlns:a16="http://schemas.microsoft.com/office/drawing/2014/main" id="{45632B7C-6AAB-EF85-2EC9-3E0AC090C6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170" y="2454191"/>
            <a:ext cx="5293658" cy="1480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showing the relationship between the cell, its nucleus, chromosomes in the nucleus, and genes">
            <a:extLst>
              <a:ext uri="{FF2B5EF4-FFF2-40B4-BE49-F238E27FC236}">
                <a16:creationId xmlns:a16="http://schemas.microsoft.com/office/drawing/2014/main" id="{5ACF4CBF-E8CF-75C3-A9EA-984FADCDF5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15614" y="5412387"/>
            <a:ext cx="3426771" cy="33140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9D48C0E-F60A-1549-9C5D-F2B936C36872}"/>
              </a:ext>
            </a:extLst>
          </p:cNvPr>
          <p:cNvSpPr>
            <a:spLocks noGrp="1"/>
          </p:cNvSpPr>
          <p:nvPr>
            <p:ph type="sldNum" sz="quarter" idx="12"/>
          </p:nvPr>
        </p:nvSpPr>
        <p:spPr/>
        <p:txBody>
          <a:bodyPr/>
          <a:lstStyle/>
          <a:p>
            <a:fld id="{A49C798E-A141-4728-B2C1-C020555BD9EF}" type="slidenum">
              <a:rPr lang="en-GB" smtClean="0"/>
              <a:t>23</a:t>
            </a:fld>
            <a:endParaRPr lang="en-GB"/>
          </a:p>
        </p:txBody>
      </p:sp>
    </p:spTree>
    <p:extLst>
      <p:ext uri="{BB962C8B-B14F-4D97-AF65-F5344CB8AC3E}">
        <p14:creationId xmlns:p14="http://schemas.microsoft.com/office/powerpoint/2010/main" val="342296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The human genome</a:t>
                      </a:r>
                      <a:endParaRPr lang="en-GB" sz="1200" b="0" u="none" dirty="0">
                        <a:solidFill>
                          <a:schemeClr val="tx1"/>
                        </a:solidFill>
                      </a:endParaRPr>
                    </a:p>
                    <a:p>
                      <a:pPr>
                        <a:lnSpc>
                          <a:spcPct val="150000"/>
                        </a:lnSpc>
                      </a:pPr>
                      <a:r>
                        <a:rPr lang="en-GB" sz="1200" b="0" u="none" dirty="0">
                          <a:solidFill>
                            <a:schemeClr val="tx1"/>
                          </a:solidFill>
                        </a:rPr>
                        <a:t>The word </a:t>
                      </a:r>
                      <a:r>
                        <a:rPr lang="en-GB" sz="1200" b="1" u="sng" dirty="0">
                          <a:solidFill>
                            <a:schemeClr val="tx1"/>
                          </a:solidFill>
                        </a:rPr>
                        <a:t>genome</a:t>
                      </a:r>
                      <a:r>
                        <a:rPr lang="en-GB" sz="1200" b="0" u="none" dirty="0">
                          <a:solidFill>
                            <a:schemeClr val="tx1"/>
                          </a:solidFill>
                        </a:rPr>
                        <a:t> refers to the entire genetic material of an organism. It is the entire sequence of every chromosome, not just the genes. The human genome has been studied in great detail as part of the </a:t>
                      </a:r>
                      <a:r>
                        <a:rPr lang="en-GB" sz="1200" b="1" u="sng" dirty="0">
                          <a:solidFill>
                            <a:schemeClr val="tx1"/>
                          </a:solidFill>
                        </a:rPr>
                        <a:t>human genome project</a:t>
                      </a:r>
                      <a:r>
                        <a:rPr lang="en-GB" sz="1200" b="0" u="none" dirty="0">
                          <a:solidFill>
                            <a:schemeClr val="tx1"/>
                          </a:solidFill>
                        </a:rPr>
                        <a:t>, and will have great importance for medicine in the future.</a:t>
                      </a:r>
                    </a:p>
                    <a:p>
                      <a:pPr>
                        <a:lnSpc>
                          <a:spcPct val="150000"/>
                        </a:lnSpc>
                      </a:pPr>
                      <a:endParaRPr lang="en-GB" sz="1200" b="0" u="none" dirty="0">
                        <a:solidFill>
                          <a:schemeClr val="tx1"/>
                        </a:solidFill>
                      </a:endParaRPr>
                    </a:p>
                    <a:p>
                      <a:pPr>
                        <a:lnSpc>
                          <a:spcPct val="150000"/>
                        </a:lnSpc>
                      </a:pPr>
                      <a:r>
                        <a:rPr lang="en-GB" sz="1200" b="0" u="none" dirty="0">
                          <a:solidFill>
                            <a:schemeClr val="tx1"/>
                          </a:solidFill>
                        </a:rPr>
                        <a:t>In order to exploit its secrets, it is vital that the human genome is fully understood. It enables us to:</a:t>
                      </a:r>
                    </a:p>
                    <a:p>
                      <a:pPr marL="171450" indent="-171450">
                        <a:lnSpc>
                          <a:spcPct val="150000"/>
                        </a:lnSpc>
                        <a:buFont typeface="Arial" panose="020B0604020202020204" pitchFamily="34" charset="0"/>
                        <a:buChar char="•"/>
                      </a:pPr>
                      <a:r>
                        <a:rPr lang="en-GB" sz="1200" b="0" u="none" dirty="0">
                          <a:solidFill>
                            <a:schemeClr val="tx1"/>
                          </a:solidFill>
                        </a:rPr>
                        <a:t>Search for genes linked to different types of disease (for example, the BRCA1 and BRCA2 genes that contribute to cancer)</a:t>
                      </a:r>
                    </a:p>
                    <a:p>
                      <a:pPr marL="171450" indent="-171450">
                        <a:lnSpc>
                          <a:spcPct val="150000"/>
                        </a:lnSpc>
                        <a:buFont typeface="Arial" panose="020B0604020202020204" pitchFamily="34" charset="0"/>
                        <a:buChar char="•"/>
                      </a:pPr>
                      <a:r>
                        <a:rPr lang="en-GB" sz="1200" b="0" u="none" dirty="0">
                          <a:solidFill>
                            <a:schemeClr val="tx1"/>
                          </a:solidFill>
                        </a:rPr>
                        <a:t>Understand inherited disorders and their treatment (for example, tracking disorders that are passed on from parent </a:t>
                      </a:r>
                      <a:r>
                        <a:rPr lang="en-GB" sz="1200" b="0" u="none" dirty="0">
                          <a:solidFill>
                            <a:schemeClr val="tx1"/>
                          </a:solidFill>
                          <a:sym typeface="Wingdings" panose="05000000000000000000" pitchFamily="2" charset="2"/>
                        </a:rPr>
                        <a:t> offspring due to the genes the offspring inherits) – it is now possible to test for certain inherited diseases/disorders with a simple blood test.</a:t>
                      </a:r>
                      <a:endParaRPr lang="en-GB" sz="1200" b="0" u="none" dirty="0">
                        <a:solidFill>
                          <a:schemeClr val="tx1"/>
                        </a:solidFill>
                      </a:endParaRPr>
                    </a:p>
                    <a:p>
                      <a:pPr marL="171450" indent="-171450">
                        <a:lnSpc>
                          <a:spcPct val="150000"/>
                        </a:lnSpc>
                        <a:buFont typeface="Arial" panose="020B0604020202020204" pitchFamily="34" charset="0"/>
                        <a:buChar char="•"/>
                      </a:pPr>
                      <a:r>
                        <a:rPr lang="en-GB" sz="1200" b="0" u="none" dirty="0">
                          <a:solidFill>
                            <a:schemeClr val="tx1"/>
                          </a:solidFill>
                        </a:rPr>
                        <a:t>Trace human migration patterns from the past</a:t>
                      </a:r>
                      <a:endParaRPr lang="en-GB" sz="12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517D4E1A-7882-E4AE-4EF3-D1FE4EA2A0AB}"/>
              </a:ext>
            </a:extLst>
          </p:cNvPr>
          <p:cNvSpPr>
            <a:spLocks noGrp="1"/>
          </p:cNvSpPr>
          <p:nvPr>
            <p:ph type="sldNum" sz="quarter" idx="12"/>
          </p:nvPr>
        </p:nvSpPr>
        <p:spPr/>
        <p:txBody>
          <a:bodyPr/>
          <a:lstStyle/>
          <a:p>
            <a:fld id="{A49C798E-A141-4728-B2C1-C020555BD9EF}" type="slidenum">
              <a:rPr lang="en-GB" smtClean="0"/>
              <a:t>24</a:t>
            </a:fld>
            <a:endParaRPr lang="en-GB"/>
          </a:p>
        </p:txBody>
      </p:sp>
    </p:spTree>
    <p:extLst>
      <p:ext uri="{BB962C8B-B14F-4D97-AF65-F5344CB8AC3E}">
        <p14:creationId xmlns:p14="http://schemas.microsoft.com/office/powerpoint/2010/main" val="2277489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Rehearsal questions</a:t>
            </a:r>
          </a:p>
          <a:p>
            <a:pPr marL="228600" indent="-228600">
              <a:lnSpc>
                <a:spcPct val="150000"/>
              </a:lnSpc>
              <a:buFont typeface="+mj-lt"/>
              <a:buAutoNum type="arabicPeriod"/>
            </a:pPr>
            <a:r>
              <a:rPr lang="en-GB" sz="1200" dirty="0">
                <a:solidFill>
                  <a:schemeClr val="tx1"/>
                </a:solidFill>
              </a:rPr>
              <a:t>What is a gene? ………………………………………………………………………………………………………………………………… …………………………………………………………………………………………………………………………………………………………..</a:t>
            </a:r>
          </a:p>
          <a:p>
            <a:pPr marL="228600" indent="-228600">
              <a:lnSpc>
                <a:spcPct val="150000"/>
              </a:lnSpc>
              <a:buFont typeface="+mj-lt"/>
              <a:buAutoNum type="arabicPeriod"/>
            </a:pPr>
            <a:r>
              <a:rPr lang="en-GB" sz="1200" dirty="0">
                <a:solidFill>
                  <a:schemeClr val="tx1"/>
                </a:solidFill>
              </a:rPr>
              <a:t>What is a chromosome? …………………………………………………………………………………………………………………… …………………………………………………………………………………………………………………………………………………………..</a:t>
            </a:r>
          </a:p>
          <a:p>
            <a:pPr marL="228600" indent="-228600">
              <a:lnSpc>
                <a:spcPct val="150000"/>
              </a:lnSpc>
              <a:buFont typeface="+mj-lt"/>
              <a:buAutoNum type="arabicPeriod"/>
            </a:pPr>
            <a:r>
              <a:rPr lang="en-GB" sz="1200" dirty="0">
                <a:solidFill>
                  <a:schemeClr val="tx1"/>
                </a:solidFill>
              </a:rPr>
              <a:t>What shape does DNA take? ……………………………………………………………………………………………………………..</a:t>
            </a:r>
          </a:p>
          <a:p>
            <a:pPr marL="228600" indent="-228600">
              <a:lnSpc>
                <a:spcPct val="150000"/>
              </a:lnSpc>
              <a:buFont typeface="+mj-lt"/>
              <a:buAutoNum type="arabicPeriod"/>
            </a:pPr>
            <a:r>
              <a:rPr lang="en-GB" sz="1200" dirty="0">
                <a:solidFill>
                  <a:schemeClr val="tx1"/>
                </a:solidFill>
              </a:rPr>
              <a:t>What is meant by the term “genome”? ……………………………………………………………………………………………. …………………………………………………………………………………………………………………………………………………………..</a:t>
            </a:r>
          </a:p>
          <a:p>
            <a:pPr marL="228600" indent="-228600">
              <a:lnSpc>
                <a:spcPct val="150000"/>
              </a:lnSpc>
              <a:buFont typeface="+mj-lt"/>
              <a:buAutoNum type="arabicPeriod"/>
            </a:pPr>
            <a:r>
              <a:rPr lang="en-GB" sz="1200" dirty="0">
                <a:solidFill>
                  <a:schemeClr val="tx1"/>
                </a:solidFill>
              </a:rPr>
              <a:t>DNA contains sections called genes. What do genes do? …………………………………………………………………. …………………………………………………………………………………………………………………………………………………………..</a:t>
            </a:r>
          </a:p>
          <a:p>
            <a:pPr marL="228600" indent="-228600">
              <a:lnSpc>
                <a:spcPct val="150000"/>
              </a:lnSpc>
              <a:buFont typeface="+mj-lt"/>
              <a:buAutoNum type="arabicPeriod"/>
            </a:pPr>
            <a:r>
              <a:rPr lang="en-GB" sz="1200" dirty="0">
                <a:solidFill>
                  <a:schemeClr val="tx1"/>
                </a:solidFill>
              </a:rPr>
              <a:t>What is found inside the nucleus of a eukaryotic cell? ………………………………………………………………………</a:t>
            </a:r>
          </a:p>
          <a:p>
            <a:pPr marL="228600" indent="-228600">
              <a:lnSpc>
                <a:spcPct val="150000"/>
              </a:lnSpc>
              <a:buFont typeface="+mj-lt"/>
              <a:buAutoNum type="arabicPeriod"/>
            </a:pPr>
            <a:r>
              <a:rPr lang="en-GB" sz="1200" dirty="0">
                <a:solidFill>
                  <a:schemeClr val="tx1"/>
                </a:solidFill>
              </a:rPr>
              <a:t>Scientists have investigated the entire genetic sequence of a human. What name is given to the entire genetic information of an organism? ………………………………………………………………………………………</a:t>
            </a:r>
          </a:p>
          <a:p>
            <a:pPr marL="228600" indent="-228600">
              <a:lnSpc>
                <a:spcPct val="150000"/>
              </a:lnSpc>
              <a:buFont typeface="+mj-lt"/>
              <a:buAutoNum type="arabicPeriod"/>
            </a:pPr>
            <a:r>
              <a:rPr lang="en-GB" sz="1200" dirty="0">
                <a:solidFill>
                  <a:schemeClr val="tx1"/>
                </a:solidFill>
              </a:rPr>
              <a:t>DNA is formed from two strands joined together. What shape is formed when these strands are joined together? ……………………………………………………………………………………………………………………………….</a:t>
            </a:r>
          </a:p>
          <a:p>
            <a:pPr marL="228600" indent="-228600">
              <a:lnSpc>
                <a:spcPct val="150000"/>
              </a:lnSpc>
              <a:buFont typeface="+mj-lt"/>
              <a:buAutoNum type="arabicPeriod"/>
            </a:pPr>
            <a:r>
              <a:rPr lang="en-GB" sz="1200" dirty="0">
                <a:solidFill>
                  <a:schemeClr val="tx1"/>
                </a:solidFill>
              </a:rPr>
              <a:t>DNA is found in the shape of a double-helix. Describe what this is. ……………………………………………….... …………………………………………………………………………………………………………………………………………………………..</a:t>
            </a:r>
          </a:p>
          <a:p>
            <a:pPr marL="228600" indent="-228600">
              <a:lnSpc>
                <a:spcPct val="150000"/>
              </a:lnSpc>
              <a:buFont typeface="+mj-lt"/>
              <a:buAutoNum type="arabicPeriod"/>
            </a:pPr>
            <a:r>
              <a:rPr lang="en-GB" sz="1200" dirty="0">
                <a:solidFill>
                  <a:schemeClr val="tx1"/>
                </a:solidFill>
              </a:rPr>
              <a:t>Proteins are essential for the growth and repair of an organism. Which part of DNA codes for the synthesis of proteins? ……………………………………………………………………………………………………………………….</a:t>
            </a:r>
          </a:p>
          <a:p>
            <a:pPr marL="228600" indent="-228600">
              <a:lnSpc>
                <a:spcPct val="150000"/>
              </a:lnSpc>
              <a:buFont typeface="+mj-lt"/>
              <a:buAutoNum type="arabicPeriod"/>
            </a:pPr>
            <a:r>
              <a:rPr lang="en-GB" sz="1200" dirty="0">
                <a:solidFill>
                  <a:schemeClr val="tx1"/>
                </a:solidFill>
              </a:rPr>
              <a:t>The human genome project was launched in 1990 and declared complete in 2003. What is the human genome? ………………………………………………………………………………………………………………………………. ………………………………………………………………………………………………………………………………………………………....</a:t>
            </a:r>
          </a:p>
          <a:p>
            <a:pPr marL="228600" indent="-228600">
              <a:lnSpc>
                <a:spcPct val="150000"/>
              </a:lnSpc>
              <a:buFont typeface="+mj-lt"/>
              <a:buAutoNum type="arabicPeriod"/>
            </a:pPr>
            <a:r>
              <a:rPr lang="en-GB" sz="1200" dirty="0">
                <a:solidFill>
                  <a:schemeClr val="tx1"/>
                </a:solidFill>
              </a:rPr>
              <a:t>DNA is found in large structures within the nucleus. What are these structures called? …………………………………………………………………………………………………………………………………………………………..</a:t>
            </a:r>
          </a:p>
        </p:txBody>
      </p:sp>
      <p:sp>
        <p:nvSpPr>
          <p:cNvPr id="2" name="TextBox 1">
            <a:extLst>
              <a:ext uri="{FF2B5EF4-FFF2-40B4-BE49-F238E27FC236}">
                <a16:creationId xmlns:a16="http://schemas.microsoft.com/office/drawing/2014/main" id="{8C994944-910C-2AB3-A4E0-440EF55955C2}"/>
              </a:ext>
            </a:extLst>
          </p:cNvPr>
          <p:cNvSpPr txBox="1"/>
          <p:nvPr/>
        </p:nvSpPr>
        <p:spPr>
          <a:xfrm>
            <a:off x="1540042" y="565485"/>
            <a:ext cx="4969042" cy="276999"/>
          </a:xfrm>
          <a:prstGeom prst="rect">
            <a:avLst/>
          </a:prstGeom>
          <a:solidFill>
            <a:schemeClr val="bg1"/>
          </a:solidFill>
          <a:ln>
            <a:solidFill>
              <a:schemeClr val="tx1"/>
            </a:solidFill>
          </a:ln>
        </p:spPr>
        <p:txBody>
          <a:bodyPr wrap="square" rtlCol="0">
            <a:spAutoFit/>
          </a:bodyPr>
          <a:lstStyle/>
          <a:p>
            <a:r>
              <a:rPr lang="en-GB" sz="1200" dirty="0"/>
              <a:t>A small section of DNA which codes for a specific protein.</a:t>
            </a:r>
          </a:p>
        </p:txBody>
      </p:sp>
      <p:sp>
        <p:nvSpPr>
          <p:cNvPr id="3" name="TextBox 2">
            <a:extLst>
              <a:ext uri="{FF2B5EF4-FFF2-40B4-BE49-F238E27FC236}">
                <a16:creationId xmlns:a16="http://schemas.microsoft.com/office/drawing/2014/main" id="{44231D25-D45A-1F78-0D67-A46C9942555C}"/>
              </a:ext>
            </a:extLst>
          </p:cNvPr>
          <p:cNvSpPr txBox="1"/>
          <p:nvPr/>
        </p:nvSpPr>
        <p:spPr>
          <a:xfrm>
            <a:off x="2137611" y="1078969"/>
            <a:ext cx="4215063" cy="276999"/>
          </a:xfrm>
          <a:prstGeom prst="rect">
            <a:avLst/>
          </a:prstGeom>
          <a:solidFill>
            <a:schemeClr val="bg1"/>
          </a:solidFill>
          <a:ln>
            <a:solidFill>
              <a:schemeClr val="tx1"/>
            </a:solidFill>
          </a:ln>
        </p:spPr>
        <p:txBody>
          <a:bodyPr wrap="square" rtlCol="0">
            <a:spAutoFit/>
          </a:bodyPr>
          <a:lstStyle/>
          <a:p>
            <a:r>
              <a:rPr lang="en-GB" sz="1200" dirty="0"/>
              <a:t>A large molecule within the nucleus made of DNA.</a:t>
            </a:r>
          </a:p>
        </p:txBody>
      </p:sp>
      <p:sp>
        <p:nvSpPr>
          <p:cNvPr id="5" name="TextBox 4">
            <a:extLst>
              <a:ext uri="{FF2B5EF4-FFF2-40B4-BE49-F238E27FC236}">
                <a16:creationId xmlns:a16="http://schemas.microsoft.com/office/drawing/2014/main" id="{7AD3922F-DE64-B3BC-BB00-B90635BDF241}"/>
              </a:ext>
            </a:extLst>
          </p:cNvPr>
          <p:cNvSpPr txBox="1"/>
          <p:nvPr/>
        </p:nvSpPr>
        <p:spPr>
          <a:xfrm>
            <a:off x="2281990" y="1600475"/>
            <a:ext cx="1291389" cy="276999"/>
          </a:xfrm>
          <a:prstGeom prst="rect">
            <a:avLst/>
          </a:prstGeom>
          <a:solidFill>
            <a:schemeClr val="bg1"/>
          </a:solidFill>
          <a:ln>
            <a:solidFill>
              <a:schemeClr val="tx1"/>
            </a:solidFill>
          </a:ln>
        </p:spPr>
        <p:txBody>
          <a:bodyPr wrap="square" rtlCol="0">
            <a:spAutoFit/>
          </a:bodyPr>
          <a:lstStyle/>
          <a:p>
            <a:r>
              <a:rPr lang="en-GB" sz="1200" dirty="0"/>
              <a:t>A double-helix.</a:t>
            </a:r>
          </a:p>
        </p:txBody>
      </p:sp>
      <p:sp>
        <p:nvSpPr>
          <p:cNvPr id="6" name="TextBox 5">
            <a:extLst>
              <a:ext uri="{FF2B5EF4-FFF2-40B4-BE49-F238E27FC236}">
                <a16:creationId xmlns:a16="http://schemas.microsoft.com/office/drawing/2014/main" id="{81B4D8B2-F302-2B27-BB79-1D44A8633F6C}"/>
              </a:ext>
            </a:extLst>
          </p:cNvPr>
          <p:cNvSpPr txBox="1"/>
          <p:nvPr/>
        </p:nvSpPr>
        <p:spPr>
          <a:xfrm>
            <a:off x="850232" y="2181017"/>
            <a:ext cx="4969042" cy="276999"/>
          </a:xfrm>
          <a:prstGeom prst="rect">
            <a:avLst/>
          </a:prstGeom>
          <a:solidFill>
            <a:schemeClr val="bg1"/>
          </a:solidFill>
          <a:ln>
            <a:solidFill>
              <a:schemeClr val="tx1"/>
            </a:solidFill>
          </a:ln>
        </p:spPr>
        <p:txBody>
          <a:bodyPr wrap="square" rtlCol="0">
            <a:spAutoFit/>
          </a:bodyPr>
          <a:lstStyle/>
          <a:p>
            <a:r>
              <a:rPr lang="en-GB" sz="1200" dirty="0"/>
              <a:t>The entire genetic information of an organism.</a:t>
            </a:r>
          </a:p>
        </p:txBody>
      </p:sp>
      <p:sp>
        <p:nvSpPr>
          <p:cNvPr id="7" name="TextBox 6">
            <a:extLst>
              <a:ext uri="{FF2B5EF4-FFF2-40B4-BE49-F238E27FC236}">
                <a16:creationId xmlns:a16="http://schemas.microsoft.com/office/drawing/2014/main" id="{B403D518-0C58-67D1-894D-99B107F75128}"/>
              </a:ext>
            </a:extLst>
          </p:cNvPr>
          <p:cNvSpPr txBox="1"/>
          <p:nvPr/>
        </p:nvSpPr>
        <p:spPr>
          <a:xfrm>
            <a:off x="1070810" y="2735124"/>
            <a:ext cx="4969042" cy="276999"/>
          </a:xfrm>
          <a:prstGeom prst="rect">
            <a:avLst/>
          </a:prstGeom>
          <a:solidFill>
            <a:schemeClr val="bg1"/>
          </a:solidFill>
          <a:ln>
            <a:solidFill>
              <a:schemeClr val="tx1"/>
            </a:solidFill>
          </a:ln>
        </p:spPr>
        <p:txBody>
          <a:bodyPr wrap="square" rtlCol="0">
            <a:spAutoFit/>
          </a:bodyPr>
          <a:lstStyle/>
          <a:p>
            <a:r>
              <a:rPr lang="en-GB" sz="1200" dirty="0"/>
              <a:t>Code for a specific protein.</a:t>
            </a:r>
          </a:p>
        </p:txBody>
      </p:sp>
      <p:sp>
        <p:nvSpPr>
          <p:cNvPr id="8" name="TextBox 7">
            <a:extLst>
              <a:ext uri="{FF2B5EF4-FFF2-40B4-BE49-F238E27FC236}">
                <a16:creationId xmlns:a16="http://schemas.microsoft.com/office/drawing/2014/main" id="{F1994DAC-F674-FC6F-D23B-7C6872F12394}"/>
              </a:ext>
            </a:extLst>
          </p:cNvPr>
          <p:cNvSpPr txBox="1"/>
          <p:nvPr/>
        </p:nvSpPr>
        <p:spPr>
          <a:xfrm>
            <a:off x="3773905" y="3019257"/>
            <a:ext cx="2735179" cy="276999"/>
          </a:xfrm>
          <a:prstGeom prst="rect">
            <a:avLst/>
          </a:prstGeom>
          <a:solidFill>
            <a:schemeClr val="bg1"/>
          </a:solidFill>
          <a:ln>
            <a:solidFill>
              <a:schemeClr val="tx1"/>
            </a:solidFill>
          </a:ln>
        </p:spPr>
        <p:txBody>
          <a:bodyPr wrap="square" rtlCol="0">
            <a:spAutoFit/>
          </a:bodyPr>
          <a:lstStyle/>
          <a:p>
            <a:r>
              <a:rPr lang="en-GB" sz="1200" dirty="0"/>
              <a:t>Chromosomes</a:t>
            </a:r>
          </a:p>
        </p:txBody>
      </p:sp>
      <p:sp>
        <p:nvSpPr>
          <p:cNvPr id="9" name="TextBox 8">
            <a:extLst>
              <a:ext uri="{FF2B5EF4-FFF2-40B4-BE49-F238E27FC236}">
                <a16:creationId xmlns:a16="http://schemas.microsoft.com/office/drawing/2014/main" id="{DA2E8C37-31CA-35D8-6251-D91403828B4E}"/>
              </a:ext>
            </a:extLst>
          </p:cNvPr>
          <p:cNvSpPr txBox="1"/>
          <p:nvPr/>
        </p:nvSpPr>
        <p:spPr>
          <a:xfrm>
            <a:off x="3208421" y="3544490"/>
            <a:ext cx="3300663" cy="276999"/>
          </a:xfrm>
          <a:prstGeom prst="rect">
            <a:avLst/>
          </a:prstGeom>
          <a:solidFill>
            <a:schemeClr val="bg1"/>
          </a:solidFill>
          <a:ln>
            <a:solidFill>
              <a:schemeClr val="tx1"/>
            </a:solidFill>
          </a:ln>
        </p:spPr>
        <p:txBody>
          <a:bodyPr wrap="square" rtlCol="0">
            <a:spAutoFit/>
          </a:bodyPr>
          <a:lstStyle/>
          <a:p>
            <a:r>
              <a:rPr lang="en-GB" sz="1200" dirty="0"/>
              <a:t>Genome</a:t>
            </a:r>
          </a:p>
        </p:txBody>
      </p:sp>
      <p:sp>
        <p:nvSpPr>
          <p:cNvPr id="10" name="TextBox 9">
            <a:extLst>
              <a:ext uri="{FF2B5EF4-FFF2-40B4-BE49-F238E27FC236}">
                <a16:creationId xmlns:a16="http://schemas.microsoft.com/office/drawing/2014/main" id="{D625FD3E-0508-9CF8-F91A-5D7839654A76}"/>
              </a:ext>
            </a:extLst>
          </p:cNvPr>
          <p:cNvSpPr txBox="1"/>
          <p:nvPr/>
        </p:nvSpPr>
        <p:spPr>
          <a:xfrm>
            <a:off x="1644315" y="4073549"/>
            <a:ext cx="4969042" cy="276999"/>
          </a:xfrm>
          <a:prstGeom prst="rect">
            <a:avLst/>
          </a:prstGeom>
          <a:solidFill>
            <a:schemeClr val="bg1"/>
          </a:solidFill>
          <a:ln>
            <a:solidFill>
              <a:schemeClr val="tx1"/>
            </a:solidFill>
          </a:ln>
        </p:spPr>
        <p:txBody>
          <a:bodyPr wrap="square" rtlCol="0">
            <a:spAutoFit/>
          </a:bodyPr>
          <a:lstStyle/>
          <a:p>
            <a:r>
              <a:rPr lang="en-GB" sz="1200" dirty="0"/>
              <a:t>A double-helix</a:t>
            </a:r>
          </a:p>
        </p:txBody>
      </p:sp>
      <p:sp>
        <p:nvSpPr>
          <p:cNvPr id="11" name="TextBox 10">
            <a:extLst>
              <a:ext uri="{FF2B5EF4-FFF2-40B4-BE49-F238E27FC236}">
                <a16:creationId xmlns:a16="http://schemas.microsoft.com/office/drawing/2014/main" id="{30ACC332-8934-F085-CC97-E787FAC60FFD}"/>
              </a:ext>
            </a:extLst>
          </p:cNvPr>
          <p:cNvSpPr txBox="1"/>
          <p:nvPr/>
        </p:nvSpPr>
        <p:spPr>
          <a:xfrm>
            <a:off x="1088858" y="4628120"/>
            <a:ext cx="4969042" cy="276999"/>
          </a:xfrm>
          <a:prstGeom prst="rect">
            <a:avLst/>
          </a:prstGeom>
          <a:solidFill>
            <a:schemeClr val="bg1"/>
          </a:solidFill>
          <a:ln>
            <a:solidFill>
              <a:schemeClr val="tx1"/>
            </a:solidFill>
          </a:ln>
        </p:spPr>
        <p:txBody>
          <a:bodyPr wrap="square" rtlCol="0">
            <a:spAutoFit/>
          </a:bodyPr>
          <a:lstStyle/>
          <a:p>
            <a:r>
              <a:rPr lang="en-GB" sz="1200" dirty="0"/>
              <a:t>Two individual strands, connected and wrapping around each other.</a:t>
            </a:r>
          </a:p>
        </p:txBody>
      </p:sp>
      <p:sp>
        <p:nvSpPr>
          <p:cNvPr id="12" name="TextBox 11">
            <a:extLst>
              <a:ext uri="{FF2B5EF4-FFF2-40B4-BE49-F238E27FC236}">
                <a16:creationId xmlns:a16="http://schemas.microsoft.com/office/drawing/2014/main" id="{60D92DB9-4002-79E4-363B-673DA2FD7B94}"/>
              </a:ext>
            </a:extLst>
          </p:cNvPr>
          <p:cNvSpPr txBox="1"/>
          <p:nvPr/>
        </p:nvSpPr>
        <p:spPr>
          <a:xfrm>
            <a:off x="1949116" y="5182227"/>
            <a:ext cx="3922295" cy="276999"/>
          </a:xfrm>
          <a:prstGeom prst="rect">
            <a:avLst/>
          </a:prstGeom>
          <a:solidFill>
            <a:schemeClr val="bg1"/>
          </a:solidFill>
          <a:ln>
            <a:solidFill>
              <a:schemeClr val="tx1"/>
            </a:solidFill>
          </a:ln>
        </p:spPr>
        <p:txBody>
          <a:bodyPr wrap="square" rtlCol="0">
            <a:spAutoFit/>
          </a:bodyPr>
          <a:lstStyle/>
          <a:p>
            <a:r>
              <a:rPr lang="en-GB" sz="1200" dirty="0"/>
              <a:t>A gene</a:t>
            </a:r>
          </a:p>
        </p:txBody>
      </p:sp>
      <p:sp>
        <p:nvSpPr>
          <p:cNvPr id="13" name="TextBox 12">
            <a:extLst>
              <a:ext uri="{FF2B5EF4-FFF2-40B4-BE49-F238E27FC236}">
                <a16:creationId xmlns:a16="http://schemas.microsoft.com/office/drawing/2014/main" id="{9C553FE3-F189-98C7-E65A-87410CF79809}"/>
              </a:ext>
            </a:extLst>
          </p:cNvPr>
          <p:cNvSpPr txBox="1"/>
          <p:nvPr/>
        </p:nvSpPr>
        <p:spPr>
          <a:xfrm>
            <a:off x="1644315" y="5736334"/>
            <a:ext cx="4969042" cy="276999"/>
          </a:xfrm>
          <a:prstGeom prst="rect">
            <a:avLst/>
          </a:prstGeom>
          <a:solidFill>
            <a:schemeClr val="bg1"/>
          </a:solidFill>
          <a:ln>
            <a:solidFill>
              <a:schemeClr val="tx1"/>
            </a:solidFill>
          </a:ln>
        </p:spPr>
        <p:txBody>
          <a:bodyPr wrap="square" rtlCol="0">
            <a:spAutoFit/>
          </a:bodyPr>
          <a:lstStyle/>
          <a:p>
            <a:r>
              <a:rPr lang="en-GB" sz="1200" dirty="0"/>
              <a:t>The entire genetic information of a human.</a:t>
            </a:r>
          </a:p>
        </p:txBody>
      </p:sp>
      <p:sp>
        <p:nvSpPr>
          <p:cNvPr id="14" name="TextBox 13">
            <a:extLst>
              <a:ext uri="{FF2B5EF4-FFF2-40B4-BE49-F238E27FC236}">
                <a16:creationId xmlns:a16="http://schemas.microsoft.com/office/drawing/2014/main" id="{D4484265-4627-75BE-ADCE-7B43F5587B04}"/>
              </a:ext>
            </a:extLst>
          </p:cNvPr>
          <p:cNvSpPr txBox="1"/>
          <p:nvPr/>
        </p:nvSpPr>
        <p:spPr>
          <a:xfrm>
            <a:off x="914401" y="6645960"/>
            <a:ext cx="4969042" cy="276999"/>
          </a:xfrm>
          <a:prstGeom prst="rect">
            <a:avLst/>
          </a:prstGeom>
          <a:solidFill>
            <a:schemeClr val="bg1"/>
          </a:solidFill>
          <a:ln>
            <a:solidFill>
              <a:schemeClr val="tx1"/>
            </a:solidFill>
          </a:ln>
        </p:spPr>
        <p:txBody>
          <a:bodyPr wrap="square" rtlCol="0">
            <a:spAutoFit/>
          </a:bodyPr>
          <a:lstStyle/>
          <a:p>
            <a:r>
              <a:rPr lang="en-GB" sz="1200" dirty="0"/>
              <a:t>Chromosomes</a:t>
            </a:r>
          </a:p>
        </p:txBody>
      </p:sp>
      <p:sp>
        <p:nvSpPr>
          <p:cNvPr id="15" name="Slide Number Placeholder 14">
            <a:extLst>
              <a:ext uri="{FF2B5EF4-FFF2-40B4-BE49-F238E27FC236}">
                <a16:creationId xmlns:a16="http://schemas.microsoft.com/office/drawing/2014/main" id="{ADA57EB8-62B7-FC73-E850-3BE6C9EC49CA}"/>
              </a:ext>
            </a:extLst>
          </p:cNvPr>
          <p:cNvSpPr>
            <a:spLocks noGrp="1"/>
          </p:cNvSpPr>
          <p:nvPr>
            <p:ph type="sldNum" sz="quarter" idx="12"/>
          </p:nvPr>
        </p:nvSpPr>
        <p:spPr/>
        <p:txBody>
          <a:bodyPr/>
          <a:lstStyle/>
          <a:p>
            <a:fld id="{A49C798E-A141-4728-B2C1-C020555BD9EF}" type="slidenum">
              <a:rPr lang="en-GB" smtClean="0"/>
              <a:t>25</a:t>
            </a:fld>
            <a:endParaRPr lang="en-GB"/>
          </a:p>
        </p:txBody>
      </p:sp>
    </p:spTree>
    <p:extLst>
      <p:ext uri="{BB962C8B-B14F-4D97-AF65-F5344CB8AC3E}">
        <p14:creationId xmlns:p14="http://schemas.microsoft.com/office/powerpoint/2010/main" val="228064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If it didn’t</a:t>
            </a:r>
          </a:p>
          <a:p>
            <a:pPr>
              <a:lnSpc>
                <a:spcPct val="150000"/>
              </a:lnSpc>
            </a:pPr>
            <a:r>
              <a:rPr lang="en-GB" sz="1200" b="1" dirty="0">
                <a:solidFill>
                  <a:schemeClr val="tx1"/>
                </a:solidFill>
              </a:rPr>
              <a:t>I DO: </a:t>
            </a:r>
            <a:r>
              <a:rPr lang="en-GB" sz="1200" dirty="0">
                <a:solidFill>
                  <a:schemeClr val="tx1"/>
                </a:solidFill>
              </a:rPr>
              <a:t>How would a human be affected if we didn’t have genes?</a:t>
            </a:r>
            <a:r>
              <a:rPr lang="en-GB" sz="1200" b="1" dirty="0">
                <a:solidFill>
                  <a:schemeClr val="tx1"/>
                </a:solidFill>
              </a:rPr>
              <a:t> </a:t>
            </a:r>
            <a:r>
              <a:rPr lang="en-GB" sz="1200" dirty="0">
                <a:solidFill>
                  <a:schemeClr val="tx1"/>
                </a:solidFill>
              </a:rPr>
              <a:t>……………………………………………………………………………………………………………………………………………………………………………………………………………………………………………………………………………………………………………………………………………………………………………………………………………………………………………………………………………………………………..</a:t>
            </a:r>
          </a:p>
          <a:p>
            <a:pPr>
              <a:lnSpc>
                <a:spcPct val="150000"/>
              </a:lnSpc>
            </a:pPr>
            <a:r>
              <a:rPr lang="en-GB" sz="1200" b="1" dirty="0">
                <a:solidFill>
                  <a:schemeClr val="tx1"/>
                </a:solidFill>
              </a:rPr>
              <a:t>WE DO: </a:t>
            </a:r>
            <a:r>
              <a:rPr lang="en-GB" sz="1200" dirty="0">
                <a:solidFill>
                  <a:schemeClr val="tx1"/>
                </a:solidFill>
              </a:rPr>
              <a:t>How would a human be affected if we couldn’t make proteins?</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would we be affected if DNA was not made of two strands?</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would we be affected if we didn’t understand the link between certain genes and diseases?</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How would we be affected if the sequence of amino acids in a protein changed? ……………………………………………………………………………………………………………………………………………………………………………………………………………………………………………………………………………………………………………………………………………………………………………………………………………………………………………………………………………………………………..</a:t>
            </a:r>
          </a:p>
          <a:p>
            <a:pPr>
              <a:lnSpc>
                <a:spcPct val="150000"/>
              </a:lnSpc>
            </a:pPr>
            <a:r>
              <a:rPr lang="en-GB" sz="1200" b="1" dirty="0">
                <a:solidFill>
                  <a:schemeClr val="tx1"/>
                </a:solidFill>
              </a:rPr>
              <a:t>YOU DO: </a:t>
            </a:r>
            <a:r>
              <a:rPr lang="en-GB" sz="1200" dirty="0">
                <a:solidFill>
                  <a:schemeClr val="tx1"/>
                </a:solidFill>
              </a:rPr>
              <a:t>How would we be affected if we didn’t understand how disorders can be inherited?</a:t>
            </a:r>
          </a:p>
          <a:p>
            <a:pPr>
              <a:lnSpc>
                <a:spcPct val="150000"/>
              </a:lnSpc>
            </a:pPr>
            <a:r>
              <a:rPr lang="en-GB" sz="1200" dirty="0">
                <a:solidFill>
                  <a:schemeClr val="tx1"/>
                </a:solidFill>
              </a:rPr>
              <a:t>……………………………………………………………………………………………………………………………………………………………………………………………………………………………………………………………………………………………………………………………………………………………………………………………………………………………………………………………………………………………………..</a:t>
            </a:r>
            <a:endParaRPr lang="en-GB" sz="1200" b="1" dirty="0">
              <a:solidFill>
                <a:schemeClr val="tx1"/>
              </a:solidFill>
            </a:endParaRPr>
          </a:p>
        </p:txBody>
      </p:sp>
      <p:sp>
        <p:nvSpPr>
          <p:cNvPr id="5" name="TextBox 4">
            <a:extLst>
              <a:ext uri="{FF2B5EF4-FFF2-40B4-BE49-F238E27FC236}">
                <a16:creationId xmlns:a16="http://schemas.microsoft.com/office/drawing/2014/main" id="{419848D5-1947-E246-57C4-13AD6ECE90D6}"/>
              </a:ext>
            </a:extLst>
          </p:cNvPr>
          <p:cNvSpPr txBox="1"/>
          <p:nvPr/>
        </p:nvSpPr>
        <p:spPr>
          <a:xfrm>
            <a:off x="415089" y="842212"/>
            <a:ext cx="6027821" cy="461665"/>
          </a:xfrm>
          <a:prstGeom prst="rect">
            <a:avLst/>
          </a:prstGeom>
          <a:solidFill>
            <a:schemeClr val="bg1"/>
          </a:solidFill>
          <a:ln>
            <a:solidFill>
              <a:schemeClr val="tx1"/>
            </a:solidFill>
          </a:ln>
        </p:spPr>
        <p:txBody>
          <a:bodyPr wrap="square" rtlCol="0">
            <a:spAutoFit/>
          </a:bodyPr>
          <a:lstStyle/>
          <a:p>
            <a:r>
              <a:rPr lang="en-GB" sz="1200" dirty="0"/>
              <a:t>If we did not have genes, we would not have the instructions required for ribosomes to produce proteins.</a:t>
            </a:r>
          </a:p>
        </p:txBody>
      </p:sp>
      <p:sp>
        <p:nvSpPr>
          <p:cNvPr id="7" name="TextBox 6">
            <a:extLst>
              <a:ext uri="{FF2B5EF4-FFF2-40B4-BE49-F238E27FC236}">
                <a16:creationId xmlns:a16="http://schemas.microsoft.com/office/drawing/2014/main" id="{8985B95A-D593-D007-EAEC-B39F121335D2}"/>
              </a:ext>
            </a:extLst>
          </p:cNvPr>
          <p:cNvSpPr txBox="1"/>
          <p:nvPr/>
        </p:nvSpPr>
        <p:spPr>
          <a:xfrm>
            <a:off x="415088" y="1955589"/>
            <a:ext cx="6027821" cy="461665"/>
          </a:xfrm>
          <a:prstGeom prst="rect">
            <a:avLst/>
          </a:prstGeom>
          <a:solidFill>
            <a:schemeClr val="bg1"/>
          </a:solidFill>
          <a:ln>
            <a:solidFill>
              <a:schemeClr val="tx1"/>
            </a:solidFill>
          </a:ln>
        </p:spPr>
        <p:txBody>
          <a:bodyPr wrap="square" rtlCol="0">
            <a:spAutoFit/>
          </a:bodyPr>
          <a:lstStyle/>
          <a:p>
            <a:r>
              <a:rPr lang="en-GB" sz="1200" dirty="0"/>
              <a:t>If we could not make proteins, humans would not be able to grow or to repair damaged tissues, as these are the uses of proteins.</a:t>
            </a:r>
          </a:p>
        </p:txBody>
      </p:sp>
      <p:sp>
        <p:nvSpPr>
          <p:cNvPr id="8" name="TextBox 7">
            <a:extLst>
              <a:ext uri="{FF2B5EF4-FFF2-40B4-BE49-F238E27FC236}">
                <a16:creationId xmlns:a16="http://schemas.microsoft.com/office/drawing/2014/main" id="{C7936DD9-FE0B-07FC-C66C-CB4CFAD80DB5}"/>
              </a:ext>
            </a:extLst>
          </p:cNvPr>
          <p:cNvSpPr txBox="1"/>
          <p:nvPr/>
        </p:nvSpPr>
        <p:spPr>
          <a:xfrm>
            <a:off x="415088" y="3068966"/>
            <a:ext cx="6027820" cy="646331"/>
          </a:xfrm>
          <a:prstGeom prst="rect">
            <a:avLst/>
          </a:prstGeom>
          <a:solidFill>
            <a:schemeClr val="bg1"/>
          </a:solidFill>
          <a:ln>
            <a:solidFill>
              <a:schemeClr val="tx1"/>
            </a:solidFill>
          </a:ln>
        </p:spPr>
        <p:txBody>
          <a:bodyPr wrap="square" rtlCol="0">
            <a:spAutoFit/>
          </a:bodyPr>
          <a:lstStyle/>
          <a:p>
            <a:r>
              <a:rPr lang="en-GB" sz="1200" dirty="0"/>
              <a:t>If the strand of DNA became damaged, for example through a mutation, there would be no back-up to be used to repair/replace the damaged DNA. This may then affect the proteins being synthesised.</a:t>
            </a:r>
          </a:p>
        </p:txBody>
      </p:sp>
      <p:sp>
        <p:nvSpPr>
          <p:cNvPr id="9" name="TextBox 8">
            <a:extLst>
              <a:ext uri="{FF2B5EF4-FFF2-40B4-BE49-F238E27FC236}">
                <a16:creationId xmlns:a16="http://schemas.microsoft.com/office/drawing/2014/main" id="{29BB64B0-C314-FDB9-DE9D-B9E5834ACEB6}"/>
              </a:ext>
            </a:extLst>
          </p:cNvPr>
          <p:cNvSpPr txBox="1"/>
          <p:nvPr/>
        </p:nvSpPr>
        <p:spPr>
          <a:xfrm>
            <a:off x="415087" y="4367009"/>
            <a:ext cx="6027819" cy="646331"/>
          </a:xfrm>
          <a:prstGeom prst="rect">
            <a:avLst/>
          </a:prstGeom>
          <a:solidFill>
            <a:schemeClr val="bg1"/>
          </a:solidFill>
          <a:ln>
            <a:solidFill>
              <a:schemeClr val="tx1"/>
            </a:solidFill>
          </a:ln>
        </p:spPr>
        <p:txBody>
          <a:bodyPr wrap="square" rtlCol="0">
            <a:spAutoFit/>
          </a:bodyPr>
          <a:lstStyle/>
          <a:p>
            <a:r>
              <a:rPr lang="en-GB" sz="1200" dirty="0"/>
              <a:t>If we did not understand the link between certain genes and diseases, we would not be able to effectively screen individuals for these genes. We could therefore not effectively predict those likely to suffer from diseases and perform early intervention to prevent it.</a:t>
            </a:r>
          </a:p>
        </p:txBody>
      </p:sp>
      <p:sp>
        <p:nvSpPr>
          <p:cNvPr id="10" name="TextBox 9">
            <a:extLst>
              <a:ext uri="{FF2B5EF4-FFF2-40B4-BE49-F238E27FC236}">
                <a16:creationId xmlns:a16="http://schemas.microsoft.com/office/drawing/2014/main" id="{0C7976BB-F5CC-B6D9-D52B-61B0022F421C}"/>
              </a:ext>
            </a:extLst>
          </p:cNvPr>
          <p:cNvSpPr txBox="1"/>
          <p:nvPr/>
        </p:nvSpPr>
        <p:spPr>
          <a:xfrm>
            <a:off x="415087" y="5462718"/>
            <a:ext cx="6027818" cy="646331"/>
          </a:xfrm>
          <a:prstGeom prst="rect">
            <a:avLst/>
          </a:prstGeom>
          <a:solidFill>
            <a:schemeClr val="bg1"/>
          </a:solidFill>
          <a:ln>
            <a:solidFill>
              <a:schemeClr val="tx1"/>
            </a:solidFill>
          </a:ln>
        </p:spPr>
        <p:txBody>
          <a:bodyPr wrap="square" rtlCol="0">
            <a:spAutoFit/>
          </a:bodyPr>
          <a:lstStyle/>
          <a:p>
            <a:r>
              <a:rPr lang="en-GB" sz="1200" dirty="0"/>
              <a:t>If the sequence of amino acids in a protein changed, the behaviour of the protein may change. This may make it unable to perform its function effectively, and may then affect different processes within the body.</a:t>
            </a:r>
          </a:p>
        </p:txBody>
      </p:sp>
      <p:sp>
        <p:nvSpPr>
          <p:cNvPr id="11" name="TextBox 10">
            <a:extLst>
              <a:ext uri="{FF2B5EF4-FFF2-40B4-BE49-F238E27FC236}">
                <a16:creationId xmlns:a16="http://schemas.microsoft.com/office/drawing/2014/main" id="{23FB2759-449F-6460-8621-052FA922CE59}"/>
              </a:ext>
            </a:extLst>
          </p:cNvPr>
          <p:cNvSpPr txBox="1"/>
          <p:nvPr/>
        </p:nvSpPr>
        <p:spPr>
          <a:xfrm>
            <a:off x="415086" y="6558428"/>
            <a:ext cx="6027817" cy="646331"/>
          </a:xfrm>
          <a:prstGeom prst="rect">
            <a:avLst/>
          </a:prstGeom>
          <a:solidFill>
            <a:schemeClr val="bg1"/>
          </a:solidFill>
          <a:ln>
            <a:solidFill>
              <a:schemeClr val="tx1"/>
            </a:solidFill>
          </a:ln>
        </p:spPr>
        <p:txBody>
          <a:bodyPr wrap="square" rtlCol="0">
            <a:spAutoFit/>
          </a:bodyPr>
          <a:lstStyle/>
          <a:p>
            <a:r>
              <a:rPr lang="en-GB" sz="1200" dirty="0"/>
              <a:t>If we did not understand that disorders can be inherited, we could not identify individuals likely to inherit those disorders. This would make it more difficult to treat those individuals, and make it more likely that the </a:t>
            </a:r>
            <a:r>
              <a:rPr lang="en-GB" sz="1200"/>
              <a:t>disorder gets passed on.</a:t>
            </a:r>
            <a:endParaRPr lang="en-GB" sz="1200" dirty="0"/>
          </a:p>
        </p:txBody>
      </p:sp>
      <p:sp>
        <p:nvSpPr>
          <p:cNvPr id="2" name="Slide Number Placeholder 1">
            <a:extLst>
              <a:ext uri="{FF2B5EF4-FFF2-40B4-BE49-F238E27FC236}">
                <a16:creationId xmlns:a16="http://schemas.microsoft.com/office/drawing/2014/main" id="{60CC7552-DDFF-2210-2602-986681EFFD65}"/>
              </a:ext>
            </a:extLst>
          </p:cNvPr>
          <p:cNvSpPr>
            <a:spLocks noGrp="1"/>
          </p:cNvSpPr>
          <p:nvPr>
            <p:ph type="sldNum" sz="quarter" idx="12"/>
          </p:nvPr>
        </p:nvSpPr>
        <p:spPr/>
        <p:txBody>
          <a:bodyPr/>
          <a:lstStyle/>
          <a:p>
            <a:fld id="{A49C798E-A141-4728-B2C1-C020555BD9EF}" type="slidenum">
              <a:rPr lang="en-GB" smtClean="0"/>
              <a:t>26</a:t>
            </a:fld>
            <a:endParaRPr lang="en-GB"/>
          </a:p>
        </p:txBody>
      </p:sp>
    </p:spTree>
    <p:extLst>
      <p:ext uri="{BB962C8B-B14F-4D97-AF65-F5344CB8AC3E}">
        <p14:creationId xmlns:p14="http://schemas.microsoft.com/office/powerpoint/2010/main" val="329073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Variation</a:t>
                      </a:r>
                      <a:endParaRPr lang="en-GB" sz="1200" b="1" u="none" dirty="0">
                        <a:solidFill>
                          <a:schemeClr val="tx1"/>
                        </a:solidFill>
                      </a:endParaRPr>
                    </a:p>
                    <a:p>
                      <a:pPr>
                        <a:lnSpc>
                          <a:spcPct val="150000"/>
                        </a:lnSpc>
                      </a:pPr>
                      <a:r>
                        <a:rPr lang="en-GB" sz="1200" b="0" u="none" dirty="0">
                          <a:solidFill>
                            <a:schemeClr val="tx1"/>
                          </a:solidFill>
                        </a:rPr>
                        <a:t>Differences in the characteristics of individuals in a population is called </a:t>
                      </a:r>
                      <a:r>
                        <a:rPr lang="en-GB" sz="1200" b="1" u="sng" dirty="0">
                          <a:solidFill>
                            <a:schemeClr val="tx1"/>
                          </a:solidFill>
                        </a:rPr>
                        <a:t>variation</a:t>
                      </a:r>
                      <a:r>
                        <a:rPr lang="en-GB" sz="1200" b="0" u="none" dirty="0">
                          <a:solidFill>
                            <a:schemeClr val="tx1"/>
                          </a:solidFill>
                        </a:rPr>
                        <a:t>. Variation is present in every species on Earth, as not all individuals of a species are identical. The variation can be a result of various factors, including differences in:</a:t>
                      </a:r>
                    </a:p>
                    <a:p>
                      <a:pPr marL="171450" indent="-171450">
                        <a:lnSpc>
                          <a:spcPct val="150000"/>
                        </a:lnSpc>
                        <a:buFont typeface="Arial" panose="020B0604020202020204" pitchFamily="34" charset="0"/>
                        <a:buChar char="•"/>
                      </a:pPr>
                      <a:r>
                        <a:rPr lang="en-GB" sz="1200" b="0" u="none" dirty="0">
                          <a:solidFill>
                            <a:schemeClr val="tx1"/>
                          </a:solidFill>
                        </a:rPr>
                        <a:t>The genes they have inherited (genetic causes) – eye colour, biological sex, the ability to roll the tongue</a:t>
                      </a:r>
                    </a:p>
                    <a:p>
                      <a:pPr marL="171450" indent="-171450">
                        <a:lnSpc>
                          <a:spcPct val="150000"/>
                        </a:lnSpc>
                        <a:buFont typeface="Arial" panose="020B0604020202020204" pitchFamily="34" charset="0"/>
                        <a:buChar char="•"/>
                      </a:pPr>
                      <a:r>
                        <a:rPr lang="en-GB" sz="1200" b="0" u="none" dirty="0">
                          <a:solidFill>
                            <a:schemeClr val="tx1"/>
                          </a:solidFill>
                        </a:rPr>
                        <a:t>The conditions in which they have developed (environmental causes) – language, religion, scars, tattoos</a:t>
                      </a:r>
                    </a:p>
                    <a:p>
                      <a:pPr marL="171450" indent="-171450">
                        <a:lnSpc>
                          <a:spcPct val="150000"/>
                        </a:lnSpc>
                        <a:buFont typeface="Arial" panose="020B0604020202020204" pitchFamily="34" charset="0"/>
                        <a:buChar char="•"/>
                      </a:pPr>
                      <a:r>
                        <a:rPr lang="en-GB" sz="1200" b="0" u="none" dirty="0">
                          <a:solidFill>
                            <a:schemeClr val="tx1"/>
                          </a:solidFill>
                        </a:rPr>
                        <a:t>A combination of genes and the environment – skin colour, height, weight</a:t>
                      </a:r>
                    </a:p>
                    <a:p>
                      <a:pPr marL="171450" indent="-171450">
                        <a:lnSpc>
                          <a:spcPct val="150000"/>
                        </a:lnSpc>
                        <a:buFont typeface="Arial" panose="020B0604020202020204" pitchFamily="34" charset="0"/>
                        <a:buChar char="•"/>
                      </a:pPr>
                      <a:endParaRPr lang="en-GB" sz="1200" b="0" u="none" dirty="0">
                        <a:solidFill>
                          <a:schemeClr val="tx1"/>
                        </a:solidFill>
                      </a:endParaRPr>
                    </a:p>
                    <a:p>
                      <a:pPr marL="0" indent="0">
                        <a:lnSpc>
                          <a:spcPct val="150000"/>
                        </a:lnSpc>
                        <a:buFont typeface="Arial" panose="020B0604020202020204" pitchFamily="34" charset="0"/>
                        <a:buNone/>
                      </a:pPr>
                      <a:r>
                        <a:rPr lang="en-GB" sz="1200" b="0" u="none" dirty="0">
                          <a:solidFill>
                            <a:schemeClr val="tx1"/>
                          </a:solidFill>
                        </a:rPr>
                        <a:t>Within the population of any species, there will always be a wide range of genetic variation. This means that, whilst they may have some similarities between their individual genomes, it will be very unlikely that any two individuals will have identical genomes (exceptions include identical twins).</a:t>
                      </a:r>
                    </a:p>
                    <a:p>
                      <a:pPr marL="0" indent="0">
                        <a:lnSpc>
                          <a:spcPct val="150000"/>
                        </a:lnSpc>
                        <a:buFont typeface="Arial" panose="020B0604020202020204" pitchFamily="34" charset="0"/>
                        <a:buNone/>
                      </a:pPr>
                      <a:endParaRPr lang="en-GB" sz="1200" b="0" u="none" dirty="0">
                        <a:solidFill>
                          <a:schemeClr val="tx1"/>
                        </a:solidFill>
                      </a:endParaRPr>
                    </a:p>
                    <a:p>
                      <a:pPr marL="0" indent="0">
                        <a:lnSpc>
                          <a:spcPct val="150000"/>
                        </a:lnSpc>
                        <a:buFont typeface="Arial" panose="020B0604020202020204" pitchFamily="34" charset="0"/>
                        <a:buNone/>
                      </a:pPr>
                      <a:r>
                        <a:rPr lang="en-GB" sz="1200" b="0" u="none" dirty="0">
                          <a:solidFill>
                            <a:schemeClr val="tx1"/>
                          </a:solidFill>
                        </a:rPr>
                        <a:t>All genetic variations arise from mutations in the genetic material (a change to the sequence of DNA). The effects of these mutations can vary:</a:t>
                      </a:r>
                    </a:p>
                    <a:p>
                      <a:pPr marL="171450" indent="-171450">
                        <a:lnSpc>
                          <a:spcPct val="150000"/>
                        </a:lnSpc>
                        <a:buFont typeface="Arial" panose="020B0604020202020204" pitchFamily="34" charset="0"/>
                        <a:buChar char="•"/>
                      </a:pPr>
                      <a:r>
                        <a:rPr lang="en-GB" sz="1200" b="0" u="none" dirty="0">
                          <a:solidFill>
                            <a:schemeClr val="tx1"/>
                          </a:solidFill>
                        </a:rPr>
                        <a:t>Most variations will have no effect on the phenotype of an organism</a:t>
                      </a:r>
                    </a:p>
                    <a:p>
                      <a:pPr marL="171450" indent="-171450">
                        <a:lnSpc>
                          <a:spcPct val="150000"/>
                        </a:lnSpc>
                        <a:buFont typeface="Arial" panose="020B0604020202020204" pitchFamily="34" charset="0"/>
                        <a:buChar char="•"/>
                      </a:pPr>
                      <a:r>
                        <a:rPr lang="en-GB" sz="1200" b="0" u="none" dirty="0">
                          <a:solidFill>
                            <a:schemeClr val="tx1"/>
                          </a:solidFill>
                        </a:rPr>
                        <a:t>Some may influence the phenotype of an organism</a:t>
                      </a:r>
                    </a:p>
                    <a:p>
                      <a:pPr marL="171450" indent="-171450">
                        <a:lnSpc>
                          <a:spcPct val="150000"/>
                        </a:lnSpc>
                        <a:buFont typeface="Arial" panose="020B0604020202020204" pitchFamily="34" charset="0"/>
                        <a:buChar char="•"/>
                      </a:pPr>
                      <a:r>
                        <a:rPr lang="en-GB" sz="1200" b="0" u="none" dirty="0">
                          <a:solidFill>
                            <a:schemeClr val="tx1"/>
                          </a:solidFill>
                        </a:rPr>
                        <a:t>Very few can determine the phenotype of an organism</a:t>
                      </a:r>
                    </a:p>
                    <a:p>
                      <a:pPr marL="171450" indent="-171450">
                        <a:lnSpc>
                          <a:spcPct val="150000"/>
                        </a:lnSpc>
                        <a:buFont typeface="Arial" panose="020B0604020202020204" pitchFamily="34" charset="0"/>
                        <a:buChar char="•"/>
                      </a:pPr>
                      <a:endParaRPr lang="en-GB" sz="1200" b="0" u="none" dirty="0">
                        <a:solidFill>
                          <a:schemeClr val="tx1"/>
                        </a:solidFill>
                      </a:endParaRPr>
                    </a:p>
                    <a:p>
                      <a:pPr marL="0" indent="0">
                        <a:lnSpc>
                          <a:spcPct val="150000"/>
                        </a:lnSpc>
                        <a:buFont typeface="Arial" panose="020B0604020202020204" pitchFamily="34" charset="0"/>
                        <a:buNone/>
                      </a:pPr>
                      <a:r>
                        <a:rPr lang="en-GB" sz="1200" b="0" u="none" dirty="0">
                          <a:solidFill>
                            <a:schemeClr val="tx1"/>
                          </a:solidFill>
                        </a:rPr>
                        <a:t>Mutations occur continuously in a population, due to a variety of causes. On rare occasions, the mutation leads to the development of a new phenotype (a new characteristic), although this is limited to the individual with the mutation. However, if this new phenotype is better suited to the environment, or a change in the environment, it can lead to a relatively rapid change in the species as it is passed on to offspring.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DEC710E4-2DE2-BFE8-C23E-C509C4C62D58}"/>
              </a:ext>
            </a:extLst>
          </p:cNvPr>
          <p:cNvSpPr>
            <a:spLocks noGrp="1"/>
          </p:cNvSpPr>
          <p:nvPr>
            <p:ph type="sldNum" sz="quarter" idx="12"/>
          </p:nvPr>
        </p:nvSpPr>
        <p:spPr/>
        <p:txBody>
          <a:bodyPr/>
          <a:lstStyle/>
          <a:p>
            <a:fld id="{A49C798E-A141-4728-B2C1-C020555BD9EF}" type="slidenum">
              <a:rPr lang="en-GB" smtClean="0"/>
              <a:t>27</a:t>
            </a:fld>
            <a:endParaRPr lang="en-GB"/>
          </a:p>
        </p:txBody>
      </p:sp>
    </p:spTree>
    <p:extLst>
      <p:ext uri="{BB962C8B-B14F-4D97-AF65-F5344CB8AC3E}">
        <p14:creationId xmlns:p14="http://schemas.microsoft.com/office/powerpoint/2010/main" val="1420881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Rehearsal questions</a:t>
            </a:r>
          </a:p>
          <a:p>
            <a:pPr marL="228600" indent="-228600">
              <a:lnSpc>
                <a:spcPct val="150000"/>
              </a:lnSpc>
              <a:buFont typeface="+mj-lt"/>
              <a:buAutoNum type="arabicPeriod"/>
            </a:pPr>
            <a:r>
              <a:rPr lang="en-GB" sz="1200" dirty="0">
                <a:solidFill>
                  <a:schemeClr val="tx1"/>
                </a:solidFill>
              </a:rPr>
              <a:t>What is variation? …………………………………………………………………………………………………………………………….. …………………………………………………………………………………………………………………………………………………………..</a:t>
            </a:r>
          </a:p>
          <a:p>
            <a:pPr marL="228600" indent="-228600">
              <a:lnSpc>
                <a:spcPct val="150000"/>
              </a:lnSpc>
              <a:buFont typeface="+mj-lt"/>
              <a:buAutoNum type="arabicPeriod"/>
            </a:pPr>
            <a:r>
              <a:rPr lang="en-GB" sz="1200" dirty="0">
                <a:solidFill>
                  <a:schemeClr val="tx1"/>
                </a:solidFill>
              </a:rPr>
              <a:t>What are three example so variation caused by genetics? ……………………………………………………………..... …………………………………………………………………………………………………………………………………………………………..</a:t>
            </a:r>
          </a:p>
          <a:p>
            <a:pPr marL="228600" indent="-228600">
              <a:lnSpc>
                <a:spcPct val="150000"/>
              </a:lnSpc>
              <a:buFont typeface="+mj-lt"/>
              <a:buAutoNum type="arabicPeriod"/>
            </a:pPr>
            <a:r>
              <a:rPr lang="en-GB" sz="1200" dirty="0">
                <a:solidFill>
                  <a:schemeClr val="tx1"/>
                </a:solidFill>
              </a:rPr>
              <a:t>What are three examples of variation caused by the environment? …………………………………………………. ……………………………………………………………………………………………………………………………………………………….....</a:t>
            </a:r>
          </a:p>
          <a:p>
            <a:pPr marL="228600" indent="-228600">
              <a:lnSpc>
                <a:spcPct val="150000"/>
              </a:lnSpc>
              <a:buFont typeface="+mj-lt"/>
              <a:buAutoNum type="arabicPeriod"/>
            </a:pPr>
            <a:r>
              <a:rPr lang="en-GB" sz="1200" dirty="0">
                <a:solidFill>
                  <a:schemeClr val="tx1"/>
                </a:solidFill>
              </a:rPr>
              <a:t>What is a mutation? ………………………………………………………………………………………………………………………….</a:t>
            </a:r>
          </a:p>
          <a:p>
            <a:pPr marL="228600" indent="-228600">
              <a:lnSpc>
                <a:spcPct val="150000"/>
              </a:lnSpc>
              <a:buFont typeface="+mj-lt"/>
              <a:buAutoNum type="arabicPeriod"/>
            </a:pPr>
            <a:r>
              <a:rPr lang="en-GB" sz="1200" dirty="0">
                <a:solidFill>
                  <a:schemeClr val="tx1"/>
                </a:solidFill>
              </a:rPr>
              <a:t>What causes variation between the eye colour of individuals? …………………………………………………………</a:t>
            </a:r>
          </a:p>
          <a:p>
            <a:pPr marL="228600" indent="-228600">
              <a:lnSpc>
                <a:spcPct val="150000"/>
              </a:lnSpc>
              <a:buFont typeface="+mj-lt"/>
              <a:buAutoNum type="arabicPeriod"/>
            </a:pPr>
            <a:r>
              <a:rPr lang="en-GB" sz="1200" dirty="0">
                <a:solidFill>
                  <a:schemeClr val="tx1"/>
                </a:solidFill>
              </a:rPr>
              <a:t>What do we mean when we say there is variation between members of a species? ………………………… …………………………………………………………………………………………………………………………………………………………..</a:t>
            </a:r>
          </a:p>
          <a:p>
            <a:pPr marL="228600" indent="-228600">
              <a:lnSpc>
                <a:spcPct val="150000"/>
              </a:lnSpc>
              <a:buFont typeface="+mj-lt"/>
              <a:buAutoNum type="arabicPeriod"/>
            </a:pPr>
            <a:r>
              <a:rPr lang="en-GB" sz="1200" dirty="0">
                <a:solidFill>
                  <a:schemeClr val="tx1"/>
                </a:solidFill>
              </a:rPr>
              <a:t>Random occurrences, or conditions such as radiation exposure, can cause mutations. What does this mean? …………………………………………………………………………………………………………………………………………</a:t>
            </a:r>
          </a:p>
          <a:p>
            <a:pPr marL="228600" indent="-228600">
              <a:lnSpc>
                <a:spcPct val="150000"/>
              </a:lnSpc>
              <a:buFont typeface="+mj-lt"/>
              <a:buAutoNum type="arabicPeriod"/>
            </a:pPr>
            <a:r>
              <a:rPr lang="en-GB" sz="1200" dirty="0">
                <a:solidFill>
                  <a:schemeClr val="tx1"/>
                </a:solidFill>
              </a:rPr>
              <a:t>The conditions we grow up in can affect our characteristics. What are some examples of this? …………………………………………………………………………………………………………………………………………………………..</a:t>
            </a:r>
          </a:p>
          <a:p>
            <a:pPr marL="228600" indent="-228600">
              <a:lnSpc>
                <a:spcPct val="150000"/>
              </a:lnSpc>
              <a:buFont typeface="+mj-lt"/>
              <a:buAutoNum type="arabicPeriod"/>
            </a:pPr>
            <a:r>
              <a:rPr lang="en-GB" sz="1200" dirty="0">
                <a:solidFill>
                  <a:schemeClr val="tx1"/>
                </a:solidFill>
              </a:rPr>
              <a:t>Sometimes, our the sequence found in our DNA can change. What is this an example of? ……………………………………………………………………………………………………………………………………………………….....</a:t>
            </a:r>
          </a:p>
          <a:p>
            <a:pPr marL="228600" indent="-228600">
              <a:lnSpc>
                <a:spcPct val="150000"/>
              </a:lnSpc>
              <a:buFont typeface="+mj-lt"/>
              <a:buAutoNum type="arabicPeriod"/>
            </a:pPr>
            <a:r>
              <a:rPr lang="en-GB" sz="1200" dirty="0">
                <a:solidFill>
                  <a:schemeClr val="tx1"/>
                </a:solidFill>
              </a:rPr>
              <a:t>What do we call the differences between members of a species? …………………………………………………….</a:t>
            </a:r>
          </a:p>
          <a:p>
            <a:pPr marL="228600" indent="-228600">
              <a:lnSpc>
                <a:spcPct val="150000"/>
              </a:lnSpc>
              <a:buFont typeface="+mj-lt"/>
              <a:buAutoNum type="arabicPeriod"/>
            </a:pPr>
            <a:r>
              <a:rPr lang="en-GB" sz="1200" dirty="0">
                <a:solidFill>
                  <a:schemeClr val="tx1"/>
                </a:solidFill>
              </a:rPr>
              <a:t>Why do different people speak different languages, or have different scars? …………………………………... …………………………………………………………………………………………………………………………………………………………..</a:t>
            </a:r>
          </a:p>
          <a:p>
            <a:pPr marL="228600" indent="-228600">
              <a:lnSpc>
                <a:spcPct val="150000"/>
              </a:lnSpc>
              <a:buFont typeface="+mj-lt"/>
              <a:buAutoNum type="arabicPeriod"/>
            </a:pPr>
            <a:r>
              <a:rPr lang="en-GB" sz="1200" dirty="0">
                <a:solidFill>
                  <a:schemeClr val="tx1"/>
                </a:solidFill>
              </a:rPr>
              <a:t>If a parent has blue eyes, there is a chance their offspring will also have blue eyes. Why is this? ……………………………………………………………………………………………………………………………………………………….....</a:t>
            </a:r>
          </a:p>
        </p:txBody>
      </p:sp>
      <p:sp>
        <p:nvSpPr>
          <p:cNvPr id="2" name="TextBox 1">
            <a:extLst>
              <a:ext uri="{FF2B5EF4-FFF2-40B4-BE49-F238E27FC236}">
                <a16:creationId xmlns:a16="http://schemas.microsoft.com/office/drawing/2014/main" id="{0CCC9407-1095-A447-C87D-1D6D293B3B98}"/>
              </a:ext>
            </a:extLst>
          </p:cNvPr>
          <p:cNvSpPr txBox="1"/>
          <p:nvPr/>
        </p:nvSpPr>
        <p:spPr>
          <a:xfrm>
            <a:off x="1749258" y="541422"/>
            <a:ext cx="4615447" cy="276999"/>
          </a:xfrm>
          <a:prstGeom prst="rect">
            <a:avLst/>
          </a:prstGeom>
          <a:solidFill>
            <a:schemeClr val="bg1"/>
          </a:solidFill>
          <a:ln>
            <a:solidFill>
              <a:schemeClr val="tx1"/>
            </a:solidFill>
          </a:ln>
        </p:spPr>
        <p:txBody>
          <a:bodyPr wrap="square" rtlCol="0">
            <a:spAutoFit/>
          </a:bodyPr>
          <a:lstStyle/>
          <a:p>
            <a:r>
              <a:rPr lang="en-GB" sz="1200" dirty="0"/>
              <a:t>Differences between members of the same species.</a:t>
            </a:r>
          </a:p>
        </p:txBody>
      </p:sp>
      <p:sp>
        <p:nvSpPr>
          <p:cNvPr id="3" name="TextBox 2">
            <a:extLst>
              <a:ext uri="{FF2B5EF4-FFF2-40B4-BE49-F238E27FC236}">
                <a16:creationId xmlns:a16="http://schemas.microsoft.com/office/drawing/2014/main" id="{D76CA450-9782-B3DB-5CF8-8913A40BE2EA}"/>
              </a:ext>
            </a:extLst>
          </p:cNvPr>
          <p:cNvSpPr txBox="1"/>
          <p:nvPr/>
        </p:nvSpPr>
        <p:spPr>
          <a:xfrm>
            <a:off x="638342" y="1355559"/>
            <a:ext cx="5810584" cy="276999"/>
          </a:xfrm>
          <a:prstGeom prst="rect">
            <a:avLst/>
          </a:prstGeom>
          <a:solidFill>
            <a:schemeClr val="bg1"/>
          </a:solidFill>
          <a:ln>
            <a:solidFill>
              <a:schemeClr val="tx1"/>
            </a:solidFill>
          </a:ln>
        </p:spPr>
        <p:txBody>
          <a:bodyPr wrap="square" rtlCol="0">
            <a:spAutoFit/>
          </a:bodyPr>
          <a:lstStyle/>
          <a:p>
            <a:r>
              <a:rPr lang="en-GB" sz="1200" dirty="0"/>
              <a:t>Eye colour, biological sex, ability to roll tongue</a:t>
            </a:r>
          </a:p>
        </p:txBody>
      </p:sp>
      <p:sp>
        <p:nvSpPr>
          <p:cNvPr id="5" name="TextBox 4">
            <a:extLst>
              <a:ext uri="{FF2B5EF4-FFF2-40B4-BE49-F238E27FC236}">
                <a16:creationId xmlns:a16="http://schemas.microsoft.com/office/drawing/2014/main" id="{35F619DB-D5F1-2608-A8EB-3695DB1B1B27}"/>
              </a:ext>
            </a:extLst>
          </p:cNvPr>
          <p:cNvSpPr txBox="1"/>
          <p:nvPr/>
        </p:nvSpPr>
        <p:spPr>
          <a:xfrm>
            <a:off x="638342" y="1868636"/>
            <a:ext cx="4615447" cy="276999"/>
          </a:xfrm>
          <a:prstGeom prst="rect">
            <a:avLst/>
          </a:prstGeom>
          <a:solidFill>
            <a:schemeClr val="bg1"/>
          </a:solidFill>
          <a:ln>
            <a:solidFill>
              <a:schemeClr val="tx1"/>
            </a:solidFill>
          </a:ln>
        </p:spPr>
        <p:txBody>
          <a:bodyPr wrap="square" rtlCol="0">
            <a:spAutoFit/>
          </a:bodyPr>
          <a:lstStyle/>
          <a:p>
            <a:r>
              <a:rPr lang="en-GB" sz="1200" dirty="0"/>
              <a:t>Language, religion, scars, tattoos</a:t>
            </a:r>
          </a:p>
        </p:txBody>
      </p:sp>
      <p:sp>
        <p:nvSpPr>
          <p:cNvPr id="6" name="TextBox 5">
            <a:extLst>
              <a:ext uri="{FF2B5EF4-FFF2-40B4-BE49-F238E27FC236}">
                <a16:creationId xmlns:a16="http://schemas.microsoft.com/office/drawing/2014/main" id="{89DF7B93-9D1B-3927-20FA-051593E54EEB}"/>
              </a:ext>
            </a:extLst>
          </p:cNvPr>
          <p:cNvSpPr txBox="1"/>
          <p:nvPr/>
        </p:nvSpPr>
        <p:spPr>
          <a:xfrm>
            <a:off x="1833479" y="2145635"/>
            <a:ext cx="4615447" cy="276999"/>
          </a:xfrm>
          <a:prstGeom prst="rect">
            <a:avLst/>
          </a:prstGeom>
          <a:solidFill>
            <a:schemeClr val="bg1"/>
          </a:solidFill>
          <a:ln>
            <a:solidFill>
              <a:schemeClr val="tx1"/>
            </a:solidFill>
          </a:ln>
        </p:spPr>
        <p:txBody>
          <a:bodyPr wrap="square" rtlCol="0">
            <a:spAutoFit/>
          </a:bodyPr>
          <a:lstStyle/>
          <a:p>
            <a:r>
              <a:rPr lang="en-GB" sz="1200" dirty="0"/>
              <a:t>A change to the sequence of DNA.</a:t>
            </a:r>
          </a:p>
        </p:txBody>
      </p:sp>
      <p:sp>
        <p:nvSpPr>
          <p:cNvPr id="7" name="TextBox 6">
            <a:extLst>
              <a:ext uri="{FF2B5EF4-FFF2-40B4-BE49-F238E27FC236}">
                <a16:creationId xmlns:a16="http://schemas.microsoft.com/office/drawing/2014/main" id="{8BC4879F-83DB-D7EC-7F4D-843612B0C3DB}"/>
              </a:ext>
            </a:extLst>
          </p:cNvPr>
          <p:cNvSpPr txBox="1"/>
          <p:nvPr/>
        </p:nvSpPr>
        <p:spPr>
          <a:xfrm>
            <a:off x="4275891" y="2422634"/>
            <a:ext cx="2305384" cy="276999"/>
          </a:xfrm>
          <a:prstGeom prst="rect">
            <a:avLst/>
          </a:prstGeom>
          <a:solidFill>
            <a:schemeClr val="bg1"/>
          </a:solidFill>
          <a:ln>
            <a:solidFill>
              <a:schemeClr val="tx1"/>
            </a:solidFill>
          </a:ln>
        </p:spPr>
        <p:txBody>
          <a:bodyPr wrap="square" rtlCol="0">
            <a:spAutoFit/>
          </a:bodyPr>
          <a:lstStyle/>
          <a:p>
            <a:r>
              <a:rPr lang="en-GB" sz="1200" dirty="0"/>
              <a:t>Genetics / inherited genes</a:t>
            </a:r>
          </a:p>
        </p:txBody>
      </p:sp>
      <p:sp>
        <p:nvSpPr>
          <p:cNvPr id="8" name="TextBox 7">
            <a:extLst>
              <a:ext uri="{FF2B5EF4-FFF2-40B4-BE49-F238E27FC236}">
                <a16:creationId xmlns:a16="http://schemas.microsoft.com/office/drawing/2014/main" id="{AF3CC73B-D2FA-2855-1A81-D492AD23AABF}"/>
              </a:ext>
            </a:extLst>
          </p:cNvPr>
          <p:cNvSpPr txBox="1"/>
          <p:nvPr/>
        </p:nvSpPr>
        <p:spPr>
          <a:xfrm>
            <a:off x="638342" y="2976632"/>
            <a:ext cx="5810584" cy="276999"/>
          </a:xfrm>
          <a:prstGeom prst="rect">
            <a:avLst/>
          </a:prstGeom>
          <a:solidFill>
            <a:schemeClr val="bg1"/>
          </a:solidFill>
          <a:ln>
            <a:solidFill>
              <a:schemeClr val="tx1"/>
            </a:solidFill>
          </a:ln>
        </p:spPr>
        <p:txBody>
          <a:bodyPr wrap="square" rtlCol="0">
            <a:spAutoFit/>
          </a:bodyPr>
          <a:lstStyle/>
          <a:p>
            <a:r>
              <a:rPr lang="en-GB" sz="1200" dirty="0"/>
              <a:t>Not all members of a species are identical / there are differences between them.</a:t>
            </a:r>
          </a:p>
        </p:txBody>
      </p:sp>
      <p:sp>
        <p:nvSpPr>
          <p:cNvPr id="9" name="TextBox 8">
            <a:extLst>
              <a:ext uri="{FF2B5EF4-FFF2-40B4-BE49-F238E27FC236}">
                <a16:creationId xmlns:a16="http://schemas.microsoft.com/office/drawing/2014/main" id="{CCDCC92F-222C-1933-76AF-F249D73FE298}"/>
              </a:ext>
            </a:extLst>
          </p:cNvPr>
          <p:cNvSpPr txBox="1"/>
          <p:nvPr/>
        </p:nvSpPr>
        <p:spPr>
          <a:xfrm>
            <a:off x="1324142" y="3531801"/>
            <a:ext cx="4615447" cy="276999"/>
          </a:xfrm>
          <a:prstGeom prst="rect">
            <a:avLst/>
          </a:prstGeom>
          <a:solidFill>
            <a:schemeClr val="bg1"/>
          </a:solidFill>
          <a:ln>
            <a:solidFill>
              <a:schemeClr val="tx1"/>
            </a:solidFill>
          </a:ln>
        </p:spPr>
        <p:txBody>
          <a:bodyPr wrap="square" rtlCol="0">
            <a:spAutoFit/>
          </a:bodyPr>
          <a:lstStyle/>
          <a:p>
            <a:r>
              <a:rPr lang="en-GB" sz="1200" dirty="0"/>
              <a:t>A change to the sequence of DNA.</a:t>
            </a:r>
          </a:p>
        </p:txBody>
      </p:sp>
      <p:sp>
        <p:nvSpPr>
          <p:cNvPr id="10" name="TextBox 9">
            <a:extLst>
              <a:ext uri="{FF2B5EF4-FFF2-40B4-BE49-F238E27FC236}">
                <a16:creationId xmlns:a16="http://schemas.microsoft.com/office/drawing/2014/main" id="{6DF41D80-C664-BC04-9E79-1E99885C74D3}"/>
              </a:ext>
            </a:extLst>
          </p:cNvPr>
          <p:cNvSpPr txBox="1"/>
          <p:nvPr/>
        </p:nvSpPr>
        <p:spPr>
          <a:xfrm>
            <a:off x="1121276" y="4079022"/>
            <a:ext cx="4615447" cy="276999"/>
          </a:xfrm>
          <a:prstGeom prst="rect">
            <a:avLst/>
          </a:prstGeom>
          <a:solidFill>
            <a:schemeClr val="bg1"/>
          </a:solidFill>
          <a:ln>
            <a:solidFill>
              <a:schemeClr val="tx1"/>
            </a:solidFill>
          </a:ln>
        </p:spPr>
        <p:txBody>
          <a:bodyPr wrap="square" rtlCol="0">
            <a:spAutoFit/>
          </a:bodyPr>
          <a:lstStyle/>
          <a:p>
            <a:r>
              <a:rPr lang="en-GB" sz="1200" dirty="0"/>
              <a:t>Language, religion, scars, tattoos</a:t>
            </a:r>
          </a:p>
        </p:txBody>
      </p:sp>
      <p:sp>
        <p:nvSpPr>
          <p:cNvPr id="11" name="TextBox 10">
            <a:extLst>
              <a:ext uri="{FF2B5EF4-FFF2-40B4-BE49-F238E27FC236}">
                <a16:creationId xmlns:a16="http://schemas.microsoft.com/office/drawing/2014/main" id="{9ADF2930-C4A6-753C-62BB-735228AB2BCF}"/>
              </a:ext>
            </a:extLst>
          </p:cNvPr>
          <p:cNvSpPr txBox="1"/>
          <p:nvPr/>
        </p:nvSpPr>
        <p:spPr>
          <a:xfrm>
            <a:off x="1121276" y="4628585"/>
            <a:ext cx="4615447" cy="276999"/>
          </a:xfrm>
          <a:prstGeom prst="rect">
            <a:avLst/>
          </a:prstGeom>
          <a:solidFill>
            <a:schemeClr val="bg1"/>
          </a:solidFill>
          <a:ln>
            <a:solidFill>
              <a:schemeClr val="tx1"/>
            </a:solidFill>
          </a:ln>
        </p:spPr>
        <p:txBody>
          <a:bodyPr wrap="square" rtlCol="0">
            <a:spAutoFit/>
          </a:bodyPr>
          <a:lstStyle/>
          <a:p>
            <a:r>
              <a:rPr lang="en-GB" sz="1200" dirty="0"/>
              <a:t>A mutation.</a:t>
            </a:r>
          </a:p>
        </p:txBody>
      </p:sp>
      <p:sp>
        <p:nvSpPr>
          <p:cNvPr id="12" name="TextBox 11">
            <a:extLst>
              <a:ext uri="{FF2B5EF4-FFF2-40B4-BE49-F238E27FC236}">
                <a16:creationId xmlns:a16="http://schemas.microsoft.com/office/drawing/2014/main" id="{FFC06D9B-56DF-F277-7440-035BDFF24ED9}"/>
              </a:ext>
            </a:extLst>
          </p:cNvPr>
          <p:cNvSpPr txBox="1"/>
          <p:nvPr/>
        </p:nvSpPr>
        <p:spPr>
          <a:xfrm>
            <a:off x="4550276" y="4931767"/>
            <a:ext cx="2030999" cy="276999"/>
          </a:xfrm>
          <a:prstGeom prst="rect">
            <a:avLst/>
          </a:prstGeom>
          <a:solidFill>
            <a:schemeClr val="bg1"/>
          </a:solidFill>
          <a:ln>
            <a:solidFill>
              <a:schemeClr val="tx1"/>
            </a:solidFill>
          </a:ln>
        </p:spPr>
        <p:txBody>
          <a:bodyPr wrap="square" rtlCol="0">
            <a:spAutoFit/>
          </a:bodyPr>
          <a:lstStyle/>
          <a:p>
            <a:r>
              <a:rPr lang="en-GB" sz="1200" dirty="0"/>
              <a:t>Variations</a:t>
            </a:r>
          </a:p>
        </p:txBody>
      </p:sp>
      <p:sp>
        <p:nvSpPr>
          <p:cNvPr id="13" name="TextBox 12">
            <a:extLst>
              <a:ext uri="{FF2B5EF4-FFF2-40B4-BE49-F238E27FC236}">
                <a16:creationId xmlns:a16="http://schemas.microsoft.com/office/drawing/2014/main" id="{0171A0FE-0915-15FE-AE84-02C65A92F172}"/>
              </a:ext>
            </a:extLst>
          </p:cNvPr>
          <p:cNvSpPr txBox="1"/>
          <p:nvPr/>
        </p:nvSpPr>
        <p:spPr>
          <a:xfrm>
            <a:off x="534068" y="5476845"/>
            <a:ext cx="6047207" cy="276999"/>
          </a:xfrm>
          <a:prstGeom prst="rect">
            <a:avLst/>
          </a:prstGeom>
          <a:solidFill>
            <a:schemeClr val="bg1"/>
          </a:solidFill>
          <a:ln>
            <a:solidFill>
              <a:schemeClr val="tx1"/>
            </a:solidFill>
          </a:ln>
        </p:spPr>
        <p:txBody>
          <a:bodyPr wrap="square" rtlCol="0">
            <a:spAutoFit/>
          </a:bodyPr>
          <a:lstStyle/>
          <a:p>
            <a:r>
              <a:rPr lang="en-GB" sz="1200" dirty="0"/>
              <a:t>Differences in the environment they developed in.</a:t>
            </a:r>
          </a:p>
        </p:txBody>
      </p:sp>
      <p:sp>
        <p:nvSpPr>
          <p:cNvPr id="14" name="TextBox 13">
            <a:extLst>
              <a:ext uri="{FF2B5EF4-FFF2-40B4-BE49-F238E27FC236}">
                <a16:creationId xmlns:a16="http://schemas.microsoft.com/office/drawing/2014/main" id="{A0A28DD3-A657-FB6F-9A78-4100221B7CDB}"/>
              </a:ext>
            </a:extLst>
          </p:cNvPr>
          <p:cNvSpPr txBox="1"/>
          <p:nvPr/>
        </p:nvSpPr>
        <p:spPr>
          <a:xfrm>
            <a:off x="1324142" y="6063114"/>
            <a:ext cx="4615447" cy="276999"/>
          </a:xfrm>
          <a:prstGeom prst="rect">
            <a:avLst/>
          </a:prstGeom>
          <a:solidFill>
            <a:schemeClr val="bg1"/>
          </a:solidFill>
          <a:ln>
            <a:solidFill>
              <a:schemeClr val="tx1"/>
            </a:solidFill>
          </a:ln>
        </p:spPr>
        <p:txBody>
          <a:bodyPr wrap="square" rtlCol="0">
            <a:spAutoFit/>
          </a:bodyPr>
          <a:lstStyle/>
          <a:p>
            <a:r>
              <a:rPr lang="en-GB" sz="1200" dirty="0"/>
              <a:t>Offspring inherited genes from their parents.</a:t>
            </a:r>
          </a:p>
        </p:txBody>
      </p:sp>
      <p:sp>
        <p:nvSpPr>
          <p:cNvPr id="15" name="Slide Number Placeholder 14">
            <a:extLst>
              <a:ext uri="{FF2B5EF4-FFF2-40B4-BE49-F238E27FC236}">
                <a16:creationId xmlns:a16="http://schemas.microsoft.com/office/drawing/2014/main" id="{FA507BC3-19CA-5631-7BA8-D3DE194A40B1}"/>
              </a:ext>
            </a:extLst>
          </p:cNvPr>
          <p:cNvSpPr>
            <a:spLocks noGrp="1"/>
          </p:cNvSpPr>
          <p:nvPr>
            <p:ph type="sldNum" sz="quarter" idx="12"/>
          </p:nvPr>
        </p:nvSpPr>
        <p:spPr/>
        <p:txBody>
          <a:bodyPr/>
          <a:lstStyle/>
          <a:p>
            <a:fld id="{A49C798E-A141-4728-B2C1-C020555BD9EF}" type="slidenum">
              <a:rPr lang="en-GB" smtClean="0"/>
              <a:t>28</a:t>
            </a:fld>
            <a:endParaRPr lang="en-GB"/>
          </a:p>
        </p:txBody>
      </p:sp>
    </p:spTree>
    <p:extLst>
      <p:ext uri="{BB962C8B-B14F-4D97-AF65-F5344CB8AC3E}">
        <p14:creationId xmlns:p14="http://schemas.microsoft.com/office/powerpoint/2010/main" val="1777818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Wrong answers</a:t>
            </a:r>
          </a:p>
          <a:p>
            <a:pPr>
              <a:lnSpc>
                <a:spcPct val="150000"/>
              </a:lnSpc>
            </a:pPr>
            <a:r>
              <a:rPr lang="en-GB" sz="1200" b="1" dirty="0">
                <a:solidFill>
                  <a:schemeClr val="tx1"/>
                </a:solidFill>
              </a:rPr>
              <a:t>I DO:</a:t>
            </a:r>
            <a:r>
              <a:rPr lang="en-GB" sz="1200" dirty="0">
                <a:solidFill>
                  <a:schemeClr val="tx1"/>
                </a:solidFill>
              </a:rPr>
              <a:t> “The members of some species are always identical”. Explain why this statement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WE DO: </a:t>
            </a:r>
            <a:r>
              <a:rPr lang="en-GB" sz="1200" dirty="0">
                <a:solidFill>
                  <a:schemeClr val="tx1"/>
                </a:solidFill>
              </a:rPr>
              <a:t>“Humans only have different skin colours because our parents have different skin colours”. Explain why this statement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a:t>
            </a:r>
            <a:r>
              <a:rPr lang="en-GB" sz="1200" dirty="0">
                <a:solidFill>
                  <a:schemeClr val="tx1"/>
                </a:solidFill>
              </a:rPr>
              <a:t> “You inherit the language you speak from your parents”. Explain why this statement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“Mutations only happen when you are exposed to radiation, and they cause cancer”. Explain why this statement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“Mutations always change the characteristics of a person”. Explain why this statement is incorrect.</a:t>
            </a:r>
          </a:p>
          <a:p>
            <a:pPr>
              <a:lnSpc>
                <a:spcPct val="150000"/>
              </a:lnSpc>
            </a:pPr>
            <a:r>
              <a:rPr lang="en-GB" sz="1200" dirty="0">
                <a:solidFill>
                  <a:schemeClr val="tx1"/>
                </a:solidFill>
              </a:rPr>
              <a:t>……………………………………………………………………………………………………………………………………………………………………………………………………………………………………………………………………………………………………………………………………………………………………………………………………………………………………………………………………………………………………..</a:t>
            </a:r>
          </a:p>
          <a:p>
            <a:pPr>
              <a:lnSpc>
                <a:spcPct val="150000"/>
              </a:lnSpc>
            </a:pPr>
            <a:r>
              <a:rPr lang="en-GB" sz="1200" b="1" dirty="0">
                <a:solidFill>
                  <a:schemeClr val="tx1"/>
                </a:solidFill>
              </a:rPr>
              <a:t>YOU DO: </a:t>
            </a:r>
            <a:r>
              <a:rPr lang="en-GB" sz="1200" dirty="0">
                <a:solidFill>
                  <a:schemeClr val="tx1"/>
                </a:solidFill>
              </a:rPr>
              <a:t>“People with tall parents will always grow up to be tall”. Explain why this statement is incorrect.</a:t>
            </a:r>
          </a:p>
          <a:p>
            <a:pPr>
              <a:lnSpc>
                <a:spcPct val="150000"/>
              </a:lnSpc>
            </a:pPr>
            <a:r>
              <a:rPr lang="en-GB" sz="1200" dirty="0">
                <a:solidFill>
                  <a:schemeClr val="tx1"/>
                </a:solidFill>
              </a:rPr>
              <a:t>……………………………………………………………………………………………………………………………………………………………………………………………………………………………………………………………………………………………………………………………………………………………………………………………………………………………………………………………………………………………………..</a:t>
            </a:r>
          </a:p>
          <a:p>
            <a:pPr>
              <a:lnSpc>
                <a:spcPct val="150000"/>
              </a:lnSpc>
            </a:pPr>
            <a:endParaRPr lang="en-GB" sz="1200" b="1" dirty="0">
              <a:solidFill>
                <a:schemeClr val="tx1"/>
              </a:solidFill>
            </a:endParaRPr>
          </a:p>
        </p:txBody>
      </p:sp>
      <p:sp>
        <p:nvSpPr>
          <p:cNvPr id="2" name="TextBox 1">
            <a:extLst>
              <a:ext uri="{FF2B5EF4-FFF2-40B4-BE49-F238E27FC236}">
                <a16:creationId xmlns:a16="http://schemas.microsoft.com/office/drawing/2014/main" id="{04754FA5-C413-43FE-E346-53C8847790A2}"/>
              </a:ext>
            </a:extLst>
          </p:cNvPr>
          <p:cNvSpPr txBox="1"/>
          <p:nvPr/>
        </p:nvSpPr>
        <p:spPr>
          <a:xfrm>
            <a:off x="415089" y="842212"/>
            <a:ext cx="6027821" cy="461665"/>
          </a:xfrm>
          <a:prstGeom prst="rect">
            <a:avLst/>
          </a:prstGeom>
          <a:solidFill>
            <a:schemeClr val="bg1"/>
          </a:solidFill>
          <a:ln>
            <a:solidFill>
              <a:schemeClr val="tx1"/>
            </a:solidFill>
          </a:ln>
        </p:spPr>
        <p:txBody>
          <a:bodyPr wrap="square" rtlCol="0">
            <a:spAutoFit/>
          </a:bodyPr>
          <a:lstStyle/>
          <a:p>
            <a:r>
              <a:rPr lang="en-GB" sz="1200" dirty="0"/>
              <a:t>There is variation present in every species on Earth, as there will always be some differences, even if they are small/not visible.</a:t>
            </a:r>
          </a:p>
        </p:txBody>
      </p:sp>
      <p:sp>
        <p:nvSpPr>
          <p:cNvPr id="3" name="TextBox 2">
            <a:extLst>
              <a:ext uri="{FF2B5EF4-FFF2-40B4-BE49-F238E27FC236}">
                <a16:creationId xmlns:a16="http://schemas.microsoft.com/office/drawing/2014/main" id="{BC2EA12C-DC63-B734-2CB5-9618877736C6}"/>
              </a:ext>
            </a:extLst>
          </p:cNvPr>
          <p:cNvSpPr txBox="1"/>
          <p:nvPr/>
        </p:nvSpPr>
        <p:spPr>
          <a:xfrm>
            <a:off x="415089" y="2149644"/>
            <a:ext cx="6027821" cy="646331"/>
          </a:xfrm>
          <a:prstGeom prst="rect">
            <a:avLst/>
          </a:prstGeom>
          <a:solidFill>
            <a:schemeClr val="bg1"/>
          </a:solidFill>
          <a:ln>
            <a:solidFill>
              <a:schemeClr val="tx1"/>
            </a:solidFill>
          </a:ln>
        </p:spPr>
        <p:txBody>
          <a:bodyPr wrap="square" rtlCol="0">
            <a:spAutoFit/>
          </a:bodyPr>
          <a:lstStyle/>
          <a:p>
            <a:r>
              <a:rPr lang="en-GB" sz="1200" dirty="0"/>
              <a:t>Our parents’ skin colours do affect our skin colour, and give us our </a:t>
            </a:r>
            <a:r>
              <a:rPr lang="en-GB" sz="1200" u="sng" dirty="0"/>
              <a:t>natural</a:t>
            </a:r>
            <a:r>
              <a:rPr lang="en-GB" sz="1200" dirty="0"/>
              <a:t> skin colour, but this can be changed by conditions in the environment (e.g. the Sun causing our skin to darken/tan).</a:t>
            </a:r>
          </a:p>
        </p:txBody>
      </p:sp>
      <p:sp>
        <p:nvSpPr>
          <p:cNvPr id="5" name="TextBox 4">
            <a:extLst>
              <a:ext uri="{FF2B5EF4-FFF2-40B4-BE49-F238E27FC236}">
                <a16:creationId xmlns:a16="http://schemas.microsoft.com/office/drawing/2014/main" id="{D77466E2-0149-8DC2-D6C4-90AD432373BE}"/>
              </a:ext>
            </a:extLst>
          </p:cNvPr>
          <p:cNvSpPr txBox="1"/>
          <p:nvPr/>
        </p:nvSpPr>
        <p:spPr>
          <a:xfrm>
            <a:off x="415088" y="3557338"/>
            <a:ext cx="6027821" cy="646331"/>
          </a:xfrm>
          <a:prstGeom prst="rect">
            <a:avLst/>
          </a:prstGeom>
          <a:solidFill>
            <a:schemeClr val="bg1"/>
          </a:solidFill>
          <a:ln>
            <a:solidFill>
              <a:schemeClr val="tx1"/>
            </a:solidFill>
          </a:ln>
        </p:spPr>
        <p:txBody>
          <a:bodyPr wrap="square" rtlCol="0">
            <a:spAutoFit/>
          </a:bodyPr>
          <a:lstStyle/>
          <a:p>
            <a:r>
              <a:rPr lang="en-GB" sz="1200" dirty="0"/>
              <a:t>You tend to speak the language your parents speak only because this is what you are taught (an environmental condition). There are no genes that can be inherited that allow you to speak specific languages e.g. an “English-speaking” gene.</a:t>
            </a:r>
          </a:p>
        </p:txBody>
      </p:sp>
      <p:sp>
        <p:nvSpPr>
          <p:cNvPr id="6" name="TextBox 5">
            <a:extLst>
              <a:ext uri="{FF2B5EF4-FFF2-40B4-BE49-F238E27FC236}">
                <a16:creationId xmlns:a16="http://schemas.microsoft.com/office/drawing/2014/main" id="{1DF08240-CC79-1E7E-F0F6-8C3773C0AE21}"/>
              </a:ext>
            </a:extLst>
          </p:cNvPr>
          <p:cNvSpPr txBox="1"/>
          <p:nvPr/>
        </p:nvSpPr>
        <p:spPr>
          <a:xfrm>
            <a:off x="415088" y="4965032"/>
            <a:ext cx="6027821" cy="646331"/>
          </a:xfrm>
          <a:prstGeom prst="rect">
            <a:avLst/>
          </a:prstGeom>
          <a:solidFill>
            <a:schemeClr val="bg1"/>
          </a:solidFill>
          <a:ln>
            <a:solidFill>
              <a:schemeClr val="tx1"/>
            </a:solidFill>
          </a:ln>
        </p:spPr>
        <p:txBody>
          <a:bodyPr wrap="square" rtlCol="0">
            <a:spAutoFit/>
          </a:bodyPr>
          <a:lstStyle/>
          <a:p>
            <a:r>
              <a:rPr lang="en-GB" sz="1200" dirty="0"/>
              <a:t>Although radiation can cause mutations, mutations can occur at any time, and do occur continuously and spontaneously due to a variety of factors. Although they can be dangerous, this is not always the case.</a:t>
            </a:r>
          </a:p>
        </p:txBody>
      </p:sp>
      <p:sp>
        <p:nvSpPr>
          <p:cNvPr id="7" name="TextBox 6">
            <a:extLst>
              <a:ext uri="{FF2B5EF4-FFF2-40B4-BE49-F238E27FC236}">
                <a16:creationId xmlns:a16="http://schemas.microsoft.com/office/drawing/2014/main" id="{4E530096-C50C-0C30-C7D6-E311EAC18781}"/>
              </a:ext>
            </a:extLst>
          </p:cNvPr>
          <p:cNvSpPr txBox="1"/>
          <p:nvPr/>
        </p:nvSpPr>
        <p:spPr>
          <a:xfrm>
            <a:off x="415088" y="6286456"/>
            <a:ext cx="6027821" cy="646331"/>
          </a:xfrm>
          <a:prstGeom prst="rect">
            <a:avLst/>
          </a:prstGeom>
          <a:solidFill>
            <a:schemeClr val="bg1"/>
          </a:solidFill>
          <a:ln>
            <a:solidFill>
              <a:schemeClr val="tx1"/>
            </a:solidFill>
          </a:ln>
        </p:spPr>
        <p:txBody>
          <a:bodyPr wrap="square" rtlCol="0">
            <a:spAutoFit/>
          </a:bodyPr>
          <a:lstStyle/>
          <a:p>
            <a:r>
              <a:rPr lang="en-GB" sz="1200" dirty="0"/>
              <a:t>Although mutations can cause changes to a characteristic (the phenotype), many mutations have no effect at all on the phenotype of a person. Some mutations may influence a phenotype, but very few will determine it.</a:t>
            </a:r>
          </a:p>
        </p:txBody>
      </p:sp>
      <p:sp>
        <p:nvSpPr>
          <p:cNvPr id="8" name="TextBox 7">
            <a:extLst>
              <a:ext uri="{FF2B5EF4-FFF2-40B4-BE49-F238E27FC236}">
                <a16:creationId xmlns:a16="http://schemas.microsoft.com/office/drawing/2014/main" id="{82467F2B-4F89-A6C2-468C-6552AE8EB36E}"/>
              </a:ext>
            </a:extLst>
          </p:cNvPr>
          <p:cNvSpPr txBox="1"/>
          <p:nvPr/>
        </p:nvSpPr>
        <p:spPr>
          <a:xfrm>
            <a:off x="415087" y="7705961"/>
            <a:ext cx="6027821" cy="646331"/>
          </a:xfrm>
          <a:prstGeom prst="rect">
            <a:avLst/>
          </a:prstGeom>
          <a:solidFill>
            <a:schemeClr val="bg1"/>
          </a:solidFill>
          <a:ln>
            <a:solidFill>
              <a:schemeClr val="tx1"/>
            </a:solidFill>
          </a:ln>
        </p:spPr>
        <p:txBody>
          <a:bodyPr wrap="square" rtlCol="0">
            <a:spAutoFit/>
          </a:bodyPr>
          <a:lstStyle/>
          <a:p>
            <a:r>
              <a:rPr lang="en-GB" sz="1200" dirty="0"/>
              <a:t>Those with tall parents are more likely to inherit genes from their parents that contribute to height. However, the conditions during development also have an effect, such as diet or injury, that can boost/inhibit growth. </a:t>
            </a:r>
          </a:p>
        </p:txBody>
      </p:sp>
      <p:sp>
        <p:nvSpPr>
          <p:cNvPr id="9" name="Slide Number Placeholder 8">
            <a:extLst>
              <a:ext uri="{FF2B5EF4-FFF2-40B4-BE49-F238E27FC236}">
                <a16:creationId xmlns:a16="http://schemas.microsoft.com/office/drawing/2014/main" id="{E6CB7853-7592-516C-9179-3B433E70A139}"/>
              </a:ext>
            </a:extLst>
          </p:cNvPr>
          <p:cNvSpPr>
            <a:spLocks noGrp="1"/>
          </p:cNvSpPr>
          <p:nvPr>
            <p:ph type="sldNum" sz="quarter" idx="12"/>
          </p:nvPr>
        </p:nvSpPr>
        <p:spPr/>
        <p:txBody>
          <a:bodyPr/>
          <a:lstStyle/>
          <a:p>
            <a:fld id="{A49C798E-A141-4728-B2C1-C020555BD9EF}" type="slidenum">
              <a:rPr lang="en-GB" smtClean="0"/>
              <a:t>29</a:t>
            </a:fld>
            <a:endParaRPr lang="en-GB"/>
          </a:p>
        </p:txBody>
      </p:sp>
    </p:spTree>
    <p:extLst>
      <p:ext uri="{BB962C8B-B14F-4D97-AF65-F5344CB8AC3E}">
        <p14:creationId xmlns:p14="http://schemas.microsoft.com/office/powerpoint/2010/main" val="148592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E160ACF2-1D29-01F0-E5D6-A404E41B1B95}"/>
              </a:ext>
            </a:extLst>
          </p:cNvPr>
          <p:cNvGraphicFramePr>
            <a:graphicFrameLocks noGrp="1"/>
          </p:cNvGraphicFramePr>
          <p:nvPr>
            <p:extLst>
              <p:ext uri="{D42A27DB-BD31-4B8C-83A1-F6EECF244321}">
                <p14:modId xmlns:p14="http://schemas.microsoft.com/office/powerpoint/2010/main" val="2834976362"/>
              </p:ext>
            </p:extLst>
          </p:nvPr>
        </p:nvGraphicFramePr>
        <p:xfrm>
          <a:off x="301721" y="326906"/>
          <a:ext cx="6311899" cy="2296160"/>
        </p:xfrm>
        <a:graphic>
          <a:graphicData uri="http://schemas.openxmlformats.org/drawingml/2006/table">
            <a:tbl>
              <a:tblPr firstRow="1" bandRow="1">
                <a:tableStyleId>{5940675A-B579-460E-94D1-54222C63F5DA}</a:tableStyleId>
              </a:tblPr>
              <a:tblGrid>
                <a:gridCol w="1816100">
                  <a:extLst>
                    <a:ext uri="{9D8B030D-6E8A-4147-A177-3AD203B41FA5}">
                      <a16:colId xmlns:a16="http://schemas.microsoft.com/office/drawing/2014/main" val="1068356305"/>
                    </a:ext>
                  </a:extLst>
                </a:gridCol>
                <a:gridCol w="4495799">
                  <a:extLst>
                    <a:ext uri="{9D8B030D-6E8A-4147-A177-3AD203B41FA5}">
                      <a16:colId xmlns:a16="http://schemas.microsoft.com/office/drawing/2014/main" val="3913828224"/>
                    </a:ext>
                  </a:extLst>
                </a:gridCol>
              </a:tblGrid>
              <a:tr h="370840">
                <a:tc gridSpan="2">
                  <a:txBody>
                    <a:bodyPr/>
                    <a:lstStyle/>
                    <a:p>
                      <a:r>
                        <a:rPr lang="en-GB" sz="1200" b="1" dirty="0"/>
                        <a:t>KEY VOCABULARY LIST</a:t>
                      </a:r>
                    </a:p>
                  </a:txBody>
                  <a:tcPr>
                    <a:solidFill>
                      <a:schemeClr val="bg1">
                        <a:lumMod val="85000"/>
                      </a:schemeClr>
                    </a:solidFill>
                  </a:tcPr>
                </a:tc>
                <a:tc hMerge="1">
                  <a:txBody>
                    <a:bodyPr/>
                    <a:lstStyle/>
                    <a:p>
                      <a:endParaRPr lang="en-GB" dirty="0"/>
                    </a:p>
                  </a:txBody>
                  <a:tcPr/>
                </a:tc>
                <a:extLst>
                  <a:ext uri="{0D108BD9-81ED-4DB2-BD59-A6C34878D82A}">
                    <a16:rowId xmlns:a16="http://schemas.microsoft.com/office/drawing/2014/main" val="996584451"/>
                  </a:ext>
                </a:extLst>
              </a:tr>
              <a:tr h="370840">
                <a:tc>
                  <a:txBody>
                    <a:bodyPr/>
                    <a:lstStyle/>
                    <a:p>
                      <a:r>
                        <a:rPr lang="en-GB" sz="1200" dirty="0"/>
                        <a:t>Variation</a:t>
                      </a:r>
                    </a:p>
                  </a:txBody>
                  <a:tcPr/>
                </a:tc>
                <a:tc>
                  <a:txBody>
                    <a:bodyPr/>
                    <a:lstStyle/>
                    <a:p>
                      <a:r>
                        <a:rPr lang="en-GB" sz="1200" b="0" i="0" kern="1200" dirty="0">
                          <a:solidFill>
                            <a:schemeClr val="tx1"/>
                          </a:solidFill>
                          <a:effectLst/>
                          <a:latin typeface="+mn-lt"/>
                          <a:ea typeface="+mn-ea"/>
                          <a:cs typeface="+mn-cs"/>
                        </a:rPr>
                        <a:t>Differences in the characteristics of individuals in a population.</a:t>
                      </a:r>
                      <a:endParaRPr lang="en-GB" sz="1200" dirty="0"/>
                    </a:p>
                  </a:txBody>
                  <a:tcPr/>
                </a:tc>
                <a:extLst>
                  <a:ext uri="{0D108BD9-81ED-4DB2-BD59-A6C34878D82A}">
                    <a16:rowId xmlns:a16="http://schemas.microsoft.com/office/drawing/2014/main" val="3986441415"/>
                  </a:ext>
                </a:extLst>
              </a:tr>
              <a:tr h="370840">
                <a:tc>
                  <a:txBody>
                    <a:bodyPr/>
                    <a:lstStyle/>
                    <a:p>
                      <a:r>
                        <a:rPr lang="en-GB" sz="1200" dirty="0"/>
                        <a:t>Reproduction</a:t>
                      </a:r>
                    </a:p>
                  </a:txBody>
                  <a:tcPr/>
                </a:tc>
                <a:tc>
                  <a:txBody>
                    <a:bodyPr/>
                    <a:lstStyle/>
                    <a:p>
                      <a:r>
                        <a:rPr lang="en-GB" sz="1200" dirty="0"/>
                        <a:t>The process by which new organisms are created, and through which genes are passed on to the future generations of these organisms.</a:t>
                      </a:r>
                    </a:p>
                  </a:txBody>
                  <a:tcPr/>
                </a:tc>
                <a:extLst>
                  <a:ext uri="{0D108BD9-81ED-4DB2-BD59-A6C34878D82A}">
                    <a16:rowId xmlns:a16="http://schemas.microsoft.com/office/drawing/2014/main" val="3135617624"/>
                  </a:ext>
                </a:extLst>
              </a:tr>
              <a:tr h="370840">
                <a:tc>
                  <a:txBody>
                    <a:bodyPr/>
                    <a:lstStyle/>
                    <a:p>
                      <a:r>
                        <a:rPr lang="en-GB" sz="1200" dirty="0"/>
                        <a:t>Natural selection</a:t>
                      </a:r>
                    </a:p>
                  </a:txBody>
                  <a:tcPr/>
                </a:tc>
                <a:tc>
                  <a:txBody>
                    <a:bodyPr/>
                    <a:lstStyle/>
                    <a:p>
                      <a:r>
                        <a:rPr lang="en-GB" sz="1200" dirty="0"/>
                        <a:t>A process where organisms that are better adapted to an environment will survive and reproduce.</a:t>
                      </a:r>
                    </a:p>
                  </a:txBody>
                  <a:tcPr/>
                </a:tc>
                <a:extLst>
                  <a:ext uri="{0D108BD9-81ED-4DB2-BD59-A6C34878D82A}">
                    <a16:rowId xmlns:a16="http://schemas.microsoft.com/office/drawing/2014/main" val="4092558228"/>
                  </a:ext>
                </a:extLst>
              </a:tr>
              <a:tr h="370840">
                <a:tc>
                  <a:txBody>
                    <a:bodyPr/>
                    <a:lstStyle/>
                    <a:p>
                      <a:r>
                        <a:rPr lang="en-GB" sz="1200" dirty="0"/>
                        <a:t>Evolution</a:t>
                      </a:r>
                    </a:p>
                  </a:txBody>
                  <a:tcPr/>
                </a:tc>
                <a:tc>
                  <a:txBody>
                    <a:bodyPr/>
                    <a:lstStyle/>
                    <a:p>
                      <a:r>
                        <a:rPr lang="en-GB" sz="1200" b="0" i="0" kern="1200" dirty="0">
                          <a:solidFill>
                            <a:schemeClr val="tx1"/>
                          </a:solidFill>
                          <a:effectLst/>
                          <a:latin typeface="+mn-lt"/>
                          <a:ea typeface="+mn-ea"/>
                          <a:cs typeface="+mn-cs"/>
                        </a:rPr>
                        <a:t>The change of inherited characteristics within a population over time through natural selection, which may result in the formation of a new species.</a:t>
                      </a:r>
                      <a:endParaRPr lang="en-GB" sz="1200" dirty="0"/>
                    </a:p>
                  </a:txBody>
                  <a:tcPr/>
                </a:tc>
                <a:extLst>
                  <a:ext uri="{0D108BD9-81ED-4DB2-BD59-A6C34878D82A}">
                    <a16:rowId xmlns:a16="http://schemas.microsoft.com/office/drawing/2014/main" val="1426963129"/>
                  </a:ext>
                </a:extLst>
              </a:tr>
            </a:tbl>
          </a:graphicData>
        </a:graphic>
      </p:graphicFrame>
      <p:graphicFrame>
        <p:nvGraphicFramePr>
          <p:cNvPr id="8" name="Table 8">
            <a:extLst>
              <a:ext uri="{FF2B5EF4-FFF2-40B4-BE49-F238E27FC236}">
                <a16:creationId xmlns:a16="http://schemas.microsoft.com/office/drawing/2014/main" id="{5FDAAFC0-68A0-07E8-6BB1-F2A3B55AD167}"/>
              </a:ext>
            </a:extLst>
          </p:cNvPr>
          <p:cNvGraphicFramePr>
            <a:graphicFrameLocks noGrp="1"/>
          </p:cNvGraphicFramePr>
          <p:nvPr>
            <p:extLst>
              <p:ext uri="{D42A27DB-BD31-4B8C-83A1-F6EECF244321}">
                <p14:modId xmlns:p14="http://schemas.microsoft.com/office/powerpoint/2010/main" val="1937926086"/>
              </p:ext>
            </p:extLst>
          </p:nvPr>
        </p:nvGraphicFramePr>
        <p:xfrm>
          <a:off x="311052" y="2773074"/>
          <a:ext cx="3051275" cy="4302760"/>
        </p:xfrm>
        <a:graphic>
          <a:graphicData uri="http://schemas.openxmlformats.org/drawingml/2006/table">
            <a:tbl>
              <a:tblPr firstRow="1" bandRow="1">
                <a:tableStyleId>{5940675A-B579-460E-94D1-54222C63F5DA}</a:tableStyleId>
              </a:tblPr>
              <a:tblGrid>
                <a:gridCol w="3051275">
                  <a:extLst>
                    <a:ext uri="{9D8B030D-6E8A-4147-A177-3AD203B41FA5}">
                      <a16:colId xmlns:a16="http://schemas.microsoft.com/office/drawing/2014/main" val="2976228114"/>
                    </a:ext>
                  </a:extLst>
                </a:gridCol>
              </a:tblGrid>
              <a:tr h="370840">
                <a:tc>
                  <a:txBody>
                    <a:bodyPr/>
                    <a:lstStyle/>
                    <a:p>
                      <a:pPr algn="ctr">
                        <a:lnSpc>
                          <a:spcPct val="150000"/>
                        </a:lnSpc>
                      </a:pPr>
                      <a:r>
                        <a:rPr lang="en-GB" sz="1200" b="1" dirty="0"/>
                        <a:t>EXPECTATIONS</a:t>
                      </a:r>
                    </a:p>
                  </a:txBody>
                  <a:tcPr>
                    <a:solidFill>
                      <a:schemeClr val="bg1">
                        <a:lumMod val="85000"/>
                      </a:schemeClr>
                    </a:solidFill>
                  </a:tcPr>
                </a:tc>
                <a:extLst>
                  <a:ext uri="{0D108BD9-81ED-4DB2-BD59-A6C34878D82A}">
                    <a16:rowId xmlns:a16="http://schemas.microsoft.com/office/drawing/2014/main" val="3028398464"/>
                  </a:ext>
                </a:extLst>
              </a:tr>
              <a:tr h="370840">
                <a:tc>
                  <a:txBody>
                    <a:bodyPr/>
                    <a:lstStyle/>
                    <a:p>
                      <a:pPr marL="171450" indent="-171450">
                        <a:lnSpc>
                          <a:spcPct val="100000"/>
                        </a:lnSpc>
                        <a:buFont typeface="Arial" panose="020B0604020202020204" pitchFamily="34" charset="0"/>
                        <a:buChar char="•"/>
                      </a:pPr>
                      <a:r>
                        <a:rPr lang="en-GB" sz="1200" dirty="0"/>
                        <a:t>Always write in black or blue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use a ruler for straight lines.</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If you make a mistake, cross it out with a single line. </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draw diagrams, tables and graphs in pencil with a ruler if necessary</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mark and correct your work in green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Respond to any feedback your teacher gives you in green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Take pride in your work, make it neat!</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All tasks should be completed in silence and by yourself unless your teacher tells you otherwise.</a:t>
                      </a:r>
                    </a:p>
                  </a:txBody>
                  <a:tcPr/>
                </a:tc>
                <a:extLst>
                  <a:ext uri="{0D108BD9-81ED-4DB2-BD59-A6C34878D82A}">
                    <a16:rowId xmlns:a16="http://schemas.microsoft.com/office/drawing/2014/main" val="3417920731"/>
                  </a:ext>
                </a:extLst>
              </a:tr>
            </a:tbl>
          </a:graphicData>
        </a:graphic>
      </p:graphicFrame>
      <p:sp>
        <p:nvSpPr>
          <p:cNvPr id="10" name="TextBox 9">
            <a:extLst>
              <a:ext uri="{FF2B5EF4-FFF2-40B4-BE49-F238E27FC236}">
                <a16:creationId xmlns:a16="http://schemas.microsoft.com/office/drawing/2014/main" id="{F300DC32-B022-3472-86EF-65C9B1ACEFCA}"/>
              </a:ext>
            </a:extLst>
          </p:cNvPr>
          <p:cNvSpPr txBox="1"/>
          <p:nvPr/>
        </p:nvSpPr>
        <p:spPr>
          <a:xfrm>
            <a:off x="3562345" y="2773074"/>
            <a:ext cx="3051275" cy="2357697"/>
          </a:xfrm>
          <a:prstGeom prst="rect">
            <a:avLst/>
          </a:prstGeom>
          <a:noFill/>
          <a:ln w="19050">
            <a:solidFill>
              <a:schemeClr val="tx1"/>
            </a:solidFill>
          </a:ln>
        </p:spPr>
        <p:txBody>
          <a:bodyPr wrap="square" rtlCol="0">
            <a:spAutoFit/>
          </a:bodyPr>
          <a:lstStyle/>
          <a:p>
            <a:pPr>
              <a:lnSpc>
                <a:spcPct val="150000"/>
              </a:lnSpc>
            </a:pPr>
            <a:r>
              <a:rPr lang="en-GB" b="1" u="sng" dirty="0">
                <a:latin typeface="Calibri Light" panose="020F0302020204030204" pitchFamily="34" charset="0"/>
                <a:cs typeface="Calibri Light" panose="020F0302020204030204" pitchFamily="34" charset="0"/>
              </a:rPr>
              <a:t>PROUD</a:t>
            </a:r>
          </a:p>
          <a:p>
            <a:pPr>
              <a:lnSpc>
                <a:spcPct val="150000"/>
              </a:lnSpc>
            </a:pPr>
            <a:r>
              <a:rPr lang="en-GB" sz="1600" b="1" u="sng" dirty="0">
                <a:latin typeface="Calibri Light" panose="020F0302020204030204" pitchFamily="34" charset="0"/>
                <a:cs typeface="Calibri Light" panose="020F0302020204030204" pitchFamily="34" charset="0"/>
              </a:rPr>
              <a:t>P</a:t>
            </a:r>
            <a:r>
              <a:rPr lang="en-GB" sz="1600" dirty="0">
                <a:latin typeface="Calibri Light" panose="020F0302020204030204" pitchFamily="34" charset="0"/>
                <a:cs typeface="Calibri Light" panose="020F0302020204030204" pitchFamily="34" charset="0"/>
              </a:rPr>
              <a:t>unctuation and grammar</a:t>
            </a:r>
          </a:p>
          <a:p>
            <a:pPr>
              <a:lnSpc>
                <a:spcPct val="150000"/>
              </a:lnSpc>
            </a:pPr>
            <a:r>
              <a:rPr lang="en-GB" sz="1600" b="1" u="sng" dirty="0">
                <a:latin typeface="Calibri Light" panose="020F0302020204030204" pitchFamily="34" charset="0"/>
                <a:cs typeface="Calibri Light" panose="020F0302020204030204" pitchFamily="34" charset="0"/>
              </a:rPr>
              <a:t>R</a:t>
            </a:r>
            <a:r>
              <a:rPr lang="en-GB" sz="1600" dirty="0">
                <a:latin typeface="Calibri Light" panose="020F0302020204030204" pitchFamily="34" charset="0"/>
                <a:cs typeface="Calibri Light" panose="020F0302020204030204" pitchFamily="34" charset="0"/>
              </a:rPr>
              <a:t>uler and pencil for diagrams</a:t>
            </a:r>
          </a:p>
          <a:p>
            <a:pPr>
              <a:lnSpc>
                <a:spcPct val="150000"/>
              </a:lnSpc>
            </a:pPr>
            <a:r>
              <a:rPr lang="en-GB" sz="1600" b="1" u="sng" dirty="0">
                <a:latin typeface="Calibri Light" panose="020F0302020204030204" pitchFamily="34" charset="0"/>
                <a:cs typeface="Calibri Light" panose="020F0302020204030204" pitchFamily="34" charset="0"/>
              </a:rPr>
              <a:t>O</a:t>
            </a:r>
            <a:r>
              <a:rPr lang="en-GB" sz="1600" dirty="0">
                <a:latin typeface="Calibri Light" panose="020F0302020204030204" pitchFamily="34" charset="0"/>
                <a:cs typeface="Calibri Light" panose="020F0302020204030204" pitchFamily="34" charset="0"/>
              </a:rPr>
              <a:t>utstanding effort every lesson</a:t>
            </a:r>
          </a:p>
          <a:p>
            <a:pPr>
              <a:lnSpc>
                <a:spcPct val="150000"/>
              </a:lnSpc>
            </a:pPr>
            <a:r>
              <a:rPr lang="en-GB" sz="1600" b="1" u="sng" dirty="0">
                <a:latin typeface="Calibri Light" panose="020F0302020204030204" pitchFamily="34" charset="0"/>
                <a:cs typeface="Calibri Light" panose="020F0302020204030204" pitchFamily="34" charset="0"/>
              </a:rPr>
              <a:t>U</a:t>
            </a:r>
            <a:r>
              <a:rPr lang="en-GB" sz="1600" dirty="0">
                <a:latin typeface="Calibri Light" panose="020F0302020204030204" pitchFamily="34" charset="0"/>
                <a:cs typeface="Calibri Light" panose="020F0302020204030204" pitchFamily="34" charset="0"/>
              </a:rPr>
              <a:t>nderline date and title</a:t>
            </a:r>
          </a:p>
          <a:p>
            <a:pPr>
              <a:lnSpc>
                <a:spcPct val="150000"/>
              </a:lnSpc>
            </a:pPr>
            <a:r>
              <a:rPr lang="en-GB" sz="1600" b="1" u="sng" dirty="0">
                <a:latin typeface="Calibri Light" panose="020F0302020204030204" pitchFamily="34" charset="0"/>
                <a:cs typeface="Calibri Light" panose="020F0302020204030204" pitchFamily="34" charset="0"/>
              </a:rPr>
              <a:t>D</a:t>
            </a:r>
            <a:r>
              <a:rPr lang="en-GB" sz="1600" dirty="0">
                <a:latin typeface="Calibri Light" panose="020F0302020204030204" pitchFamily="34" charset="0"/>
                <a:cs typeface="Calibri Light" panose="020F0302020204030204" pitchFamily="34" charset="0"/>
              </a:rPr>
              <a:t>ates and titles every lesson</a:t>
            </a:r>
          </a:p>
        </p:txBody>
      </p:sp>
      <p:sp>
        <p:nvSpPr>
          <p:cNvPr id="11" name="TextBox 10">
            <a:extLst>
              <a:ext uri="{FF2B5EF4-FFF2-40B4-BE49-F238E27FC236}">
                <a16:creationId xmlns:a16="http://schemas.microsoft.com/office/drawing/2014/main" id="{1C4F8BFB-563A-7BF9-6844-2AEA1536526A}"/>
              </a:ext>
            </a:extLst>
          </p:cNvPr>
          <p:cNvSpPr txBox="1"/>
          <p:nvPr/>
        </p:nvSpPr>
        <p:spPr>
          <a:xfrm>
            <a:off x="3562345" y="5282945"/>
            <a:ext cx="3051275" cy="1800493"/>
          </a:xfrm>
          <a:prstGeom prst="rect">
            <a:avLst/>
          </a:prstGeom>
          <a:noFill/>
          <a:ln w="19050">
            <a:solidFill>
              <a:schemeClr val="tx1"/>
            </a:solidFill>
          </a:ln>
        </p:spPr>
        <p:txBody>
          <a:bodyPr wrap="square" rtlCol="0">
            <a:spAutoFit/>
          </a:bodyPr>
          <a:lstStyle/>
          <a:p>
            <a:pPr>
              <a:lnSpc>
                <a:spcPct val="150000"/>
              </a:lnSpc>
            </a:pPr>
            <a:r>
              <a:rPr lang="en-GB" b="1" u="sng" dirty="0">
                <a:latin typeface="Calibri Light" panose="020F0302020204030204" pitchFamily="34" charset="0"/>
                <a:cs typeface="Calibri Light" panose="020F0302020204030204" pitchFamily="34" charset="0"/>
              </a:rPr>
              <a:t>PROUD FRIDAY</a:t>
            </a:r>
          </a:p>
          <a:p>
            <a:r>
              <a:rPr lang="en-GB" sz="1400" dirty="0">
                <a:latin typeface="Calibri Light" panose="020F0302020204030204" pitchFamily="34" charset="0"/>
                <a:cs typeface="Calibri Light" panose="020F0302020204030204" pitchFamily="34" charset="0"/>
              </a:rPr>
              <a:t>Any piece of work you complete, which meets our PROUD expectations can be taken to the PROUD station during Friday lunchtime. Show your work to a member of SLT and receive a sweet treat!</a:t>
            </a:r>
          </a:p>
        </p:txBody>
      </p:sp>
      <p:sp>
        <p:nvSpPr>
          <p:cNvPr id="3" name="Slide Number Placeholder 2">
            <a:extLst>
              <a:ext uri="{FF2B5EF4-FFF2-40B4-BE49-F238E27FC236}">
                <a16:creationId xmlns:a16="http://schemas.microsoft.com/office/drawing/2014/main" id="{6AF1F074-A148-3EEF-2432-1728D52AD256}"/>
              </a:ext>
            </a:extLst>
          </p:cNvPr>
          <p:cNvSpPr>
            <a:spLocks noGrp="1"/>
          </p:cNvSpPr>
          <p:nvPr>
            <p:ph type="sldNum" sz="quarter" idx="12"/>
          </p:nvPr>
        </p:nvSpPr>
        <p:spPr/>
        <p:txBody>
          <a:bodyPr/>
          <a:lstStyle/>
          <a:p>
            <a:fld id="{A49C798E-A141-4728-B2C1-C020555BD9EF}" type="slidenum">
              <a:rPr lang="en-GB" smtClean="0"/>
              <a:t>3</a:t>
            </a:fld>
            <a:endParaRPr lang="en-GB"/>
          </a:p>
        </p:txBody>
      </p:sp>
    </p:spTree>
    <p:extLst>
      <p:ext uri="{BB962C8B-B14F-4D97-AF65-F5344CB8AC3E}">
        <p14:creationId xmlns:p14="http://schemas.microsoft.com/office/powerpoint/2010/main" val="2791810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dirty="0">
                <a:solidFill>
                  <a:schemeClr val="tx1"/>
                </a:solidFill>
              </a:rPr>
              <a:t>Exam questions – Tier 1 - YOU DO</a:t>
            </a:r>
          </a:p>
          <a:p>
            <a:pPr marL="95250" marR="28575">
              <a:lnSpc>
                <a:spcPct val="107000"/>
              </a:lnSpc>
              <a:spcBef>
                <a:spcPts val="2250"/>
              </a:spcBef>
              <a:spcAft>
                <a:spcPts val="225"/>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Q1. </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Variation in individual organisms can be caused by:</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genes</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the environment</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combination of both genes and the environment.</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shows variations in a woman.</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Bef>
                <a:spcPts val="12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algn="ct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07000"/>
              </a:lnSpc>
              <a:spcBef>
                <a:spcPts val="1200"/>
              </a:spcBef>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What is the cause of each variation in the table below?</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only </a:t>
            </a: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 in each row.</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a:lnSpc>
                <a:spcPct val="107000"/>
              </a:lnSpc>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200" b="1" u="sng" dirty="0">
              <a:solidFill>
                <a:schemeClr val="tx1"/>
              </a:solidFill>
            </a:endParaRPr>
          </a:p>
        </p:txBody>
      </p:sp>
      <p:pic>
        <p:nvPicPr>
          <p:cNvPr id="2" name="Picture 1" descr="A person with short blonde hair&#10;&#10;Description automatically generated">
            <a:extLst>
              <a:ext uri="{FF2B5EF4-FFF2-40B4-BE49-F238E27FC236}">
                <a16:creationId xmlns:a16="http://schemas.microsoft.com/office/drawing/2014/main" id="{16A6981C-05D0-D1EB-896A-F46211C5DE9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4613" y="2788984"/>
            <a:ext cx="2688774" cy="1783016"/>
          </a:xfrm>
          <a:prstGeom prst="rect">
            <a:avLst/>
          </a:prstGeom>
          <a:noFill/>
          <a:ln>
            <a:noFill/>
          </a:ln>
        </p:spPr>
      </p:pic>
      <p:graphicFrame>
        <p:nvGraphicFramePr>
          <p:cNvPr id="3" name="Table 2">
            <a:extLst>
              <a:ext uri="{FF2B5EF4-FFF2-40B4-BE49-F238E27FC236}">
                <a16:creationId xmlns:a16="http://schemas.microsoft.com/office/drawing/2014/main" id="{4C3ADC1D-4338-43F7-6FEC-17A0FC921C2F}"/>
              </a:ext>
            </a:extLst>
          </p:cNvPr>
          <p:cNvGraphicFramePr>
            <a:graphicFrameLocks noGrp="1"/>
          </p:cNvGraphicFramePr>
          <p:nvPr/>
        </p:nvGraphicFramePr>
        <p:xfrm>
          <a:off x="580823" y="5524235"/>
          <a:ext cx="5723724" cy="1783017"/>
        </p:xfrm>
        <a:graphic>
          <a:graphicData uri="http://schemas.openxmlformats.org/drawingml/2006/table">
            <a:tbl>
              <a:tblPr>
                <a:tableStyleId>{616DA210-FB5B-4158-B5E0-FEB733F419BA}</a:tableStyleId>
              </a:tblPr>
              <a:tblGrid>
                <a:gridCol w="1813461">
                  <a:extLst>
                    <a:ext uri="{9D8B030D-6E8A-4147-A177-3AD203B41FA5}">
                      <a16:colId xmlns:a16="http://schemas.microsoft.com/office/drawing/2014/main" val="4149331274"/>
                    </a:ext>
                  </a:extLst>
                </a:gridCol>
                <a:gridCol w="1421687">
                  <a:extLst>
                    <a:ext uri="{9D8B030D-6E8A-4147-A177-3AD203B41FA5}">
                      <a16:colId xmlns:a16="http://schemas.microsoft.com/office/drawing/2014/main" val="847129083"/>
                    </a:ext>
                  </a:extLst>
                </a:gridCol>
                <a:gridCol w="1244288">
                  <a:extLst>
                    <a:ext uri="{9D8B030D-6E8A-4147-A177-3AD203B41FA5}">
                      <a16:colId xmlns:a16="http://schemas.microsoft.com/office/drawing/2014/main" val="2150650498"/>
                    </a:ext>
                  </a:extLst>
                </a:gridCol>
                <a:gridCol w="1244288">
                  <a:extLst>
                    <a:ext uri="{9D8B030D-6E8A-4147-A177-3AD203B41FA5}">
                      <a16:colId xmlns:a16="http://schemas.microsoft.com/office/drawing/2014/main" val="805288068"/>
                    </a:ext>
                  </a:extLst>
                </a:gridCol>
              </a:tblGrid>
              <a:tr h="251401">
                <a:tc rowSpan="2">
                  <a:txBody>
                    <a:bodyPr/>
                    <a:lstStyle/>
                    <a:p>
                      <a:pPr marL="28575" marR="28575" algn="ctr">
                        <a:lnSpc>
                          <a:spcPct val="107000"/>
                        </a:lnSpc>
                        <a:spcBef>
                          <a:spcPts val="450"/>
                        </a:spcBef>
                        <a:spcAft>
                          <a:spcPts val="450"/>
                        </a:spcAft>
                      </a:pPr>
                      <a:r>
                        <a:rPr lang="en-GB" sz="1400" kern="100" dirty="0">
                          <a:effectLst/>
                        </a:rPr>
                        <a:t>Variation</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gridSpan="3">
                  <a:txBody>
                    <a:bodyPr/>
                    <a:lstStyle/>
                    <a:p>
                      <a:pPr marL="28575" marR="28575" algn="ctr">
                        <a:lnSpc>
                          <a:spcPct val="107000"/>
                        </a:lnSpc>
                        <a:spcBef>
                          <a:spcPts val="450"/>
                        </a:spcBef>
                        <a:spcAft>
                          <a:spcPts val="450"/>
                        </a:spcAft>
                      </a:pPr>
                      <a:r>
                        <a:rPr lang="en-GB" sz="1400" kern="100">
                          <a:effectLst/>
                        </a:rPr>
                        <a:t>Cause of variation</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05128277"/>
                  </a:ext>
                </a:extLst>
              </a:tr>
              <a:tr h="777413">
                <a:tc vMerge="1">
                  <a:txBody>
                    <a:bodyPr/>
                    <a:lstStyle/>
                    <a:p>
                      <a:endParaRPr lang="en-GB"/>
                    </a:p>
                  </a:txBody>
                  <a:tcPr/>
                </a:tc>
                <a:tc>
                  <a:txBody>
                    <a:bodyPr/>
                    <a:lstStyle/>
                    <a:p>
                      <a:pPr marL="28575" marR="28575" algn="ctr">
                        <a:lnSpc>
                          <a:spcPct val="107000"/>
                        </a:lnSpc>
                        <a:spcBef>
                          <a:spcPts val="450"/>
                        </a:spcBef>
                        <a:spcAft>
                          <a:spcPts val="450"/>
                        </a:spcAft>
                      </a:pPr>
                      <a:r>
                        <a:rPr lang="en-GB" sz="1400" kern="100" dirty="0">
                          <a:effectLst/>
                        </a:rPr>
                        <a:t>Genes only</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Environment only</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Both genes and the environment</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extLst>
                  <a:ext uri="{0D108BD9-81ED-4DB2-BD59-A6C34878D82A}">
                    <a16:rowId xmlns:a16="http://schemas.microsoft.com/office/drawing/2014/main" val="1387175826"/>
                  </a:ext>
                </a:extLst>
              </a:tr>
              <a:tr h="251401">
                <a:tc>
                  <a:txBody>
                    <a:bodyPr/>
                    <a:lstStyle/>
                    <a:p>
                      <a:pPr marL="28575" marR="28575">
                        <a:lnSpc>
                          <a:spcPct val="107000"/>
                        </a:lnSpc>
                        <a:spcBef>
                          <a:spcPts val="450"/>
                        </a:spcBef>
                        <a:spcAft>
                          <a:spcPts val="450"/>
                        </a:spcAft>
                      </a:pPr>
                      <a:r>
                        <a:rPr lang="en-GB" sz="1400" kern="100">
                          <a:effectLst/>
                        </a:rPr>
                        <a:t>Brown eyes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extLst>
                  <a:ext uri="{0D108BD9-81ED-4DB2-BD59-A6C34878D82A}">
                    <a16:rowId xmlns:a16="http://schemas.microsoft.com/office/drawing/2014/main" val="1536069596"/>
                  </a:ext>
                </a:extLst>
              </a:tr>
              <a:tr h="251401">
                <a:tc>
                  <a:txBody>
                    <a:bodyPr/>
                    <a:lstStyle/>
                    <a:p>
                      <a:pPr marL="28575" marR="28575">
                        <a:lnSpc>
                          <a:spcPct val="107000"/>
                        </a:lnSpc>
                        <a:spcBef>
                          <a:spcPts val="450"/>
                        </a:spcBef>
                        <a:spcAft>
                          <a:spcPts val="450"/>
                        </a:spcAft>
                      </a:pPr>
                      <a:r>
                        <a:rPr lang="en-GB" sz="1400" kern="100">
                          <a:effectLst/>
                        </a:rPr>
                        <a:t>Light brown skin colour</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extLst>
                  <a:ext uri="{0D108BD9-81ED-4DB2-BD59-A6C34878D82A}">
                    <a16:rowId xmlns:a16="http://schemas.microsoft.com/office/drawing/2014/main" val="1253141825"/>
                  </a:ext>
                </a:extLst>
              </a:tr>
              <a:tr h="251401">
                <a:tc>
                  <a:txBody>
                    <a:bodyPr/>
                    <a:lstStyle/>
                    <a:p>
                      <a:pPr marL="28575" marR="28575">
                        <a:lnSpc>
                          <a:spcPct val="107000"/>
                        </a:lnSpc>
                        <a:spcBef>
                          <a:spcPts val="450"/>
                        </a:spcBef>
                        <a:spcAft>
                          <a:spcPts val="450"/>
                        </a:spcAft>
                      </a:pPr>
                      <a:r>
                        <a:rPr lang="en-GB" sz="1400" kern="100">
                          <a:effectLst/>
                        </a:rPr>
                        <a:t>Short hair</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a:effectLst/>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tc>
                  <a:txBody>
                    <a:bodyPr/>
                    <a:lstStyle/>
                    <a:p>
                      <a:pPr marL="28575" marR="28575" algn="ctr">
                        <a:lnSpc>
                          <a:spcPct val="107000"/>
                        </a:lnSpc>
                        <a:spcBef>
                          <a:spcPts val="450"/>
                        </a:spcBef>
                        <a:spcAft>
                          <a:spcPts val="450"/>
                        </a:spcAft>
                      </a:pPr>
                      <a:r>
                        <a:rPr lang="en-GB" sz="1400" kern="100" dirty="0">
                          <a:effectLst/>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tc>
                <a:extLst>
                  <a:ext uri="{0D108BD9-81ED-4DB2-BD59-A6C34878D82A}">
                    <a16:rowId xmlns:a16="http://schemas.microsoft.com/office/drawing/2014/main" val="3004499390"/>
                  </a:ext>
                </a:extLst>
              </a:tr>
            </a:tbl>
          </a:graphicData>
        </a:graphic>
      </p:graphicFrame>
      <p:pic>
        <p:nvPicPr>
          <p:cNvPr id="6" name="Picture 5">
            <a:extLst>
              <a:ext uri="{FF2B5EF4-FFF2-40B4-BE49-F238E27FC236}">
                <a16:creationId xmlns:a16="http://schemas.microsoft.com/office/drawing/2014/main" id="{92BE629F-CF2B-0599-2577-69500DF0EBD2}"/>
              </a:ext>
            </a:extLst>
          </p:cNvPr>
          <p:cNvPicPr>
            <a:picLocks noChangeAspect="1"/>
          </p:cNvPicPr>
          <p:nvPr/>
        </p:nvPicPr>
        <p:blipFill>
          <a:blip r:embed="rId4"/>
          <a:stretch>
            <a:fillRect/>
          </a:stretch>
        </p:blipFill>
        <p:spPr>
          <a:xfrm>
            <a:off x="1408697" y="5731043"/>
            <a:ext cx="3848100" cy="1676400"/>
          </a:xfrm>
          <a:prstGeom prst="rect">
            <a:avLst/>
          </a:prstGeom>
          <a:ln>
            <a:solidFill>
              <a:schemeClr val="tx1"/>
            </a:solidFill>
          </a:ln>
        </p:spPr>
      </p:pic>
      <p:sp>
        <p:nvSpPr>
          <p:cNvPr id="5" name="Slide Number Placeholder 4">
            <a:extLst>
              <a:ext uri="{FF2B5EF4-FFF2-40B4-BE49-F238E27FC236}">
                <a16:creationId xmlns:a16="http://schemas.microsoft.com/office/drawing/2014/main" id="{BD93110F-A554-978F-F5AB-3142C2BF7E04}"/>
              </a:ext>
            </a:extLst>
          </p:cNvPr>
          <p:cNvSpPr>
            <a:spLocks noGrp="1"/>
          </p:cNvSpPr>
          <p:nvPr>
            <p:ph type="sldNum" sz="quarter" idx="12"/>
          </p:nvPr>
        </p:nvSpPr>
        <p:spPr/>
        <p:txBody>
          <a:bodyPr/>
          <a:lstStyle/>
          <a:p>
            <a:fld id="{A49C798E-A141-4728-B2C1-C020555BD9EF}" type="slidenum">
              <a:rPr lang="en-GB" smtClean="0"/>
              <a:t>30</a:t>
            </a:fld>
            <a:endParaRPr lang="en-GB"/>
          </a:p>
        </p:txBody>
      </p:sp>
    </p:spTree>
    <p:extLst>
      <p:ext uri="{BB962C8B-B14F-4D97-AF65-F5344CB8AC3E}">
        <p14:creationId xmlns:p14="http://schemas.microsoft.com/office/powerpoint/2010/main" val="1142607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dirty="0">
                <a:solidFill>
                  <a:schemeClr val="tx1"/>
                </a:solidFill>
              </a:rPr>
              <a:t>Exam questions – Tier 1 continued - YOU DO</a:t>
            </a: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(b)  What is the scientific term used for the child’s eye colour?</a:t>
            </a: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r">
              <a:lnSpc>
                <a:spcPct val="107000"/>
              </a:lnSpc>
              <a:spcBef>
                <a:spcPts val="12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(c)  What effect will a mutation have?</a:t>
            </a: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r">
              <a:lnSpc>
                <a:spcPct val="107000"/>
              </a:lnSpc>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(Total 5 marks)</a:t>
            </a: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1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200" b="1" u="sng" dirty="0">
              <a:solidFill>
                <a:schemeClr val="tx1"/>
              </a:solidFill>
            </a:endParaRPr>
          </a:p>
        </p:txBody>
      </p:sp>
      <p:pic>
        <p:nvPicPr>
          <p:cNvPr id="10" name="Picture 9">
            <a:extLst>
              <a:ext uri="{FF2B5EF4-FFF2-40B4-BE49-F238E27FC236}">
                <a16:creationId xmlns:a16="http://schemas.microsoft.com/office/drawing/2014/main" id="{0281EBAF-513C-8A07-5DCC-9470DC0FBC48}"/>
              </a:ext>
            </a:extLst>
          </p:cNvPr>
          <p:cNvPicPr>
            <a:picLocks noChangeAspect="1"/>
          </p:cNvPicPr>
          <p:nvPr/>
        </p:nvPicPr>
        <p:blipFill>
          <a:blip r:embed="rId2"/>
          <a:stretch>
            <a:fillRect/>
          </a:stretch>
        </p:blipFill>
        <p:spPr>
          <a:xfrm>
            <a:off x="487027" y="1291390"/>
            <a:ext cx="2104185" cy="2209800"/>
          </a:xfrm>
          <a:prstGeom prst="rect">
            <a:avLst/>
          </a:prstGeom>
        </p:spPr>
      </p:pic>
      <p:pic>
        <p:nvPicPr>
          <p:cNvPr id="12" name="Picture 11">
            <a:extLst>
              <a:ext uri="{FF2B5EF4-FFF2-40B4-BE49-F238E27FC236}">
                <a16:creationId xmlns:a16="http://schemas.microsoft.com/office/drawing/2014/main" id="{0EB15711-7544-0097-9869-E1F1BAD89717}"/>
              </a:ext>
            </a:extLst>
          </p:cNvPr>
          <p:cNvPicPr>
            <a:picLocks noChangeAspect="1"/>
          </p:cNvPicPr>
          <p:nvPr/>
        </p:nvPicPr>
        <p:blipFill>
          <a:blip r:embed="rId3"/>
          <a:stretch>
            <a:fillRect/>
          </a:stretch>
        </p:blipFill>
        <p:spPr>
          <a:xfrm>
            <a:off x="487027" y="4929688"/>
            <a:ext cx="3459331" cy="2236031"/>
          </a:xfrm>
          <a:prstGeom prst="rect">
            <a:avLst/>
          </a:prstGeom>
        </p:spPr>
      </p:pic>
      <p:sp>
        <p:nvSpPr>
          <p:cNvPr id="15" name="TextBox 14">
            <a:extLst>
              <a:ext uri="{FF2B5EF4-FFF2-40B4-BE49-F238E27FC236}">
                <a16:creationId xmlns:a16="http://schemas.microsoft.com/office/drawing/2014/main" id="{58672AB9-387B-12D6-788D-2277C9F538AC}"/>
              </a:ext>
            </a:extLst>
          </p:cNvPr>
          <p:cNvSpPr txBox="1"/>
          <p:nvPr/>
        </p:nvSpPr>
        <p:spPr>
          <a:xfrm>
            <a:off x="3236830" y="2257790"/>
            <a:ext cx="2525962" cy="276999"/>
          </a:xfrm>
          <a:prstGeom prst="rect">
            <a:avLst/>
          </a:prstGeom>
          <a:solidFill>
            <a:schemeClr val="bg1"/>
          </a:solidFill>
          <a:ln>
            <a:solidFill>
              <a:schemeClr val="tx1"/>
            </a:solidFill>
          </a:ln>
        </p:spPr>
        <p:txBody>
          <a:bodyPr wrap="square" rtlCol="0">
            <a:spAutoFit/>
          </a:bodyPr>
          <a:lstStyle/>
          <a:p>
            <a:r>
              <a:rPr lang="en-GB" sz="1200" dirty="0"/>
              <a:t>Phenotype.</a:t>
            </a:r>
          </a:p>
        </p:txBody>
      </p:sp>
      <p:sp>
        <p:nvSpPr>
          <p:cNvPr id="16" name="TextBox 15">
            <a:extLst>
              <a:ext uri="{FF2B5EF4-FFF2-40B4-BE49-F238E27FC236}">
                <a16:creationId xmlns:a16="http://schemas.microsoft.com/office/drawing/2014/main" id="{358357A7-3995-8E4A-F704-805DD396F3AA}"/>
              </a:ext>
            </a:extLst>
          </p:cNvPr>
          <p:cNvSpPr txBox="1"/>
          <p:nvPr/>
        </p:nvSpPr>
        <p:spPr>
          <a:xfrm>
            <a:off x="3946358" y="5909203"/>
            <a:ext cx="2525962" cy="276999"/>
          </a:xfrm>
          <a:prstGeom prst="rect">
            <a:avLst/>
          </a:prstGeom>
          <a:solidFill>
            <a:schemeClr val="bg1"/>
          </a:solidFill>
          <a:ln>
            <a:solidFill>
              <a:schemeClr val="tx1"/>
            </a:solidFill>
          </a:ln>
        </p:spPr>
        <p:txBody>
          <a:bodyPr wrap="square" rtlCol="0">
            <a:spAutoFit/>
          </a:bodyPr>
          <a:lstStyle/>
          <a:p>
            <a:r>
              <a:rPr lang="en-GB" sz="1200" dirty="0"/>
              <a:t>Almost certainly have no effect.</a:t>
            </a:r>
          </a:p>
        </p:txBody>
      </p:sp>
      <p:sp>
        <p:nvSpPr>
          <p:cNvPr id="2" name="Slide Number Placeholder 1">
            <a:extLst>
              <a:ext uri="{FF2B5EF4-FFF2-40B4-BE49-F238E27FC236}">
                <a16:creationId xmlns:a16="http://schemas.microsoft.com/office/drawing/2014/main" id="{59F2A74C-6A5F-8609-71EA-BD471CB726C7}"/>
              </a:ext>
            </a:extLst>
          </p:cNvPr>
          <p:cNvSpPr>
            <a:spLocks noGrp="1"/>
          </p:cNvSpPr>
          <p:nvPr>
            <p:ph type="sldNum" sz="quarter" idx="12"/>
          </p:nvPr>
        </p:nvSpPr>
        <p:spPr/>
        <p:txBody>
          <a:bodyPr/>
          <a:lstStyle/>
          <a:p>
            <a:fld id="{A49C798E-A141-4728-B2C1-C020555BD9EF}" type="slidenum">
              <a:rPr lang="en-GB" smtClean="0"/>
              <a:t>31</a:t>
            </a:fld>
            <a:endParaRPr lang="en-GB"/>
          </a:p>
        </p:txBody>
      </p:sp>
    </p:spTree>
    <p:extLst>
      <p:ext uri="{BB962C8B-B14F-4D97-AF65-F5344CB8AC3E}">
        <p14:creationId xmlns:p14="http://schemas.microsoft.com/office/powerpoint/2010/main" val="2894889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dirty="0">
                <a:solidFill>
                  <a:schemeClr val="tx1"/>
                </a:solidFill>
              </a:rPr>
              <a:t>Exam questions – Tier 2 - YOU DO</a:t>
            </a:r>
          </a:p>
          <a:p>
            <a:pPr marL="95250" marR="28575">
              <a:spcBef>
                <a:spcPts val="2250"/>
              </a:spcBef>
              <a:spcAft>
                <a:spcPts val="225"/>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Q2. </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This question is about DNA and genes.</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Which diagram represents a DNA molecule?</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lang="en-GB" sz="1200" b="1" dirty="0">
                <a:solidFill>
                  <a:schemeClr val="tx1"/>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a:lnSpc>
                <a:spcPct val="150000"/>
              </a:lnSpc>
              <a:spcBef>
                <a:spcPts val="1200"/>
              </a:spcBef>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50000"/>
              </a:lnSpc>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     Describe the structure of a DNA molecule.</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     A gene is a small section of DNA on a chromosome.</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Complete the sentences.</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gene codes for a particular sequence of …………………………………………….</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This sequence makes a specific ………………………………………………...</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     What is meant by the term genome?</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50000"/>
              </a:lnSpc>
              <a:spcBef>
                <a:spcPts val="300"/>
              </a:spcBef>
              <a:spcAft>
                <a:spcPts val="800"/>
              </a:spcAft>
            </a:pP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200" b="1" u="sng" dirty="0">
              <a:solidFill>
                <a:schemeClr val="tx1"/>
              </a:solidFill>
            </a:endParaRPr>
          </a:p>
        </p:txBody>
      </p:sp>
      <p:pic>
        <p:nvPicPr>
          <p:cNvPr id="5" name="Picture 4">
            <a:extLst>
              <a:ext uri="{FF2B5EF4-FFF2-40B4-BE49-F238E27FC236}">
                <a16:creationId xmlns:a16="http://schemas.microsoft.com/office/drawing/2014/main" id="{AB0F77C7-5E9F-92FA-98C7-6A47A9339FE0}"/>
              </a:ext>
            </a:extLst>
          </p:cNvPr>
          <p:cNvPicPr>
            <a:picLocks noChangeAspect="1"/>
          </p:cNvPicPr>
          <p:nvPr/>
        </p:nvPicPr>
        <p:blipFill>
          <a:blip r:embed="rId2"/>
          <a:stretch>
            <a:fillRect/>
          </a:stretch>
        </p:blipFill>
        <p:spPr>
          <a:xfrm>
            <a:off x="1415966" y="1435516"/>
            <a:ext cx="4026067" cy="1602609"/>
          </a:xfrm>
          <a:prstGeom prst="rect">
            <a:avLst/>
          </a:prstGeom>
        </p:spPr>
      </p:pic>
      <p:pic>
        <p:nvPicPr>
          <p:cNvPr id="7" name="Picture 6">
            <a:extLst>
              <a:ext uri="{FF2B5EF4-FFF2-40B4-BE49-F238E27FC236}">
                <a16:creationId xmlns:a16="http://schemas.microsoft.com/office/drawing/2014/main" id="{5734711F-C227-750E-8D8F-27476AF276BC}"/>
              </a:ext>
            </a:extLst>
          </p:cNvPr>
          <p:cNvPicPr>
            <a:picLocks noChangeAspect="1"/>
          </p:cNvPicPr>
          <p:nvPr/>
        </p:nvPicPr>
        <p:blipFill>
          <a:blip r:embed="rId3"/>
          <a:stretch>
            <a:fillRect/>
          </a:stretch>
        </p:blipFill>
        <p:spPr>
          <a:xfrm>
            <a:off x="5315952" y="1192630"/>
            <a:ext cx="1205163" cy="1678620"/>
          </a:xfrm>
          <a:prstGeom prst="rect">
            <a:avLst/>
          </a:prstGeom>
          <a:ln>
            <a:solidFill>
              <a:schemeClr val="tx1"/>
            </a:solidFill>
          </a:ln>
        </p:spPr>
      </p:pic>
      <p:pic>
        <p:nvPicPr>
          <p:cNvPr id="9" name="Picture 8">
            <a:extLst>
              <a:ext uri="{FF2B5EF4-FFF2-40B4-BE49-F238E27FC236}">
                <a16:creationId xmlns:a16="http://schemas.microsoft.com/office/drawing/2014/main" id="{8EA378E7-1A22-B527-3960-169323662BA6}"/>
              </a:ext>
            </a:extLst>
          </p:cNvPr>
          <p:cNvPicPr>
            <a:picLocks noChangeAspect="1"/>
          </p:cNvPicPr>
          <p:nvPr/>
        </p:nvPicPr>
        <p:blipFill>
          <a:blip r:embed="rId4"/>
          <a:stretch>
            <a:fillRect/>
          </a:stretch>
        </p:blipFill>
        <p:spPr>
          <a:xfrm>
            <a:off x="1027196" y="3740882"/>
            <a:ext cx="4414837" cy="1441411"/>
          </a:xfrm>
          <a:prstGeom prst="rect">
            <a:avLst/>
          </a:prstGeom>
          <a:ln>
            <a:solidFill>
              <a:schemeClr val="tx1"/>
            </a:solidFill>
          </a:ln>
        </p:spPr>
      </p:pic>
      <p:pic>
        <p:nvPicPr>
          <p:cNvPr id="11" name="Picture 10">
            <a:extLst>
              <a:ext uri="{FF2B5EF4-FFF2-40B4-BE49-F238E27FC236}">
                <a16:creationId xmlns:a16="http://schemas.microsoft.com/office/drawing/2014/main" id="{AA07CE79-B1EB-453C-AD6D-2AA9EAC28057}"/>
              </a:ext>
            </a:extLst>
          </p:cNvPr>
          <p:cNvPicPr>
            <a:picLocks noChangeAspect="1"/>
          </p:cNvPicPr>
          <p:nvPr/>
        </p:nvPicPr>
        <p:blipFill>
          <a:blip r:embed="rId5"/>
          <a:stretch>
            <a:fillRect/>
          </a:stretch>
        </p:blipFill>
        <p:spPr>
          <a:xfrm>
            <a:off x="2839452" y="6017007"/>
            <a:ext cx="2476500" cy="1143000"/>
          </a:xfrm>
          <a:prstGeom prst="rect">
            <a:avLst/>
          </a:prstGeom>
          <a:ln>
            <a:solidFill>
              <a:schemeClr val="tx1"/>
            </a:solidFill>
          </a:ln>
        </p:spPr>
      </p:pic>
      <p:pic>
        <p:nvPicPr>
          <p:cNvPr id="13" name="Picture 12">
            <a:extLst>
              <a:ext uri="{FF2B5EF4-FFF2-40B4-BE49-F238E27FC236}">
                <a16:creationId xmlns:a16="http://schemas.microsoft.com/office/drawing/2014/main" id="{5C633DB1-F34F-063A-E03D-5B8B79845333}"/>
              </a:ext>
            </a:extLst>
          </p:cNvPr>
          <p:cNvPicPr>
            <a:picLocks noChangeAspect="1"/>
          </p:cNvPicPr>
          <p:nvPr/>
        </p:nvPicPr>
        <p:blipFill>
          <a:blip r:embed="rId6"/>
          <a:stretch>
            <a:fillRect/>
          </a:stretch>
        </p:blipFill>
        <p:spPr>
          <a:xfrm>
            <a:off x="879558" y="7891212"/>
            <a:ext cx="4562475" cy="904875"/>
          </a:xfrm>
          <a:prstGeom prst="rect">
            <a:avLst/>
          </a:prstGeom>
          <a:ln>
            <a:solidFill>
              <a:schemeClr val="tx1"/>
            </a:solidFill>
          </a:ln>
        </p:spPr>
      </p:pic>
      <p:sp>
        <p:nvSpPr>
          <p:cNvPr id="2" name="Slide Number Placeholder 1">
            <a:extLst>
              <a:ext uri="{FF2B5EF4-FFF2-40B4-BE49-F238E27FC236}">
                <a16:creationId xmlns:a16="http://schemas.microsoft.com/office/drawing/2014/main" id="{AA3E38DA-4F1E-A251-8179-F79B03511669}"/>
              </a:ext>
            </a:extLst>
          </p:cNvPr>
          <p:cNvSpPr>
            <a:spLocks noGrp="1"/>
          </p:cNvSpPr>
          <p:nvPr>
            <p:ph type="sldNum" sz="quarter" idx="12"/>
          </p:nvPr>
        </p:nvSpPr>
        <p:spPr/>
        <p:txBody>
          <a:bodyPr/>
          <a:lstStyle/>
          <a:p>
            <a:fld id="{A49C798E-A141-4728-B2C1-C020555BD9EF}" type="slidenum">
              <a:rPr lang="en-GB" smtClean="0"/>
              <a:t>32</a:t>
            </a:fld>
            <a:endParaRPr lang="en-GB"/>
          </a:p>
        </p:txBody>
      </p:sp>
    </p:spTree>
    <p:extLst>
      <p:ext uri="{BB962C8B-B14F-4D97-AF65-F5344CB8AC3E}">
        <p14:creationId xmlns:p14="http://schemas.microsoft.com/office/powerpoint/2010/main" val="21885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dirty="0">
                <a:solidFill>
                  <a:schemeClr val="tx1"/>
                </a:solidFill>
              </a:rPr>
              <a:t>Exam questions – Tier 2 continued - YOU DO</a:t>
            </a: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     The complete human genome is now known.</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Which important scientific advance was made using knowledge of the human genome?</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lang="en-GB" sz="1200" b="1" dirty="0">
                <a:solidFill>
                  <a:schemeClr val="tx1"/>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a:lnSpc>
                <a:spcPct val="150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r">
              <a:lnSpc>
                <a:spcPct val="150000"/>
              </a:lnSpc>
              <a:spcBef>
                <a:spcPts val="1200"/>
              </a:spcBef>
              <a:spcAft>
                <a:spcPts val="800"/>
              </a:spcAft>
            </a:pPr>
            <a:r>
              <a:rPr lang="en-GB" sz="12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(1)</a:t>
            </a:r>
          </a:p>
          <a:p>
            <a:pPr>
              <a:lnSpc>
                <a:spcPct val="150000"/>
              </a:lnSpc>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student found six different snails of one species in his garden.</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diagram below shows the snails.</a:t>
            </a:r>
          </a:p>
          <a:p>
            <a:pPr>
              <a:lnSpc>
                <a:spcPct val="150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      All the snails are different.</a:t>
            </a:r>
            <a:endParaRPr lang="en-GB"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scientific term describes differences in characteristics between individuals of a species?</a:t>
            </a:r>
            <a:endParaRPr lang="en-GB"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50000"/>
              </a:lnSpc>
              <a:spcBef>
                <a:spcPts val="300"/>
              </a:spcBef>
              <a:spcAft>
                <a:spcPts val="800"/>
              </a:spcAft>
            </a:pPr>
            <a:r>
              <a:rPr lang="en-GB" sz="11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lang="en-GB"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endParaRPr lang="en-GB"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200" b="1" u="sng" dirty="0">
              <a:solidFill>
                <a:schemeClr val="tx1"/>
              </a:solidFill>
            </a:endParaRPr>
          </a:p>
        </p:txBody>
      </p:sp>
      <p:pic>
        <p:nvPicPr>
          <p:cNvPr id="3" name="Picture 2">
            <a:extLst>
              <a:ext uri="{FF2B5EF4-FFF2-40B4-BE49-F238E27FC236}">
                <a16:creationId xmlns:a16="http://schemas.microsoft.com/office/drawing/2014/main" id="{A36FD338-5B9D-09B8-611E-3E24CF9CEA23}"/>
              </a:ext>
            </a:extLst>
          </p:cNvPr>
          <p:cNvPicPr>
            <a:picLocks noChangeAspect="1"/>
          </p:cNvPicPr>
          <p:nvPr/>
        </p:nvPicPr>
        <p:blipFill>
          <a:blip r:embed="rId2"/>
          <a:stretch>
            <a:fillRect/>
          </a:stretch>
        </p:blipFill>
        <p:spPr>
          <a:xfrm>
            <a:off x="230354" y="1971476"/>
            <a:ext cx="4389772" cy="2446312"/>
          </a:xfrm>
          <a:prstGeom prst="rect">
            <a:avLst/>
          </a:prstGeom>
        </p:spPr>
      </p:pic>
      <p:pic>
        <p:nvPicPr>
          <p:cNvPr id="4098" name="Picture 2">
            <a:extLst>
              <a:ext uri="{FF2B5EF4-FFF2-40B4-BE49-F238E27FC236}">
                <a16:creationId xmlns:a16="http://schemas.microsoft.com/office/drawing/2014/main" id="{5383E6C1-D738-5789-5D2D-97B178946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03" y="5709319"/>
            <a:ext cx="6302793" cy="123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3BFDA9C-A4D3-D690-DCAA-3BA348D8C427}"/>
              </a:ext>
            </a:extLst>
          </p:cNvPr>
          <p:cNvSpPr txBox="1"/>
          <p:nvPr/>
        </p:nvSpPr>
        <p:spPr>
          <a:xfrm>
            <a:off x="4812967" y="2342011"/>
            <a:ext cx="1467517" cy="830997"/>
          </a:xfrm>
          <a:prstGeom prst="rect">
            <a:avLst/>
          </a:prstGeom>
          <a:solidFill>
            <a:schemeClr val="bg1"/>
          </a:solidFill>
          <a:ln>
            <a:solidFill>
              <a:schemeClr val="tx1"/>
            </a:solidFill>
          </a:ln>
        </p:spPr>
        <p:txBody>
          <a:bodyPr wrap="square" rtlCol="0">
            <a:spAutoFit/>
          </a:bodyPr>
          <a:lstStyle/>
          <a:p>
            <a:r>
              <a:rPr lang="en-GB" sz="1200" dirty="0"/>
              <a:t>Tracing how aboriginal people spread across Australia.</a:t>
            </a:r>
          </a:p>
        </p:txBody>
      </p:sp>
      <p:sp>
        <p:nvSpPr>
          <p:cNvPr id="6" name="TextBox 5">
            <a:extLst>
              <a:ext uri="{FF2B5EF4-FFF2-40B4-BE49-F238E27FC236}">
                <a16:creationId xmlns:a16="http://schemas.microsoft.com/office/drawing/2014/main" id="{943FD740-028F-E7A2-43AE-D85D5614ED5D}"/>
              </a:ext>
            </a:extLst>
          </p:cNvPr>
          <p:cNvSpPr txBox="1"/>
          <p:nvPr/>
        </p:nvSpPr>
        <p:spPr>
          <a:xfrm>
            <a:off x="2094164" y="8233752"/>
            <a:ext cx="2525962" cy="276999"/>
          </a:xfrm>
          <a:prstGeom prst="rect">
            <a:avLst/>
          </a:prstGeom>
          <a:solidFill>
            <a:schemeClr val="bg1"/>
          </a:solidFill>
          <a:ln>
            <a:solidFill>
              <a:schemeClr val="tx1"/>
            </a:solidFill>
          </a:ln>
        </p:spPr>
        <p:txBody>
          <a:bodyPr wrap="square" rtlCol="0">
            <a:spAutoFit/>
          </a:bodyPr>
          <a:lstStyle/>
          <a:p>
            <a:r>
              <a:rPr lang="en-GB" sz="1200" dirty="0"/>
              <a:t>Variation.</a:t>
            </a:r>
          </a:p>
        </p:txBody>
      </p:sp>
      <p:sp>
        <p:nvSpPr>
          <p:cNvPr id="2" name="Slide Number Placeholder 1">
            <a:extLst>
              <a:ext uri="{FF2B5EF4-FFF2-40B4-BE49-F238E27FC236}">
                <a16:creationId xmlns:a16="http://schemas.microsoft.com/office/drawing/2014/main" id="{96C9875D-1B1D-BFA5-AD2C-FC3C2DA355F6}"/>
              </a:ext>
            </a:extLst>
          </p:cNvPr>
          <p:cNvSpPr>
            <a:spLocks noGrp="1"/>
          </p:cNvSpPr>
          <p:nvPr>
            <p:ph type="sldNum" sz="quarter" idx="12"/>
          </p:nvPr>
        </p:nvSpPr>
        <p:spPr/>
        <p:txBody>
          <a:bodyPr/>
          <a:lstStyle/>
          <a:p>
            <a:fld id="{A49C798E-A141-4728-B2C1-C020555BD9EF}" type="slidenum">
              <a:rPr lang="en-GB" smtClean="0"/>
              <a:t>33</a:t>
            </a:fld>
            <a:endParaRPr lang="en-GB"/>
          </a:p>
        </p:txBody>
      </p:sp>
    </p:spTree>
    <p:extLst>
      <p:ext uri="{BB962C8B-B14F-4D97-AF65-F5344CB8AC3E}">
        <p14:creationId xmlns:p14="http://schemas.microsoft.com/office/powerpoint/2010/main" val="345076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8466036"/>
          </a:xfrm>
          <a:prstGeom prst="rect">
            <a:avLst/>
          </a:prstGeom>
          <a:noFill/>
          <a:ln w="12700">
            <a:solidFill>
              <a:schemeClr val="tx1"/>
            </a:solidFill>
            <a:prstDash val="dash"/>
          </a:ln>
        </p:spPr>
        <p:txBody>
          <a:bodyPr wrap="square" rtlCol="0">
            <a:spAutoFit/>
          </a:bodyPr>
          <a:lstStyle/>
          <a:p>
            <a:r>
              <a:rPr lang="en-GB" sz="1200" b="1" dirty="0"/>
              <a:t>AQA Content</a:t>
            </a:r>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pPr>
              <a:lnSpc>
                <a:spcPct val="150000"/>
              </a:lnSpc>
            </a:pPr>
            <a:endParaRPr lang="en-GB" sz="1200" dirty="0"/>
          </a:p>
        </p:txBody>
      </p:sp>
      <p:pic>
        <p:nvPicPr>
          <p:cNvPr id="3" name="Picture 2">
            <a:extLst>
              <a:ext uri="{FF2B5EF4-FFF2-40B4-BE49-F238E27FC236}">
                <a16:creationId xmlns:a16="http://schemas.microsoft.com/office/drawing/2014/main" id="{00E3A3D3-D98E-610B-6FD4-CB919B3B6843}"/>
              </a:ext>
            </a:extLst>
          </p:cNvPr>
          <p:cNvPicPr>
            <a:picLocks noChangeAspect="1"/>
          </p:cNvPicPr>
          <p:nvPr/>
        </p:nvPicPr>
        <p:blipFill>
          <a:blip r:embed="rId2"/>
          <a:stretch>
            <a:fillRect/>
          </a:stretch>
        </p:blipFill>
        <p:spPr>
          <a:xfrm>
            <a:off x="469820" y="1157468"/>
            <a:ext cx="5663944" cy="7109169"/>
          </a:xfrm>
          <a:prstGeom prst="rect">
            <a:avLst/>
          </a:prstGeom>
        </p:spPr>
      </p:pic>
      <p:sp>
        <p:nvSpPr>
          <p:cNvPr id="2" name="Slide Number Placeholder 1">
            <a:extLst>
              <a:ext uri="{FF2B5EF4-FFF2-40B4-BE49-F238E27FC236}">
                <a16:creationId xmlns:a16="http://schemas.microsoft.com/office/drawing/2014/main" id="{EB121846-BEDC-D730-7547-E8E8B1B96D11}"/>
              </a:ext>
            </a:extLst>
          </p:cNvPr>
          <p:cNvSpPr>
            <a:spLocks noGrp="1"/>
          </p:cNvSpPr>
          <p:nvPr>
            <p:ph type="sldNum" sz="quarter" idx="12"/>
          </p:nvPr>
        </p:nvSpPr>
        <p:spPr/>
        <p:txBody>
          <a:bodyPr/>
          <a:lstStyle/>
          <a:p>
            <a:fld id="{A49C798E-A141-4728-B2C1-C020555BD9EF}" type="slidenum">
              <a:rPr lang="en-GB" smtClean="0"/>
              <a:t>34</a:t>
            </a:fld>
            <a:endParaRPr lang="en-GB"/>
          </a:p>
        </p:txBody>
      </p:sp>
    </p:spTree>
    <p:extLst>
      <p:ext uri="{BB962C8B-B14F-4D97-AF65-F5344CB8AC3E}">
        <p14:creationId xmlns:p14="http://schemas.microsoft.com/office/powerpoint/2010/main" val="2020910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 </a:t>
            </a:r>
            <a:r>
              <a:rPr lang="en-GB" sz="1200" dirty="0"/>
              <a:t>We are learning how we inherit characteristics and what the probability is of having certain inherited characteristics and conditions</a:t>
            </a:r>
          </a:p>
          <a:p>
            <a:r>
              <a:rPr lang="en-GB" sz="1200" b="1" dirty="0"/>
              <a:t>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08677"/>
            <a:ext cx="6311900" cy="1015663"/>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t>This lessons helps us understand how characteristics are inherited and how we can predict which characteristics we will show . Medical professionals use this to help couples wanting children look at how characteristics are passed on and which may be disadvantageous. </a:t>
            </a:r>
          </a:p>
          <a:p>
            <a:endParaRPr lang="en-US" sz="1200" dirty="0">
              <a:latin typeface="+mj-lt"/>
            </a:endParaRPr>
          </a:p>
        </p:txBody>
      </p:sp>
      <p:sp>
        <p:nvSpPr>
          <p:cNvPr id="5" name="TextBox 4">
            <a:extLst>
              <a:ext uri="{FF2B5EF4-FFF2-40B4-BE49-F238E27FC236}">
                <a16:creationId xmlns:a16="http://schemas.microsoft.com/office/drawing/2014/main" id="{29A51749-7031-3983-F836-3B9D579404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3: </a:t>
            </a:r>
            <a:r>
              <a:rPr lang="en-GB" sz="1800" b="1" u="sng" dirty="0"/>
              <a:t>Inheritance and inherited disorders.</a:t>
            </a:r>
          </a:p>
        </p:txBody>
      </p:sp>
      <p:sp>
        <p:nvSpPr>
          <p:cNvPr id="2" name="Slide Number Placeholder 1">
            <a:extLst>
              <a:ext uri="{FF2B5EF4-FFF2-40B4-BE49-F238E27FC236}">
                <a16:creationId xmlns:a16="http://schemas.microsoft.com/office/drawing/2014/main" id="{62F200A4-958B-2DA8-5C49-A12DF5303999}"/>
              </a:ext>
            </a:extLst>
          </p:cNvPr>
          <p:cNvSpPr>
            <a:spLocks noGrp="1"/>
          </p:cNvSpPr>
          <p:nvPr>
            <p:ph type="sldNum" sz="quarter" idx="12"/>
          </p:nvPr>
        </p:nvSpPr>
        <p:spPr/>
        <p:txBody>
          <a:bodyPr/>
          <a:lstStyle/>
          <a:p>
            <a:fld id="{A49C798E-A141-4728-B2C1-C020555BD9EF}" type="slidenum">
              <a:rPr lang="en-GB" smtClean="0"/>
              <a:t>35</a:t>
            </a:fld>
            <a:endParaRPr lang="en-GB"/>
          </a:p>
        </p:txBody>
      </p:sp>
    </p:spTree>
    <p:extLst>
      <p:ext uri="{BB962C8B-B14F-4D97-AF65-F5344CB8AC3E}">
        <p14:creationId xmlns:p14="http://schemas.microsoft.com/office/powerpoint/2010/main" val="3161153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105579051"/>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Genetic inheritance</a:t>
                      </a:r>
                    </a:p>
                    <a:p>
                      <a:pPr>
                        <a:lnSpc>
                          <a:spcPct val="150000"/>
                        </a:lnSpc>
                      </a:pPr>
                      <a:r>
                        <a:rPr lang="en-GB" sz="1200" b="0" dirty="0">
                          <a:solidFill>
                            <a:schemeClr val="tx1"/>
                          </a:solidFill>
                        </a:rPr>
                        <a:t>Key words that students must know:</a:t>
                      </a:r>
                    </a:p>
                    <a:p>
                      <a:pPr>
                        <a:lnSpc>
                          <a:spcPct val="150000"/>
                        </a:lnSpc>
                      </a:pPr>
                      <a:r>
                        <a:rPr lang="en-GB" sz="1200" b="0" dirty="0">
                          <a:solidFill>
                            <a:schemeClr val="tx1"/>
                          </a:solidFill>
                        </a:rPr>
                        <a:t>Gamete…………………………………………………………………………………………………………………………….</a:t>
                      </a:r>
                    </a:p>
                    <a:p>
                      <a:pPr>
                        <a:lnSpc>
                          <a:spcPct val="150000"/>
                        </a:lnSpc>
                      </a:pPr>
                      <a:r>
                        <a:rPr lang="en-GB" sz="1200" b="0" dirty="0">
                          <a:solidFill>
                            <a:schemeClr val="tx1"/>
                          </a:solidFill>
                        </a:rPr>
                        <a:t>Chromosome……………………………………………………………………………………………………………………</a:t>
                      </a:r>
                    </a:p>
                    <a:p>
                      <a:pPr>
                        <a:lnSpc>
                          <a:spcPct val="150000"/>
                        </a:lnSpc>
                      </a:pPr>
                      <a:r>
                        <a:rPr lang="en-GB" sz="1200" b="0" dirty="0">
                          <a:solidFill>
                            <a:schemeClr val="tx1"/>
                          </a:solidFill>
                        </a:rPr>
                        <a:t>Gene………………………………………………………………………………………………………………………………..</a:t>
                      </a:r>
                    </a:p>
                    <a:p>
                      <a:pPr>
                        <a:lnSpc>
                          <a:spcPct val="150000"/>
                        </a:lnSpc>
                      </a:pPr>
                      <a:r>
                        <a:rPr lang="en-GB" sz="1200" b="0" dirty="0">
                          <a:solidFill>
                            <a:schemeClr val="tx1"/>
                          </a:solidFill>
                        </a:rPr>
                        <a:t>Allele……………………………………………………………………………………………………………………………….</a:t>
                      </a:r>
                    </a:p>
                    <a:p>
                      <a:pPr>
                        <a:lnSpc>
                          <a:spcPct val="150000"/>
                        </a:lnSpc>
                      </a:pPr>
                      <a:r>
                        <a:rPr lang="en-GB" sz="1200" b="0" dirty="0">
                          <a:solidFill>
                            <a:schemeClr val="tx1"/>
                          </a:solidFill>
                        </a:rPr>
                        <a:t>Dominant………………………………………………………………………………………………………………………..</a:t>
                      </a:r>
                    </a:p>
                    <a:p>
                      <a:pPr>
                        <a:lnSpc>
                          <a:spcPct val="150000"/>
                        </a:lnSpc>
                      </a:pPr>
                      <a:r>
                        <a:rPr lang="en-GB" sz="1200" b="0" dirty="0">
                          <a:solidFill>
                            <a:schemeClr val="tx1"/>
                          </a:solidFill>
                        </a:rPr>
                        <a:t>Recessive…………………………………………………………………………………………………………………………</a:t>
                      </a:r>
                    </a:p>
                    <a:p>
                      <a:pPr>
                        <a:lnSpc>
                          <a:spcPct val="150000"/>
                        </a:lnSpc>
                      </a:pPr>
                      <a:r>
                        <a:rPr lang="en-GB" sz="1200" b="0" dirty="0">
                          <a:solidFill>
                            <a:schemeClr val="tx1"/>
                          </a:solidFill>
                        </a:rPr>
                        <a:t>Homozygous……………………………………………………………………………………………………………………</a:t>
                      </a:r>
                    </a:p>
                    <a:p>
                      <a:pPr>
                        <a:lnSpc>
                          <a:spcPct val="150000"/>
                        </a:lnSpc>
                      </a:pPr>
                      <a:r>
                        <a:rPr lang="en-GB" sz="1200" b="0" dirty="0">
                          <a:solidFill>
                            <a:schemeClr val="tx1"/>
                          </a:solidFill>
                        </a:rPr>
                        <a:t>Heterozygous………………………………………………………………………………………………………………….</a:t>
                      </a:r>
                    </a:p>
                    <a:p>
                      <a:pPr>
                        <a:lnSpc>
                          <a:spcPct val="150000"/>
                        </a:lnSpc>
                      </a:pPr>
                      <a:r>
                        <a:rPr lang="en-GB" sz="1200" b="0" dirty="0">
                          <a:solidFill>
                            <a:schemeClr val="tx1"/>
                          </a:solidFill>
                        </a:rPr>
                        <a:t>Genotype……………………………………………………………………………………………………………………….</a:t>
                      </a:r>
                    </a:p>
                    <a:p>
                      <a:pPr>
                        <a:lnSpc>
                          <a:spcPct val="150000"/>
                        </a:lnSpc>
                      </a:pPr>
                      <a:r>
                        <a:rPr lang="en-GB" sz="1200" b="0" dirty="0">
                          <a:solidFill>
                            <a:schemeClr val="tx1"/>
                          </a:solidFill>
                        </a:rPr>
                        <a:t>Phenotype……………………………………………………………………………………………………………………..</a:t>
                      </a:r>
                    </a:p>
                    <a:p>
                      <a:pPr>
                        <a:lnSpc>
                          <a:spcPct val="150000"/>
                        </a:lnSpc>
                      </a:pPr>
                      <a:r>
                        <a:rPr lang="en-GB" sz="1200" b="0" dirty="0">
                          <a:solidFill>
                            <a:schemeClr val="tx1"/>
                          </a:solidFill>
                        </a:rPr>
                        <a:t>Co-dominance……………………………………………………………………………………………………………….</a:t>
                      </a:r>
                    </a:p>
                    <a:p>
                      <a:pPr>
                        <a:lnSpc>
                          <a:spcPct val="150000"/>
                        </a:lnSpc>
                      </a:pPr>
                      <a:r>
                        <a:rPr lang="en-GB" sz="1200" b="0" dirty="0">
                          <a:solidFill>
                            <a:schemeClr val="tx1"/>
                          </a:solidFill>
                        </a:rPr>
                        <a:t>Punnett square………………………………………………………………………………………………………………</a:t>
                      </a:r>
                    </a:p>
                    <a:p>
                      <a:pPr>
                        <a:lnSpc>
                          <a:spcPct val="150000"/>
                        </a:lnSpc>
                      </a:pPr>
                      <a:r>
                        <a:rPr lang="en-GB" sz="1200" b="0" dirty="0">
                          <a:solidFill>
                            <a:schemeClr val="tx1"/>
                          </a:solidFill>
                        </a:rPr>
                        <a:t>Polydactyl……………………………………………………………………………………………………………………..</a:t>
                      </a:r>
                    </a:p>
                    <a:p>
                      <a:pPr>
                        <a:lnSpc>
                          <a:spcPct val="150000"/>
                        </a:lnSpc>
                      </a:pPr>
                      <a:r>
                        <a:rPr lang="en-GB" sz="1200" b="0" dirty="0">
                          <a:solidFill>
                            <a:schemeClr val="tx1"/>
                          </a:solidFill>
                        </a:rPr>
                        <a:t>Polygenic………………………………………………………………………………………………………………………</a:t>
                      </a:r>
                    </a:p>
                    <a:p>
                      <a:pPr>
                        <a:lnSpc>
                          <a:spcPct val="150000"/>
                        </a:lnSpc>
                      </a:pPr>
                      <a:r>
                        <a:rPr lang="en-GB" sz="1200" b="0" dirty="0">
                          <a:solidFill>
                            <a:schemeClr val="tx1"/>
                          </a:solidFill>
                        </a:rPr>
                        <a:t>Haploid…………………………………………………………………………………………………………………………</a:t>
                      </a:r>
                    </a:p>
                    <a:p>
                      <a:pPr>
                        <a:lnSpc>
                          <a:spcPct val="150000"/>
                        </a:lnSpc>
                      </a:pPr>
                      <a:r>
                        <a:rPr lang="en-GB" sz="1200" b="0" dirty="0">
                          <a:solidFill>
                            <a:schemeClr val="tx1"/>
                          </a:solidFill>
                        </a:rPr>
                        <a:t>Diploid……………………………………………………………………………………………………………………………</a:t>
                      </a:r>
                    </a:p>
                    <a:p>
                      <a:pPr>
                        <a:lnSpc>
                          <a:spcPct val="150000"/>
                        </a:lnSpc>
                      </a:pPr>
                      <a:endParaRPr lang="en-GB" sz="1200" b="0" dirty="0">
                        <a:solidFill>
                          <a:schemeClr val="tx1"/>
                        </a:solidFill>
                      </a:endParaRPr>
                    </a:p>
                    <a:p>
                      <a:pPr>
                        <a:lnSpc>
                          <a:spcPct val="150000"/>
                        </a:lnSpc>
                      </a:pPr>
                      <a:r>
                        <a:rPr lang="en-GB" sz="1200" b="0" dirty="0">
                          <a:solidFill>
                            <a:schemeClr val="tx1"/>
                          </a:solidFill>
                        </a:rPr>
                        <a:t>Many characteristics ae controlled by single genes e.g. colour blindness in humans fur colour in mice. Each gene has a different from this is called an ALLELE. Alleles can be RECESSIVE or DOMINANT. In a gene pair both alleles are present. One from the female one from the male. If the dominant one present then that characteristic always shows. If both alleles are recessive then the recessive characteristic shows. When describing the genetics or an organism we give the allele letters. A dominant allele has a capital letter e.g. B and the recessive form has the lower case letter b.</a:t>
                      </a:r>
                    </a:p>
                    <a:p>
                      <a:pPr>
                        <a:lnSpc>
                          <a:spcPct val="150000"/>
                        </a:lnSpc>
                      </a:pPr>
                      <a:r>
                        <a:rPr lang="en-GB" sz="1200" b="0" dirty="0">
                          <a:solidFill>
                            <a:schemeClr val="tx1"/>
                          </a:solidFill>
                        </a:rPr>
                        <a:t>The alleles present make up the organisms GENOTYPE. How these show in an organism is called the PHENOTYPE. Phenotype can be affected by the environment as well as genetics.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37CC829B-5B3D-DFAA-680C-2D6E9AA9DDF9}"/>
              </a:ext>
            </a:extLst>
          </p:cNvPr>
          <p:cNvSpPr>
            <a:spLocks noGrp="1"/>
          </p:cNvSpPr>
          <p:nvPr>
            <p:ph type="sldNum" sz="quarter" idx="12"/>
          </p:nvPr>
        </p:nvSpPr>
        <p:spPr/>
        <p:txBody>
          <a:bodyPr/>
          <a:lstStyle/>
          <a:p>
            <a:fld id="{A49C798E-A141-4728-B2C1-C020555BD9EF}" type="slidenum">
              <a:rPr lang="en-GB" smtClean="0"/>
              <a:t>36</a:t>
            </a:fld>
            <a:endParaRPr lang="en-GB"/>
          </a:p>
        </p:txBody>
      </p:sp>
    </p:spTree>
    <p:extLst>
      <p:ext uri="{BB962C8B-B14F-4D97-AF65-F5344CB8AC3E}">
        <p14:creationId xmlns:p14="http://schemas.microsoft.com/office/powerpoint/2010/main" val="2318050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427213330"/>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5" name="TextBox 4">
            <a:extLst>
              <a:ext uri="{FF2B5EF4-FFF2-40B4-BE49-F238E27FC236}">
                <a16:creationId xmlns:a16="http://schemas.microsoft.com/office/drawing/2014/main" id="{4BDA53B7-89CA-0F4A-0632-D53C005B837D}"/>
              </a:ext>
            </a:extLst>
          </p:cNvPr>
          <p:cNvSpPr txBox="1"/>
          <p:nvPr/>
        </p:nvSpPr>
        <p:spPr>
          <a:xfrm>
            <a:off x="681318" y="215234"/>
            <a:ext cx="5827767" cy="1448730"/>
          </a:xfrm>
          <a:prstGeom prst="rect">
            <a:avLst/>
          </a:prstGeom>
          <a:noFill/>
        </p:spPr>
        <p:txBody>
          <a:bodyPr wrap="square">
            <a:spAutoFit/>
          </a:bodyPr>
          <a:lstStyle/>
          <a:p>
            <a:pPr>
              <a:lnSpc>
                <a:spcPct val="150000"/>
              </a:lnSpc>
            </a:pPr>
            <a:r>
              <a:rPr lang="en-GB" sz="1200" b="0" dirty="0">
                <a:solidFill>
                  <a:schemeClr val="tx1"/>
                </a:solidFill>
              </a:rPr>
              <a:t>If the organism has  two of the same kind of alleles it is called HOMOZYGOUS e.g. BB or bb. If the two alleles are different then it is called HETEROZYGOUS Bb. If the two alleles both contribute to the phenotype then is it described as CO-DOMINANT.</a:t>
            </a:r>
          </a:p>
          <a:p>
            <a:pPr>
              <a:lnSpc>
                <a:spcPct val="150000"/>
              </a:lnSpc>
            </a:pPr>
            <a:r>
              <a:rPr lang="en-GB" sz="1200" b="0" dirty="0">
                <a:solidFill>
                  <a:schemeClr val="tx1"/>
                </a:solidFill>
              </a:rPr>
              <a:t>Polygenic is when characteristics are controlled by several genes e.g. height and skin colour</a:t>
            </a:r>
            <a:r>
              <a:rPr lang="en-GB" sz="1200" dirty="0"/>
              <a:t>.</a:t>
            </a:r>
            <a:r>
              <a:rPr lang="en-GB" sz="1200" b="0" dirty="0">
                <a:solidFill>
                  <a:schemeClr val="tx1"/>
                </a:solidFill>
              </a:rPr>
              <a:t> </a:t>
            </a:r>
            <a:endParaRPr lang="en-GB" sz="1200" b="0" dirty="0"/>
          </a:p>
        </p:txBody>
      </p:sp>
      <p:sp>
        <p:nvSpPr>
          <p:cNvPr id="3" name="Slide Number Placeholder 2">
            <a:extLst>
              <a:ext uri="{FF2B5EF4-FFF2-40B4-BE49-F238E27FC236}">
                <a16:creationId xmlns:a16="http://schemas.microsoft.com/office/drawing/2014/main" id="{453FF062-89B1-39A9-7014-4EFCAD4C3C75}"/>
              </a:ext>
            </a:extLst>
          </p:cNvPr>
          <p:cNvSpPr>
            <a:spLocks noGrp="1"/>
          </p:cNvSpPr>
          <p:nvPr>
            <p:ph type="sldNum" sz="quarter" idx="12"/>
          </p:nvPr>
        </p:nvSpPr>
        <p:spPr/>
        <p:txBody>
          <a:bodyPr/>
          <a:lstStyle/>
          <a:p>
            <a:fld id="{A49C798E-A141-4728-B2C1-C020555BD9EF}" type="slidenum">
              <a:rPr lang="en-GB" smtClean="0"/>
              <a:t>37</a:t>
            </a:fld>
            <a:endParaRPr lang="en-GB"/>
          </a:p>
        </p:txBody>
      </p:sp>
    </p:spTree>
    <p:extLst>
      <p:ext uri="{BB962C8B-B14F-4D97-AF65-F5344CB8AC3E}">
        <p14:creationId xmlns:p14="http://schemas.microsoft.com/office/powerpoint/2010/main" val="3729206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078695065"/>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dirty="0">
                          <a:solidFill>
                            <a:schemeClr val="tx1"/>
                          </a:solidFill>
                        </a:rPr>
                        <a:t>Genetic inheritance</a:t>
                      </a:r>
                    </a:p>
                    <a:p>
                      <a:pPr>
                        <a:lnSpc>
                          <a:spcPct val="150000"/>
                        </a:lnSpc>
                      </a:pPr>
                      <a:r>
                        <a:rPr lang="en-GB" sz="1200" b="0" dirty="0">
                          <a:solidFill>
                            <a:schemeClr val="tx1"/>
                          </a:solidFill>
                        </a:rPr>
                        <a:t>Key words that students must know:</a:t>
                      </a:r>
                    </a:p>
                    <a:p>
                      <a:pPr>
                        <a:lnSpc>
                          <a:spcPct val="150000"/>
                        </a:lnSpc>
                      </a:pPr>
                      <a:r>
                        <a:rPr lang="en-GB" sz="1200" b="1" u="sng" dirty="0">
                          <a:solidFill>
                            <a:schemeClr val="tx1"/>
                          </a:solidFill>
                        </a:rPr>
                        <a:t>Gamete</a:t>
                      </a:r>
                      <a:r>
                        <a:rPr lang="en-GB" sz="1200" b="0" dirty="0">
                          <a:solidFill>
                            <a:schemeClr val="tx1"/>
                          </a:solidFill>
                        </a:rPr>
                        <a:t>: male and female sex cells. Sperm and eggs</a:t>
                      </a:r>
                    </a:p>
                    <a:p>
                      <a:pPr>
                        <a:lnSpc>
                          <a:spcPct val="150000"/>
                        </a:lnSpc>
                      </a:pPr>
                      <a:r>
                        <a:rPr lang="en-GB" sz="1200" b="1" u="sng" dirty="0">
                          <a:solidFill>
                            <a:schemeClr val="tx1"/>
                          </a:solidFill>
                        </a:rPr>
                        <a:t>Chromosome</a:t>
                      </a:r>
                      <a:r>
                        <a:rPr lang="en-GB" sz="1200" b="0" dirty="0">
                          <a:solidFill>
                            <a:schemeClr val="tx1"/>
                          </a:solidFill>
                        </a:rPr>
                        <a:t>: thread like structures in the nucleus that contain DNA</a:t>
                      </a:r>
                    </a:p>
                    <a:p>
                      <a:pPr>
                        <a:lnSpc>
                          <a:spcPct val="150000"/>
                        </a:lnSpc>
                      </a:pPr>
                      <a:r>
                        <a:rPr lang="en-GB" sz="1200" b="1" u="sng" dirty="0">
                          <a:solidFill>
                            <a:schemeClr val="tx1"/>
                          </a:solidFill>
                          <a:effectLst>
                            <a:outerShdw blurRad="38100" dist="38100" dir="2700000" algn="tl">
                              <a:srgbClr val="000000">
                                <a:alpha val="43137"/>
                              </a:srgbClr>
                            </a:outerShdw>
                          </a:effectLst>
                        </a:rPr>
                        <a:t>Gene</a:t>
                      </a:r>
                      <a:r>
                        <a:rPr lang="en-GB" sz="1200" b="1" dirty="0">
                          <a:solidFill>
                            <a:schemeClr val="tx1"/>
                          </a:solidFill>
                          <a:effectLst>
                            <a:outerShdw blurRad="38100" dist="38100" dir="2700000" algn="tl">
                              <a:srgbClr val="000000">
                                <a:alpha val="43137"/>
                              </a:srgbClr>
                            </a:outerShdw>
                          </a:effectLst>
                        </a:rPr>
                        <a:t>: </a:t>
                      </a:r>
                      <a:r>
                        <a:rPr lang="en-GB" sz="1200" b="0" dirty="0">
                          <a:solidFill>
                            <a:schemeClr val="tx1"/>
                          </a:solidFill>
                        </a:rPr>
                        <a:t>section of DNA that contains instructions for a particular characteristic</a:t>
                      </a:r>
                    </a:p>
                    <a:p>
                      <a:pPr>
                        <a:lnSpc>
                          <a:spcPct val="150000"/>
                        </a:lnSpc>
                      </a:pPr>
                      <a:r>
                        <a:rPr lang="en-GB" sz="1200" b="1" u="sng" dirty="0">
                          <a:solidFill>
                            <a:schemeClr val="tx1"/>
                          </a:solidFill>
                        </a:rPr>
                        <a:t>Allele</a:t>
                      </a:r>
                      <a:r>
                        <a:rPr lang="en-GB" sz="1200" b="0" dirty="0">
                          <a:solidFill>
                            <a:schemeClr val="tx1"/>
                          </a:solidFill>
                        </a:rPr>
                        <a:t>: different forms of a gene e.g. dominant and recessive</a:t>
                      </a:r>
                    </a:p>
                    <a:p>
                      <a:pPr>
                        <a:lnSpc>
                          <a:spcPct val="150000"/>
                        </a:lnSpc>
                      </a:pPr>
                      <a:r>
                        <a:rPr lang="en-GB" sz="1200" b="1" u="sng" dirty="0">
                          <a:solidFill>
                            <a:schemeClr val="tx1"/>
                          </a:solidFill>
                        </a:rPr>
                        <a:t>Dominant</a:t>
                      </a:r>
                      <a:r>
                        <a:rPr lang="en-GB" sz="1200" b="0" dirty="0">
                          <a:solidFill>
                            <a:schemeClr val="tx1"/>
                          </a:solidFill>
                        </a:rPr>
                        <a:t>: the allele that is expressed when one of them is present. Represented with a capital letter</a:t>
                      </a:r>
                    </a:p>
                    <a:p>
                      <a:pPr>
                        <a:lnSpc>
                          <a:spcPct val="150000"/>
                        </a:lnSpc>
                      </a:pPr>
                      <a:r>
                        <a:rPr lang="en-GB" sz="1200" b="1" u="sng" dirty="0">
                          <a:solidFill>
                            <a:schemeClr val="tx1"/>
                          </a:solidFill>
                        </a:rPr>
                        <a:t>Recessive</a:t>
                      </a:r>
                      <a:r>
                        <a:rPr lang="en-GB" sz="1200" b="0" dirty="0">
                          <a:solidFill>
                            <a:schemeClr val="tx1"/>
                          </a:solidFill>
                        </a:rPr>
                        <a:t>: the allele that is represented only when 2 are present. Represented with a lower case letter</a:t>
                      </a:r>
                    </a:p>
                    <a:p>
                      <a:pPr>
                        <a:lnSpc>
                          <a:spcPct val="150000"/>
                        </a:lnSpc>
                      </a:pPr>
                      <a:r>
                        <a:rPr lang="en-GB" sz="1200" b="1" u="sng" dirty="0">
                          <a:solidFill>
                            <a:schemeClr val="tx1"/>
                          </a:solidFill>
                        </a:rPr>
                        <a:t>Homozygous</a:t>
                      </a:r>
                      <a:r>
                        <a:rPr lang="en-GB" sz="1200" b="0" dirty="0">
                          <a:solidFill>
                            <a:schemeClr val="tx1"/>
                          </a:solidFill>
                        </a:rPr>
                        <a:t>: when the 2 alleles for a characteristic are the same</a:t>
                      </a:r>
                    </a:p>
                    <a:p>
                      <a:pPr>
                        <a:lnSpc>
                          <a:spcPct val="150000"/>
                        </a:lnSpc>
                      </a:pPr>
                      <a:r>
                        <a:rPr lang="en-GB" sz="1200" b="1" u="sng" dirty="0">
                          <a:solidFill>
                            <a:schemeClr val="tx1"/>
                          </a:solidFill>
                        </a:rPr>
                        <a:t>Heterozygou</a:t>
                      </a:r>
                      <a:r>
                        <a:rPr lang="en-GB" sz="1200" b="0" dirty="0">
                          <a:solidFill>
                            <a:schemeClr val="tx1"/>
                          </a:solidFill>
                        </a:rPr>
                        <a:t>s: when the 2 alleles for a characteristic are different</a:t>
                      </a:r>
                    </a:p>
                    <a:p>
                      <a:pPr>
                        <a:lnSpc>
                          <a:spcPct val="150000"/>
                        </a:lnSpc>
                      </a:pPr>
                      <a:r>
                        <a:rPr lang="en-GB" sz="1200" b="1" u="sng" dirty="0">
                          <a:solidFill>
                            <a:schemeClr val="tx1"/>
                          </a:solidFill>
                        </a:rPr>
                        <a:t>Genotype</a:t>
                      </a:r>
                      <a:r>
                        <a:rPr lang="en-GB" sz="1200" b="0" dirty="0">
                          <a:solidFill>
                            <a:schemeClr val="tx1"/>
                          </a:solidFill>
                        </a:rPr>
                        <a:t>: all the alleles present in an organism are its genotype</a:t>
                      </a:r>
                    </a:p>
                    <a:p>
                      <a:pPr>
                        <a:lnSpc>
                          <a:spcPct val="150000"/>
                        </a:lnSpc>
                      </a:pPr>
                      <a:r>
                        <a:rPr lang="en-GB" sz="1200" b="1" u="sng" dirty="0">
                          <a:solidFill>
                            <a:schemeClr val="tx1"/>
                          </a:solidFill>
                        </a:rPr>
                        <a:t>Phenotype</a:t>
                      </a:r>
                      <a:r>
                        <a:rPr lang="en-GB" sz="1200" b="0" dirty="0">
                          <a:solidFill>
                            <a:schemeClr val="tx1"/>
                          </a:solidFill>
                        </a:rPr>
                        <a:t>: the characteristic that is shown by the organism e.g. blue eyes, brown hair</a:t>
                      </a:r>
                    </a:p>
                    <a:p>
                      <a:pPr>
                        <a:lnSpc>
                          <a:spcPct val="150000"/>
                        </a:lnSpc>
                      </a:pPr>
                      <a:r>
                        <a:rPr lang="en-GB" sz="1200" b="1" u="sng" dirty="0">
                          <a:solidFill>
                            <a:schemeClr val="tx1"/>
                          </a:solidFill>
                        </a:rPr>
                        <a:t>Co-dominanc</a:t>
                      </a:r>
                      <a:r>
                        <a:rPr lang="en-GB" sz="1200" b="0" dirty="0">
                          <a:solidFill>
                            <a:schemeClr val="tx1"/>
                          </a:solidFill>
                        </a:rPr>
                        <a:t>e: when two alleles both contribute to the phenotype</a:t>
                      </a:r>
                    </a:p>
                    <a:p>
                      <a:pPr>
                        <a:lnSpc>
                          <a:spcPct val="150000"/>
                        </a:lnSpc>
                      </a:pPr>
                      <a:r>
                        <a:rPr lang="en-GB" sz="1200" b="1" u="sng" dirty="0">
                          <a:solidFill>
                            <a:schemeClr val="tx1"/>
                          </a:solidFill>
                        </a:rPr>
                        <a:t>Punnett square</a:t>
                      </a:r>
                      <a:r>
                        <a:rPr lang="en-GB" sz="1200" b="0" dirty="0">
                          <a:solidFill>
                            <a:schemeClr val="tx1"/>
                          </a:solidFill>
                        </a:rPr>
                        <a:t>: a grid used to work out probabilities of genetic crosses.</a:t>
                      </a:r>
                    </a:p>
                    <a:p>
                      <a:pPr>
                        <a:lnSpc>
                          <a:spcPct val="150000"/>
                        </a:lnSpc>
                      </a:pPr>
                      <a:r>
                        <a:rPr lang="en-GB" sz="1200" b="1" u="sng" dirty="0">
                          <a:solidFill>
                            <a:schemeClr val="tx1"/>
                          </a:solidFill>
                        </a:rPr>
                        <a:t>Polydacty</a:t>
                      </a:r>
                      <a:r>
                        <a:rPr lang="en-GB" sz="1200" b="0" dirty="0">
                          <a:solidFill>
                            <a:schemeClr val="tx1"/>
                          </a:solidFill>
                        </a:rPr>
                        <a:t>l: a dominant condition resulting in extra fingers and toes</a:t>
                      </a:r>
                    </a:p>
                    <a:p>
                      <a:pPr>
                        <a:lnSpc>
                          <a:spcPct val="150000"/>
                        </a:lnSpc>
                      </a:pPr>
                      <a:r>
                        <a:rPr lang="en-GB" sz="1200" b="1" u="sng" dirty="0">
                          <a:solidFill>
                            <a:schemeClr val="tx1"/>
                          </a:solidFill>
                        </a:rPr>
                        <a:t>Polygenic</a:t>
                      </a:r>
                      <a:r>
                        <a:rPr lang="en-GB" sz="1200" b="0" dirty="0">
                          <a:solidFill>
                            <a:schemeClr val="tx1"/>
                          </a:solidFill>
                        </a:rPr>
                        <a:t>: when several genes control a characteristic e.g. hair and skin colour</a:t>
                      </a:r>
                    </a:p>
                    <a:p>
                      <a:pPr>
                        <a:lnSpc>
                          <a:spcPct val="150000"/>
                        </a:lnSpc>
                      </a:pPr>
                      <a:r>
                        <a:rPr lang="en-GB" sz="1200" b="1" u="sng" dirty="0">
                          <a:solidFill>
                            <a:schemeClr val="tx1"/>
                          </a:solidFill>
                        </a:rPr>
                        <a:t>Haploid</a:t>
                      </a:r>
                      <a:r>
                        <a:rPr lang="en-GB" sz="1200" b="0" dirty="0">
                          <a:solidFill>
                            <a:schemeClr val="tx1"/>
                          </a:solidFill>
                        </a:rPr>
                        <a:t> : having half the number of chromosomes</a:t>
                      </a:r>
                    </a:p>
                    <a:p>
                      <a:pPr>
                        <a:lnSpc>
                          <a:spcPct val="150000"/>
                        </a:lnSpc>
                      </a:pPr>
                      <a:r>
                        <a:rPr lang="en-GB" sz="1200" b="1" u="sng" dirty="0">
                          <a:solidFill>
                            <a:schemeClr val="tx1"/>
                          </a:solidFill>
                        </a:rPr>
                        <a:t>Diploid</a:t>
                      </a:r>
                      <a:r>
                        <a:rPr lang="en-GB" sz="1200" b="0" dirty="0">
                          <a:solidFill>
                            <a:schemeClr val="tx1"/>
                          </a:solidFill>
                        </a:rPr>
                        <a:t>: having the full number of chromosomes</a:t>
                      </a:r>
                    </a:p>
                    <a:p>
                      <a:pPr>
                        <a:lnSpc>
                          <a:spcPct val="150000"/>
                        </a:lnSpc>
                      </a:pPr>
                      <a:endParaRPr lang="en-GB" sz="1200" b="0" dirty="0">
                        <a:solidFill>
                          <a:schemeClr val="tx1"/>
                        </a:solidFill>
                      </a:endParaRPr>
                    </a:p>
                    <a:p>
                      <a:pPr>
                        <a:lnSpc>
                          <a:spcPct val="150000"/>
                        </a:lnSpc>
                      </a:pPr>
                      <a:r>
                        <a:rPr lang="en-GB" sz="1200" b="0" dirty="0">
                          <a:solidFill>
                            <a:schemeClr val="tx1"/>
                          </a:solidFill>
                        </a:rPr>
                        <a:t>Why don’t we look exactly like our parents when we inherit their genes through  their gametes (sperm and egg)? Why are all brothers and sisters different unless identical twins?? All new  humans  are unique, unless identical twins or triplets etc. they have a unique set of genes. Around 30,000 genes and, because humans are DIPLOID animals ( that is having two sets of each chromosome and genes) there is a huge mixing of the genes which  results in the  variety and differences we see in families.</a:t>
                      </a:r>
                    </a:p>
                    <a:p>
                      <a:pPr>
                        <a:lnSpc>
                          <a:spcPct val="150000"/>
                        </a:lnSpc>
                      </a:pPr>
                      <a:r>
                        <a:rPr lang="en-GB" sz="1200" b="0" dirty="0">
                          <a:solidFill>
                            <a:schemeClr val="tx1"/>
                          </a:solidFill>
                        </a:rPr>
                        <a:t>Different genes control different characteristics. Some are controlled by single genes e.g. mouse fur colour and  red green colour blindness in humans. Most however are controlled by several genes (</a:t>
                      </a:r>
                      <a:r>
                        <a:rPr lang="en-GB" sz="1200" b="1" u="sng" dirty="0">
                          <a:solidFill>
                            <a:schemeClr val="tx1"/>
                          </a:solidFill>
                        </a:rPr>
                        <a:t>POLYGENIC)</a:t>
                      </a: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797B1FC2-9100-6C73-C57F-07018F0C5905}"/>
              </a:ext>
            </a:extLst>
          </p:cNvPr>
          <p:cNvSpPr>
            <a:spLocks noGrp="1"/>
          </p:cNvSpPr>
          <p:nvPr>
            <p:ph type="sldNum" sz="quarter" idx="12"/>
          </p:nvPr>
        </p:nvSpPr>
        <p:spPr/>
        <p:txBody>
          <a:bodyPr/>
          <a:lstStyle/>
          <a:p>
            <a:fld id="{A49C798E-A141-4728-B2C1-C020555BD9EF}" type="slidenum">
              <a:rPr lang="en-GB" smtClean="0"/>
              <a:t>38</a:t>
            </a:fld>
            <a:endParaRPr lang="en-GB"/>
          </a:p>
        </p:txBody>
      </p:sp>
    </p:spTree>
    <p:extLst>
      <p:ext uri="{BB962C8B-B14F-4D97-AF65-F5344CB8AC3E}">
        <p14:creationId xmlns:p14="http://schemas.microsoft.com/office/powerpoint/2010/main" val="4198474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700129988"/>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dirty="0">
                          <a:solidFill>
                            <a:schemeClr val="tx1"/>
                          </a:solidFill>
                        </a:rPr>
                        <a:t>You have 2 alleles of every gene in your body.  One on each chromosome pair. Remember one set of chromosomes comes from your mum (from her egg) and one set from your dad (from his sperm). Alleles have 2 strengths: </a:t>
                      </a:r>
                    </a:p>
                    <a:p>
                      <a:pPr>
                        <a:lnSpc>
                          <a:spcPct val="150000"/>
                        </a:lnSpc>
                      </a:pPr>
                      <a:r>
                        <a:rPr lang="en-GB" sz="1200" b="1" u="sng" dirty="0">
                          <a:solidFill>
                            <a:schemeClr val="tx1"/>
                          </a:solidFill>
                        </a:rPr>
                        <a:t>DOMINANT</a:t>
                      </a:r>
                      <a:r>
                        <a:rPr lang="en-GB" sz="1200" b="0" dirty="0">
                          <a:solidFill>
                            <a:schemeClr val="tx1"/>
                          </a:solidFill>
                        </a:rPr>
                        <a:t> . This means the characteristic shows even if only one of them is present. It is represented by an upper case letter e.g.</a:t>
                      </a:r>
                      <a:r>
                        <a:rPr lang="en-GB" sz="1200" b="1" u="sng" dirty="0">
                          <a:solidFill>
                            <a:schemeClr val="tx1"/>
                          </a:solidFill>
                        </a:rPr>
                        <a:t> B</a:t>
                      </a:r>
                    </a:p>
                    <a:p>
                      <a:pPr>
                        <a:lnSpc>
                          <a:spcPct val="150000"/>
                        </a:lnSpc>
                      </a:pPr>
                      <a:r>
                        <a:rPr lang="en-GB" sz="1200" b="1" u="sng" dirty="0">
                          <a:solidFill>
                            <a:schemeClr val="tx1"/>
                          </a:solidFill>
                        </a:rPr>
                        <a:t>RECESSIVE</a:t>
                      </a:r>
                      <a:r>
                        <a:rPr lang="en-GB" sz="1200" b="0" dirty="0">
                          <a:solidFill>
                            <a:schemeClr val="tx1"/>
                          </a:solidFill>
                        </a:rPr>
                        <a:t>: this means  the characteristic is only shown if BOTH alleles are present. It is represented by a lower case letter e.g.</a:t>
                      </a:r>
                      <a:r>
                        <a:rPr lang="en-GB" sz="1200" b="1" dirty="0">
                          <a:solidFill>
                            <a:schemeClr val="tx1"/>
                          </a:solidFill>
                        </a:rPr>
                        <a:t> b</a:t>
                      </a:r>
                    </a:p>
                    <a:p>
                      <a:pPr>
                        <a:lnSpc>
                          <a:spcPct val="150000"/>
                        </a:lnSpc>
                      </a:pPr>
                      <a:r>
                        <a:rPr lang="en-GB" sz="1200" b="0" dirty="0">
                          <a:solidFill>
                            <a:schemeClr val="tx1"/>
                          </a:solidFill>
                        </a:rPr>
                        <a:t>You must use the same letter for both dominant and recessive alleles and always chose a letter that cant be confused for anything else when you do the genetics problems . See later</a:t>
                      </a:r>
                    </a:p>
                    <a:p>
                      <a:pPr>
                        <a:lnSpc>
                          <a:spcPct val="150000"/>
                        </a:lnSpc>
                      </a:pPr>
                      <a:r>
                        <a:rPr lang="en-GB" sz="1200" b="0" dirty="0">
                          <a:solidFill>
                            <a:schemeClr val="tx1"/>
                          </a:solidFill>
                        </a:rPr>
                        <a:t>if the two alleles are the same the organism is know as </a:t>
                      </a:r>
                      <a:r>
                        <a:rPr lang="en-GB" sz="1200" b="1" u="sng" dirty="0">
                          <a:solidFill>
                            <a:schemeClr val="tx1"/>
                          </a:solidFill>
                        </a:rPr>
                        <a:t>HOMOZYGOUS</a:t>
                      </a:r>
                      <a:r>
                        <a:rPr lang="en-GB" sz="1200" b="0" dirty="0">
                          <a:solidFill>
                            <a:schemeClr val="tx1"/>
                          </a:solidFill>
                        </a:rPr>
                        <a:t> for that characteristic e.g. eye colour, </a:t>
                      </a:r>
                      <a:r>
                        <a:rPr lang="en-GB" sz="1200" b="1" dirty="0">
                          <a:solidFill>
                            <a:schemeClr val="tx1"/>
                          </a:solidFill>
                        </a:rPr>
                        <a:t>BB or bb</a:t>
                      </a:r>
                      <a:r>
                        <a:rPr lang="en-GB" sz="1200" b="0" dirty="0">
                          <a:solidFill>
                            <a:schemeClr val="tx1"/>
                          </a:solidFill>
                        </a:rPr>
                        <a:t>. If the two alleles are different then the organism is known as </a:t>
                      </a:r>
                      <a:r>
                        <a:rPr lang="en-GB" sz="1200" b="1" u="sng" dirty="0">
                          <a:solidFill>
                            <a:schemeClr val="tx1"/>
                          </a:solidFill>
                        </a:rPr>
                        <a:t>HETEROZYGOU</a:t>
                      </a:r>
                      <a:r>
                        <a:rPr lang="en-GB" sz="1200" b="0" dirty="0">
                          <a:solidFill>
                            <a:schemeClr val="tx1"/>
                          </a:solidFill>
                        </a:rPr>
                        <a:t>S e.g. </a:t>
                      </a:r>
                      <a:r>
                        <a:rPr lang="en-GB" sz="1200" b="1" dirty="0">
                          <a:solidFill>
                            <a:schemeClr val="tx1"/>
                          </a:solidFill>
                        </a:rPr>
                        <a:t>Bb</a:t>
                      </a:r>
                    </a:p>
                    <a:p>
                      <a:pPr>
                        <a:lnSpc>
                          <a:spcPct val="150000"/>
                        </a:lnSpc>
                      </a:pPr>
                      <a:r>
                        <a:rPr lang="en-GB" sz="1200" b="0" dirty="0">
                          <a:solidFill>
                            <a:schemeClr val="tx1"/>
                          </a:solidFill>
                        </a:rPr>
                        <a:t>The mix of alleles you have is your </a:t>
                      </a:r>
                      <a:r>
                        <a:rPr lang="en-GB" sz="1200" b="1" u="sng" dirty="0">
                          <a:solidFill>
                            <a:schemeClr val="tx1"/>
                          </a:solidFill>
                        </a:rPr>
                        <a:t>GENOTYPE</a:t>
                      </a:r>
                      <a:r>
                        <a:rPr lang="en-GB" sz="1200" b="0" dirty="0">
                          <a:solidFill>
                            <a:schemeClr val="tx1"/>
                          </a:solidFill>
                        </a:rPr>
                        <a:t> and how they are shown in the organism is the </a:t>
                      </a:r>
                      <a:r>
                        <a:rPr lang="en-GB" sz="1200" b="1" u="sng" dirty="0">
                          <a:solidFill>
                            <a:schemeClr val="tx1"/>
                          </a:solidFill>
                        </a:rPr>
                        <a:t>PHENOTYPE. </a:t>
                      </a:r>
                    </a:p>
                    <a:p>
                      <a:pPr>
                        <a:lnSpc>
                          <a:spcPct val="150000"/>
                        </a:lnSpc>
                      </a:pPr>
                      <a:r>
                        <a:rPr lang="en-GB" sz="1200" b="0" dirty="0">
                          <a:solidFill>
                            <a:schemeClr val="tx1"/>
                          </a:solidFill>
                        </a:rPr>
                        <a:t>If </a:t>
                      </a:r>
                      <a:r>
                        <a:rPr lang="en-GB" sz="1200" b="1" dirty="0">
                          <a:solidFill>
                            <a:schemeClr val="tx1"/>
                          </a:solidFill>
                        </a:rPr>
                        <a:t>B</a:t>
                      </a:r>
                      <a:r>
                        <a:rPr lang="en-GB" sz="1200" b="0" dirty="0">
                          <a:solidFill>
                            <a:schemeClr val="tx1"/>
                          </a:solidFill>
                        </a:rPr>
                        <a:t> is the allele for green eyes and </a:t>
                      </a:r>
                      <a:r>
                        <a:rPr lang="en-GB" sz="1200" b="1" dirty="0">
                          <a:solidFill>
                            <a:schemeClr val="tx1"/>
                          </a:solidFill>
                        </a:rPr>
                        <a:t>b</a:t>
                      </a:r>
                      <a:r>
                        <a:rPr lang="en-GB" sz="1200" b="0" dirty="0">
                          <a:solidFill>
                            <a:schemeClr val="tx1"/>
                          </a:solidFill>
                        </a:rPr>
                        <a:t> is the  allele for blue eyes then: </a:t>
                      </a:r>
                    </a:p>
                    <a:p>
                      <a:pPr>
                        <a:lnSpc>
                          <a:spcPct val="150000"/>
                        </a:lnSpc>
                      </a:pPr>
                      <a:r>
                        <a:rPr lang="en-GB" sz="1200" b="1" dirty="0">
                          <a:solidFill>
                            <a:schemeClr val="tx1"/>
                          </a:solidFill>
                        </a:rPr>
                        <a:t>BB</a:t>
                      </a:r>
                      <a:r>
                        <a:rPr lang="en-GB" sz="1200" b="0" dirty="0">
                          <a:solidFill>
                            <a:schemeClr val="tx1"/>
                          </a:solidFill>
                        </a:rPr>
                        <a:t> = green eyes and is </a:t>
                      </a:r>
                      <a:r>
                        <a:rPr lang="en-GB" sz="1200" b="1" u="sng" dirty="0">
                          <a:solidFill>
                            <a:schemeClr val="tx1"/>
                          </a:solidFill>
                        </a:rPr>
                        <a:t>HOMOZYGOUS DOMINANT </a:t>
                      </a:r>
                    </a:p>
                    <a:p>
                      <a:pPr>
                        <a:lnSpc>
                          <a:spcPct val="150000"/>
                        </a:lnSpc>
                      </a:pPr>
                      <a:r>
                        <a:rPr lang="en-GB" sz="1200" b="1" dirty="0">
                          <a:solidFill>
                            <a:schemeClr val="tx1"/>
                          </a:solidFill>
                        </a:rPr>
                        <a:t>Bb</a:t>
                      </a:r>
                      <a:r>
                        <a:rPr lang="en-GB" sz="1200" b="0" dirty="0">
                          <a:solidFill>
                            <a:schemeClr val="tx1"/>
                          </a:solidFill>
                        </a:rPr>
                        <a:t> = green eyes and is </a:t>
                      </a:r>
                      <a:r>
                        <a:rPr lang="en-GB" sz="1200" b="1" u="sng" dirty="0">
                          <a:solidFill>
                            <a:schemeClr val="tx1"/>
                          </a:solidFill>
                        </a:rPr>
                        <a:t>HETEROZYGOUS</a:t>
                      </a:r>
                    </a:p>
                    <a:p>
                      <a:pPr>
                        <a:lnSpc>
                          <a:spcPct val="150000"/>
                        </a:lnSpc>
                      </a:pPr>
                      <a:r>
                        <a:rPr lang="en-GB" sz="1200" b="1" dirty="0">
                          <a:solidFill>
                            <a:schemeClr val="tx1"/>
                          </a:solidFill>
                        </a:rPr>
                        <a:t>bb </a:t>
                      </a:r>
                      <a:r>
                        <a:rPr lang="en-GB" sz="1200" b="0" dirty="0">
                          <a:solidFill>
                            <a:schemeClr val="tx1"/>
                          </a:solidFill>
                        </a:rPr>
                        <a:t>= blue eyes and is </a:t>
                      </a:r>
                      <a:r>
                        <a:rPr lang="en-GB" sz="1200" b="1" u="sng" dirty="0">
                          <a:solidFill>
                            <a:schemeClr val="tx1"/>
                          </a:solidFill>
                        </a:rPr>
                        <a:t>HOMOZYGOUS RECESSIVE</a:t>
                      </a:r>
                    </a:p>
                    <a:p>
                      <a:pPr>
                        <a:lnSpc>
                          <a:spcPct val="150000"/>
                        </a:lnSpc>
                      </a:pPr>
                      <a:r>
                        <a:rPr lang="en-GB" sz="1200" b="0" dirty="0">
                          <a:solidFill>
                            <a:schemeClr val="tx1"/>
                          </a:solidFill>
                        </a:rPr>
                        <a:t>We use genetic diagrams to show how genes are inherited.</a:t>
                      </a:r>
                    </a:p>
                    <a:p>
                      <a:pPr>
                        <a:lnSpc>
                          <a:spcPct val="150000"/>
                        </a:lnSpc>
                      </a:pPr>
                      <a:r>
                        <a:rPr lang="en-GB" sz="1200" b="0" dirty="0">
                          <a:solidFill>
                            <a:schemeClr val="tx1"/>
                          </a:solidFill>
                        </a:rPr>
                        <a:t>There are two possible ways to do this. One is a genetic diagram and the other is a Punnett square. Be careful when doing these that you get the lines and boxes correctly drawn and filled in . You will get loads of practice at this. </a:t>
                      </a:r>
                    </a:p>
                    <a:p>
                      <a:pPr>
                        <a:lnSpc>
                          <a:spcPct val="150000"/>
                        </a:lnSpc>
                      </a:pPr>
                      <a:r>
                        <a:rPr lang="en-GB" sz="1200" b="0" dirty="0">
                          <a:solidFill>
                            <a:schemeClr val="tx1"/>
                          </a:solidFill>
                        </a:rPr>
                        <a:t>Remember the</a:t>
                      </a:r>
                      <a:r>
                        <a:rPr lang="en-GB" sz="1200" b="1" u="sng" dirty="0">
                          <a:solidFill>
                            <a:schemeClr val="tx1"/>
                          </a:solidFill>
                        </a:rPr>
                        <a:t> GENOTYPE </a:t>
                      </a:r>
                      <a:r>
                        <a:rPr lang="en-GB" sz="1200" b="0" dirty="0">
                          <a:solidFill>
                            <a:schemeClr val="tx1"/>
                          </a:solidFill>
                        </a:rPr>
                        <a:t>is the genes that you possess. The </a:t>
                      </a:r>
                      <a:r>
                        <a:rPr lang="en-GB" sz="1200" b="1" u="sng" dirty="0">
                          <a:solidFill>
                            <a:schemeClr val="tx1"/>
                          </a:solidFill>
                        </a:rPr>
                        <a:t>PHENOTYPE</a:t>
                      </a:r>
                      <a:r>
                        <a:rPr lang="en-GB" sz="1200" b="0" dirty="0">
                          <a:solidFill>
                            <a:schemeClr val="tx1"/>
                          </a:solidFill>
                        </a:rPr>
                        <a:t> are the characteristics that you show.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E2AB83FA-4F33-F7D3-977C-995173E5FC16}"/>
              </a:ext>
            </a:extLst>
          </p:cNvPr>
          <p:cNvSpPr>
            <a:spLocks noGrp="1"/>
          </p:cNvSpPr>
          <p:nvPr>
            <p:ph type="sldNum" sz="quarter" idx="12"/>
          </p:nvPr>
        </p:nvSpPr>
        <p:spPr/>
        <p:txBody>
          <a:bodyPr/>
          <a:lstStyle/>
          <a:p>
            <a:fld id="{A49C798E-A141-4728-B2C1-C020555BD9EF}" type="slidenum">
              <a:rPr lang="en-GB" smtClean="0"/>
              <a:t>39</a:t>
            </a:fld>
            <a:endParaRPr lang="en-GB"/>
          </a:p>
        </p:txBody>
      </p:sp>
    </p:spTree>
    <p:extLst>
      <p:ext uri="{BB962C8B-B14F-4D97-AF65-F5344CB8AC3E}">
        <p14:creationId xmlns:p14="http://schemas.microsoft.com/office/powerpoint/2010/main" val="367457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08243"/>
            <a:ext cx="6311900" cy="802399"/>
          </a:xfrm>
          <a:prstGeom prst="rect">
            <a:avLst/>
          </a:prstGeom>
          <a:noFill/>
          <a:ln w="12700">
            <a:solidFill>
              <a:schemeClr val="tx1"/>
            </a:solidFill>
            <a:prstDash val="dash"/>
          </a:ln>
        </p:spPr>
        <p:txBody>
          <a:bodyPr wrap="square" rtlCol="0">
            <a:spAutoFit/>
          </a:bodyPr>
          <a:lstStyle/>
          <a:p>
            <a:r>
              <a:rPr lang="en-GB" sz="1200" b="1" dirty="0"/>
              <a:t>AQA Content </a:t>
            </a:r>
          </a:p>
          <a:p>
            <a:pPr>
              <a:lnSpc>
                <a:spcPct val="150000"/>
              </a:lnSpc>
            </a:pPr>
            <a:endParaRPr lang="en-GB" sz="1200" dirty="0"/>
          </a:p>
          <a:p>
            <a:pPr>
              <a:lnSpc>
                <a:spcPct val="150000"/>
              </a:lnSpc>
            </a:pPr>
            <a:endParaRPr lang="en-GB" sz="1200" dirty="0"/>
          </a:p>
        </p:txBody>
      </p:sp>
      <p:pic>
        <p:nvPicPr>
          <p:cNvPr id="5" name="Picture 4" descr="A screenshot of a computer&#10;&#10;Description automatically generated">
            <a:extLst>
              <a:ext uri="{FF2B5EF4-FFF2-40B4-BE49-F238E27FC236}">
                <a16:creationId xmlns:a16="http://schemas.microsoft.com/office/drawing/2014/main" id="{351C0C79-DF2E-8306-5AF3-08377E379823}"/>
              </a:ext>
            </a:extLst>
          </p:cNvPr>
          <p:cNvPicPr>
            <a:picLocks noChangeAspect="1"/>
          </p:cNvPicPr>
          <p:nvPr/>
        </p:nvPicPr>
        <p:blipFill rotWithShape="1">
          <a:blip r:embed="rId2">
            <a:extLst>
              <a:ext uri="{28A0092B-C50C-407E-A947-70E740481C1C}">
                <a14:useLocalDpi xmlns:a14="http://schemas.microsoft.com/office/drawing/2010/main" val="0"/>
              </a:ext>
            </a:extLst>
          </a:blip>
          <a:srcRect l="32222" t="23079" r="32408"/>
          <a:stretch/>
        </p:blipFill>
        <p:spPr>
          <a:xfrm>
            <a:off x="273050" y="507685"/>
            <a:ext cx="6019045" cy="7023415"/>
          </a:xfrm>
          <a:prstGeom prst="rect">
            <a:avLst/>
          </a:prstGeom>
        </p:spPr>
      </p:pic>
      <p:sp>
        <p:nvSpPr>
          <p:cNvPr id="2" name="Slide Number Placeholder 1">
            <a:extLst>
              <a:ext uri="{FF2B5EF4-FFF2-40B4-BE49-F238E27FC236}">
                <a16:creationId xmlns:a16="http://schemas.microsoft.com/office/drawing/2014/main" id="{E164FAD7-75EA-C98A-6BA8-C8AD11782481}"/>
              </a:ext>
            </a:extLst>
          </p:cNvPr>
          <p:cNvSpPr>
            <a:spLocks noGrp="1"/>
          </p:cNvSpPr>
          <p:nvPr>
            <p:ph type="sldNum" sz="quarter" idx="12"/>
          </p:nvPr>
        </p:nvSpPr>
        <p:spPr/>
        <p:txBody>
          <a:bodyPr/>
          <a:lstStyle/>
          <a:p>
            <a:fld id="{A49C798E-A141-4728-B2C1-C020555BD9EF}" type="slidenum">
              <a:rPr lang="en-GB" smtClean="0"/>
              <a:t>4</a:t>
            </a:fld>
            <a:endParaRPr lang="en-GB"/>
          </a:p>
        </p:txBody>
      </p:sp>
    </p:spTree>
    <p:extLst>
      <p:ext uri="{BB962C8B-B14F-4D97-AF65-F5344CB8AC3E}">
        <p14:creationId xmlns:p14="http://schemas.microsoft.com/office/powerpoint/2010/main" val="2644742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Genetic diagram </a:t>
                      </a:r>
                      <a:endParaRPr lang="en-GB" sz="12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6" name="Picture 5">
            <a:extLst>
              <a:ext uri="{FF2B5EF4-FFF2-40B4-BE49-F238E27FC236}">
                <a16:creationId xmlns:a16="http://schemas.microsoft.com/office/drawing/2014/main" id="{699F59E3-C8FF-C153-7987-1FC3BC440A97}"/>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bwMode="auto">
          <a:xfrm>
            <a:off x="3119717" y="555812"/>
            <a:ext cx="3245223" cy="3209365"/>
          </a:xfrm>
          <a:prstGeom prst="rect">
            <a:avLst/>
          </a:prstGeom>
          <a:noFill/>
        </p:spPr>
      </p:pic>
      <p:sp>
        <p:nvSpPr>
          <p:cNvPr id="15" name="TextBox 14">
            <a:extLst>
              <a:ext uri="{FF2B5EF4-FFF2-40B4-BE49-F238E27FC236}">
                <a16:creationId xmlns:a16="http://schemas.microsoft.com/office/drawing/2014/main" id="{DC97A831-4AF9-98BD-0682-407EF0B5F461}"/>
              </a:ext>
            </a:extLst>
          </p:cNvPr>
          <p:cNvSpPr txBox="1"/>
          <p:nvPr/>
        </p:nvSpPr>
        <p:spPr>
          <a:xfrm>
            <a:off x="837452" y="899278"/>
            <a:ext cx="2277035" cy="276999"/>
          </a:xfrm>
          <a:prstGeom prst="rect">
            <a:avLst/>
          </a:prstGeom>
          <a:noFill/>
        </p:spPr>
        <p:txBody>
          <a:bodyPr wrap="square" rtlCol="0">
            <a:spAutoFit/>
          </a:bodyPr>
          <a:lstStyle/>
          <a:p>
            <a:r>
              <a:rPr lang="en-GB" sz="1200" dirty="0"/>
              <a:t>Parents genotypes</a:t>
            </a:r>
          </a:p>
        </p:txBody>
      </p:sp>
      <p:sp>
        <p:nvSpPr>
          <p:cNvPr id="16" name="TextBox 15">
            <a:extLst>
              <a:ext uri="{FF2B5EF4-FFF2-40B4-BE49-F238E27FC236}">
                <a16:creationId xmlns:a16="http://schemas.microsoft.com/office/drawing/2014/main" id="{24C64BB2-241C-8A7A-C271-51F15FFAE6FE}"/>
              </a:ext>
            </a:extLst>
          </p:cNvPr>
          <p:cNvSpPr txBox="1"/>
          <p:nvPr/>
        </p:nvSpPr>
        <p:spPr>
          <a:xfrm>
            <a:off x="837452" y="1735562"/>
            <a:ext cx="2277035" cy="276999"/>
          </a:xfrm>
          <a:prstGeom prst="rect">
            <a:avLst/>
          </a:prstGeom>
          <a:noFill/>
        </p:spPr>
        <p:txBody>
          <a:bodyPr wrap="square" rtlCol="0">
            <a:spAutoFit/>
          </a:bodyPr>
          <a:lstStyle/>
          <a:p>
            <a:r>
              <a:rPr lang="en-GB" sz="1200" dirty="0"/>
              <a:t>Parents gametes </a:t>
            </a:r>
          </a:p>
        </p:txBody>
      </p:sp>
      <p:sp>
        <p:nvSpPr>
          <p:cNvPr id="17" name="TextBox 16">
            <a:extLst>
              <a:ext uri="{FF2B5EF4-FFF2-40B4-BE49-F238E27FC236}">
                <a16:creationId xmlns:a16="http://schemas.microsoft.com/office/drawing/2014/main" id="{1E8F893E-0E9D-966C-AC2D-8639BA3F2347}"/>
              </a:ext>
            </a:extLst>
          </p:cNvPr>
          <p:cNvSpPr txBox="1"/>
          <p:nvPr/>
        </p:nvSpPr>
        <p:spPr>
          <a:xfrm>
            <a:off x="837452" y="3090256"/>
            <a:ext cx="2277035" cy="276999"/>
          </a:xfrm>
          <a:prstGeom prst="rect">
            <a:avLst/>
          </a:prstGeom>
          <a:noFill/>
        </p:spPr>
        <p:txBody>
          <a:bodyPr wrap="square" rtlCol="0">
            <a:spAutoFit/>
          </a:bodyPr>
          <a:lstStyle/>
          <a:p>
            <a:r>
              <a:rPr lang="en-GB" sz="1200" dirty="0"/>
              <a:t>Offspring's genotypes</a:t>
            </a:r>
          </a:p>
        </p:txBody>
      </p:sp>
      <p:sp>
        <p:nvSpPr>
          <p:cNvPr id="18" name="TextBox 17">
            <a:extLst>
              <a:ext uri="{FF2B5EF4-FFF2-40B4-BE49-F238E27FC236}">
                <a16:creationId xmlns:a16="http://schemas.microsoft.com/office/drawing/2014/main" id="{674BCC70-42B3-FB52-1037-17A074EBF1D8}"/>
              </a:ext>
            </a:extLst>
          </p:cNvPr>
          <p:cNvSpPr txBox="1"/>
          <p:nvPr/>
        </p:nvSpPr>
        <p:spPr>
          <a:xfrm>
            <a:off x="3114488" y="3996135"/>
            <a:ext cx="3250452" cy="646331"/>
          </a:xfrm>
          <a:prstGeom prst="rect">
            <a:avLst/>
          </a:prstGeom>
          <a:noFill/>
        </p:spPr>
        <p:txBody>
          <a:bodyPr wrap="square" rtlCol="0">
            <a:spAutoFit/>
          </a:bodyPr>
          <a:lstStyle/>
          <a:p>
            <a:r>
              <a:rPr lang="en-GB" sz="1200" dirty="0"/>
              <a:t>Organisms phenotype for eye colour</a:t>
            </a:r>
          </a:p>
          <a:p>
            <a:r>
              <a:rPr lang="en-GB" sz="1200" dirty="0"/>
              <a:t> </a:t>
            </a:r>
          </a:p>
          <a:p>
            <a:r>
              <a:rPr lang="en-GB" sz="1200" dirty="0"/>
              <a:t> Green                 </a:t>
            </a:r>
            <a:r>
              <a:rPr lang="en-GB" sz="1200" dirty="0" err="1"/>
              <a:t>Green</a:t>
            </a:r>
            <a:r>
              <a:rPr lang="en-GB" sz="1200" dirty="0"/>
              <a:t>                   Blue            </a:t>
            </a:r>
            <a:r>
              <a:rPr lang="en-GB" sz="1200" dirty="0" err="1"/>
              <a:t>Blue</a:t>
            </a:r>
            <a:endParaRPr lang="en-GB" sz="1200" dirty="0"/>
          </a:p>
        </p:txBody>
      </p:sp>
      <p:sp>
        <p:nvSpPr>
          <p:cNvPr id="19" name="TextBox 18">
            <a:extLst>
              <a:ext uri="{FF2B5EF4-FFF2-40B4-BE49-F238E27FC236}">
                <a16:creationId xmlns:a16="http://schemas.microsoft.com/office/drawing/2014/main" id="{6B25B41F-505D-4F2A-5029-2404AD29C60A}"/>
              </a:ext>
            </a:extLst>
          </p:cNvPr>
          <p:cNvSpPr txBox="1"/>
          <p:nvPr/>
        </p:nvSpPr>
        <p:spPr>
          <a:xfrm>
            <a:off x="681318" y="4778534"/>
            <a:ext cx="5827767" cy="4062651"/>
          </a:xfrm>
          <a:prstGeom prst="rect">
            <a:avLst/>
          </a:prstGeom>
          <a:noFill/>
        </p:spPr>
        <p:txBody>
          <a:bodyPr wrap="square" rtlCol="0">
            <a:spAutoFit/>
          </a:bodyPr>
          <a:lstStyle/>
          <a:p>
            <a:r>
              <a:rPr lang="en-GB" sz="1200" b="1" u="sng" dirty="0">
                <a:effectLst>
                  <a:outerShdw blurRad="38100" dist="38100" dir="2700000" algn="tl">
                    <a:srgbClr val="000000">
                      <a:alpha val="43137"/>
                    </a:srgbClr>
                  </a:outerShdw>
                </a:effectLst>
              </a:rPr>
              <a:t>Punnett square</a:t>
            </a:r>
            <a:r>
              <a:rPr lang="en-GB" sz="1200" dirty="0"/>
              <a:t>:</a:t>
            </a:r>
          </a:p>
          <a:p>
            <a:r>
              <a:rPr lang="en-GB" sz="1200" dirty="0"/>
              <a:t>Parents Bb x Bb genotype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graphicFrame>
        <p:nvGraphicFramePr>
          <p:cNvPr id="21" name="Table 21">
            <a:extLst>
              <a:ext uri="{FF2B5EF4-FFF2-40B4-BE49-F238E27FC236}">
                <a16:creationId xmlns:a16="http://schemas.microsoft.com/office/drawing/2014/main" id="{18F2AB8F-C458-785B-2F1C-874F2307EDF2}"/>
              </a:ext>
            </a:extLst>
          </p:cNvPr>
          <p:cNvGraphicFramePr>
            <a:graphicFrameLocks noGrp="1"/>
          </p:cNvGraphicFramePr>
          <p:nvPr/>
        </p:nvGraphicFramePr>
        <p:xfrm>
          <a:off x="3114486" y="5614818"/>
          <a:ext cx="2600514" cy="2206116"/>
        </p:xfrm>
        <a:graphic>
          <a:graphicData uri="http://schemas.openxmlformats.org/drawingml/2006/table">
            <a:tbl>
              <a:tblPr firstRow="1" bandRow="1">
                <a:tableStyleId>{F5AB1C69-6EDB-4FF4-983F-18BD219EF322}</a:tableStyleId>
              </a:tblPr>
              <a:tblGrid>
                <a:gridCol w="866838">
                  <a:extLst>
                    <a:ext uri="{9D8B030D-6E8A-4147-A177-3AD203B41FA5}">
                      <a16:colId xmlns:a16="http://schemas.microsoft.com/office/drawing/2014/main" val="6261020"/>
                    </a:ext>
                  </a:extLst>
                </a:gridCol>
                <a:gridCol w="866838">
                  <a:extLst>
                    <a:ext uri="{9D8B030D-6E8A-4147-A177-3AD203B41FA5}">
                      <a16:colId xmlns:a16="http://schemas.microsoft.com/office/drawing/2014/main" val="2237367792"/>
                    </a:ext>
                  </a:extLst>
                </a:gridCol>
                <a:gridCol w="866838">
                  <a:extLst>
                    <a:ext uri="{9D8B030D-6E8A-4147-A177-3AD203B41FA5}">
                      <a16:colId xmlns:a16="http://schemas.microsoft.com/office/drawing/2014/main" val="986296382"/>
                    </a:ext>
                  </a:extLst>
                </a:gridCol>
              </a:tblGrid>
              <a:tr h="735372">
                <a:tc>
                  <a:txBody>
                    <a:bodyPr/>
                    <a:lstStyle/>
                    <a:p>
                      <a:pPr algn="ctr"/>
                      <a:endParaRPr lang="en-GB" sz="1600"/>
                    </a:p>
                  </a:txBody>
                  <a:tcPr/>
                </a:tc>
                <a:tc>
                  <a:txBody>
                    <a:bodyPr/>
                    <a:lstStyle/>
                    <a:p>
                      <a:pPr algn="ctr"/>
                      <a:r>
                        <a:rPr lang="en-GB" sz="1600" dirty="0"/>
                        <a:t>B</a:t>
                      </a:r>
                    </a:p>
                  </a:txBody>
                  <a:tcPr/>
                </a:tc>
                <a:tc>
                  <a:txBody>
                    <a:bodyPr/>
                    <a:lstStyle/>
                    <a:p>
                      <a:pPr algn="ctr"/>
                      <a:r>
                        <a:rPr lang="en-GB" sz="1600" dirty="0"/>
                        <a:t>b</a:t>
                      </a:r>
                    </a:p>
                  </a:txBody>
                  <a:tcPr/>
                </a:tc>
                <a:extLst>
                  <a:ext uri="{0D108BD9-81ED-4DB2-BD59-A6C34878D82A}">
                    <a16:rowId xmlns:a16="http://schemas.microsoft.com/office/drawing/2014/main" val="753338239"/>
                  </a:ext>
                </a:extLst>
              </a:tr>
              <a:tr h="735372">
                <a:tc>
                  <a:txBody>
                    <a:bodyPr/>
                    <a:lstStyle/>
                    <a:p>
                      <a:pPr algn="ctr"/>
                      <a:r>
                        <a:rPr lang="en-GB" sz="1600" dirty="0"/>
                        <a:t>b</a:t>
                      </a:r>
                    </a:p>
                  </a:txBody>
                  <a:tcPr/>
                </a:tc>
                <a:tc>
                  <a:txBody>
                    <a:bodyPr/>
                    <a:lstStyle/>
                    <a:p>
                      <a:pPr algn="ctr"/>
                      <a:r>
                        <a:rPr lang="en-GB" sz="1600" dirty="0"/>
                        <a:t>Bb</a:t>
                      </a:r>
                    </a:p>
                  </a:txBody>
                  <a:tcPr/>
                </a:tc>
                <a:tc>
                  <a:txBody>
                    <a:bodyPr/>
                    <a:lstStyle/>
                    <a:p>
                      <a:pPr algn="ctr"/>
                      <a:r>
                        <a:rPr lang="en-GB" sz="1600" dirty="0"/>
                        <a:t>bb</a:t>
                      </a:r>
                    </a:p>
                  </a:txBody>
                  <a:tcPr/>
                </a:tc>
                <a:extLst>
                  <a:ext uri="{0D108BD9-81ED-4DB2-BD59-A6C34878D82A}">
                    <a16:rowId xmlns:a16="http://schemas.microsoft.com/office/drawing/2014/main" val="388594907"/>
                  </a:ext>
                </a:extLst>
              </a:tr>
              <a:tr h="735372">
                <a:tc>
                  <a:txBody>
                    <a:bodyPr/>
                    <a:lstStyle/>
                    <a:p>
                      <a:pPr algn="ctr"/>
                      <a:r>
                        <a:rPr lang="en-GB" sz="1600" dirty="0"/>
                        <a:t>b</a:t>
                      </a:r>
                    </a:p>
                  </a:txBody>
                  <a:tcPr/>
                </a:tc>
                <a:tc>
                  <a:txBody>
                    <a:bodyPr/>
                    <a:lstStyle/>
                    <a:p>
                      <a:pPr algn="ctr"/>
                      <a:r>
                        <a:rPr lang="en-GB" sz="1600" dirty="0"/>
                        <a:t>Bb</a:t>
                      </a:r>
                    </a:p>
                  </a:txBody>
                  <a:tcPr/>
                </a:tc>
                <a:tc>
                  <a:txBody>
                    <a:bodyPr/>
                    <a:lstStyle/>
                    <a:p>
                      <a:pPr algn="ctr"/>
                      <a:r>
                        <a:rPr lang="en-GB" sz="1600" dirty="0"/>
                        <a:t>bb</a:t>
                      </a:r>
                    </a:p>
                  </a:txBody>
                  <a:tcPr/>
                </a:tc>
                <a:extLst>
                  <a:ext uri="{0D108BD9-81ED-4DB2-BD59-A6C34878D82A}">
                    <a16:rowId xmlns:a16="http://schemas.microsoft.com/office/drawing/2014/main" val="1160887416"/>
                  </a:ext>
                </a:extLst>
              </a:tr>
            </a:tbl>
          </a:graphicData>
        </a:graphic>
      </p:graphicFrame>
      <p:sp>
        <p:nvSpPr>
          <p:cNvPr id="23" name="TextBox 22">
            <a:extLst>
              <a:ext uri="{FF2B5EF4-FFF2-40B4-BE49-F238E27FC236}">
                <a16:creationId xmlns:a16="http://schemas.microsoft.com/office/drawing/2014/main" id="{CA3B3AD8-BD45-766B-162A-9D1B2901356E}"/>
              </a:ext>
            </a:extLst>
          </p:cNvPr>
          <p:cNvSpPr txBox="1"/>
          <p:nvPr/>
        </p:nvSpPr>
        <p:spPr>
          <a:xfrm>
            <a:off x="7413812" y="3917577"/>
            <a:ext cx="2013246" cy="600290"/>
          </a:xfrm>
          <a:prstGeom prst="rect">
            <a:avLst/>
          </a:prstGeom>
          <a:noFill/>
        </p:spPr>
        <p:txBody>
          <a:bodyPr wrap="square" rtlCol="0">
            <a:spAutoFit/>
          </a:bodyPr>
          <a:lstStyle/>
          <a:p>
            <a:endParaRPr lang="en-GB" dirty="0"/>
          </a:p>
        </p:txBody>
      </p:sp>
      <p:sp>
        <p:nvSpPr>
          <p:cNvPr id="24" name="TextBox 23">
            <a:extLst>
              <a:ext uri="{FF2B5EF4-FFF2-40B4-BE49-F238E27FC236}">
                <a16:creationId xmlns:a16="http://schemas.microsoft.com/office/drawing/2014/main" id="{60BE1DA1-BACA-1F77-3467-393CA1776E5C}"/>
              </a:ext>
            </a:extLst>
          </p:cNvPr>
          <p:cNvSpPr txBox="1"/>
          <p:nvPr/>
        </p:nvSpPr>
        <p:spPr>
          <a:xfrm>
            <a:off x="935039" y="5763896"/>
            <a:ext cx="2013246" cy="276999"/>
          </a:xfrm>
          <a:prstGeom prst="rect">
            <a:avLst/>
          </a:prstGeom>
          <a:noFill/>
        </p:spPr>
        <p:txBody>
          <a:bodyPr wrap="square" rtlCol="0">
            <a:spAutoFit/>
          </a:bodyPr>
          <a:lstStyle/>
          <a:p>
            <a:r>
              <a:rPr lang="en-GB" sz="1200" dirty="0"/>
              <a:t>Parents Gametes[</a:t>
            </a:r>
          </a:p>
        </p:txBody>
      </p:sp>
      <p:sp>
        <p:nvSpPr>
          <p:cNvPr id="25" name="TextBox 24">
            <a:extLst>
              <a:ext uri="{FF2B5EF4-FFF2-40B4-BE49-F238E27FC236}">
                <a16:creationId xmlns:a16="http://schemas.microsoft.com/office/drawing/2014/main" id="{6744B1D6-E924-7DB7-0CC2-6213E30F213B}"/>
              </a:ext>
            </a:extLst>
          </p:cNvPr>
          <p:cNvSpPr txBox="1"/>
          <p:nvPr/>
        </p:nvSpPr>
        <p:spPr>
          <a:xfrm flipH="1">
            <a:off x="3200399" y="7820934"/>
            <a:ext cx="2514597" cy="646331"/>
          </a:xfrm>
          <a:prstGeom prst="rect">
            <a:avLst/>
          </a:prstGeom>
          <a:noFill/>
        </p:spPr>
        <p:txBody>
          <a:bodyPr wrap="square" rtlCol="0">
            <a:spAutoFit/>
          </a:bodyPr>
          <a:lstStyle/>
          <a:p>
            <a:r>
              <a:rPr lang="en-GB" sz="1200" dirty="0"/>
              <a:t>Offspring's phenotypes for eye colour </a:t>
            </a:r>
          </a:p>
          <a:p>
            <a:endParaRPr lang="en-GB" sz="1200" dirty="0"/>
          </a:p>
          <a:p>
            <a:r>
              <a:rPr lang="en-GB" sz="1200" dirty="0"/>
              <a:t>                       Green               Blue </a:t>
            </a:r>
          </a:p>
        </p:txBody>
      </p:sp>
      <p:sp>
        <p:nvSpPr>
          <p:cNvPr id="26" name="TextBox 25">
            <a:extLst>
              <a:ext uri="{FF2B5EF4-FFF2-40B4-BE49-F238E27FC236}">
                <a16:creationId xmlns:a16="http://schemas.microsoft.com/office/drawing/2014/main" id="{8C1F6E95-1336-A4D6-2E4F-822286732569}"/>
              </a:ext>
            </a:extLst>
          </p:cNvPr>
          <p:cNvSpPr txBox="1"/>
          <p:nvPr/>
        </p:nvSpPr>
        <p:spPr>
          <a:xfrm>
            <a:off x="1143001" y="6571746"/>
            <a:ext cx="1762270" cy="276999"/>
          </a:xfrm>
          <a:prstGeom prst="rect">
            <a:avLst/>
          </a:prstGeom>
          <a:noFill/>
        </p:spPr>
        <p:txBody>
          <a:bodyPr wrap="square" rtlCol="0">
            <a:spAutoFit/>
          </a:bodyPr>
          <a:lstStyle/>
          <a:p>
            <a:r>
              <a:rPr lang="en-GB" sz="1200" dirty="0"/>
              <a:t>Offspring's genotype</a:t>
            </a:r>
          </a:p>
        </p:txBody>
      </p:sp>
      <p:sp>
        <p:nvSpPr>
          <p:cNvPr id="3" name="Slide Number Placeholder 2">
            <a:extLst>
              <a:ext uri="{FF2B5EF4-FFF2-40B4-BE49-F238E27FC236}">
                <a16:creationId xmlns:a16="http://schemas.microsoft.com/office/drawing/2014/main" id="{8AA16659-9214-89D4-46E1-4FEEF8301D52}"/>
              </a:ext>
            </a:extLst>
          </p:cNvPr>
          <p:cNvSpPr>
            <a:spLocks noGrp="1"/>
          </p:cNvSpPr>
          <p:nvPr>
            <p:ph type="sldNum" sz="quarter" idx="12"/>
          </p:nvPr>
        </p:nvSpPr>
        <p:spPr/>
        <p:txBody>
          <a:bodyPr/>
          <a:lstStyle/>
          <a:p>
            <a:fld id="{A49C798E-A141-4728-B2C1-C020555BD9EF}" type="slidenum">
              <a:rPr lang="en-GB" smtClean="0"/>
              <a:t>40</a:t>
            </a:fld>
            <a:endParaRPr lang="en-GB"/>
          </a:p>
        </p:txBody>
      </p:sp>
    </p:spTree>
    <p:extLst>
      <p:ext uri="{BB962C8B-B14F-4D97-AF65-F5344CB8AC3E}">
        <p14:creationId xmlns:p14="http://schemas.microsoft.com/office/powerpoint/2010/main" val="142309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83981528"/>
              </p:ext>
            </p:extLst>
          </p:nvPr>
        </p:nvGraphicFramePr>
        <p:xfrm>
          <a:off x="280043" y="345666"/>
          <a:ext cx="6297913" cy="8439967"/>
        </p:xfrm>
        <a:graphic>
          <a:graphicData uri="http://schemas.openxmlformats.org/drawingml/2006/table">
            <a:tbl>
              <a:tblPr firstRow="1" bandRow="1">
                <a:tableStyleId>{5C22544A-7EE6-4342-B048-85BDC9FD1C3A}</a:tableStyleId>
              </a:tblPr>
              <a:tblGrid>
                <a:gridCol w="368139">
                  <a:extLst>
                    <a:ext uri="{9D8B030D-6E8A-4147-A177-3AD203B41FA5}">
                      <a16:colId xmlns:a16="http://schemas.microsoft.com/office/drawing/2014/main" val="1728834577"/>
                    </a:ext>
                  </a:extLst>
                </a:gridCol>
                <a:gridCol w="5929774">
                  <a:extLst>
                    <a:ext uri="{9D8B030D-6E8A-4147-A177-3AD203B41FA5}">
                      <a16:colId xmlns:a16="http://schemas.microsoft.com/office/drawing/2014/main" val="4271346352"/>
                    </a:ext>
                  </a:extLst>
                </a:gridCol>
              </a:tblGrid>
              <a:tr h="8439967">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dirty="0">
                          <a:solidFill>
                            <a:schemeClr val="tx1"/>
                          </a:solidFill>
                        </a:rPr>
                        <a:t>Genetic diagrams show the chances/ probabilities of the alleles of all offspring possible. They do not show who or what will definitely be born next. </a:t>
                      </a:r>
                    </a:p>
                    <a:p>
                      <a:pPr>
                        <a:lnSpc>
                          <a:spcPct val="150000"/>
                        </a:lnSpc>
                      </a:pPr>
                      <a:r>
                        <a:rPr lang="en-GB" sz="1200" b="0" dirty="0">
                          <a:solidFill>
                            <a:schemeClr val="tx1"/>
                          </a:solidFill>
                        </a:rPr>
                        <a:t>Looking at probability in more detail</a:t>
                      </a:r>
                    </a:p>
                    <a:p>
                      <a:pPr>
                        <a:lnSpc>
                          <a:spcPct val="150000"/>
                        </a:lnSpc>
                      </a:pPr>
                      <a:r>
                        <a:rPr lang="en-GB" sz="1200" b="0" dirty="0">
                          <a:solidFill>
                            <a:schemeClr val="tx1"/>
                          </a:solidFill>
                        </a:rPr>
                        <a:t>Suppose the allele </a:t>
                      </a:r>
                      <a:r>
                        <a:rPr lang="en-GB" sz="1200" b="1" u="sng" dirty="0">
                          <a:solidFill>
                            <a:schemeClr val="tx1"/>
                          </a:solidFill>
                        </a:rPr>
                        <a:t>B </a:t>
                      </a:r>
                      <a:r>
                        <a:rPr lang="en-GB" sz="1200" b="0" dirty="0">
                          <a:solidFill>
                            <a:schemeClr val="tx1"/>
                          </a:solidFill>
                        </a:rPr>
                        <a:t>is for black hair and </a:t>
                      </a:r>
                      <a:r>
                        <a:rPr lang="en-GB" sz="1200" b="1" u="sng" dirty="0">
                          <a:solidFill>
                            <a:schemeClr val="tx1"/>
                          </a:solidFill>
                        </a:rPr>
                        <a:t>b</a:t>
                      </a:r>
                      <a:r>
                        <a:rPr lang="en-GB" sz="1200" b="0" dirty="0">
                          <a:solidFill>
                            <a:schemeClr val="tx1"/>
                          </a:solidFill>
                        </a:rPr>
                        <a:t> is for blond:</a:t>
                      </a:r>
                    </a:p>
                    <a:p>
                      <a:pPr>
                        <a:lnSpc>
                          <a:spcPct val="150000"/>
                        </a:lnSpc>
                      </a:pPr>
                      <a:r>
                        <a:rPr lang="en-GB" sz="1200" b="0" dirty="0">
                          <a:solidFill>
                            <a:schemeClr val="tx1"/>
                          </a:solidFill>
                        </a:rPr>
                        <a:t>If a  HOMOZYOUS black haired parent and a  HOMOZYGOUS blond parent have offspring then all their offspring will be HETEROZYGOUS </a:t>
                      </a:r>
                      <a:r>
                        <a:rPr lang="en-GB" sz="1200" b="1" u="sng" dirty="0">
                          <a:solidFill>
                            <a:schemeClr val="tx1"/>
                          </a:solidFill>
                        </a:rPr>
                        <a:t>Bb</a:t>
                      </a:r>
                      <a:r>
                        <a:rPr lang="en-GB" sz="1200" b="0" dirty="0">
                          <a:solidFill>
                            <a:schemeClr val="tx1"/>
                          </a:solidFill>
                        </a:rPr>
                        <a:t> for black hair</a:t>
                      </a:r>
                    </a:p>
                    <a:p>
                      <a:pPr>
                        <a:lnSpc>
                          <a:spcPct val="150000"/>
                        </a:lnSpc>
                      </a:pPr>
                      <a:endParaRPr lang="en-GB" sz="1200" dirty="0">
                        <a:solidFill>
                          <a:schemeClr val="tx1"/>
                        </a:solidFill>
                      </a:endParaRPr>
                    </a:p>
                    <a:p>
                      <a:pPr>
                        <a:lnSpc>
                          <a:spcPct val="150000"/>
                        </a:lnSpc>
                      </a:pPr>
                      <a:r>
                        <a:rPr lang="en-GB" sz="1200" dirty="0">
                          <a:solidFill>
                            <a:schemeClr val="tx1"/>
                          </a:solidFill>
                        </a:rPr>
                        <a:t>;</a:t>
                      </a: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r>
                        <a:rPr lang="en-GB" sz="1200" b="0" dirty="0">
                          <a:solidFill>
                            <a:schemeClr val="tx1"/>
                          </a:solidFill>
                        </a:rPr>
                        <a:t>If  both parents are  HETEROZYGOUS then their offspring will be black haired  to blond haired in a  ratio of 3:1 or a 25% chance of being blond. Or a 1 in 4 chance of being blond</a:t>
                      </a: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r>
                        <a:rPr lang="en-GB" sz="1200" dirty="0">
                          <a:solidFill>
                            <a:schemeClr val="tx1"/>
                          </a:solidFill>
                        </a:rPr>
                        <a:t>Remember, when you describe the offspring that</a:t>
                      </a:r>
                    </a:p>
                    <a:p>
                      <a:pPr>
                        <a:lnSpc>
                          <a:spcPct val="150000"/>
                        </a:lnSpc>
                      </a:pPr>
                      <a:r>
                        <a:rPr lang="en-GB" sz="1200" dirty="0">
                          <a:solidFill>
                            <a:schemeClr val="tx1"/>
                          </a:solidFill>
                        </a:rPr>
                        <a:t> </a:t>
                      </a:r>
                      <a:r>
                        <a:rPr lang="en-GB" sz="1200" b="1" u="sng" dirty="0">
                          <a:solidFill>
                            <a:schemeClr val="tx1"/>
                          </a:solidFill>
                        </a:rPr>
                        <a:t>Genotype is the genes the offspring have</a:t>
                      </a:r>
                    </a:p>
                    <a:p>
                      <a:pPr>
                        <a:lnSpc>
                          <a:spcPct val="150000"/>
                        </a:lnSpc>
                      </a:pPr>
                      <a:r>
                        <a:rPr lang="en-GB" sz="1200" b="1" u="sng" dirty="0">
                          <a:solidFill>
                            <a:schemeClr val="tx1"/>
                          </a:solidFill>
                        </a:rPr>
                        <a:t>Phenotype is how the offspring look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6" name="Table 6">
            <a:extLst>
              <a:ext uri="{FF2B5EF4-FFF2-40B4-BE49-F238E27FC236}">
                <a16:creationId xmlns:a16="http://schemas.microsoft.com/office/drawing/2014/main" id="{DC00FFCC-10D1-F80D-E6D8-A63525F201D1}"/>
              </a:ext>
            </a:extLst>
          </p:cNvPr>
          <p:cNvGraphicFramePr>
            <a:graphicFrameLocks noGrp="1"/>
          </p:cNvGraphicFramePr>
          <p:nvPr/>
        </p:nvGraphicFramePr>
        <p:xfrm>
          <a:off x="3101788" y="2008094"/>
          <a:ext cx="2613213" cy="1936377"/>
        </p:xfrm>
        <a:graphic>
          <a:graphicData uri="http://schemas.openxmlformats.org/drawingml/2006/table">
            <a:tbl>
              <a:tblPr firstRow="1" bandRow="1">
                <a:tableStyleId>{F5AB1C69-6EDB-4FF4-983F-18BD219EF322}</a:tableStyleId>
              </a:tblPr>
              <a:tblGrid>
                <a:gridCol w="871071">
                  <a:extLst>
                    <a:ext uri="{9D8B030D-6E8A-4147-A177-3AD203B41FA5}">
                      <a16:colId xmlns:a16="http://schemas.microsoft.com/office/drawing/2014/main" val="906707990"/>
                    </a:ext>
                  </a:extLst>
                </a:gridCol>
                <a:gridCol w="871071">
                  <a:extLst>
                    <a:ext uri="{9D8B030D-6E8A-4147-A177-3AD203B41FA5}">
                      <a16:colId xmlns:a16="http://schemas.microsoft.com/office/drawing/2014/main" val="2089131941"/>
                    </a:ext>
                  </a:extLst>
                </a:gridCol>
                <a:gridCol w="871071">
                  <a:extLst>
                    <a:ext uri="{9D8B030D-6E8A-4147-A177-3AD203B41FA5}">
                      <a16:colId xmlns:a16="http://schemas.microsoft.com/office/drawing/2014/main" val="270494653"/>
                    </a:ext>
                  </a:extLst>
                </a:gridCol>
              </a:tblGrid>
              <a:tr h="645459">
                <a:tc>
                  <a:txBody>
                    <a:bodyPr/>
                    <a:lstStyle/>
                    <a:p>
                      <a:endParaRPr lang="en-GB" sz="1200"/>
                    </a:p>
                  </a:txBody>
                  <a:tcPr/>
                </a:tc>
                <a:tc>
                  <a:txBody>
                    <a:bodyPr/>
                    <a:lstStyle/>
                    <a:p>
                      <a:r>
                        <a:rPr lang="en-GB" sz="1200" dirty="0">
                          <a:solidFill>
                            <a:schemeClr val="tx1"/>
                          </a:solidFill>
                        </a:rPr>
                        <a:t>B</a:t>
                      </a:r>
                    </a:p>
                  </a:txBody>
                  <a:tcPr/>
                </a:tc>
                <a:tc>
                  <a:txBody>
                    <a:bodyPr/>
                    <a:lstStyle/>
                    <a:p>
                      <a:r>
                        <a:rPr lang="en-GB" sz="1200" dirty="0">
                          <a:solidFill>
                            <a:schemeClr val="tx1"/>
                          </a:solidFill>
                        </a:rPr>
                        <a:t>B</a:t>
                      </a:r>
                    </a:p>
                  </a:txBody>
                  <a:tcPr/>
                </a:tc>
                <a:extLst>
                  <a:ext uri="{0D108BD9-81ED-4DB2-BD59-A6C34878D82A}">
                    <a16:rowId xmlns:a16="http://schemas.microsoft.com/office/drawing/2014/main" val="2590385958"/>
                  </a:ext>
                </a:extLst>
              </a:tr>
              <a:tr h="6454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1631887840"/>
                  </a:ext>
                </a:extLst>
              </a:tr>
              <a:tr h="6454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3184235611"/>
                  </a:ext>
                </a:extLst>
              </a:tr>
            </a:tbl>
          </a:graphicData>
        </a:graphic>
      </p:graphicFrame>
      <p:graphicFrame>
        <p:nvGraphicFramePr>
          <p:cNvPr id="7" name="Table 7">
            <a:extLst>
              <a:ext uri="{FF2B5EF4-FFF2-40B4-BE49-F238E27FC236}">
                <a16:creationId xmlns:a16="http://schemas.microsoft.com/office/drawing/2014/main" id="{58A27498-A017-E26E-A59C-45E07477744F}"/>
              </a:ext>
            </a:extLst>
          </p:cNvPr>
          <p:cNvGraphicFramePr>
            <a:graphicFrameLocks noGrp="1"/>
          </p:cNvGraphicFramePr>
          <p:nvPr/>
        </p:nvGraphicFramePr>
        <p:xfrm>
          <a:off x="3101788" y="5199530"/>
          <a:ext cx="2613213" cy="2079810"/>
        </p:xfrm>
        <a:graphic>
          <a:graphicData uri="http://schemas.openxmlformats.org/drawingml/2006/table">
            <a:tbl>
              <a:tblPr firstRow="1" bandRow="1">
                <a:tableStyleId>{F5AB1C69-6EDB-4FF4-983F-18BD219EF322}</a:tableStyleId>
              </a:tblPr>
              <a:tblGrid>
                <a:gridCol w="757509">
                  <a:extLst>
                    <a:ext uri="{9D8B030D-6E8A-4147-A177-3AD203B41FA5}">
                      <a16:colId xmlns:a16="http://schemas.microsoft.com/office/drawing/2014/main" val="853677216"/>
                    </a:ext>
                  </a:extLst>
                </a:gridCol>
                <a:gridCol w="909927">
                  <a:extLst>
                    <a:ext uri="{9D8B030D-6E8A-4147-A177-3AD203B41FA5}">
                      <a16:colId xmlns:a16="http://schemas.microsoft.com/office/drawing/2014/main" val="1307115815"/>
                    </a:ext>
                  </a:extLst>
                </a:gridCol>
                <a:gridCol w="945777">
                  <a:extLst>
                    <a:ext uri="{9D8B030D-6E8A-4147-A177-3AD203B41FA5}">
                      <a16:colId xmlns:a16="http://schemas.microsoft.com/office/drawing/2014/main" val="643703866"/>
                    </a:ext>
                  </a:extLst>
                </a:gridCol>
              </a:tblGrid>
              <a:tr h="693270">
                <a:tc>
                  <a:txBody>
                    <a:bodyPr/>
                    <a:lstStyle/>
                    <a:p>
                      <a:endParaRPr lang="en-GB" sz="1200" dirty="0"/>
                    </a:p>
                  </a:txBody>
                  <a:tcPr/>
                </a:tc>
                <a:tc>
                  <a:txBody>
                    <a:bodyPr/>
                    <a:lstStyle/>
                    <a:p>
                      <a:r>
                        <a:rPr lang="en-GB" sz="1200" dirty="0">
                          <a:solidFill>
                            <a:schemeClr val="tx1"/>
                          </a:solidFill>
                        </a:rPr>
                        <a:t>B</a:t>
                      </a:r>
                    </a:p>
                  </a:txBody>
                  <a:tcPr/>
                </a:tc>
                <a:tc>
                  <a:txBody>
                    <a:bodyPr/>
                    <a:lstStyle/>
                    <a:p>
                      <a:r>
                        <a:rPr lang="en-GB" sz="1200" dirty="0">
                          <a:solidFill>
                            <a:schemeClr val="tx1"/>
                          </a:solidFill>
                        </a:rPr>
                        <a:t>b</a:t>
                      </a:r>
                    </a:p>
                  </a:txBody>
                  <a:tcPr/>
                </a:tc>
                <a:extLst>
                  <a:ext uri="{0D108BD9-81ED-4DB2-BD59-A6C34878D82A}">
                    <a16:rowId xmlns:a16="http://schemas.microsoft.com/office/drawing/2014/main" val="3993335040"/>
                  </a:ext>
                </a:extLst>
              </a:tr>
              <a:tr h="693270">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1300552446"/>
                  </a:ext>
                </a:extLst>
              </a:tr>
              <a:tr h="693270">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43372737"/>
                  </a:ext>
                </a:extLst>
              </a:tr>
            </a:tbl>
          </a:graphicData>
        </a:graphic>
      </p:graphicFrame>
      <p:sp>
        <p:nvSpPr>
          <p:cNvPr id="3" name="Slide Number Placeholder 2">
            <a:extLst>
              <a:ext uri="{FF2B5EF4-FFF2-40B4-BE49-F238E27FC236}">
                <a16:creationId xmlns:a16="http://schemas.microsoft.com/office/drawing/2014/main" id="{6EE6A87D-5D1D-3413-D0DB-5D94AEAD06ED}"/>
              </a:ext>
            </a:extLst>
          </p:cNvPr>
          <p:cNvSpPr>
            <a:spLocks noGrp="1"/>
          </p:cNvSpPr>
          <p:nvPr>
            <p:ph type="sldNum" sz="quarter" idx="12"/>
          </p:nvPr>
        </p:nvSpPr>
        <p:spPr/>
        <p:txBody>
          <a:bodyPr/>
          <a:lstStyle/>
          <a:p>
            <a:fld id="{A49C798E-A141-4728-B2C1-C020555BD9EF}" type="slidenum">
              <a:rPr lang="en-GB" smtClean="0"/>
              <a:t>41</a:t>
            </a:fld>
            <a:endParaRPr lang="en-GB"/>
          </a:p>
        </p:txBody>
      </p:sp>
    </p:spTree>
    <p:extLst>
      <p:ext uri="{BB962C8B-B14F-4D97-AF65-F5344CB8AC3E}">
        <p14:creationId xmlns:p14="http://schemas.microsoft.com/office/powerpoint/2010/main" val="1176376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206407082"/>
              </p:ext>
            </p:extLst>
          </p:nvPr>
        </p:nvGraphicFramePr>
        <p:xfrm>
          <a:off x="229002" y="282130"/>
          <a:ext cx="6399996" cy="8567039"/>
        </p:xfrm>
        <a:graphic>
          <a:graphicData uri="http://schemas.openxmlformats.org/drawingml/2006/table">
            <a:tbl>
              <a:tblPr firstRow="1" bandRow="1">
                <a:tableStyleId>{5C22544A-7EE6-4342-B048-85BDC9FD1C3A}</a:tableStyleId>
              </a:tblPr>
              <a:tblGrid>
                <a:gridCol w="526913">
                  <a:extLst>
                    <a:ext uri="{9D8B030D-6E8A-4147-A177-3AD203B41FA5}">
                      <a16:colId xmlns:a16="http://schemas.microsoft.com/office/drawing/2014/main" val="1728834577"/>
                    </a:ext>
                  </a:extLst>
                </a:gridCol>
                <a:gridCol w="5873083">
                  <a:extLst>
                    <a:ext uri="{9D8B030D-6E8A-4147-A177-3AD203B41FA5}">
                      <a16:colId xmlns:a16="http://schemas.microsoft.com/office/drawing/2014/main" val="4271346352"/>
                    </a:ext>
                  </a:extLst>
                </a:gridCol>
              </a:tblGrid>
              <a:tr h="8446149">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dirty="0">
                          <a:solidFill>
                            <a:schemeClr val="tx1"/>
                          </a:solidFill>
                        </a:rPr>
                        <a:t>More Punnett squares to interpret</a:t>
                      </a:r>
                    </a:p>
                    <a:p>
                      <a:pPr>
                        <a:lnSpc>
                          <a:spcPct val="150000"/>
                        </a:lnSpc>
                      </a:pPr>
                      <a:r>
                        <a:rPr lang="en-GB" sz="1200" b="0" dirty="0">
                          <a:solidFill>
                            <a:schemeClr val="tx1"/>
                          </a:solidFill>
                        </a:rPr>
                        <a:t>Using </a:t>
                      </a:r>
                      <a:r>
                        <a:rPr lang="en-GB" sz="1200" b="1" dirty="0">
                          <a:solidFill>
                            <a:schemeClr val="tx1"/>
                          </a:solidFill>
                        </a:rPr>
                        <a:t>B</a:t>
                      </a:r>
                      <a:r>
                        <a:rPr lang="en-GB" sz="1200" b="0" dirty="0">
                          <a:solidFill>
                            <a:schemeClr val="tx1"/>
                          </a:solidFill>
                        </a:rPr>
                        <a:t> for black hair and </a:t>
                      </a:r>
                      <a:r>
                        <a:rPr lang="en-GB" sz="1200" b="1" dirty="0">
                          <a:solidFill>
                            <a:schemeClr val="tx1"/>
                          </a:solidFill>
                        </a:rPr>
                        <a:t>b</a:t>
                      </a:r>
                      <a:r>
                        <a:rPr lang="en-GB" sz="1200" b="0" dirty="0">
                          <a:solidFill>
                            <a:schemeClr val="tx1"/>
                          </a:solidFill>
                        </a:rPr>
                        <a:t> for blond hair </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All offspring are HETEROZYGOUS Bb</a:t>
                      </a:r>
                    </a:p>
                    <a:p>
                      <a:pPr>
                        <a:lnSpc>
                          <a:spcPct val="150000"/>
                        </a:lnSpc>
                      </a:pPr>
                      <a:r>
                        <a:rPr lang="en-GB" sz="1200" b="0" dirty="0">
                          <a:solidFill>
                            <a:schemeClr val="tx1"/>
                          </a:solidFill>
                        </a:rPr>
                        <a:t>for black hair</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50% are HOMOZYGOUS BB for black hair</a:t>
                      </a:r>
                    </a:p>
                    <a:p>
                      <a:pPr>
                        <a:lnSpc>
                          <a:spcPct val="150000"/>
                        </a:lnSpc>
                      </a:pPr>
                      <a:r>
                        <a:rPr lang="en-GB" sz="1200" b="0" dirty="0">
                          <a:solidFill>
                            <a:schemeClr val="tx1"/>
                          </a:solidFill>
                        </a:rPr>
                        <a:t>50%  are HETEROZYGOUS Bb for black hair</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50 %  are HETEROZYGOUS Bb for black hair</a:t>
                      </a:r>
                    </a:p>
                    <a:p>
                      <a:pPr>
                        <a:lnSpc>
                          <a:spcPct val="150000"/>
                        </a:lnSpc>
                      </a:pPr>
                      <a:r>
                        <a:rPr lang="en-GB" sz="1200" b="0" dirty="0">
                          <a:solidFill>
                            <a:schemeClr val="tx1"/>
                          </a:solidFill>
                        </a:rPr>
                        <a:t>50% are HOMOZYGOUS bb for blond hair</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25% are HOMOHZYGOUS BB for black hair</a:t>
                      </a:r>
                    </a:p>
                    <a:p>
                      <a:pPr>
                        <a:lnSpc>
                          <a:spcPct val="150000"/>
                        </a:lnSpc>
                      </a:pPr>
                      <a:r>
                        <a:rPr lang="en-GB" sz="1200" b="0" dirty="0">
                          <a:solidFill>
                            <a:schemeClr val="tx1"/>
                          </a:solidFill>
                        </a:rPr>
                        <a:t>50% are HETEROZYGOUS Bb for black hair</a:t>
                      </a:r>
                    </a:p>
                    <a:p>
                      <a:pPr>
                        <a:lnSpc>
                          <a:spcPct val="150000"/>
                        </a:lnSpc>
                      </a:pPr>
                      <a:r>
                        <a:rPr lang="en-GB" sz="1200" b="0" dirty="0">
                          <a:solidFill>
                            <a:schemeClr val="tx1"/>
                          </a:solidFill>
                        </a:rPr>
                        <a:t>25% are HOMOZYGOUS bb for blond hair</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1B7C9055-5D54-8743-27BB-BF165F72ACCF}"/>
              </a:ext>
            </a:extLst>
          </p:cNvPr>
          <p:cNvGraphicFramePr>
            <a:graphicFrameLocks noGrp="1"/>
          </p:cNvGraphicFramePr>
          <p:nvPr/>
        </p:nvGraphicFramePr>
        <p:xfrm>
          <a:off x="3783106" y="940354"/>
          <a:ext cx="1931895" cy="1196277"/>
        </p:xfrm>
        <a:graphic>
          <a:graphicData uri="http://schemas.openxmlformats.org/drawingml/2006/table">
            <a:tbl>
              <a:tblPr firstRow="1" bandRow="1">
                <a:tableStyleId>{F5AB1C69-6EDB-4FF4-983F-18BD219EF322}</a:tableStyleId>
              </a:tblPr>
              <a:tblGrid>
                <a:gridCol w="643965">
                  <a:extLst>
                    <a:ext uri="{9D8B030D-6E8A-4147-A177-3AD203B41FA5}">
                      <a16:colId xmlns:a16="http://schemas.microsoft.com/office/drawing/2014/main" val="1101269500"/>
                    </a:ext>
                  </a:extLst>
                </a:gridCol>
                <a:gridCol w="643965">
                  <a:extLst>
                    <a:ext uri="{9D8B030D-6E8A-4147-A177-3AD203B41FA5}">
                      <a16:colId xmlns:a16="http://schemas.microsoft.com/office/drawing/2014/main" val="1523453407"/>
                    </a:ext>
                  </a:extLst>
                </a:gridCol>
                <a:gridCol w="643965">
                  <a:extLst>
                    <a:ext uri="{9D8B030D-6E8A-4147-A177-3AD203B41FA5}">
                      <a16:colId xmlns:a16="http://schemas.microsoft.com/office/drawing/2014/main" val="3397599867"/>
                    </a:ext>
                  </a:extLst>
                </a:gridCol>
              </a:tblGrid>
              <a:tr h="398759">
                <a:tc>
                  <a:txBody>
                    <a:bodyPr/>
                    <a:lstStyle/>
                    <a:p>
                      <a:endParaRPr lang="en-GB"/>
                    </a:p>
                  </a:txBody>
                  <a:tcPr/>
                </a:tc>
                <a:tc>
                  <a:txBody>
                    <a:bodyPr/>
                    <a:lstStyle/>
                    <a:p>
                      <a:r>
                        <a:rPr lang="en-GB" dirty="0">
                          <a:solidFill>
                            <a:schemeClr val="tx1"/>
                          </a:solidFill>
                        </a:rPr>
                        <a:t>B</a:t>
                      </a:r>
                    </a:p>
                  </a:txBody>
                  <a:tcPr/>
                </a:tc>
                <a:tc>
                  <a:txBody>
                    <a:bodyPr/>
                    <a:lstStyle/>
                    <a:p>
                      <a:r>
                        <a:rPr lang="en-GB" dirty="0">
                          <a:solidFill>
                            <a:schemeClr val="tx1"/>
                          </a:solidFill>
                        </a:rPr>
                        <a:t>B</a:t>
                      </a:r>
                    </a:p>
                  </a:txBody>
                  <a:tcPr/>
                </a:tc>
                <a:extLst>
                  <a:ext uri="{0D108BD9-81ED-4DB2-BD59-A6C34878D82A}">
                    <a16:rowId xmlns:a16="http://schemas.microsoft.com/office/drawing/2014/main" val="1780852468"/>
                  </a:ext>
                </a:extLst>
              </a:tr>
              <a:tr h="3987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3247073189"/>
                  </a:ext>
                </a:extLst>
              </a:tr>
              <a:tr h="3987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1922967459"/>
                  </a:ext>
                </a:extLst>
              </a:tr>
            </a:tbl>
          </a:graphicData>
        </a:graphic>
      </p:graphicFrame>
      <p:graphicFrame>
        <p:nvGraphicFramePr>
          <p:cNvPr id="5" name="Table 5">
            <a:extLst>
              <a:ext uri="{FF2B5EF4-FFF2-40B4-BE49-F238E27FC236}">
                <a16:creationId xmlns:a16="http://schemas.microsoft.com/office/drawing/2014/main" id="{1E4F92BC-5619-030F-65C2-7AB64A5DB236}"/>
              </a:ext>
            </a:extLst>
          </p:cNvPr>
          <p:cNvGraphicFramePr>
            <a:graphicFrameLocks noGrp="1"/>
          </p:cNvGraphicFramePr>
          <p:nvPr/>
        </p:nvGraphicFramePr>
        <p:xfrm>
          <a:off x="3783104" y="3044003"/>
          <a:ext cx="1931895" cy="1097691"/>
        </p:xfrm>
        <a:graphic>
          <a:graphicData uri="http://schemas.openxmlformats.org/drawingml/2006/table">
            <a:tbl>
              <a:tblPr firstRow="1" bandRow="1">
                <a:tableStyleId>{F5AB1C69-6EDB-4FF4-983F-18BD219EF322}</a:tableStyleId>
              </a:tblPr>
              <a:tblGrid>
                <a:gridCol w="643965">
                  <a:extLst>
                    <a:ext uri="{9D8B030D-6E8A-4147-A177-3AD203B41FA5}">
                      <a16:colId xmlns:a16="http://schemas.microsoft.com/office/drawing/2014/main" val="1726136096"/>
                    </a:ext>
                  </a:extLst>
                </a:gridCol>
                <a:gridCol w="643965">
                  <a:extLst>
                    <a:ext uri="{9D8B030D-6E8A-4147-A177-3AD203B41FA5}">
                      <a16:colId xmlns:a16="http://schemas.microsoft.com/office/drawing/2014/main" val="3925576549"/>
                    </a:ext>
                  </a:extLst>
                </a:gridCol>
                <a:gridCol w="643965">
                  <a:extLst>
                    <a:ext uri="{9D8B030D-6E8A-4147-A177-3AD203B41FA5}">
                      <a16:colId xmlns:a16="http://schemas.microsoft.com/office/drawing/2014/main" val="355096051"/>
                    </a:ext>
                  </a:extLst>
                </a:gridCol>
              </a:tblGrid>
              <a:tr h="317451">
                <a:tc>
                  <a:txBody>
                    <a:bodyPr/>
                    <a:lstStyle/>
                    <a:p>
                      <a:endParaRPr lang="en-GB" sz="1200" dirty="0"/>
                    </a:p>
                  </a:txBody>
                  <a:tcPr/>
                </a:tc>
                <a:tc>
                  <a:txBody>
                    <a:bodyPr/>
                    <a:lstStyle/>
                    <a:p>
                      <a:r>
                        <a:rPr lang="en-GB" sz="1200" dirty="0">
                          <a:solidFill>
                            <a:schemeClr val="tx1"/>
                          </a:solidFill>
                        </a:rPr>
                        <a:t>B</a:t>
                      </a:r>
                    </a:p>
                  </a:txBody>
                  <a:tcPr/>
                </a:tc>
                <a:tc>
                  <a:txBody>
                    <a:bodyPr/>
                    <a:lstStyle/>
                    <a:p>
                      <a:r>
                        <a:rPr lang="en-GB" sz="1200" dirty="0">
                          <a:solidFill>
                            <a:schemeClr val="tx1"/>
                          </a:solidFill>
                        </a:rPr>
                        <a:t>B</a:t>
                      </a:r>
                    </a:p>
                  </a:txBody>
                  <a:tcPr/>
                </a:tc>
                <a:extLst>
                  <a:ext uri="{0D108BD9-81ED-4DB2-BD59-A6C34878D82A}">
                    <a16:rowId xmlns:a16="http://schemas.microsoft.com/office/drawing/2014/main" val="3083819640"/>
                  </a:ext>
                </a:extLst>
              </a:tr>
              <a:tr h="317451">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4190602399"/>
                  </a:ext>
                </a:extLst>
              </a:tr>
              <a:tr h="46278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1083888133"/>
                  </a:ext>
                </a:extLst>
              </a:tr>
            </a:tbl>
          </a:graphicData>
        </a:graphic>
      </p:graphicFrame>
      <p:graphicFrame>
        <p:nvGraphicFramePr>
          <p:cNvPr id="6" name="Table 6">
            <a:extLst>
              <a:ext uri="{FF2B5EF4-FFF2-40B4-BE49-F238E27FC236}">
                <a16:creationId xmlns:a16="http://schemas.microsoft.com/office/drawing/2014/main" id="{95E6ED0A-CD41-24C7-05A4-53ACAE8C4AB0}"/>
              </a:ext>
            </a:extLst>
          </p:cNvPr>
          <p:cNvGraphicFramePr>
            <a:graphicFrameLocks noGrp="1"/>
          </p:cNvGraphicFramePr>
          <p:nvPr/>
        </p:nvGraphicFramePr>
        <p:xfrm>
          <a:off x="3783104" y="5147646"/>
          <a:ext cx="1931901" cy="1097691"/>
        </p:xfrm>
        <a:graphic>
          <a:graphicData uri="http://schemas.openxmlformats.org/drawingml/2006/table">
            <a:tbl>
              <a:tblPr firstRow="1" bandRow="1">
                <a:tableStyleId>{F5AB1C69-6EDB-4FF4-983F-18BD219EF322}</a:tableStyleId>
              </a:tblPr>
              <a:tblGrid>
                <a:gridCol w="643967">
                  <a:extLst>
                    <a:ext uri="{9D8B030D-6E8A-4147-A177-3AD203B41FA5}">
                      <a16:colId xmlns:a16="http://schemas.microsoft.com/office/drawing/2014/main" val="2574787491"/>
                    </a:ext>
                  </a:extLst>
                </a:gridCol>
                <a:gridCol w="643967">
                  <a:extLst>
                    <a:ext uri="{9D8B030D-6E8A-4147-A177-3AD203B41FA5}">
                      <a16:colId xmlns:a16="http://schemas.microsoft.com/office/drawing/2014/main" val="1914231883"/>
                    </a:ext>
                  </a:extLst>
                </a:gridCol>
                <a:gridCol w="643967">
                  <a:extLst>
                    <a:ext uri="{9D8B030D-6E8A-4147-A177-3AD203B41FA5}">
                      <a16:colId xmlns:a16="http://schemas.microsoft.com/office/drawing/2014/main" val="396910624"/>
                    </a:ext>
                  </a:extLst>
                </a:gridCol>
              </a:tblGrid>
              <a:tr h="365897">
                <a:tc>
                  <a:txBody>
                    <a:bodyPr/>
                    <a:lstStyle/>
                    <a:p>
                      <a:endParaRPr lang="en-GB" sz="1200" dirty="0"/>
                    </a:p>
                  </a:txBody>
                  <a:tcPr/>
                </a:tc>
                <a:tc>
                  <a:txBody>
                    <a:bodyPr/>
                    <a:lstStyle/>
                    <a:p>
                      <a:r>
                        <a:rPr lang="en-GB" sz="1200" dirty="0">
                          <a:solidFill>
                            <a:schemeClr val="tx1"/>
                          </a:solidFill>
                        </a:rPr>
                        <a:t>B</a:t>
                      </a:r>
                    </a:p>
                  </a:txBody>
                  <a:tcPr/>
                </a:tc>
                <a:tc>
                  <a:txBody>
                    <a:bodyPr/>
                    <a:lstStyle/>
                    <a:p>
                      <a:r>
                        <a:rPr lang="en-GB" sz="1200" dirty="0">
                          <a:solidFill>
                            <a:schemeClr val="tx1"/>
                          </a:solidFill>
                        </a:rPr>
                        <a:t>b</a:t>
                      </a:r>
                    </a:p>
                  </a:txBody>
                  <a:tcPr/>
                </a:tc>
                <a:extLst>
                  <a:ext uri="{0D108BD9-81ED-4DB2-BD59-A6C34878D82A}">
                    <a16:rowId xmlns:a16="http://schemas.microsoft.com/office/drawing/2014/main" val="730078646"/>
                  </a:ext>
                </a:extLst>
              </a:tr>
              <a:tr h="365897">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4118776190"/>
                  </a:ext>
                </a:extLst>
              </a:tr>
              <a:tr h="365897">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2110243792"/>
                  </a:ext>
                </a:extLst>
              </a:tr>
            </a:tbl>
          </a:graphicData>
        </a:graphic>
      </p:graphicFrame>
      <p:graphicFrame>
        <p:nvGraphicFramePr>
          <p:cNvPr id="7" name="Table 7">
            <a:extLst>
              <a:ext uri="{FF2B5EF4-FFF2-40B4-BE49-F238E27FC236}">
                <a16:creationId xmlns:a16="http://schemas.microsoft.com/office/drawing/2014/main" id="{4FDDCF4B-ACF8-2936-38DC-8C19FA830DC0}"/>
              </a:ext>
            </a:extLst>
          </p:cNvPr>
          <p:cNvGraphicFramePr>
            <a:graphicFrameLocks noGrp="1"/>
          </p:cNvGraphicFramePr>
          <p:nvPr/>
        </p:nvGraphicFramePr>
        <p:xfrm>
          <a:off x="3783097" y="7117976"/>
          <a:ext cx="1931901" cy="1196277"/>
        </p:xfrm>
        <a:graphic>
          <a:graphicData uri="http://schemas.openxmlformats.org/drawingml/2006/table">
            <a:tbl>
              <a:tblPr firstRow="1" bandRow="1">
                <a:tableStyleId>{F5AB1C69-6EDB-4FF4-983F-18BD219EF322}</a:tableStyleId>
              </a:tblPr>
              <a:tblGrid>
                <a:gridCol w="643967">
                  <a:extLst>
                    <a:ext uri="{9D8B030D-6E8A-4147-A177-3AD203B41FA5}">
                      <a16:colId xmlns:a16="http://schemas.microsoft.com/office/drawing/2014/main" val="151523082"/>
                    </a:ext>
                  </a:extLst>
                </a:gridCol>
                <a:gridCol w="643967">
                  <a:extLst>
                    <a:ext uri="{9D8B030D-6E8A-4147-A177-3AD203B41FA5}">
                      <a16:colId xmlns:a16="http://schemas.microsoft.com/office/drawing/2014/main" val="3908774145"/>
                    </a:ext>
                  </a:extLst>
                </a:gridCol>
                <a:gridCol w="643967">
                  <a:extLst>
                    <a:ext uri="{9D8B030D-6E8A-4147-A177-3AD203B41FA5}">
                      <a16:colId xmlns:a16="http://schemas.microsoft.com/office/drawing/2014/main" val="1673739994"/>
                    </a:ext>
                  </a:extLst>
                </a:gridCol>
              </a:tblGrid>
              <a:tr h="398759">
                <a:tc>
                  <a:txBody>
                    <a:bodyPr/>
                    <a:lstStyle/>
                    <a:p>
                      <a:endParaRPr lang="en-GB" sz="1200"/>
                    </a:p>
                  </a:txBody>
                  <a:tcPr/>
                </a:tc>
                <a:tc>
                  <a:txBody>
                    <a:bodyPr/>
                    <a:lstStyle/>
                    <a:p>
                      <a:r>
                        <a:rPr lang="en-GB" sz="1200" dirty="0">
                          <a:solidFill>
                            <a:schemeClr val="tx1"/>
                          </a:solidFill>
                        </a:rPr>
                        <a:t>B</a:t>
                      </a:r>
                    </a:p>
                  </a:txBody>
                  <a:tcPr/>
                </a:tc>
                <a:tc>
                  <a:txBody>
                    <a:bodyPr/>
                    <a:lstStyle/>
                    <a:p>
                      <a:r>
                        <a:rPr lang="en-GB" sz="1200" dirty="0">
                          <a:solidFill>
                            <a:schemeClr val="tx1"/>
                          </a:solidFill>
                        </a:rPr>
                        <a:t>b</a:t>
                      </a:r>
                    </a:p>
                  </a:txBody>
                  <a:tcPr/>
                </a:tc>
                <a:extLst>
                  <a:ext uri="{0D108BD9-81ED-4DB2-BD59-A6C34878D82A}">
                    <a16:rowId xmlns:a16="http://schemas.microsoft.com/office/drawing/2014/main" val="2029317999"/>
                  </a:ext>
                </a:extLst>
              </a:tr>
              <a:tr h="3987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52875948"/>
                  </a:ext>
                </a:extLst>
              </a:tr>
              <a:tr h="398759">
                <a:tc>
                  <a:txBody>
                    <a:bodyPr/>
                    <a:lstStyle/>
                    <a:p>
                      <a:r>
                        <a:rPr lang="en-GB" sz="1200" dirty="0"/>
                        <a:t>b</a:t>
                      </a:r>
                    </a:p>
                  </a:txBody>
                  <a:tcPr/>
                </a:tc>
                <a:tc>
                  <a:txBody>
                    <a:bodyPr/>
                    <a:lstStyle/>
                    <a:p>
                      <a:r>
                        <a:rPr lang="en-GB" sz="1200" dirty="0"/>
                        <a:t>Bb</a:t>
                      </a:r>
                    </a:p>
                  </a:txBody>
                  <a:tcPr/>
                </a:tc>
                <a:tc>
                  <a:txBody>
                    <a:bodyPr/>
                    <a:lstStyle/>
                    <a:p>
                      <a:r>
                        <a:rPr lang="en-GB" sz="1200" dirty="0"/>
                        <a:t>bb</a:t>
                      </a:r>
                    </a:p>
                  </a:txBody>
                  <a:tcPr/>
                </a:tc>
                <a:extLst>
                  <a:ext uri="{0D108BD9-81ED-4DB2-BD59-A6C34878D82A}">
                    <a16:rowId xmlns:a16="http://schemas.microsoft.com/office/drawing/2014/main" val="778669822"/>
                  </a:ext>
                </a:extLst>
              </a:tr>
            </a:tbl>
          </a:graphicData>
        </a:graphic>
      </p:graphicFrame>
      <p:sp>
        <p:nvSpPr>
          <p:cNvPr id="8" name="Slide Number Placeholder 7">
            <a:extLst>
              <a:ext uri="{FF2B5EF4-FFF2-40B4-BE49-F238E27FC236}">
                <a16:creationId xmlns:a16="http://schemas.microsoft.com/office/drawing/2014/main" id="{44132F6A-0822-4420-0FE9-AE722FCEE1C7}"/>
              </a:ext>
            </a:extLst>
          </p:cNvPr>
          <p:cNvSpPr>
            <a:spLocks noGrp="1"/>
          </p:cNvSpPr>
          <p:nvPr>
            <p:ph type="sldNum" sz="quarter" idx="12"/>
          </p:nvPr>
        </p:nvSpPr>
        <p:spPr/>
        <p:txBody>
          <a:bodyPr/>
          <a:lstStyle/>
          <a:p>
            <a:fld id="{A49C798E-A141-4728-B2C1-C020555BD9EF}" type="slidenum">
              <a:rPr lang="en-GB" smtClean="0"/>
              <a:t>42</a:t>
            </a:fld>
            <a:endParaRPr lang="en-GB"/>
          </a:p>
        </p:txBody>
      </p:sp>
    </p:spTree>
    <p:extLst>
      <p:ext uri="{BB962C8B-B14F-4D97-AF65-F5344CB8AC3E}">
        <p14:creationId xmlns:p14="http://schemas.microsoft.com/office/powerpoint/2010/main" val="1863717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E8971-0410-878D-E74C-7FB604A33B3D}"/>
              </a:ext>
            </a:extLst>
          </p:cNvPr>
          <p:cNvSpPr>
            <a:spLocks noGrp="1"/>
          </p:cNvSpPr>
          <p:nvPr>
            <p:ph idx="1"/>
          </p:nvPr>
        </p:nvSpPr>
        <p:spPr>
          <a:xfrm>
            <a:off x="579772" y="553453"/>
            <a:ext cx="5915025" cy="7826877"/>
          </a:xfrm>
        </p:spPr>
        <p:txBody>
          <a:bodyPr>
            <a:normAutofit/>
          </a:bodyPr>
          <a:lstStyle/>
          <a:p>
            <a:pPr marL="0" indent="0">
              <a:buNone/>
            </a:pPr>
            <a:r>
              <a:rPr lang="en-GB" sz="1200" b="1" u="sng" dirty="0"/>
              <a:t>WE DO - Punnett Squares practice. More to come in the next lesson too. </a:t>
            </a:r>
          </a:p>
          <a:p>
            <a:pPr marL="0" indent="0">
              <a:buNone/>
            </a:pPr>
            <a:r>
              <a:rPr lang="en-GB" sz="1200" dirty="0"/>
              <a:t>Construct a punnet square for a cross between a  short haired cow and a  long haired bull</a:t>
            </a:r>
          </a:p>
          <a:p>
            <a:pPr marL="0" indent="0">
              <a:buNone/>
            </a:pPr>
            <a:r>
              <a:rPr lang="en-GB" sz="1200" dirty="0"/>
              <a:t>The alleles for hair length  is S for short  and s for long</a:t>
            </a:r>
          </a:p>
          <a:p>
            <a:pPr marL="0" indent="0">
              <a:buNone/>
            </a:pPr>
            <a:r>
              <a:rPr lang="en-GB" sz="1200" dirty="0"/>
              <a:t>What are the two possibilities for the cow. What are the possibilities for the offspring.</a:t>
            </a:r>
          </a:p>
          <a:p>
            <a:pPr marL="0" indent="0">
              <a:buNone/>
            </a:pPr>
            <a:r>
              <a:rPr lang="en-GB" sz="1200" dirty="0"/>
              <a:t>Show gametes, offspring and phenotype.</a:t>
            </a:r>
          </a:p>
          <a:p>
            <a:pPr marL="0" indent="0">
              <a:buNone/>
            </a:pPr>
            <a:endParaRPr lang="en-GB" sz="1200" dirty="0"/>
          </a:p>
          <a:p>
            <a:pPr marL="0" indent="0">
              <a:buNone/>
            </a:pPr>
            <a:endParaRPr lang="en-GB" sz="1200" dirty="0"/>
          </a:p>
        </p:txBody>
      </p:sp>
      <p:graphicFrame>
        <p:nvGraphicFramePr>
          <p:cNvPr id="4" name="Table 4">
            <a:extLst>
              <a:ext uri="{FF2B5EF4-FFF2-40B4-BE49-F238E27FC236}">
                <a16:creationId xmlns:a16="http://schemas.microsoft.com/office/drawing/2014/main" id="{924E86DA-3C40-A004-F415-E42F4D49CEB7}"/>
              </a:ext>
            </a:extLst>
          </p:cNvPr>
          <p:cNvGraphicFramePr>
            <a:graphicFrameLocks noGrp="1"/>
          </p:cNvGraphicFramePr>
          <p:nvPr/>
        </p:nvGraphicFramePr>
        <p:xfrm>
          <a:off x="2562726" y="2081463"/>
          <a:ext cx="3152274" cy="2165685"/>
        </p:xfrm>
        <a:graphic>
          <a:graphicData uri="http://schemas.openxmlformats.org/drawingml/2006/table">
            <a:tbl>
              <a:tblPr firstRow="1" bandRow="1">
                <a:tableStyleId>{F5AB1C69-6EDB-4FF4-983F-18BD219EF322}</a:tableStyleId>
              </a:tblPr>
              <a:tblGrid>
                <a:gridCol w="1050758">
                  <a:extLst>
                    <a:ext uri="{9D8B030D-6E8A-4147-A177-3AD203B41FA5}">
                      <a16:colId xmlns:a16="http://schemas.microsoft.com/office/drawing/2014/main" val="1159945518"/>
                    </a:ext>
                  </a:extLst>
                </a:gridCol>
                <a:gridCol w="1050758">
                  <a:extLst>
                    <a:ext uri="{9D8B030D-6E8A-4147-A177-3AD203B41FA5}">
                      <a16:colId xmlns:a16="http://schemas.microsoft.com/office/drawing/2014/main" val="3873040161"/>
                    </a:ext>
                  </a:extLst>
                </a:gridCol>
                <a:gridCol w="1050758">
                  <a:extLst>
                    <a:ext uri="{9D8B030D-6E8A-4147-A177-3AD203B41FA5}">
                      <a16:colId xmlns:a16="http://schemas.microsoft.com/office/drawing/2014/main" val="511079928"/>
                    </a:ext>
                  </a:extLst>
                </a:gridCol>
              </a:tblGrid>
              <a:tr h="721895">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52226142"/>
                  </a:ext>
                </a:extLst>
              </a:tr>
              <a:tr h="721895">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913799731"/>
                  </a:ext>
                </a:extLst>
              </a:tr>
              <a:tr h="721895">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08581927"/>
                  </a:ext>
                </a:extLst>
              </a:tr>
            </a:tbl>
          </a:graphicData>
        </a:graphic>
      </p:graphicFrame>
      <p:graphicFrame>
        <p:nvGraphicFramePr>
          <p:cNvPr id="5" name="Table 4">
            <a:extLst>
              <a:ext uri="{FF2B5EF4-FFF2-40B4-BE49-F238E27FC236}">
                <a16:creationId xmlns:a16="http://schemas.microsoft.com/office/drawing/2014/main" id="{930CF7EB-DEC6-D989-8742-261B93BBBD93}"/>
              </a:ext>
            </a:extLst>
          </p:cNvPr>
          <p:cNvGraphicFramePr>
            <a:graphicFrameLocks noGrp="1"/>
          </p:cNvGraphicFramePr>
          <p:nvPr/>
        </p:nvGraphicFramePr>
        <p:xfrm>
          <a:off x="2562726" y="5153526"/>
          <a:ext cx="3152274" cy="2041359"/>
        </p:xfrm>
        <a:graphic>
          <a:graphicData uri="http://schemas.openxmlformats.org/drawingml/2006/table">
            <a:tbl>
              <a:tblPr firstRow="1" bandRow="1">
                <a:tableStyleId>{F5AB1C69-6EDB-4FF4-983F-18BD219EF322}</a:tableStyleId>
              </a:tblPr>
              <a:tblGrid>
                <a:gridCol w="1050758">
                  <a:extLst>
                    <a:ext uri="{9D8B030D-6E8A-4147-A177-3AD203B41FA5}">
                      <a16:colId xmlns:a16="http://schemas.microsoft.com/office/drawing/2014/main" val="2458536876"/>
                    </a:ext>
                  </a:extLst>
                </a:gridCol>
                <a:gridCol w="1050758">
                  <a:extLst>
                    <a:ext uri="{9D8B030D-6E8A-4147-A177-3AD203B41FA5}">
                      <a16:colId xmlns:a16="http://schemas.microsoft.com/office/drawing/2014/main" val="652016645"/>
                    </a:ext>
                  </a:extLst>
                </a:gridCol>
                <a:gridCol w="1050758">
                  <a:extLst>
                    <a:ext uri="{9D8B030D-6E8A-4147-A177-3AD203B41FA5}">
                      <a16:colId xmlns:a16="http://schemas.microsoft.com/office/drawing/2014/main" val="1809953340"/>
                    </a:ext>
                  </a:extLst>
                </a:gridCol>
              </a:tblGrid>
              <a:tr h="680453">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83529013"/>
                  </a:ext>
                </a:extLst>
              </a:tr>
              <a:tr h="680453">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59685875"/>
                  </a:ext>
                </a:extLst>
              </a:tr>
              <a:tr h="68045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33940021"/>
                  </a:ext>
                </a:extLst>
              </a:tr>
            </a:tbl>
          </a:graphicData>
        </a:graphic>
      </p:graphicFrame>
      <p:sp>
        <p:nvSpPr>
          <p:cNvPr id="2" name="Rectangle 1">
            <a:extLst>
              <a:ext uri="{FF2B5EF4-FFF2-40B4-BE49-F238E27FC236}">
                <a16:creationId xmlns:a16="http://schemas.microsoft.com/office/drawing/2014/main" id="{EE4F30BC-3B22-5758-CB33-F1CA9926F40E}"/>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14C8C599-90B7-9549-98D9-A61D90229566}"/>
              </a:ext>
            </a:extLst>
          </p:cNvPr>
          <p:cNvSpPr>
            <a:spLocks noGrp="1"/>
          </p:cNvSpPr>
          <p:nvPr>
            <p:ph type="sldNum" sz="quarter" idx="12"/>
          </p:nvPr>
        </p:nvSpPr>
        <p:spPr/>
        <p:txBody>
          <a:bodyPr/>
          <a:lstStyle/>
          <a:p>
            <a:fld id="{A49C798E-A141-4728-B2C1-C020555BD9EF}" type="slidenum">
              <a:rPr lang="en-GB" smtClean="0"/>
              <a:t>43</a:t>
            </a:fld>
            <a:endParaRPr lang="en-GB"/>
          </a:p>
        </p:txBody>
      </p:sp>
    </p:spTree>
    <p:extLst>
      <p:ext uri="{BB962C8B-B14F-4D97-AF65-F5344CB8AC3E}">
        <p14:creationId xmlns:p14="http://schemas.microsoft.com/office/powerpoint/2010/main" val="3783738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E8971-0410-878D-E74C-7FB604A33B3D}"/>
              </a:ext>
            </a:extLst>
          </p:cNvPr>
          <p:cNvSpPr>
            <a:spLocks noGrp="1"/>
          </p:cNvSpPr>
          <p:nvPr>
            <p:ph idx="1"/>
          </p:nvPr>
        </p:nvSpPr>
        <p:spPr>
          <a:xfrm>
            <a:off x="471488" y="409074"/>
            <a:ext cx="5915025" cy="7826877"/>
          </a:xfrm>
        </p:spPr>
        <p:txBody>
          <a:bodyPr>
            <a:normAutofit/>
          </a:bodyPr>
          <a:lstStyle/>
          <a:p>
            <a:pPr marL="0" indent="0">
              <a:buNone/>
            </a:pPr>
            <a:r>
              <a:rPr lang="en-GB" sz="1200" b="1" u="sng" dirty="0"/>
              <a:t>Punnett Squares practice: ANSWERS</a:t>
            </a:r>
          </a:p>
          <a:p>
            <a:pPr marL="0" indent="0">
              <a:buNone/>
            </a:pPr>
            <a:r>
              <a:rPr lang="en-GB" sz="1200" dirty="0"/>
              <a:t>Construct a punnet square for a cross between a  short haired cow and a long haired bull</a:t>
            </a:r>
          </a:p>
          <a:p>
            <a:pPr marL="0" indent="0">
              <a:buNone/>
            </a:pPr>
            <a:r>
              <a:rPr lang="en-GB" sz="1200" dirty="0"/>
              <a:t>The allele for short hair is S and for  long hair is s</a:t>
            </a:r>
          </a:p>
          <a:p>
            <a:pPr marL="0" indent="0">
              <a:buNone/>
            </a:pPr>
            <a:r>
              <a:rPr lang="en-GB" sz="1200" dirty="0"/>
              <a:t>What are the two possibilities for the cow. What are the possibilities for the offspring.</a:t>
            </a:r>
          </a:p>
          <a:p>
            <a:pPr marL="0" indent="0">
              <a:buNone/>
            </a:pPr>
            <a:r>
              <a:rPr lang="en-GB" sz="1200" dirty="0"/>
              <a:t>Show gametes, offspring and phenotype.</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r>
              <a:rPr lang="en-GB" sz="1200" dirty="0"/>
              <a:t>Offspring all Ss so all</a:t>
            </a:r>
          </a:p>
          <a:p>
            <a:pPr marL="0" indent="0">
              <a:buNone/>
            </a:pPr>
            <a:r>
              <a:rPr lang="en-GB" sz="1200" dirty="0"/>
              <a:t> short haired</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r>
              <a:rPr lang="en-GB" sz="1200" dirty="0"/>
              <a:t>Offspring are 50% Long haired ss</a:t>
            </a:r>
          </a:p>
          <a:p>
            <a:pPr marL="0" indent="0">
              <a:buNone/>
            </a:pPr>
            <a:r>
              <a:rPr lang="en-GB" sz="1200" dirty="0"/>
              <a:t> and 50%  short haired Ss</a:t>
            </a:r>
          </a:p>
          <a:p>
            <a:pPr marL="0" indent="0">
              <a:buNone/>
            </a:pPr>
            <a:endParaRPr lang="en-GB" sz="1200" dirty="0"/>
          </a:p>
        </p:txBody>
      </p:sp>
      <p:graphicFrame>
        <p:nvGraphicFramePr>
          <p:cNvPr id="4" name="Table 4">
            <a:extLst>
              <a:ext uri="{FF2B5EF4-FFF2-40B4-BE49-F238E27FC236}">
                <a16:creationId xmlns:a16="http://schemas.microsoft.com/office/drawing/2014/main" id="{924E86DA-3C40-A004-F415-E42F4D49CEB7}"/>
              </a:ext>
            </a:extLst>
          </p:cNvPr>
          <p:cNvGraphicFramePr>
            <a:graphicFrameLocks noGrp="1"/>
          </p:cNvGraphicFramePr>
          <p:nvPr/>
        </p:nvGraphicFramePr>
        <p:xfrm>
          <a:off x="3429000" y="2081463"/>
          <a:ext cx="2286000" cy="2165685"/>
        </p:xfrm>
        <a:graphic>
          <a:graphicData uri="http://schemas.openxmlformats.org/drawingml/2006/table">
            <a:tbl>
              <a:tblPr firstRow="1" bandRow="1">
                <a:tableStyleId>{F5AB1C69-6EDB-4FF4-983F-18BD219EF322}</a:tableStyleId>
              </a:tblPr>
              <a:tblGrid>
                <a:gridCol w="762000">
                  <a:extLst>
                    <a:ext uri="{9D8B030D-6E8A-4147-A177-3AD203B41FA5}">
                      <a16:colId xmlns:a16="http://schemas.microsoft.com/office/drawing/2014/main" val="1159945518"/>
                    </a:ext>
                  </a:extLst>
                </a:gridCol>
                <a:gridCol w="762000">
                  <a:extLst>
                    <a:ext uri="{9D8B030D-6E8A-4147-A177-3AD203B41FA5}">
                      <a16:colId xmlns:a16="http://schemas.microsoft.com/office/drawing/2014/main" val="3873040161"/>
                    </a:ext>
                  </a:extLst>
                </a:gridCol>
                <a:gridCol w="762000">
                  <a:extLst>
                    <a:ext uri="{9D8B030D-6E8A-4147-A177-3AD203B41FA5}">
                      <a16:colId xmlns:a16="http://schemas.microsoft.com/office/drawing/2014/main" val="511079928"/>
                    </a:ext>
                  </a:extLst>
                </a:gridCol>
              </a:tblGrid>
              <a:tr h="721895">
                <a:tc>
                  <a:txBody>
                    <a:bodyPr/>
                    <a:lstStyle/>
                    <a:p>
                      <a:pPr algn="ctr"/>
                      <a:endParaRPr lang="en-GB" sz="1200" dirty="0"/>
                    </a:p>
                  </a:txBody>
                  <a:tcPr/>
                </a:tc>
                <a:tc>
                  <a:txBody>
                    <a:bodyPr/>
                    <a:lstStyle/>
                    <a:p>
                      <a:pPr algn="ctr"/>
                      <a:r>
                        <a:rPr lang="en-GB" sz="1200" dirty="0">
                          <a:solidFill>
                            <a:schemeClr val="tx1"/>
                          </a:solidFill>
                        </a:rPr>
                        <a:t>S</a:t>
                      </a:r>
                    </a:p>
                  </a:txBody>
                  <a:tcPr/>
                </a:tc>
                <a:tc>
                  <a:txBody>
                    <a:bodyPr/>
                    <a:lstStyle/>
                    <a:p>
                      <a:pPr algn="ctr"/>
                      <a:r>
                        <a:rPr lang="en-GB" sz="1200" dirty="0">
                          <a:solidFill>
                            <a:schemeClr val="tx1"/>
                          </a:solidFill>
                        </a:rPr>
                        <a:t>S</a:t>
                      </a:r>
                    </a:p>
                  </a:txBody>
                  <a:tcPr/>
                </a:tc>
                <a:extLst>
                  <a:ext uri="{0D108BD9-81ED-4DB2-BD59-A6C34878D82A}">
                    <a16:rowId xmlns:a16="http://schemas.microsoft.com/office/drawing/2014/main" val="3852226142"/>
                  </a:ext>
                </a:extLst>
              </a:tr>
              <a:tr h="721895">
                <a:tc>
                  <a:txBody>
                    <a:bodyPr/>
                    <a:lstStyle/>
                    <a:p>
                      <a:pPr algn="ctr"/>
                      <a:r>
                        <a:rPr lang="en-GB" sz="1200" dirty="0">
                          <a:solidFill>
                            <a:schemeClr val="tx1"/>
                          </a:solidFill>
                        </a:rPr>
                        <a:t>s</a:t>
                      </a:r>
                    </a:p>
                  </a:txBody>
                  <a:tcPr/>
                </a:tc>
                <a:tc>
                  <a:txBody>
                    <a:bodyPr/>
                    <a:lstStyle/>
                    <a:p>
                      <a:pPr algn="ctr"/>
                      <a:r>
                        <a:rPr lang="en-GB" sz="1200" dirty="0"/>
                        <a:t>Ss</a:t>
                      </a:r>
                    </a:p>
                  </a:txBody>
                  <a:tcPr/>
                </a:tc>
                <a:tc>
                  <a:txBody>
                    <a:bodyPr/>
                    <a:lstStyle/>
                    <a:p>
                      <a:pPr algn="ctr"/>
                      <a:r>
                        <a:rPr lang="en-GB" sz="1200" dirty="0"/>
                        <a:t>Ss</a:t>
                      </a:r>
                    </a:p>
                  </a:txBody>
                  <a:tcPr/>
                </a:tc>
                <a:extLst>
                  <a:ext uri="{0D108BD9-81ED-4DB2-BD59-A6C34878D82A}">
                    <a16:rowId xmlns:a16="http://schemas.microsoft.com/office/drawing/2014/main" val="1913799731"/>
                  </a:ext>
                </a:extLst>
              </a:tr>
              <a:tr h="721895">
                <a:tc>
                  <a:txBody>
                    <a:bodyPr/>
                    <a:lstStyle/>
                    <a:p>
                      <a:pPr algn="ctr"/>
                      <a:r>
                        <a:rPr lang="en-GB" sz="1200" dirty="0"/>
                        <a:t>s</a:t>
                      </a:r>
                    </a:p>
                  </a:txBody>
                  <a:tcPr/>
                </a:tc>
                <a:tc>
                  <a:txBody>
                    <a:bodyPr/>
                    <a:lstStyle/>
                    <a:p>
                      <a:pPr algn="ctr"/>
                      <a:r>
                        <a:rPr lang="en-GB" sz="1200" dirty="0"/>
                        <a:t>Ss</a:t>
                      </a:r>
                    </a:p>
                  </a:txBody>
                  <a:tcPr/>
                </a:tc>
                <a:tc>
                  <a:txBody>
                    <a:bodyPr/>
                    <a:lstStyle/>
                    <a:p>
                      <a:pPr algn="ctr"/>
                      <a:r>
                        <a:rPr lang="en-GB" sz="1200" dirty="0"/>
                        <a:t>Ss</a:t>
                      </a:r>
                    </a:p>
                  </a:txBody>
                  <a:tcPr/>
                </a:tc>
                <a:extLst>
                  <a:ext uri="{0D108BD9-81ED-4DB2-BD59-A6C34878D82A}">
                    <a16:rowId xmlns:a16="http://schemas.microsoft.com/office/drawing/2014/main" val="708581927"/>
                  </a:ext>
                </a:extLst>
              </a:tr>
            </a:tbl>
          </a:graphicData>
        </a:graphic>
      </p:graphicFrame>
      <p:graphicFrame>
        <p:nvGraphicFramePr>
          <p:cNvPr id="5" name="Table 4">
            <a:extLst>
              <a:ext uri="{FF2B5EF4-FFF2-40B4-BE49-F238E27FC236}">
                <a16:creationId xmlns:a16="http://schemas.microsoft.com/office/drawing/2014/main" id="{930CF7EB-DEC6-D989-8742-261B93BBBD93}"/>
              </a:ext>
            </a:extLst>
          </p:cNvPr>
          <p:cNvGraphicFramePr>
            <a:graphicFrameLocks noGrp="1"/>
          </p:cNvGraphicFramePr>
          <p:nvPr/>
        </p:nvGraphicFramePr>
        <p:xfrm>
          <a:off x="3405204" y="5153526"/>
          <a:ext cx="2309796" cy="2041359"/>
        </p:xfrm>
        <a:graphic>
          <a:graphicData uri="http://schemas.openxmlformats.org/drawingml/2006/table">
            <a:tbl>
              <a:tblPr firstRow="1" bandRow="1">
                <a:tableStyleId>{F5AB1C69-6EDB-4FF4-983F-18BD219EF322}</a:tableStyleId>
              </a:tblPr>
              <a:tblGrid>
                <a:gridCol w="817880">
                  <a:extLst>
                    <a:ext uri="{9D8B030D-6E8A-4147-A177-3AD203B41FA5}">
                      <a16:colId xmlns:a16="http://schemas.microsoft.com/office/drawing/2014/main" val="2458536876"/>
                    </a:ext>
                  </a:extLst>
                </a:gridCol>
                <a:gridCol w="818148">
                  <a:extLst>
                    <a:ext uri="{9D8B030D-6E8A-4147-A177-3AD203B41FA5}">
                      <a16:colId xmlns:a16="http://schemas.microsoft.com/office/drawing/2014/main" val="652016645"/>
                    </a:ext>
                  </a:extLst>
                </a:gridCol>
                <a:gridCol w="673768">
                  <a:extLst>
                    <a:ext uri="{9D8B030D-6E8A-4147-A177-3AD203B41FA5}">
                      <a16:colId xmlns:a16="http://schemas.microsoft.com/office/drawing/2014/main" val="1809953340"/>
                    </a:ext>
                  </a:extLst>
                </a:gridCol>
              </a:tblGrid>
              <a:tr h="680453">
                <a:tc>
                  <a:txBody>
                    <a:bodyPr/>
                    <a:lstStyle/>
                    <a:p>
                      <a:pPr algn="ctr"/>
                      <a:endParaRPr lang="en-GB" sz="1200"/>
                    </a:p>
                  </a:txBody>
                  <a:tcPr/>
                </a:tc>
                <a:tc>
                  <a:txBody>
                    <a:bodyPr/>
                    <a:lstStyle/>
                    <a:p>
                      <a:pPr algn="ctr"/>
                      <a:r>
                        <a:rPr lang="en-GB" sz="1200" dirty="0">
                          <a:solidFill>
                            <a:schemeClr val="tx1"/>
                          </a:solidFill>
                        </a:rPr>
                        <a:t>S</a:t>
                      </a:r>
                    </a:p>
                  </a:txBody>
                  <a:tcPr/>
                </a:tc>
                <a:tc>
                  <a:txBody>
                    <a:bodyPr/>
                    <a:lstStyle/>
                    <a:p>
                      <a:pPr algn="ctr"/>
                      <a:r>
                        <a:rPr lang="en-GB" sz="1200" dirty="0">
                          <a:solidFill>
                            <a:schemeClr val="tx1"/>
                          </a:solidFill>
                        </a:rPr>
                        <a:t>s</a:t>
                      </a:r>
                    </a:p>
                  </a:txBody>
                  <a:tcPr/>
                </a:tc>
                <a:extLst>
                  <a:ext uri="{0D108BD9-81ED-4DB2-BD59-A6C34878D82A}">
                    <a16:rowId xmlns:a16="http://schemas.microsoft.com/office/drawing/2014/main" val="3983529013"/>
                  </a:ext>
                </a:extLst>
              </a:tr>
              <a:tr h="680453">
                <a:tc>
                  <a:txBody>
                    <a:bodyPr/>
                    <a:lstStyle/>
                    <a:p>
                      <a:pPr algn="ctr"/>
                      <a:r>
                        <a:rPr lang="en-GB" sz="1200" dirty="0">
                          <a:solidFill>
                            <a:schemeClr val="tx1"/>
                          </a:solidFill>
                        </a:rPr>
                        <a:t>s</a:t>
                      </a:r>
                    </a:p>
                  </a:txBody>
                  <a:tcPr/>
                </a:tc>
                <a:tc>
                  <a:txBody>
                    <a:bodyPr/>
                    <a:lstStyle/>
                    <a:p>
                      <a:pPr algn="ctr"/>
                      <a:r>
                        <a:rPr lang="en-GB" sz="1200" dirty="0"/>
                        <a:t>Ss</a:t>
                      </a:r>
                    </a:p>
                  </a:txBody>
                  <a:tcPr/>
                </a:tc>
                <a:tc>
                  <a:txBody>
                    <a:bodyPr/>
                    <a:lstStyle/>
                    <a:p>
                      <a:pPr algn="ctr"/>
                      <a:r>
                        <a:rPr lang="en-GB" sz="1200" dirty="0"/>
                        <a:t>ss</a:t>
                      </a:r>
                    </a:p>
                  </a:txBody>
                  <a:tcPr/>
                </a:tc>
                <a:extLst>
                  <a:ext uri="{0D108BD9-81ED-4DB2-BD59-A6C34878D82A}">
                    <a16:rowId xmlns:a16="http://schemas.microsoft.com/office/drawing/2014/main" val="259685875"/>
                  </a:ext>
                </a:extLst>
              </a:tr>
              <a:tr h="680453">
                <a:tc>
                  <a:txBody>
                    <a:bodyPr/>
                    <a:lstStyle/>
                    <a:p>
                      <a:pPr algn="ctr"/>
                      <a:r>
                        <a:rPr lang="en-GB" sz="1200" dirty="0">
                          <a:solidFill>
                            <a:schemeClr val="tx1"/>
                          </a:solidFill>
                        </a:rPr>
                        <a:t>s</a:t>
                      </a:r>
                    </a:p>
                  </a:txBody>
                  <a:tcPr/>
                </a:tc>
                <a:tc>
                  <a:txBody>
                    <a:bodyPr/>
                    <a:lstStyle/>
                    <a:p>
                      <a:pPr algn="ctr"/>
                      <a:r>
                        <a:rPr lang="en-GB" sz="1200" dirty="0"/>
                        <a:t>Ss</a:t>
                      </a:r>
                    </a:p>
                  </a:txBody>
                  <a:tcPr/>
                </a:tc>
                <a:tc>
                  <a:txBody>
                    <a:bodyPr/>
                    <a:lstStyle/>
                    <a:p>
                      <a:pPr algn="ctr"/>
                      <a:r>
                        <a:rPr lang="en-GB" sz="1200" dirty="0"/>
                        <a:t>ss</a:t>
                      </a:r>
                    </a:p>
                  </a:txBody>
                  <a:tcPr/>
                </a:tc>
                <a:extLst>
                  <a:ext uri="{0D108BD9-81ED-4DB2-BD59-A6C34878D82A}">
                    <a16:rowId xmlns:a16="http://schemas.microsoft.com/office/drawing/2014/main" val="4233940021"/>
                  </a:ext>
                </a:extLst>
              </a:tr>
            </a:tbl>
          </a:graphicData>
        </a:graphic>
      </p:graphicFrame>
      <p:sp>
        <p:nvSpPr>
          <p:cNvPr id="2" name="Rectangle 1">
            <a:extLst>
              <a:ext uri="{FF2B5EF4-FFF2-40B4-BE49-F238E27FC236}">
                <a16:creationId xmlns:a16="http://schemas.microsoft.com/office/drawing/2014/main" id="{53C012B5-710A-E3D8-94E9-6417C8F8BFD2}"/>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596C7F75-0E54-59FB-47D9-89354970952E}"/>
              </a:ext>
            </a:extLst>
          </p:cNvPr>
          <p:cNvSpPr>
            <a:spLocks noGrp="1"/>
          </p:cNvSpPr>
          <p:nvPr>
            <p:ph type="sldNum" sz="quarter" idx="12"/>
          </p:nvPr>
        </p:nvSpPr>
        <p:spPr/>
        <p:txBody>
          <a:bodyPr/>
          <a:lstStyle/>
          <a:p>
            <a:fld id="{A49C798E-A141-4728-B2C1-C020555BD9EF}" type="slidenum">
              <a:rPr lang="en-GB" smtClean="0"/>
              <a:t>44</a:t>
            </a:fld>
            <a:endParaRPr lang="en-GB"/>
          </a:p>
        </p:txBody>
      </p:sp>
    </p:spTree>
    <p:extLst>
      <p:ext uri="{BB962C8B-B14F-4D97-AF65-F5344CB8AC3E}">
        <p14:creationId xmlns:p14="http://schemas.microsoft.com/office/powerpoint/2010/main" val="2299185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239446303"/>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Family trees</a:t>
                      </a:r>
                    </a:p>
                    <a:p>
                      <a:pPr>
                        <a:lnSpc>
                          <a:spcPct val="150000"/>
                        </a:lnSpc>
                      </a:pPr>
                      <a:r>
                        <a:rPr lang="en-GB" sz="1200" b="0" dirty="0">
                          <a:solidFill>
                            <a:schemeClr val="tx1"/>
                          </a:solidFill>
                        </a:rPr>
                        <a:t>You need to interpret a family tree. Knowing how inheritance works will help you interpret a family tree. You need to look at which alleles are dominant and which are recessive. Remember if a dominant allele is present then that characteristic will show. Fortunately most genetic conditions are recessive. If a person has a genetic disorder caused by a recessive allele then they must have both alleles e.g. bb. However if a person has one normal allele and one for the disorder e.g. Bb then they CARRY the disorder but wont be affected by it. We call them a </a:t>
                      </a:r>
                      <a:r>
                        <a:rPr lang="en-GB" sz="1200" b="1" u="sng" dirty="0">
                          <a:solidFill>
                            <a:schemeClr val="tx1"/>
                          </a:solidFill>
                        </a:rPr>
                        <a:t>CARRIER</a:t>
                      </a:r>
                      <a:r>
                        <a:rPr lang="en-GB" sz="1200" b="0" dirty="0">
                          <a:solidFill>
                            <a:schemeClr val="tx1"/>
                          </a:solidFill>
                        </a:rPr>
                        <a:t>. They can however pass it on to their offspring. </a:t>
                      </a: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r>
                        <a:rPr lang="en-GB" sz="1200" dirty="0">
                          <a:solidFill>
                            <a:schemeClr val="tx1"/>
                          </a:solidFill>
                        </a:rPr>
                        <a:t>                                     female                                               male</a:t>
                      </a:r>
                    </a:p>
                    <a:p>
                      <a:pPr algn="ct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endParaRPr lang="en-GB" sz="1200" dirty="0">
                        <a:solidFill>
                          <a:schemeClr val="tx1"/>
                        </a:solidFill>
                      </a:endParaRPr>
                    </a:p>
                    <a:p>
                      <a:pPr>
                        <a:lnSpc>
                          <a:spcPct val="150000"/>
                        </a:lnSpc>
                      </a:pPr>
                      <a:r>
                        <a:rPr lang="en-GB" sz="1200" b="0" dirty="0">
                          <a:solidFill>
                            <a:schemeClr val="tx1"/>
                          </a:solidFill>
                        </a:rPr>
                        <a:t>From this you can see that the CF gene is not dominant as not everyone has it. </a:t>
                      </a:r>
                    </a:p>
                    <a:p>
                      <a:pPr>
                        <a:lnSpc>
                          <a:spcPct val="150000"/>
                        </a:lnSpc>
                      </a:pPr>
                      <a:r>
                        <a:rPr lang="en-GB" sz="1200" b="0" dirty="0">
                          <a:solidFill>
                            <a:schemeClr val="tx1"/>
                          </a:solidFill>
                        </a:rPr>
                        <a:t>It can also skip generations which is why it is difficult to track unless someone is born with it then genetic screening will begin. Genetic counsellors use these family trees to help families who carry or have genetic disorders to trace who has it and who is likely to inherit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7" name="Picture 6">
            <a:extLst>
              <a:ext uri="{FF2B5EF4-FFF2-40B4-BE49-F238E27FC236}">
                <a16:creationId xmlns:a16="http://schemas.microsoft.com/office/drawing/2014/main" id="{9545DD58-1081-F3F9-F23E-114B3F912C16}"/>
              </a:ext>
            </a:extLst>
          </p:cNvPr>
          <p:cNvPicPr>
            <a:picLocks noChangeAspect="1"/>
          </p:cNvPicPr>
          <p:nvPr/>
        </p:nvPicPr>
        <p:blipFill>
          <a:blip r:embed="rId2"/>
          <a:stretch>
            <a:fillRect/>
          </a:stretch>
        </p:blipFill>
        <p:spPr>
          <a:xfrm>
            <a:off x="1255058" y="3801035"/>
            <a:ext cx="4554635" cy="2994212"/>
          </a:xfrm>
          <a:prstGeom prst="rect">
            <a:avLst/>
          </a:prstGeom>
        </p:spPr>
      </p:pic>
      <p:sp>
        <p:nvSpPr>
          <p:cNvPr id="8" name="Flowchart: Connector 7">
            <a:extLst>
              <a:ext uri="{FF2B5EF4-FFF2-40B4-BE49-F238E27FC236}">
                <a16:creationId xmlns:a16="http://schemas.microsoft.com/office/drawing/2014/main" id="{06C1656F-E9D2-6575-FC30-99CE4173EDA6}"/>
              </a:ext>
            </a:extLst>
          </p:cNvPr>
          <p:cNvSpPr/>
          <p:nvPr/>
        </p:nvSpPr>
        <p:spPr>
          <a:xfrm>
            <a:off x="2223247" y="2728950"/>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lank 8">
            <a:hlinkClick r:id="" action="ppaction://noaction" highlightClick="1"/>
            <a:extLst>
              <a:ext uri="{FF2B5EF4-FFF2-40B4-BE49-F238E27FC236}">
                <a16:creationId xmlns:a16="http://schemas.microsoft.com/office/drawing/2014/main" id="{3EC4E653-EC88-1045-B804-A314C00C74D4}"/>
              </a:ext>
            </a:extLst>
          </p:cNvPr>
          <p:cNvSpPr/>
          <p:nvPr/>
        </p:nvSpPr>
        <p:spPr>
          <a:xfrm>
            <a:off x="4171098" y="2728950"/>
            <a:ext cx="457200" cy="4572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4F7AA964-4098-0784-AED8-9DEBEB5DD673}"/>
              </a:ext>
            </a:extLst>
          </p:cNvPr>
          <p:cNvSpPr>
            <a:spLocks noGrp="1"/>
          </p:cNvSpPr>
          <p:nvPr>
            <p:ph type="sldNum" sz="quarter" idx="12"/>
          </p:nvPr>
        </p:nvSpPr>
        <p:spPr/>
        <p:txBody>
          <a:bodyPr/>
          <a:lstStyle/>
          <a:p>
            <a:fld id="{A49C798E-A141-4728-B2C1-C020555BD9EF}" type="slidenum">
              <a:rPr lang="en-GB" smtClean="0"/>
              <a:t>45</a:t>
            </a:fld>
            <a:endParaRPr lang="en-GB"/>
          </a:p>
        </p:txBody>
      </p:sp>
    </p:spTree>
    <p:extLst>
      <p:ext uri="{BB962C8B-B14F-4D97-AF65-F5344CB8AC3E}">
        <p14:creationId xmlns:p14="http://schemas.microsoft.com/office/powerpoint/2010/main" val="2092802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AAF08-724F-18F6-0045-BB1CB9882C8D}"/>
              </a:ext>
            </a:extLst>
          </p:cNvPr>
          <p:cNvSpPr>
            <a:spLocks noGrp="1"/>
          </p:cNvSpPr>
          <p:nvPr>
            <p:ph idx="1"/>
          </p:nvPr>
        </p:nvSpPr>
        <p:spPr>
          <a:xfrm>
            <a:off x="471488" y="336884"/>
            <a:ext cx="5915025" cy="7899067"/>
          </a:xfrm>
        </p:spPr>
        <p:txBody>
          <a:bodyPr/>
          <a:lstStyle/>
          <a:p>
            <a:r>
              <a:rPr lang="en-GB" sz="1200" dirty="0"/>
              <a:t>Using C for the normal allele and c for cystic fibrosis allele, add to the diagram below to track the inheritance of cystic fibrosis</a:t>
            </a:r>
            <a:r>
              <a:rPr lang="en-GB" dirty="0"/>
              <a:t>.</a:t>
            </a:r>
          </a:p>
          <a:p>
            <a:endParaRPr lang="en-GB" dirty="0"/>
          </a:p>
        </p:txBody>
      </p:sp>
      <p:pic>
        <p:nvPicPr>
          <p:cNvPr id="4" name="Picture 3">
            <a:extLst>
              <a:ext uri="{FF2B5EF4-FFF2-40B4-BE49-F238E27FC236}">
                <a16:creationId xmlns:a16="http://schemas.microsoft.com/office/drawing/2014/main" id="{92477F77-F66D-9485-1EC7-0228F6841316}"/>
              </a:ext>
            </a:extLst>
          </p:cNvPr>
          <p:cNvPicPr>
            <a:picLocks noChangeAspect="1"/>
          </p:cNvPicPr>
          <p:nvPr/>
        </p:nvPicPr>
        <p:blipFill>
          <a:blip r:embed="rId2"/>
          <a:stretch>
            <a:fillRect/>
          </a:stretch>
        </p:blipFill>
        <p:spPr>
          <a:xfrm>
            <a:off x="1036112" y="998622"/>
            <a:ext cx="4785775" cy="3705726"/>
          </a:xfrm>
          <a:prstGeom prst="rect">
            <a:avLst/>
          </a:prstGeom>
        </p:spPr>
      </p:pic>
      <p:sp>
        <p:nvSpPr>
          <p:cNvPr id="6" name="TextBox 5">
            <a:extLst>
              <a:ext uri="{FF2B5EF4-FFF2-40B4-BE49-F238E27FC236}">
                <a16:creationId xmlns:a16="http://schemas.microsoft.com/office/drawing/2014/main" id="{54343AA1-1785-7E57-1991-DA27ADCCC412}"/>
              </a:ext>
            </a:extLst>
          </p:cNvPr>
          <p:cNvSpPr txBox="1"/>
          <p:nvPr/>
        </p:nvSpPr>
        <p:spPr>
          <a:xfrm>
            <a:off x="2358188" y="5654842"/>
            <a:ext cx="3890819" cy="1754326"/>
          </a:xfrm>
          <a:prstGeom prst="rect">
            <a:avLst/>
          </a:prstGeom>
          <a:noFill/>
          <a:ln>
            <a:solidFill>
              <a:schemeClr val="tx1"/>
            </a:solidFill>
          </a:ln>
        </p:spPr>
        <p:txBody>
          <a:bodyPr wrap="square" rtlCol="0">
            <a:spAutoFit/>
          </a:bodyPr>
          <a:lstStyle/>
          <a:p>
            <a:r>
              <a:rPr lang="en-GB" sz="1200" dirty="0"/>
              <a:t>ANSWERS</a:t>
            </a:r>
          </a:p>
          <a:p>
            <a:endParaRPr lang="en-GB" sz="1200" dirty="0"/>
          </a:p>
          <a:p>
            <a:r>
              <a:rPr lang="en-GB" sz="1200" dirty="0"/>
              <a:t>CC = normal        cc = cystic fibrosis    Cc = carrier</a:t>
            </a:r>
          </a:p>
          <a:p>
            <a:endParaRPr lang="en-GB" sz="1200" dirty="0"/>
          </a:p>
          <a:p>
            <a:r>
              <a:rPr lang="en-GB" sz="1200" dirty="0"/>
              <a:t>            Cc     </a:t>
            </a:r>
            <a:r>
              <a:rPr lang="en-GB" sz="1200" dirty="0" err="1"/>
              <a:t>CC</a:t>
            </a:r>
            <a:r>
              <a:rPr lang="en-GB" sz="1200" dirty="0"/>
              <a:t>                                         </a:t>
            </a:r>
            <a:r>
              <a:rPr lang="en-GB" sz="1200" dirty="0" err="1"/>
              <a:t>CC</a:t>
            </a:r>
            <a:r>
              <a:rPr lang="en-GB" sz="1200" dirty="0"/>
              <a:t>     </a:t>
            </a:r>
            <a:r>
              <a:rPr lang="en-GB" sz="1200" dirty="0" err="1"/>
              <a:t>Cc</a:t>
            </a:r>
            <a:endParaRPr lang="en-GB" sz="1200" dirty="0"/>
          </a:p>
          <a:p>
            <a:endParaRPr lang="en-GB" sz="1200" dirty="0"/>
          </a:p>
          <a:p>
            <a:r>
              <a:rPr lang="en-GB" sz="1200" dirty="0"/>
              <a:t>Cc         </a:t>
            </a:r>
            <a:r>
              <a:rPr lang="en-GB" sz="1200" dirty="0" err="1"/>
              <a:t>CC</a:t>
            </a:r>
            <a:r>
              <a:rPr lang="en-GB" sz="1200" dirty="0"/>
              <a:t>         </a:t>
            </a:r>
            <a:r>
              <a:rPr lang="en-GB" sz="1200" dirty="0" err="1"/>
              <a:t>Cc</a:t>
            </a:r>
            <a:r>
              <a:rPr lang="en-GB" sz="1200" dirty="0"/>
              <a:t>                   </a:t>
            </a:r>
            <a:r>
              <a:rPr lang="en-GB" sz="1200" dirty="0" err="1"/>
              <a:t>Cc</a:t>
            </a:r>
            <a:r>
              <a:rPr lang="en-GB" sz="1200" dirty="0"/>
              <a:t>      </a:t>
            </a:r>
            <a:r>
              <a:rPr lang="en-GB" sz="1200" dirty="0" err="1"/>
              <a:t>CC</a:t>
            </a:r>
            <a:r>
              <a:rPr lang="en-GB" sz="1200" dirty="0"/>
              <a:t>      </a:t>
            </a:r>
            <a:r>
              <a:rPr lang="en-GB" sz="1200" dirty="0" err="1"/>
              <a:t>Cc</a:t>
            </a:r>
            <a:r>
              <a:rPr lang="en-GB" sz="1200" dirty="0"/>
              <a:t>     </a:t>
            </a:r>
            <a:r>
              <a:rPr lang="en-GB" sz="1200" dirty="0" err="1"/>
              <a:t>CC</a:t>
            </a:r>
            <a:endParaRPr lang="en-GB" sz="1200" dirty="0"/>
          </a:p>
          <a:p>
            <a:endParaRPr lang="en-GB" sz="1200" dirty="0"/>
          </a:p>
          <a:p>
            <a:r>
              <a:rPr lang="en-GB" sz="1200" dirty="0"/>
              <a:t>              Cc         </a:t>
            </a:r>
            <a:r>
              <a:rPr lang="en-GB" sz="1200" dirty="0" err="1"/>
              <a:t>cc</a:t>
            </a:r>
            <a:r>
              <a:rPr lang="en-GB" sz="1200" dirty="0"/>
              <a:t>                   </a:t>
            </a:r>
            <a:r>
              <a:rPr lang="en-GB" sz="1200" dirty="0" err="1"/>
              <a:t>Cc</a:t>
            </a:r>
            <a:r>
              <a:rPr lang="en-GB" sz="1200" dirty="0"/>
              <a:t>        </a:t>
            </a:r>
            <a:r>
              <a:rPr lang="en-GB" sz="1200" dirty="0" err="1"/>
              <a:t>CC</a:t>
            </a:r>
            <a:endParaRPr lang="en-GB" sz="1200" dirty="0"/>
          </a:p>
        </p:txBody>
      </p:sp>
      <p:sp>
        <p:nvSpPr>
          <p:cNvPr id="2" name="Rectangle 1">
            <a:extLst>
              <a:ext uri="{FF2B5EF4-FFF2-40B4-BE49-F238E27FC236}">
                <a16:creationId xmlns:a16="http://schemas.microsoft.com/office/drawing/2014/main" id="{7CC8C71F-9EE3-C7F8-C12F-66FE92755F2B}"/>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3B937642-A40D-CBA8-4D60-5ABAE96B6045}"/>
              </a:ext>
            </a:extLst>
          </p:cNvPr>
          <p:cNvSpPr>
            <a:spLocks noGrp="1"/>
          </p:cNvSpPr>
          <p:nvPr>
            <p:ph type="sldNum" sz="quarter" idx="12"/>
          </p:nvPr>
        </p:nvSpPr>
        <p:spPr/>
        <p:txBody>
          <a:bodyPr/>
          <a:lstStyle/>
          <a:p>
            <a:fld id="{A49C798E-A141-4728-B2C1-C020555BD9EF}" type="slidenum">
              <a:rPr lang="en-GB" smtClean="0"/>
              <a:t>46</a:t>
            </a:fld>
            <a:endParaRPr lang="en-GB"/>
          </a:p>
        </p:txBody>
      </p:sp>
    </p:spTree>
    <p:extLst>
      <p:ext uri="{BB962C8B-B14F-4D97-AF65-F5344CB8AC3E}">
        <p14:creationId xmlns:p14="http://schemas.microsoft.com/office/powerpoint/2010/main" val="42423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10312695"/>
          </a:xfrm>
          <a:prstGeom prst="rect">
            <a:avLst/>
          </a:prstGeom>
          <a:noFill/>
          <a:ln w="28575">
            <a:noFill/>
          </a:ln>
        </p:spPr>
        <p:txBody>
          <a:bodyPr wrap="square" rtlCol="0">
            <a:spAutoFit/>
          </a:bodyPr>
          <a:lstStyle/>
          <a:p>
            <a:pPr>
              <a:lnSpc>
                <a:spcPct val="150000"/>
              </a:lnSpc>
            </a:pPr>
            <a:r>
              <a:rPr lang="en-GB" sz="1200" b="1" u="sng" dirty="0"/>
              <a:t>Rehearsal Questions</a:t>
            </a:r>
          </a:p>
          <a:p>
            <a:pPr marL="228600" indent="-228600">
              <a:lnSpc>
                <a:spcPct val="150000"/>
              </a:lnSpc>
              <a:buFont typeface="+mj-lt"/>
              <a:buAutoNum type="arabicPeriod"/>
            </a:pPr>
            <a:r>
              <a:rPr lang="en-GB" sz="1200" dirty="0"/>
              <a:t>What does Homozygous mean?</a:t>
            </a:r>
          </a:p>
          <a:p>
            <a:pPr>
              <a:lnSpc>
                <a:spcPct val="150000"/>
              </a:lnSpc>
            </a:pPr>
            <a:r>
              <a:rPr lang="en-GB" sz="1200" dirty="0"/>
              <a:t>………………………………………………………………………………………………………………………………………………………</a:t>
            </a:r>
          </a:p>
          <a:p>
            <a:pPr marL="228600" indent="-228600">
              <a:lnSpc>
                <a:spcPct val="150000"/>
              </a:lnSpc>
              <a:buFont typeface="+mj-lt"/>
              <a:buAutoNum type="arabicPeriod"/>
            </a:pPr>
            <a:endParaRPr lang="en-GB" sz="1200" dirty="0"/>
          </a:p>
          <a:p>
            <a:pPr>
              <a:lnSpc>
                <a:spcPct val="150000"/>
              </a:lnSpc>
            </a:pPr>
            <a:r>
              <a:rPr lang="en-GB" sz="1200" dirty="0"/>
              <a:t>2 What does  Heterozygous mean?</a:t>
            </a:r>
          </a:p>
          <a:p>
            <a:pPr>
              <a:lnSpc>
                <a:spcPct val="150000"/>
              </a:lnSpc>
            </a:pPr>
            <a:r>
              <a:rPr lang="en-GB" sz="1200" dirty="0"/>
              <a:t>………………………………………………………………………………………………………………………………………………………</a:t>
            </a:r>
          </a:p>
          <a:p>
            <a:pPr>
              <a:lnSpc>
                <a:spcPct val="150000"/>
              </a:lnSpc>
            </a:pPr>
            <a:endParaRPr lang="en-GB" sz="1200" dirty="0"/>
          </a:p>
          <a:p>
            <a:pPr>
              <a:lnSpc>
                <a:spcPct val="150000"/>
              </a:lnSpc>
            </a:pPr>
            <a:r>
              <a:rPr lang="en-GB" sz="1200" dirty="0"/>
              <a:t>3. What does genotype mean?</a:t>
            </a:r>
          </a:p>
          <a:p>
            <a:pPr>
              <a:lnSpc>
                <a:spcPct val="150000"/>
              </a:lnSpc>
            </a:pPr>
            <a:r>
              <a:rPr lang="en-GB" sz="1200" dirty="0"/>
              <a:t>………………………………………………………………………………………………………………………………………………………</a:t>
            </a:r>
          </a:p>
          <a:p>
            <a:pPr>
              <a:lnSpc>
                <a:spcPct val="150000"/>
              </a:lnSpc>
            </a:pPr>
            <a:endParaRPr lang="en-GB" sz="1200" dirty="0"/>
          </a:p>
          <a:p>
            <a:pPr>
              <a:lnSpc>
                <a:spcPct val="150000"/>
              </a:lnSpc>
            </a:pPr>
            <a:r>
              <a:rPr lang="en-GB" sz="1200" dirty="0"/>
              <a:t> 4. What does phenotype mean?</a:t>
            </a:r>
          </a:p>
          <a:p>
            <a:pPr>
              <a:lnSpc>
                <a:spcPct val="150000"/>
              </a:lnSpc>
            </a:pPr>
            <a:r>
              <a:rPr lang="en-GB" sz="1200" dirty="0"/>
              <a:t> ……………………………………………………………………………………………………………………………………………………</a:t>
            </a:r>
          </a:p>
          <a:p>
            <a:pPr marL="228600" indent="-228600">
              <a:lnSpc>
                <a:spcPct val="150000"/>
              </a:lnSpc>
              <a:buFont typeface="+mj-lt"/>
              <a:buAutoNum type="arabicPeriod"/>
            </a:pPr>
            <a:endParaRPr lang="en-GB" sz="1200" dirty="0"/>
          </a:p>
          <a:p>
            <a:pPr>
              <a:lnSpc>
                <a:spcPct val="150000"/>
              </a:lnSpc>
            </a:pPr>
            <a:r>
              <a:rPr lang="en-GB" sz="1200" dirty="0"/>
              <a:t>5. What does dominant mean?</a:t>
            </a:r>
          </a:p>
          <a:p>
            <a:pPr>
              <a:lnSpc>
                <a:spcPct val="150000"/>
              </a:lnSpc>
            </a:pPr>
            <a:r>
              <a:rPr lang="en-GB" sz="1200" dirty="0"/>
              <a:t>………………………………………………………………………………………………………………………………………………………</a:t>
            </a:r>
          </a:p>
          <a:p>
            <a:pPr marL="228600" indent="-228600">
              <a:lnSpc>
                <a:spcPct val="150000"/>
              </a:lnSpc>
              <a:buFont typeface="+mj-lt"/>
              <a:buAutoNum type="arabicPeriod"/>
            </a:pPr>
            <a:endParaRPr lang="en-GB" sz="1200" dirty="0"/>
          </a:p>
          <a:p>
            <a:pPr>
              <a:lnSpc>
                <a:spcPct val="150000"/>
              </a:lnSpc>
            </a:pPr>
            <a:r>
              <a:rPr lang="en-GB" sz="1200" dirty="0"/>
              <a:t>6. What does recessive mean?</a:t>
            </a:r>
          </a:p>
          <a:p>
            <a:pPr>
              <a:lnSpc>
                <a:spcPct val="150000"/>
              </a:lnSpc>
            </a:pPr>
            <a:r>
              <a:rPr lang="en-GB" sz="1200" dirty="0"/>
              <a:t>   ………………………………………………………………………………………………………………………………………………………</a:t>
            </a:r>
          </a:p>
          <a:p>
            <a:pPr marL="228600" indent="-228600">
              <a:lnSpc>
                <a:spcPct val="150000"/>
              </a:lnSpc>
              <a:buFont typeface="+mj-lt"/>
              <a:buAutoNum type="arabicPeriod"/>
            </a:pPr>
            <a:endParaRPr lang="en-GB" sz="1200" dirty="0"/>
          </a:p>
          <a:p>
            <a:pPr>
              <a:lnSpc>
                <a:spcPct val="150000"/>
              </a:lnSpc>
            </a:pPr>
            <a:r>
              <a:rPr lang="en-GB" sz="1200" dirty="0"/>
              <a:t>7. If two alleles are the same how do we describe them? ………………………………………………………………………………………………………………………………………………………</a:t>
            </a:r>
          </a:p>
          <a:p>
            <a:pPr>
              <a:lnSpc>
                <a:spcPct val="150000"/>
              </a:lnSpc>
            </a:pPr>
            <a:r>
              <a:rPr lang="en-GB" sz="1200" dirty="0"/>
              <a:t>8. If two alleles are different how do we describe them?</a:t>
            </a:r>
          </a:p>
          <a:p>
            <a:pPr>
              <a:lnSpc>
                <a:spcPct val="150000"/>
              </a:lnSpc>
            </a:pPr>
            <a:r>
              <a:rPr lang="en-GB" sz="1200" dirty="0"/>
              <a:t>………………………………………………………………………………………………………………………………………………………</a:t>
            </a:r>
          </a:p>
          <a:p>
            <a:pPr>
              <a:lnSpc>
                <a:spcPct val="150000"/>
              </a:lnSpc>
            </a:pPr>
            <a:r>
              <a:rPr lang="en-GB" sz="1200" dirty="0"/>
              <a:t>9. How a person looks is described as the? ……………………………………………………………………………………</a:t>
            </a:r>
          </a:p>
          <a:p>
            <a:pPr>
              <a:lnSpc>
                <a:spcPct val="150000"/>
              </a:lnSpc>
            </a:pPr>
            <a:r>
              <a:rPr lang="en-GB" sz="1200" dirty="0"/>
              <a:t>10. When an allele is on its own but shows it is described as …………………………………………………….</a:t>
            </a:r>
          </a:p>
          <a:p>
            <a:pPr>
              <a:lnSpc>
                <a:spcPct val="150000"/>
              </a:lnSpc>
            </a:pPr>
            <a:r>
              <a:rPr lang="en-GB" sz="1200" dirty="0"/>
              <a:t>11. When an allele needs to both to show it is described as …………………………………………………….</a:t>
            </a:r>
          </a:p>
          <a:p>
            <a:pPr>
              <a:lnSpc>
                <a:spcPct val="150000"/>
              </a:lnSpc>
            </a:pPr>
            <a:r>
              <a:rPr lang="en-GB" sz="1200" dirty="0"/>
              <a:t>12. Two alleles CC would be described as …………………………………………………….</a:t>
            </a:r>
          </a:p>
          <a:p>
            <a:pPr>
              <a:lnSpc>
                <a:spcPct val="150000"/>
              </a:lnSpc>
            </a:pPr>
            <a:r>
              <a:rPr lang="en-GB" sz="1200" dirty="0"/>
              <a:t>13. Two alleles Cc would be described as …………………………………………………….</a:t>
            </a:r>
          </a:p>
          <a:p>
            <a:pPr>
              <a:lnSpc>
                <a:spcPct val="150000"/>
              </a:lnSpc>
            </a:pPr>
            <a:r>
              <a:rPr lang="en-GB" sz="1200" dirty="0"/>
              <a:t>14.  Two alleles cc would be described as …………………………………………………….</a:t>
            </a:r>
          </a:p>
          <a:p>
            <a:pPr>
              <a:lnSpc>
                <a:spcPct val="150000"/>
              </a:lnSpc>
            </a:pPr>
            <a:r>
              <a:rPr lang="en-GB" sz="1200" dirty="0"/>
              <a:t> </a:t>
            </a:r>
          </a:p>
          <a:p>
            <a:pPr>
              <a:lnSpc>
                <a:spcPct val="150000"/>
              </a:lnSpc>
            </a:pPr>
            <a:r>
              <a:rPr lang="en-GB" sz="1200" dirty="0"/>
              <a:t>. </a:t>
            </a:r>
          </a:p>
          <a:p>
            <a:pPr>
              <a:lnSpc>
                <a:spcPct val="150000"/>
              </a:lnSpc>
            </a:pPr>
            <a:endParaRPr lang="en-GB" sz="1200" dirty="0"/>
          </a:p>
          <a:p>
            <a:pPr marL="228600" indent="-228600">
              <a:lnSpc>
                <a:spcPct val="150000"/>
              </a:lnSpc>
              <a:buFont typeface="+mj-lt"/>
              <a:buAutoNum type="arabicPeriod"/>
            </a:pPr>
            <a:endParaRPr lang="en-GB" sz="1200" dirty="0"/>
          </a:p>
          <a:p>
            <a:pPr marL="228600" indent="-228600">
              <a:lnSpc>
                <a:spcPct val="150000"/>
              </a:lnSpc>
              <a:buFont typeface="+mj-lt"/>
              <a:buAutoNum type="arabicPeriod"/>
            </a:pPr>
            <a:endParaRPr lang="en-GB" sz="1200" dirty="0"/>
          </a:p>
          <a:p>
            <a:pPr marL="228600" indent="-228600">
              <a:lnSpc>
                <a:spcPct val="150000"/>
              </a:lnSpc>
              <a:buFont typeface="+mj-lt"/>
              <a:buAutoNum type="arabicPeriod"/>
            </a:pPr>
            <a:endParaRPr lang="en-GB" sz="12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6117DC07-E07C-33B0-5E45-82FB5FEF601C}"/>
              </a:ext>
            </a:extLst>
          </p:cNvPr>
          <p:cNvSpPr txBox="1"/>
          <p:nvPr/>
        </p:nvSpPr>
        <p:spPr>
          <a:xfrm>
            <a:off x="2688851" y="416820"/>
            <a:ext cx="3896099" cy="276999"/>
          </a:xfrm>
          <a:prstGeom prst="rect">
            <a:avLst/>
          </a:prstGeom>
          <a:noFill/>
          <a:ln>
            <a:solidFill>
              <a:schemeClr val="tx1"/>
            </a:solidFill>
          </a:ln>
        </p:spPr>
        <p:txBody>
          <a:bodyPr wrap="square" rtlCol="0">
            <a:spAutoFit/>
          </a:bodyPr>
          <a:lstStyle/>
          <a:p>
            <a:r>
              <a:rPr lang="en-GB" sz="1200" dirty="0"/>
              <a:t>Both alleles the same</a:t>
            </a:r>
          </a:p>
        </p:txBody>
      </p:sp>
      <p:sp>
        <p:nvSpPr>
          <p:cNvPr id="3" name="TextBox 2">
            <a:extLst>
              <a:ext uri="{FF2B5EF4-FFF2-40B4-BE49-F238E27FC236}">
                <a16:creationId xmlns:a16="http://schemas.microsoft.com/office/drawing/2014/main" id="{D20BB3A8-2719-4C08-1C9E-E701D75ABA73}"/>
              </a:ext>
            </a:extLst>
          </p:cNvPr>
          <p:cNvSpPr txBox="1"/>
          <p:nvPr/>
        </p:nvSpPr>
        <p:spPr>
          <a:xfrm>
            <a:off x="2934635" y="904465"/>
            <a:ext cx="3322729" cy="276999"/>
          </a:xfrm>
          <a:prstGeom prst="rect">
            <a:avLst/>
          </a:prstGeom>
          <a:noFill/>
          <a:ln>
            <a:solidFill>
              <a:schemeClr val="tx1"/>
            </a:solidFill>
          </a:ln>
        </p:spPr>
        <p:txBody>
          <a:bodyPr wrap="square" rtlCol="0">
            <a:spAutoFit/>
          </a:bodyPr>
          <a:lstStyle/>
          <a:p>
            <a:r>
              <a:rPr lang="en-GB" sz="1200" dirty="0"/>
              <a:t>Alleles different</a:t>
            </a:r>
          </a:p>
        </p:txBody>
      </p:sp>
      <p:sp>
        <p:nvSpPr>
          <p:cNvPr id="5" name="TextBox 4">
            <a:extLst>
              <a:ext uri="{FF2B5EF4-FFF2-40B4-BE49-F238E27FC236}">
                <a16:creationId xmlns:a16="http://schemas.microsoft.com/office/drawing/2014/main" id="{7527303F-09C5-D8E9-7909-1D903A7A4639}"/>
              </a:ext>
            </a:extLst>
          </p:cNvPr>
          <p:cNvSpPr txBox="1"/>
          <p:nvPr/>
        </p:nvSpPr>
        <p:spPr>
          <a:xfrm>
            <a:off x="2419536" y="2173742"/>
            <a:ext cx="3376705" cy="276999"/>
          </a:xfrm>
          <a:prstGeom prst="rect">
            <a:avLst/>
          </a:prstGeom>
          <a:noFill/>
          <a:ln>
            <a:solidFill>
              <a:schemeClr val="tx1"/>
            </a:solidFill>
          </a:ln>
        </p:spPr>
        <p:txBody>
          <a:bodyPr wrap="square" rtlCol="0">
            <a:spAutoFit/>
          </a:bodyPr>
          <a:lstStyle/>
          <a:p>
            <a:r>
              <a:rPr lang="en-GB" sz="1200" dirty="0"/>
              <a:t>The genes you possess</a:t>
            </a:r>
          </a:p>
        </p:txBody>
      </p:sp>
      <p:sp>
        <p:nvSpPr>
          <p:cNvPr id="7" name="TextBox 6">
            <a:extLst>
              <a:ext uri="{FF2B5EF4-FFF2-40B4-BE49-F238E27FC236}">
                <a16:creationId xmlns:a16="http://schemas.microsoft.com/office/drawing/2014/main" id="{1695ECDE-B23B-B68E-D0B6-948C85BB4AE7}"/>
              </a:ext>
            </a:extLst>
          </p:cNvPr>
          <p:cNvSpPr txBox="1"/>
          <p:nvPr/>
        </p:nvSpPr>
        <p:spPr>
          <a:xfrm>
            <a:off x="2169459" y="2924307"/>
            <a:ext cx="3876861" cy="276999"/>
          </a:xfrm>
          <a:prstGeom prst="rect">
            <a:avLst/>
          </a:prstGeom>
          <a:noFill/>
          <a:ln>
            <a:solidFill>
              <a:schemeClr val="tx1"/>
            </a:solidFill>
          </a:ln>
        </p:spPr>
        <p:txBody>
          <a:bodyPr wrap="square" rtlCol="0">
            <a:spAutoFit/>
          </a:bodyPr>
          <a:lstStyle/>
          <a:p>
            <a:r>
              <a:rPr lang="en-GB" sz="1200" dirty="0"/>
              <a:t>The genes you show</a:t>
            </a:r>
          </a:p>
        </p:txBody>
      </p:sp>
      <p:sp>
        <p:nvSpPr>
          <p:cNvPr id="8" name="TextBox 7">
            <a:extLst>
              <a:ext uri="{FF2B5EF4-FFF2-40B4-BE49-F238E27FC236}">
                <a16:creationId xmlns:a16="http://schemas.microsoft.com/office/drawing/2014/main" id="{6900A379-70F9-85E6-3706-E200F9FE0C53}"/>
              </a:ext>
            </a:extLst>
          </p:cNvPr>
          <p:cNvSpPr txBox="1"/>
          <p:nvPr/>
        </p:nvSpPr>
        <p:spPr>
          <a:xfrm>
            <a:off x="2506196" y="3674872"/>
            <a:ext cx="3376706" cy="276999"/>
          </a:xfrm>
          <a:prstGeom prst="rect">
            <a:avLst/>
          </a:prstGeom>
          <a:noFill/>
          <a:ln>
            <a:solidFill>
              <a:schemeClr val="tx1"/>
            </a:solidFill>
          </a:ln>
        </p:spPr>
        <p:txBody>
          <a:bodyPr wrap="square" rtlCol="0">
            <a:spAutoFit/>
          </a:bodyPr>
          <a:lstStyle/>
          <a:p>
            <a:r>
              <a:rPr lang="en-GB" sz="1200" dirty="0"/>
              <a:t>The allele that shows when only one is present</a:t>
            </a:r>
          </a:p>
        </p:txBody>
      </p:sp>
      <p:sp>
        <p:nvSpPr>
          <p:cNvPr id="9" name="TextBox 8">
            <a:extLst>
              <a:ext uri="{FF2B5EF4-FFF2-40B4-BE49-F238E27FC236}">
                <a16:creationId xmlns:a16="http://schemas.microsoft.com/office/drawing/2014/main" id="{9F806AF2-FC19-8157-089B-AB829A27B64C}"/>
              </a:ext>
            </a:extLst>
          </p:cNvPr>
          <p:cNvSpPr txBox="1"/>
          <p:nvPr/>
        </p:nvSpPr>
        <p:spPr>
          <a:xfrm>
            <a:off x="2934635" y="4488967"/>
            <a:ext cx="3130921" cy="461665"/>
          </a:xfrm>
          <a:prstGeom prst="rect">
            <a:avLst/>
          </a:prstGeom>
          <a:noFill/>
          <a:ln>
            <a:solidFill>
              <a:schemeClr val="tx1"/>
            </a:solidFill>
          </a:ln>
        </p:spPr>
        <p:txBody>
          <a:bodyPr wrap="square" rtlCol="0">
            <a:spAutoFit/>
          </a:bodyPr>
          <a:lstStyle/>
          <a:p>
            <a:r>
              <a:rPr lang="en-GB" sz="1200" dirty="0"/>
              <a:t>The allele that shows only when both are present</a:t>
            </a:r>
          </a:p>
        </p:txBody>
      </p:sp>
      <p:sp>
        <p:nvSpPr>
          <p:cNvPr id="10" name="TextBox 9">
            <a:extLst>
              <a:ext uri="{FF2B5EF4-FFF2-40B4-BE49-F238E27FC236}">
                <a16:creationId xmlns:a16="http://schemas.microsoft.com/office/drawing/2014/main" id="{A5A98006-DBE9-9C79-A880-C3599D3C155A}"/>
              </a:ext>
            </a:extLst>
          </p:cNvPr>
          <p:cNvSpPr txBox="1"/>
          <p:nvPr/>
        </p:nvSpPr>
        <p:spPr>
          <a:xfrm>
            <a:off x="3048000" y="5330394"/>
            <a:ext cx="3406588" cy="276999"/>
          </a:xfrm>
          <a:prstGeom prst="rect">
            <a:avLst/>
          </a:prstGeom>
          <a:noFill/>
          <a:ln>
            <a:solidFill>
              <a:schemeClr val="tx1"/>
            </a:solidFill>
          </a:ln>
        </p:spPr>
        <p:txBody>
          <a:bodyPr wrap="square" rtlCol="0">
            <a:spAutoFit/>
          </a:bodyPr>
          <a:lstStyle/>
          <a:p>
            <a:r>
              <a:rPr lang="en-GB" sz="1200" dirty="0"/>
              <a:t>homozygous</a:t>
            </a:r>
          </a:p>
        </p:txBody>
      </p:sp>
      <p:sp>
        <p:nvSpPr>
          <p:cNvPr id="11" name="TextBox 10">
            <a:extLst>
              <a:ext uri="{FF2B5EF4-FFF2-40B4-BE49-F238E27FC236}">
                <a16:creationId xmlns:a16="http://schemas.microsoft.com/office/drawing/2014/main" id="{3955E52B-4A08-157E-1646-C0BF8601D557}"/>
              </a:ext>
            </a:extLst>
          </p:cNvPr>
          <p:cNvSpPr txBox="1"/>
          <p:nvPr/>
        </p:nvSpPr>
        <p:spPr>
          <a:xfrm>
            <a:off x="3429000" y="6092513"/>
            <a:ext cx="2828364" cy="276999"/>
          </a:xfrm>
          <a:prstGeom prst="rect">
            <a:avLst/>
          </a:prstGeom>
          <a:noFill/>
          <a:ln>
            <a:solidFill>
              <a:schemeClr val="tx1"/>
            </a:solidFill>
          </a:ln>
        </p:spPr>
        <p:txBody>
          <a:bodyPr wrap="square" rtlCol="0">
            <a:spAutoFit/>
          </a:bodyPr>
          <a:lstStyle/>
          <a:p>
            <a:r>
              <a:rPr lang="en-GB" sz="1200" dirty="0"/>
              <a:t>heterozygous</a:t>
            </a:r>
          </a:p>
        </p:txBody>
      </p:sp>
      <p:sp>
        <p:nvSpPr>
          <p:cNvPr id="12" name="TextBox 11">
            <a:extLst>
              <a:ext uri="{FF2B5EF4-FFF2-40B4-BE49-F238E27FC236}">
                <a16:creationId xmlns:a16="http://schemas.microsoft.com/office/drawing/2014/main" id="{B8BB44DD-A03C-9DF6-2533-6A0E5FB824B2}"/>
              </a:ext>
            </a:extLst>
          </p:cNvPr>
          <p:cNvSpPr txBox="1"/>
          <p:nvPr/>
        </p:nvSpPr>
        <p:spPr>
          <a:xfrm>
            <a:off x="3429000" y="6461845"/>
            <a:ext cx="3048000" cy="276999"/>
          </a:xfrm>
          <a:prstGeom prst="rect">
            <a:avLst/>
          </a:prstGeom>
          <a:noFill/>
          <a:ln>
            <a:solidFill>
              <a:schemeClr val="tx1"/>
            </a:solidFill>
          </a:ln>
        </p:spPr>
        <p:txBody>
          <a:bodyPr wrap="square" rtlCol="0">
            <a:spAutoFit/>
          </a:bodyPr>
          <a:lstStyle/>
          <a:p>
            <a:r>
              <a:rPr lang="en-GB" sz="1200" dirty="0"/>
              <a:t>phenotype</a:t>
            </a:r>
          </a:p>
        </p:txBody>
      </p:sp>
      <p:sp>
        <p:nvSpPr>
          <p:cNvPr id="13" name="TextBox 12">
            <a:extLst>
              <a:ext uri="{FF2B5EF4-FFF2-40B4-BE49-F238E27FC236}">
                <a16:creationId xmlns:a16="http://schemas.microsoft.com/office/drawing/2014/main" id="{E0162140-8B6B-7FD8-453B-DC850496C00F}"/>
              </a:ext>
            </a:extLst>
          </p:cNvPr>
          <p:cNvSpPr txBox="1"/>
          <p:nvPr/>
        </p:nvSpPr>
        <p:spPr>
          <a:xfrm>
            <a:off x="3913049" y="6876277"/>
            <a:ext cx="2721908" cy="276999"/>
          </a:xfrm>
          <a:prstGeom prst="rect">
            <a:avLst/>
          </a:prstGeom>
          <a:noFill/>
          <a:ln>
            <a:solidFill>
              <a:schemeClr val="tx1"/>
            </a:solidFill>
          </a:ln>
        </p:spPr>
        <p:txBody>
          <a:bodyPr wrap="square" rtlCol="0">
            <a:spAutoFit/>
          </a:bodyPr>
          <a:lstStyle/>
          <a:p>
            <a:r>
              <a:rPr lang="en-GB" sz="1200" dirty="0"/>
              <a:t>dominant</a:t>
            </a:r>
          </a:p>
        </p:txBody>
      </p:sp>
      <p:sp>
        <p:nvSpPr>
          <p:cNvPr id="14" name="TextBox 13">
            <a:extLst>
              <a:ext uri="{FF2B5EF4-FFF2-40B4-BE49-F238E27FC236}">
                <a16:creationId xmlns:a16="http://schemas.microsoft.com/office/drawing/2014/main" id="{231DFAF7-5D99-91E7-3F78-7F82F31E8800}"/>
              </a:ext>
            </a:extLst>
          </p:cNvPr>
          <p:cNvSpPr txBox="1"/>
          <p:nvPr/>
        </p:nvSpPr>
        <p:spPr>
          <a:xfrm>
            <a:off x="4063067" y="7223964"/>
            <a:ext cx="2413933" cy="276999"/>
          </a:xfrm>
          <a:prstGeom prst="rect">
            <a:avLst/>
          </a:prstGeom>
          <a:noFill/>
          <a:ln>
            <a:solidFill>
              <a:schemeClr val="tx1"/>
            </a:solidFill>
          </a:ln>
        </p:spPr>
        <p:txBody>
          <a:bodyPr wrap="square" rtlCol="0">
            <a:spAutoFit/>
          </a:bodyPr>
          <a:lstStyle/>
          <a:p>
            <a:r>
              <a:rPr lang="en-GB" sz="1200" dirty="0"/>
              <a:t>recessive</a:t>
            </a:r>
          </a:p>
        </p:txBody>
      </p:sp>
      <p:sp>
        <p:nvSpPr>
          <p:cNvPr id="15" name="TextBox 14">
            <a:extLst>
              <a:ext uri="{FF2B5EF4-FFF2-40B4-BE49-F238E27FC236}">
                <a16:creationId xmlns:a16="http://schemas.microsoft.com/office/drawing/2014/main" id="{7DF28275-41A0-6CE7-022C-24788A1529C7}"/>
              </a:ext>
            </a:extLst>
          </p:cNvPr>
          <p:cNvSpPr txBox="1"/>
          <p:nvPr/>
        </p:nvSpPr>
        <p:spPr>
          <a:xfrm>
            <a:off x="3863042" y="7516656"/>
            <a:ext cx="2610503" cy="276999"/>
          </a:xfrm>
          <a:prstGeom prst="rect">
            <a:avLst/>
          </a:prstGeom>
          <a:noFill/>
          <a:ln>
            <a:solidFill>
              <a:schemeClr val="tx1"/>
            </a:solidFill>
          </a:ln>
        </p:spPr>
        <p:txBody>
          <a:bodyPr wrap="square" rtlCol="0">
            <a:spAutoFit/>
          </a:bodyPr>
          <a:lstStyle/>
          <a:p>
            <a:r>
              <a:rPr lang="en-GB" sz="1200" dirty="0"/>
              <a:t>Homozygous dominant</a:t>
            </a:r>
          </a:p>
        </p:txBody>
      </p:sp>
      <p:sp>
        <p:nvSpPr>
          <p:cNvPr id="16" name="TextBox 15">
            <a:extLst>
              <a:ext uri="{FF2B5EF4-FFF2-40B4-BE49-F238E27FC236}">
                <a16:creationId xmlns:a16="http://schemas.microsoft.com/office/drawing/2014/main" id="{6E2DBD89-32E0-6793-B63D-EBE3DAE2CD98}"/>
              </a:ext>
            </a:extLst>
          </p:cNvPr>
          <p:cNvSpPr txBox="1"/>
          <p:nvPr/>
        </p:nvSpPr>
        <p:spPr>
          <a:xfrm>
            <a:off x="3618287" y="7859396"/>
            <a:ext cx="2855258" cy="276999"/>
          </a:xfrm>
          <a:prstGeom prst="rect">
            <a:avLst/>
          </a:prstGeom>
          <a:noFill/>
          <a:ln>
            <a:solidFill>
              <a:schemeClr val="tx1"/>
            </a:solidFill>
          </a:ln>
        </p:spPr>
        <p:txBody>
          <a:bodyPr wrap="square" rtlCol="0">
            <a:spAutoFit/>
          </a:bodyPr>
          <a:lstStyle/>
          <a:p>
            <a:r>
              <a:rPr lang="en-GB" sz="1200" dirty="0"/>
              <a:t>heterozygous</a:t>
            </a:r>
          </a:p>
        </p:txBody>
      </p:sp>
      <p:sp>
        <p:nvSpPr>
          <p:cNvPr id="17" name="TextBox 16">
            <a:extLst>
              <a:ext uri="{FF2B5EF4-FFF2-40B4-BE49-F238E27FC236}">
                <a16:creationId xmlns:a16="http://schemas.microsoft.com/office/drawing/2014/main" id="{B5337CA1-A055-4F4D-4D11-498564D63884}"/>
              </a:ext>
            </a:extLst>
          </p:cNvPr>
          <p:cNvSpPr txBox="1"/>
          <p:nvPr/>
        </p:nvSpPr>
        <p:spPr>
          <a:xfrm>
            <a:off x="2934635" y="8152088"/>
            <a:ext cx="2721908" cy="276999"/>
          </a:xfrm>
          <a:prstGeom prst="rect">
            <a:avLst/>
          </a:prstGeom>
          <a:noFill/>
          <a:ln>
            <a:solidFill>
              <a:schemeClr val="tx1"/>
            </a:solidFill>
          </a:ln>
        </p:spPr>
        <p:txBody>
          <a:bodyPr wrap="square" rtlCol="0">
            <a:spAutoFit/>
          </a:bodyPr>
          <a:lstStyle/>
          <a:p>
            <a:r>
              <a:rPr lang="en-GB" sz="1200" dirty="0"/>
              <a:t>Homozygous recessive</a:t>
            </a:r>
          </a:p>
        </p:txBody>
      </p:sp>
      <p:sp>
        <p:nvSpPr>
          <p:cNvPr id="18" name="Slide Number Placeholder 17">
            <a:extLst>
              <a:ext uri="{FF2B5EF4-FFF2-40B4-BE49-F238E27FC236}">
                <a16:creationId xmlns:a16="http://schemas.microsoft.com/office/drawing/2014/main" id="{19BE6FCB-92FB-EA2A-2C0E-01E31E880B66}"/>
              </a:ext>
            </a:extLst>
          </p:cNvPr>
          <p:cNvSpPr>
            <a:spLocks noGrp="1"/>
          </p:cNvSpPr>
          <p:nvPr>
            <p:ph type="sldNum" sz="quarter" idx="12"/>
          </p:nvPr>
        </p:nvSpPr>
        <p:spPr/>
        <p:txBody>
          <a:bodyPr/>
          <a:lstStyle/>
          <a:p>
            <a:fld id="{A49C798E-A141-4728-B2C1-C020555BD9EF}" type="slidenum">
              <a:rPr lang="en-GB" smtClean="0"/>
              <a:t>47</a:t>
            </a:fld>
            <a:endParaRPr lang="en-GB"/>
          </a:p>
        </p:txBody>
      </p:sp>
    </p:spTree>
    <p:extLst>
      <p:ext uri="{BB962C8B-B14F-4D97-AF65-F5344CB8AC3E}">
        <p14:creationId xmlns:p14="http://schemas.microsoft.com/office/powerpoint/2010/main" val="77729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8096704"/>
          </a:xfrm>
          <a:prstGeom prst="rect">
            <a:avLst/>
          </a:prstGeom>
          <a:noFill/>
          <a:ln w="28575">
            <a:noFill/>
          </a:ln>
        </p:spPr>
        <p:txBody>
          <a:bodyPr wrap="square" rtlCol="0">
            <a:spAutoFit/>
          </a:bodyPr>
          <a:lstStyle/>
          <a:p>
            <a:pPr>
              <a:lnSpc>
                <a:spcPct val="150000"/>
              </a:lnSpc>
            </a:pPr>
            <a:r>
              <a:rPr lang="en-GB" sz="1200" b="1" u="sng" dirty="0"/>
              <a:t>Contrasting concepts</a:t>
            </a:r>
          </a:p>
          <a:p>
            <a:pPr>
              <a:lnSpc>
                <a:spcPct val="150000"/>
              </a:lnSpc>
            </a:pPr>
            <a:endParaRPr lang="en-GB" sz="1200" b="1" u="sng" dirty="0"/>
          </a:p>
          <a:p>
            <a:pPr>
              <a:lnSpc>
                <a:spcPct val="150000"/>
              </a:lnSpc>
            </a:pPr>
            <a:r>
              <a:rPr lang="en-GB" sz="1200" dirty="0"/>
              <a:t>I DO</a:t>
            </a:r>
          </a:p>
          <a:p>
            <a:pPr>
              <a:lnSpc>
                <a:spcPct val="150000"/>
              </a:lnSpc>
            </a:pPr>
            <a:r>
              <a:rPr lang="en-GB" sz="1200" dirty="0"/>
              <a:t>Compare dominant allele to recessive allele</a:t>
            </a:r>
          </a:p>
          <a:p>
            <a:pPr>
              <a:lnSpc>
                <a:spcPct val="150000"/>
              </a:lnSpc>
            </a:pPr>
            <a:r>
              <a:rPr lang="en-GB" sz="1200" dirty="0"/>
              <a:t>…………………………………………………………………………………………………………………………………………………………</a:t>
            </a:r>
          </a:p>
          <a:p>
            <a:pPr>
              <a:lnSpc>
                <a:spcPct val="150000"/>
              </a:lnSpc>
            </a:pPr>
            <a:r>
              <a:rPr lang="en-GB" sz="1200" dirty="0"/>
              <a:t>……………………………………………………………………………………………………………………………………………………….</a:t>
            </a:r>
          </a:p>
          <a:p>
            <a:pPr>
              <a:lnSpc>
                <a:spcPct val="150000"/>
              </a:lnSpc>
            </a:pPr>
            <a:r>
              <a:rPr lang="en-GB" sz="1200" dirty="0"/>
              <a:t>.</a:t>
            </a:r>
            <a:r>
              <a:rPr lang="en-GB" sz="1200" b="1" u="sng" dirty="0"/>
              <a:t>WE DO</a:t>
            </a:r>
          </a:p>
          <a:p>
            <a:pPr>
              <a:lnSpc>
                <a:spcPct val="150000"/>
              </a:lnSpc>
            </a:pPr>
            <a:r>
              <a:rPr lang="en-GB" sz="1200" dirty="0"/>
              <a:t>Compare homozygous to heterozygous</a:t>
            </a:r>
          </a:p>
          <a:p>
            <a:pPr>
              <a:lnSpc>
                <a:spcPct val="150000"/>
              </a:lnSpc>
            </a:pPr>
            <a:r>
              <a:rPr lang="en-GB" sz="1200" dirty="0"/>
              <a:t>…………………………………………………………………………………………………………………………………………………………………………………………………………………………………………………………………………………………………………………</a:t>
            </a:r>
          </a:p>
          <a:p>
            <a:pPr>
              <a:lnSpc>
                <a:spcPct val="150000"/>
              </a:lnSpc>
            </a:pPr>
            <a:r>
              <a:rPr lang="en-GB" sz="1200" dirty="0"/>
              <a:t>.</a:t>
            </a:r>
            <a:r>
              <a:rPr lang="en-GB" sz="1200" b="1" u="sng" dirty="0"/>
              <a:t>YOU DO</a:t>
            </a:r>
          </a:p>
          <a:p>
            <a:pPr>
              <a:lnSpc>
                <a:spcPct val="150000"/>
              </a:lnSpc>
            </a:pPr>
            <a:r>
              <a:rPr lang="en-GB" sz="1200" dirty="0"/>
              <a:t>Compare genotype to phenotype</a:t>
            </a:r>
          </a:p>
          <a:p>
            <a:pPr>
              <a:lnSpc>
                <a:spcPct val="150000"/>
              </a:lnSpc>
            </a:pPr>
            <a:r>
              <a:rPr lang="en-GB" sz="1200" dirty="0"/>
              <a:t>………………………………………………………………………………………………………………………………………………………………. ………………………………………………………………………………………………………………………………………………….</a:t>
            </a:r>
          </a:p>
          <a:p>
            <a:pPr>
              <a:lnSpc>
                <a:spcPct val="150000"/>
              </a:lnSpc>
            </a:pPr>
            <a:r>
              <a:rPr lang="en-GB" sz="1200" dirty="0"/>
              <a:t>Compare allele to gene</a:t>
            </a:r>
          </a:p>
          <a:p>
            <a:pPr>
              <a:lnSpc>
                <a:spcPct val="150000"/>
              </a:lnSpc>
            </a:pPr>
            <a:r>
              <a:rPr lang="en-GB" sz="1200" dirty="0"/>
              <a:t>………………………………………………………………………………………………………………………………………………………………. ………………………………………………………………………………………………………………………………………………….</a:t>
            </a:r>
          </a:p>
          <a:p>
            <a:pPr>
              <a:lnSpc>
                <a:spcPct val="150000"/>
              </a:lnSpc>
            </a:pPr>
            <a:r>
              <a:rPr lang="en-GB" sz="1200" dirty="0"/>
              <a:t>Compare carrier to not affected</a:t>
            </a:r>
          </a:p>
          <a:p>
            <a:pPr>
              <a:lnSpc>
                <a:spcPct val="150000"/>
              </a:lnSpc>
            </a:pPr>
            <a:r>
              <a:rPr lang="en-GB" sz="1200" dirty="0"/>
              <a:t>……………………………………………………………………………………………………………………………………………………………………………………………………………………………………………………………………………………………………………………</a:t>
            </a:r>
          </a:p>
          <a:p>
            <a:pPr>
              <a:lnSpc>
                <a:spcPct val="150000"/>
              </a:lnSpc>
            </a:pPr>
            <a:r>
              <a:rPr lang="en-GB" sz="1200" dirty="0"/>
              <a:t>.Compare haploid to diploid</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endParaRPr lang="en-GB" sz="1200" dirty="0"/>
          </a:p>
          <a:p>
            <a:pPr marL="228600" indent="-228600">
              <a:lnSpc>
                <a:spcPct val="150000"/>
              </a:lnSpc>
              <a:buFont typeface="+mj-lt"/>
              <a:buAutoNum type="arabicPeriod"/>
            </a:pPr>
            <a:endParaRPr lang="en-GB" sz="12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4E18BD0C-A161-ADD2-F3A2-50849B2C61E8}"/>
              </a:ext>
            </a:extLst>
          </p:cNvPr>
          <p:cNvSpPr txBox="1"/>
          <p:nvPr/>
        </p:nvSpPr>
        <p:spPr>
          <a:xfrm>
            <a:off x="2331574" y="765617"/>
            <a:ext cx="3639670" cy="461665"/>
          </a:xfrm>
          <a:prstGeom prst="rect">
            <a:avLst/>
          </a:prstGeom>
          <a:noFill/>
          <a:ln>
            <a:solidFill>
              <a:schemeClr val="tx1"/>
            </a:solidFill>
          </a:ln>
        </p:spPr>
        <p:txBody>
          <a:bodyPr wrap="square" rtlCol="0">
            <a:spAutoFit/>
          </a:bodyPr>
          <a:lstStyle/>
          <a:p>
            <a:r>
              <a:rPr lang="en-GB" sz="1200" dirty="0"/>
              <a:t>Dominant needs to have one allele to show, recessive needs to have two</a:t>
            </a:r>
          </a:p>
        </p:txBody>
      </p:sp>
      <p:sp>
        <p:nvSpPr>
          <p:cNvPr id="7" name="TextBox 6">
            <a:extLst>
              <a:ext uri="{FF2B5EF4-FFF2-40B4-BE49-F238E27FC236}">
                <a16:creationId xmlns:a16="http://schemas.microsoft.com/office/drawing/2014/main" id="{D3907767-181F-86CF-751D-5C6C3DFC100B}"/>
              </a:ext>
            </a:extLst>
          </p:cNvPr>
          <p:cNvSpPr txBox="1"/>
          <p:nvPr/>
        </p:nvSpPr>
        <p:spPr>
          <a:xfrm>
            <a:off x="2904565" y="2312893"/>
            <a:ext cx="3465233" cy="461665"/>
          </a:xfrm>
          <a:prstGeom prst="rect">
            <a:avLst/>
          </a:prstGeom>
          <a:noFill/>
          <a:ln>
            <a:solidFill>
              <a:schemeClr val="tx1"/>
            </a:solidFill>
          </a:ln>
        </p:spPr>
        <p:txBody>
          <a:bodyPr wrap="square" rtlCol="0">
            <a:spAutoFit/>
          </a:bodyPr>
          <a:lstStyle/>
          <a:p>
            <a:r>
              <a:rPr lang="en-GB" sz="1200" dirty="0"/>
              <a:t>Heterozygous has 2 different strength alleles , homozygous has two alleles the same</a:t>
            </a:r>
          </a:p>
        </p:txBody>
      </p:sp>
      <p:sp>
        <p:nvSpPr>
          <p:cNvPr id="8" name="TextBox 7">
            <a:extLst>
              <a:ext uri="{FF2B5EF4-FFF2-40B4-BE49-F238E27FC236}">
                <a16:creationId xmlns:a16="http://schemas.microsoft.com/office/drawing/2014/main" id="{17C79170-0D51-1FF4-641B-8198E0D89EA2}"/>
              </a:ext>
            </a:extLst>
          </p:cNvPr>
          <p:cNvSpPr txBox="1"/>
          <p:nvPr/>
        </p:nvSpPr>
        <p:spPr>
          <a:xfrm>
            <a:off x="2514976" y="3432788"/>
            <a:ext cx="3639670" cy="461665"/>
          </a:xfrm>
          <a:prstGeom prst="rect">
            <a:avLst/>
          </a:prstGeom>
          <a:noFill/>
          <a:ln>
            <a:solidFill>
              <a:schemeClr val="tx1"/>
            </a:solidFill>
          </a:ln>
        </p:spPr>
        <p:txBody>
          <a:bodyPr wrap="square" rtlCol="0">
            <a:spAutoFit/>
          </a:bodyPr>
          <a:lstStyle/>
          <a:p>
            <a:r>
              <a:rPr lang="en-GB" sz="1200" dirty="0"/>
              <a:t>Genotype are the genes you posses, phenotype is the characteristics you show</a:t>
            </a:r>
          </a:p>
        </p:txBody>
      </p:sp>
      <p:sp>
        <p:nvSpPr>
          <p:cNvPr id="9" name="TextBox 8">
            <a:extLst>
              <a:ext uri="{FF2B5EF4-FFF2-40B4-BE49-F238E27FC236}">
                <a16:creationId xmlns:a16="http://schemas.microsoft.com/office/drawing/2014/main" id="{0C5CC282-8CC1-496D-3D43-FF760A150A60}"/>
              </a:ext>
            </a:extLst>
          </p:cNvPr>
          <p:cNvSpPr txBox="1"/>
          <p:nvPr/>
        </p:nvSpPr>
        <p:spPr>
          <a:xfrm>
            <a:off x="2649073" y="4435417"/>
            <a:ext cx="3550023" cy="461665"/>
          </a:xfrm>
          <a:prstGeom prst="rect">
            <a:avLst/>
          </a:prstGeom>
          <a:noFill/>
          <a:ln>
            <a:solidFill>
              <a:schemeClr val="tx1"/>
            </a:solidFill>
          </a:ln>
        </p:spPr>
        <p:txBody>
          <a:bodyPr wrap="square" rtlCol="0">
            <a:spAutoFit/>
          </a:bodyPr>
          <a:lstStyle/>
          <a:p>
            <a:r>
              <a:rPr lang="en-GB" sz="1200" dirty="0"/>
              <a:t>A gene is for a characteristic an allele is the strength of the gene</a:t>
            </a:r>
          </a:p>
        </p:txBody>
      </p:sp>
      <p:sp>
        <p:nvSpPr>
          <p:cNvPr id="10" name="TextBox 9">
            <a:extLst>
              <a:ext uri="{FF2B5EF4-FFF2-40B4-BE49-F238E27FC236}">
                <a16:creationId xmlns:a16="http://schemas.microsoft.com/office/drawing/2014/main" id="{24BDDDED-CF80-E25C-90A4-5E8946568CB3}"/>
              </a:ext>
            </a:extLst>
          </p:cNvPr>
          <p:cNvSpPr txBox="1"/>
          <p:nvPr/>
        </p:nvSpPr>
        <p:spPr>
          <a:xfrm>
            <a:off x="2376398" y="5170267"/>
            <a:ext cx="3550023" cy="646331"/>
          </a:xfrm>
          <a:prstGeom prst="rect">
            <a:avLst/>
          </a:prstGeom>
          <a:noFill/>
          <a:ln>
            <a:solidFill>
              <a:schemeClr val="tx1"/>
            </a:solidFill>
          </a:ln>
        </p:spPr>
        <p:txBody>
          <a:bodyPr wrap="square" rtlCol="0">
            <a:spAutoFit/>
          </a:bodyPr>
          <a:lstStyle/>
          <a:p>
            <a:r>
              <a:rPr lang="en-GB" sz="1200" dirty="0"/>
              <a:t>A carrier has a recessive gene as well as he dominant one whereas a normal person does not carry the recessive gene</a:t>
            </a:r>
          </a:p>
        </p:txBody>
      </p:sp>
      <p:sp>
        <p:nvSpPr>
          <p:cNvPr id="11" name="TextBox 10">
            <a:extLst>
              <a:ext uri="{FF2B5EF4-FFF2-40B4-BE49-F238E27FC236}">
                <a16:creationId xmlns:a16="http://schemas.microsoft.com/office/drawing/2014/main" id="{E494E142-3182-7348-D685-D6CC282AB38D}"/>
              </a:ext>
            </a:extLst>
          </p:cNvPr>
          <p:cNvSpPr txBox="1"/>
          <p:nvPr/>
        </p:nvSpPr>
        <p:spPr>
          <a:xfrm>
            <a:off x="2376398" y="6567161"/>
            <a:ext cx="3410697" cy="461665"/>
          </a:xfrm>
          <a:prstGeom prst="rect">
            <a:avLst/>
          </a:prstGeom>
          <a:noFill/>
          <a:ln>
            <a:solidFill>
              <a:schemeClr val="tx1"/>
            </a:solidFill>
          </a:ln>
        </p:spPr>
        <p:txBody>
          <a:bodyPr wrap="square" rtlCol="0">
            <a:spAutoFit/>
          </a:bodyPr>
          <a:lstStyle/>
          <a:p>
            <a:r>
              <a:rPr lang="en-GB" sz="1200" dirty="0"/>
              <a:t>Diploid is the full chromosome number where as haploid is the half number</a:t>
            </a:r>
          </a:p>
        </p:txBody>
      </p:sp>
      <p:sp>
        <p:nvSpPr>
          <p:cNvPr id="3" name="Slide Number Placeholder 2">
            <a:extLst>
              <a:ext uri="{FF2B5EF4-FFF2-40B4-BE49-F238E27FC236}">
                <a16:creationId xmlns:a16="http://schemas.microsoft.com/office/drawing/2014/main" id="{17662C0A-068A-487D-7FE7-D8E7F8276EE2}"/>
              </a:ext>
            </a:extLst>
          </p:cNvPr>
          <p:cNvSpPr>
            <a:spLocks noGrp="1"/>
          </p:cNvSpPr>
          <p:nvPr>
            <p:ph type="sldNum" sz="quarter" idx="12"/>
          </p:nvPr>
        </p:nvSpPr>
        <p:spPr/>
        <p:txBody>
          <a:bodyPr/>
          <a:lstStyle/>
          <a:p>
            <a:fld id="{A49C798E-A141-4728-B2C1-C020555BD9EF}" type="slidenum">
              <a:rPr lang="en-GB" smtClean="0"/>
              <a:t>48</a:t>
            </a:fld>
            <a:endParaRPr lang="en-GB"/>
          </a:p>
        </p:txBody>
      </p:sp>
    </p:spTree>
    <p:extLst>
      <p:ext uri="{BB962C8B-B14F-4D97-AF65-F5344CB8AC3E}">
        <p14:creationId xmlns:p14="http://schemas.microsoft.com/office/powerpoint/2010/main" val="1106330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139700" y="203201"/>
            <a:ext cx="6578600" cy="10820526"/>
          </a:xfrm>
          <a:prstGeom prst="rect">
            <a:avLst/>
          </a:prstGeom>
          <a:noFill/>
          <a:ln w="28575">
            <a:noFill/>
          </a:ln>
        </p:spPr>
        <p:txBody>
          <a:bodyPr wrap="square" rtlCol="0">
            <a:spAutoFit/>
          </a:bodyPr>
          <a:lstStyle/>
          <a:p>
            <a:r>
              <a:rPr lang="en-GB" sz="1400" b="1" u="sng" dirty="0"/>
              <a:t>Wrong answers</a:t>
            </a:r>
          </a:p>
          <a:p>
            <a:pPr>
              <a:lnSpc>
                <a:spcPct val="150000"/>
              </a:lnSpc>
            </a:pPr>
            <a:endParaRPr lang="en-GB" sz="1400" b="1" u="sng" dirty="0"/>
          </a:p>
          <a:p>
            <a:pPr marL="171450" indent="-171450">
              <a:lnSpc>
                <a:spcPct val="150000"/>
              </a:lnSpc>
              <a:buFont typeface="Arial" panose="020B0604020202020204" pitchFamily="34" charset="0"/>
              <a:buChar char="•"/>
            </a:pPr>
            <a:r>
              <a:rPr lang="en-GB" sz="1200" b="1" u="sng" dirty="0"/>
              <a:t>I DO</a:t>
            </a:r>
          </a:p>
          <a:p>
            <a:pPr marL="171450" indent="-171450">
              <a:lnSpc>
                <a:spcPct val="150000"/>
              </a:lnSpc>
              <a:buFont typeface="Arial" panose="020B0604020202020204" pitchFamily="34" charset="0"/>
              <a:buChar char="•"/>
            </a:pPr>
            <a:endParaRPr lang="en-GB" sz="1200" dirty="0"/>
          </a:p>
          <a:p>
            <a:pPr marL="171450" indent="-171450">
              <a:lnSpc>
                <a:spcPct val="150000"/>
              </a:lnSpc>
              <a:buFont typeface="Arial" panose="020B0604020202020204" pitchFamily="34" charset="0"/>
              <a:buChar char="•"/>
            </a:pPr>
            <a:r>
              <a:rPr lang="en-GB" sz="1200" dirty="0"/>
              <a:t>Recessive alleles show when in the genotype on their own</a:t>
            </a:r>
          </a:p>
          <a:p>
            <a:pPr>
              <a:lnSpc>
                <a:spcPct val="150000"/>
              </a:lnSpc>
            </a:pPr>
            <a:r>
              <a:rPr lang="en-GB" sz="1200" dirty="0"/>
              <a:t>………………………………………………………………………………………………………………………………………………………………………………………………………………………………..……………………………………………………………………………………</a:t>
            </a:r>
          </a:p>
          <a:p>
            <a:pPr marL="171450" indent="-171450">
              <a:lnSpc>
                <a:spcPct val="150000"/>
              </a:lnSpc>
              <a:buFont typeface="Arial" panose="020B0604020202020204" pitchFamily="34" charset="0"/>
              <a:buChar char="•"/>
            </a:pPr>
            <a:r>
              <a:rPr lang="en-GB" sz="1200" b="1" u="sng" dirty="0"/>
              <a:t>WE DO</a:t>
            </a:r>
          </a:p>
          <a:p>
            <a:pPr marL="171450" indent="-171450">
              <a:lnSpc>
                <a:spcPct val="150000"/>
              </a:lnSpc>
              <a:buFont typeface="Arial" panose="020B0604020202020204" pitchFamily="34" charset="0"/>
              <a:buChar char="•"/>
            </a:pPr>
            <a:r>
              <a:rPr lang="en-GB" sz="1200" dirty="0"/>
              <a:t>Dominant alleles only show when there are two of them</a:t>
            </a:r>
          </a:p>
          <a:p>
            <a:pPr>
              <a:lnSpc>
                <a:spcPct val="150000"/>
              </a:lnSpc>
            </a:pPr>
            <a:r>
              <a:rPr lang="en-GB" sz="1200" dirty="0"/>
              <a:t>………………………………………………………………………………………………………………………………………………………………………………………………………………………………………………….…………………………………………………………………..…</a:t>
            </a:r>
          </a:p>
          <a:p>
            <a:pPr marL="171450" indent="-171450">
              <a:lnSpc>
                <a:spcPct val="150000"/>
              </a:lnSpc>
              <a:buFont typeface="Arial" panose="020B0604020202020204" pitchFamily="34" charset="0"/>
              <a:buChar char="•"/>
            </a:pPr>
            <a:r>
              <a:rPr lang="en-GB" sz="1200" b="1" u="sng" dirty="0"/>
              <a:t>YOU DO</a:t>
            </a:r>
          </a:p>
          <a:p>
            <a:pPr marL="171450" indent="-171450">
              <a:lnSpc>
                <a:spcPct val="150000"/>
              </a:lnSpc>
              <a:buFont typeface="Arial" panose="020B0604020202020204" pitchFamily="34" charset="0"/>
              <a:buChar char="•"/>
            </a:pPr>
            <a:r>
              <a:rPr lang="en-GB" sz="1200" dirty="0"/>
              <a:t>Haploid is the same as diploid</a:t>
            </a:r>
          </a:p>
          <a:p>
            <a:pPr>
              <a:lnSpc>
                <a:spcPct val="150000"/>
              </a:lnSpc>
            </a:pPr>
            <a:r>
              <a:rPr lang="en-GB" sz="1200" dirty="0"/>
              <a:t>………………………………………………………………………………………………………………………………………………………………………………………………………………………………………………….……………………………………………………………………</a:t>
            </a:r>
          </a:p>
          <a:p>
            <a:pPr marL="171450" indent="-171450">
              <a:lnSpc>
                <a:spcPct val="150000"/>
              </a:lnSpc>
              <a:buFont typeface="Arial" panose="020B0604020202020204" pitchFamily="34" charset="0"/>
              <a:buChar char="•"/>
            </a:pPr>
            <a:r>
              <a:rPr lang="en-GB" sz="1200" dirty="0"/>
              <a:t>    Phenotype is the genes a person has</a:t>
            </a:r>
          </a:p>
          <a:p>
            <a:pPr>
              <a:lnSpc>
                <a:spcPct val="150000"/>
              </a:lnSpc>
            </a:pPr>
            <a:r>
              <a:rPr lang="en-GB" sz="1200" dirty="0"/>
              <a:t>………………………………………………………………………………………………………………………………………………………………………………………………………………………………………………….………………………………………………………………………….</a:t>
            </a:r>
          </a:p>
          <a:p>
            <a:pPr marL="171450" indent="-171450">
              <a:lnSpc>
                <a:spcPct val="150000"/>
              </a:lnSpc>
              <a:buFont typeface="Arial" panose="020B0604020202020204" pitchFamily="34" charset="0"/>
              <a:buChar char="•"/>
            </a:pPr>
            <a:r>
              <a:rPr lang="en-GB" sz="1200" dirty="0"/>
              <a:t>Genotype is how a person looks ………………………………………………………………………………………………………………………………………………………………………………………………………………………………………………….…………………………………………………………………</a:t>
            </a:r>
          </a:p>
          <a:p>
            <a:pPr marL="171450" indent="-171450">
              <a:lnSpc>
                <a:spcPct val="150000"/>
              </a:lnSpc>
              <a:buFont typeface="Arial" panose="020B0604020202020204" pitchFamily="34" charset="0"/>
              <a:buChar char="•"/>
            </a:pPr>
            <a:r>
              <a:rPr lang="en-GB" sz="1200" dirty="0"/>
              <a:t>Capital letters represent recessive alleles</a:t>
            </a:r>
          </a:p>
          <a:p>
            <a:pPr>
              <a:lnSpc>
                <a:spcPct val="150000"/>
              </a:lnSpc>
            </a:pPr>
            <a:r>
              <a:rPr lang="en-GB" sz="1200" dirty="0"/>
              <a:t>………………………………………………………………………………………………………………………………………………………………………………………………………………………………………………….…………………………………………………………………………….</a:t>
            </a:r>
          </a:p>
          <a:p>
            <a:pPr>
              <a:lnSpc>
                <a:spcPct val="150000"/>
              </a:lnSpc>
            </a:pPr>
            <a:endParaRPr lang="en-GB" sz="1200"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BF9BDEF6-A5AA-7ED4-2268-9CDF9E56D32A}"/>
              </a:ext>
            </a:extLst>
          </p:cNvPr>
          <p:cNvSpPr txBox="1"/>
          <p:nvPr/>
        </p:nvSpPr>
        <p:spPr>
          <a:xfrm>
            <a:off x="2465295" y="1480893"/>
            <a:ext cx="3747247" cy="276999"/>
          </a:xfrm>
          <a:prstGeom prst="rect">
            <a:avLst/>
          </a:prstGeom>
          <a:noFill/>
          <a:ln>
            <a:solidFill>
              <a:schemeClr val="tx1"/>
            </a:solidFill>
          </a:ln>
        </p:spPr>
        <p:txBody>
          <a:bodyPr wrap="square" rtlCol="0">
            <a:spAutoFit/>
          </a:bodyPr>
          <a:lstStyle/>
          <a:p>
            <a:r>
              <a:rPr lang="en-GB" sz="1200" dirty="0"/>
              <a:t>No only when both are present</a:t>
            </a:r>
          </a:p>
        </p:txBody>
      </p:sp>
      <p:sp>
        <p:nvSpPr>
          <p:cNvPr id="5" name="TextBox 4">
            <a:extLst>
              <a:ext uri="{FF2B5EF4-FFF2-40B4-BE49-F238E27FC236}">
                <a16:creationId xmlns:a16="http://schemas.microsoft.com/office/drawing/2014/main" id="{D4A9935A-1D82-4AA5-1A30-D1C4276CD64D}"/>
              </a:ext>
            </a:extLst>
          </p:cNvPr>
          <p:cNvSpPr txBox="1"/>
          <p:nvPr/>
        </p:nvSpPr>
        <p:spPr>
          <a:xfrm>
            <a:off x="2205318" y="2697311"/>
            <a:ext cx="3747247" cy="276999"/>
          </a:xfrm>
          <a:prstGeom prst="rect">
            <a:avLst/>
          </a:prstGeom>
          <a:noFill/>
          <a:ln>
            <a:solidFill>
              <a:schemeClr val="tx1"/>
            </a:solidFill>
          </a:ln>
        </p:spPr>
        <p:txBody>
          <a:bodyPr wrap="square" rtlCol="0">
            <a:spAutoFit/>
          </a:bodyPr>
          <a:lstStyle/>
          <a:p>
            <a:r>
              <a:rPr lang="en-GB" sz="1200" dirty="0"/>
              <a:t>No only one needed</a:t>
            </a:r>
          </a:p>
        </p:txBody>
      </p:sp>
      <p:sp>
        <p:nvSpPr>
          <p:cNvPr id="7" name="TextBox 6">
            <a:extLst>
              <a:ext uri="{FF2B5EF4-FFF2-40B4-BE49-F238E27FC236}">
                <a16:creationId xmlns:a16="http://schemas.microsoft.com/office/drawing/2014/main" id="{FCC63472-984A-325B-C3B6-4FCE634E93F8}"/>
              </a:ext>
            </a:extLst>
          </p:cNvPr>
          <p:cNvSpPr txBox="1"/>
          <p:nvPr/>
        </p:nvSpPr>
        <p:spPr>
          <a:xfrm>
            <a:off x="2438401" y="3431270"/>
            <a:ext cx="3514164" cy="276999"/>
          </a:xfrm>
          <a:prstGeom prst="rect">
            <a:avLst/>
          </a:prstGeom>
          <a:noFill/>
          <a:ln>
            <a:solidFill>
              <a:schemeClr val="tx1"/>
            </a:solidFill>
          </a:ln>
        </p:spPr>
        <p:txBody>
          <a:bodyPr wrap="square" rtlCol="0">
            <a:spAutoFit/>
          </a:bodyPr>
          <a:lstStyle/>
          <a:p>
            <a:r>
              <a:rPr lang="en-GB" sz="1200" dirty="0"/>
              <a:t>Haploid is half number diploid is double number</a:t>
            </a:r>
          </a:p>
        </p:txBody>
      </p:sp>
      <p:sp>
        <p:nvSpPr>
          <p:cNvPr id="8" name="TextBox 7">
            <a:extLst>
              <a:ext uri="{FF2B5EF4-FFF2-40B4-BE49-F238E27FC236}">
                <a16:creationId xmlns:a16="http://schemas.microsoft.com/office/drawing/2014/main" id="{ABAF6F33-2D1B-ECB7-123F-C5BA3415D391}"/>
              </a:ext>
            </a:extLst>
          </p:cNvPr>
          <p:cNvSpPr txBox="1"/>
          <p:nvPr/>
        </p:nvSpPr>
        <p:spPr>
          <a:xfrm>
            <a:off x="2868706" y="4402359"/>
            <a:ext cx="3083859" cy="276999"/>
          </a:xfrm>
          <a:prstGeom prst="rect">
            <a:avLst/>
          </a:prstGeom>
          <a:noFill/>
          <a:ln>
            <a:solidFill>
              <a:schemeClr val="tx1"/>
            </a:solidFill>
          </a:ln>
        </p:spPr>
        <p:txBody>
          <a:bodyPr wrap="square" rtlCol="0">
            <a:spAutoFit/>
          </a:bodyPr>
          <a:lstStyle/>
          <a:p>
            <a:r>
              <a:rPr lang="en-GB" sz="1200" dirty="0"/>
              <a:t>No this is genotype</a:t>
            </a:r>
          </a:p>
        </p:txBody>
      </p:sp>
      <p:sp>
        <p:nvSpPr>
          <p:cNvPr id="9" name="TextBox 8">
            <a:extLst>
              <a:ext uri="{FF2B5EF4-FFF2-40B4-BE49-F238E27FC236}">
                <a16:creationId xmlns:a16="http://schemas.microsoft.com/office/drawing/2014/main" id="{E0C4AFA5-1A54-3C2D-F894-E00B45FBD4CC}"/>
              </a:ext>
            </a:extLst>
          </p:cNvPr>
          <p:cNvSpPr txBox="1"/>
          <p:nvPr/>
        </p:nvSpPr>
        <p:spPr>
          <a:xfrm>
            <a:off x="2662518" y="5150622"/>
            <a:ext cx="3290047" cy="276999"/>
          </a:xfrm>
          <a:prstGeom prst="rect">
            <a:avLst/>
          </a:prstGeom>
          <a:noFill/>
          <a:ln>
            <a:solidFill>
              <a:schemeClr val="tx1"/>
            </a:solidFill>
          </a:ln>
        </p:spPr>
        <p:txBody>
          <a:bodyPr wrap="square" rtlCol="0">
            <a:spAutoFit/>
          </a:bodyPr>
          <a:lstStyle/>
          <a:p>
            <a:r>
              <a:rPr lang="en-GB" sz="1200" dirty="0"/>
              <a:t>No this is phenotype</a:t>
            </a:r>
          </a:p>
        </p:txBody>
      </p:sp>
      <p:sp>
        <p:nvSpPr>
          <p:cNvPr id="10" name="TextBox 9">
            <a:extLst>
              <a:ext uri="{FF2B5EF4-FFF2-40B4-BE49-F238E27FC236}">
                <a16:creationId xmlns:a16="http://schemas.microsoft.com/office/drawing/2014/main" id="{A432C5BF-4730-4392-0EAB-46AA3FEF6A4D}"/>
              </a:ext>
            </a:extLst>
          </p:cNvPr>
          <p:cNvSpPr txBox="1"/>
          <p:nvPr/>
        </p:nvSpPr>
        <p:spPr>
          <a:xfrm>
            <a:off x="2756647" y="6110516"/>
            <a:ext cx="3307976" cy="276999"/>
          </a:xfrm>
          <a:prstGeom prst="rect">
            <a:avLst/>
          </a:prstGeom>
          <a:noFill/>
          <a:ln>
            <a:solidFill>
              <a:schemeClr val="tx1"/>
            </a:solidFill>
          </a:ln>
        </p:spPr>
        <p:txBody>
          <a:bodyPr wrap="square" rtlCol="0">
            <a:spAutoFit/>
          </a:bodyPr>
          <a:lstStyle/>
          <a:p>
            <a:r>
              <a:rPr lang="en-GB" sz="1200" dirty="0"/>
              <a:t>No they represent dominant alleles</a:t>
            </a:r>
          </a:p>
        </p:txBody>
      </p:sp>
      <p:sp>
        <p:nvSpPr>
          <p:cNvPr id="3" name="Slide Number Placeholder 2">
            <a:extLst>
              <a:ext uri="{FF2B5EF4-FFF2-40B4-BE49-F238E27FC236}">
                <a16:creationId xmlns:a16="http://schemas.microsoft.com/office/drawing/2014/main" id="{5243B2AA-30E8-462F-4E7E-7BAE27866D3C}"/>
              </a:ext>
            </a:extLst>
          </p:cNvPr>
          <p:cNvSpPr>
            <a:spLocks noGrp="1"/>
          </p:cNvSpPr>
          <p:nvPr>
            <p:ph type="sldNum" sz="quarter" idx="12"/>
          </p:nvPr>
        </p:nvSpPr>
        <p:spPr/>
        <p:txBody>
          <a:bodyPr/>
          <a:lstStyle/>
          <a:p>
            <a:fld id="{A49C798E-A141-4728-B2C1-C020555BD9EF}" type="slidenum">
              <a:rPr lang="en-GB" smtClean="0"/>
              <a:t>49</a:t>
            </a:fld>
            <a:endParaRPr lang="en-GB"/>
          </a:p>
        </p:txBody>
      </p:sp>
    </p:spTree>
    <p:extLst>
      <p:ext uri="{BB962C8B-B14F-4D97-AF65-F5344CB8AC3E}">
        <p14:creationId xmlns:p14="http://schemas.microsoft.com/office/powerpoint/2010/main" val="387258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915381"/>
            <a:ext cx="6311900" cy="138499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To be ab le to describe the difference between sexual and asexual reproduction including how many parents involved and whether the offspring were genetically the same as the parent or different.</a:t>
            </a:r>
          </a:p>
          <a:p>
            <a:pPr marL="171450" indent="-171450">
              <a:buFont typeface="Arial" panose="020B0604020202020204" pitchFamily="34" charset="0"/>
              <a:buChar char="•"/>
            </a:pPr>
            <a:r>
              <a:rPr lang="en-GB" sz="1200" dirty="0"/>
              <a:t>To be able to explain how meiosis produces the sperm and egg cells and  how meiosis is different to mitosis (in terms of number of divisions, number of new cells made, and if genetically identical to parent or not)</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2455251"/>
            <a:ext cx="6311900" cy="2492990"/>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there is variation within a species when offspring are produced via sexual reproduction and when produced by asexual reproduction, they are clones of the parent cell.  </a:t>
            </a:r>
          </a:p>
          <a:p>
            <a:endParaRPr lang="en-US" sz="1200" dirty="0">
              <a:latin typeface="+mj-lt"/>
            </a:endParaRPr>
          </a:p>
          <a:p>
            <a:r>
              <a:rPr lang="en-US" sz="1200" dirty="0">
                <a:latin typeface="+mj-lt"/>
              </a:rPr>
              <a:t>This helps to understand why two different types of cell division are needed within organisms that carry out sexual reproduction.  </a:t>
            </a:r>
          </a:p>
          <a:p>
            <a:endParaRPr lang="en-US" sz="1200" dirty="0">
              <a:latin typeface="+mj-lt"/>
            </a:endParaRPr>
          </a:p>
          <a:p>
            <a:r>
              <a:rPr lang="en-US" sz="1200" dirty="0">
                <a:latin typeface="+mj-lt"/>
              </a:rPr>
              <a:t>For triple science- it helps you to gauge an understanding as to why some organisms can carry out both sexual and asexual reproduction and how this supports the organism surviving and reproducing.</a:t>
            </a:r>
          </a:p>
          <a:p>
            <a:endParaRPr lang="en-US" sz="1200" dirty="0">
              <a:latin typeface="+mj-lt"/>
            </a:endParaRPr>
          </a:p>
          <a:p>
            <a:endParaRPr lang="en-US" sz="1200" dirty="0">
              <a:latin typeface="+mj-lt"/>
            </a:endParaRPr>
          </a:p>
        </p:txBody>
      </p:sp>
      <p:sp>
        <p:nvSpPr>
          <p:cNvPr id="5" name="TextBox 4">
            <a:extLst>
              <a:ext uri="{FF2B5EF4-FFF2-40B4-BE49-F238E27FC236}">
                <a16:creationId xmlns:a16="http://schemas.microsoft.com/office/drawing/2014/main" id="{2D40FF93-D20C-B2C5-1EE6-A93E2E16EB95}"/>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1: Sexual and Asexual Reproduction  </a:t>
            </a:r>
          </a:p>
        </p:txBody>
      </p:sp>
      <p:sp>
        <p:nvSpPr>
          <p:cNvPr id="2" name="Slide Number Placeholder 1">
            <a:extLst>
              <a:ext uri="{FF2B5EF4-FFF2-40B4-BE49-F238E27FC236}">
                <a16:creationId xmlns:a16="http://schemas.microsoft.com/office/drawing/2014/main" id="{A2DD02F4-4F28-9A17-6ED1-240653D4D22A}"/>
              </a:ext>
            </a:extLst>
          </p:cNvPr>
          <p:cNvSpPr>
            <a:spLocks noGrp="1"/>
          </p:cNvSpPr>
          <p:nvPr>
            <p:ph type="sldNum" sz="quarter" idx="12"/>
          </p:nvPr>
        </p:nvSpPr>
        <p:spPr/>
        <p:txBody>
          <a:bodyPr/>
          <a:lstStyle/>
          <a:p>
            <a:fld id="{A49C798E-A141-4728-B2C1-C020555BD9EF}" type="slidenum">
              <a:rPr lang="en-GB" smtClean="0"/>
              <a:t>5</a:t>
            </a:fld>
            <a:endParaRPr lang="en-GB"/>
          </a:p>
        </p:txBody>
      </p:sp>
    </p:spTree>
    <p:extLst>
      <p:ext uri="{BB962C8B-B14F-4D97-AF65-F5344CB8AC3E}">
        <p14:creationId xmlns:p14="http://schemas.microsoft.com/office/powerpoint/2010/main" val="197265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11697689"/>
          </a:xfrm>
          <a:prstGeom prst="rect">
            <a:avLst/>
          </a:prstGeom>
          <a:noFill/>
        </p:spPr>
        <p:txBody>
          <a:bodyPr wrap="square" rtlCol="0">
            <a:spAutoFit/>
          </a:bodyPr>
          <a:lstStyle/>
          <a:p>
            <a:pPr>
              <a:lnSpc>
                <a:spcPct val="150000"/>
              </a:lnSpc>
            </a:pPr>
            <a:r>
              <a:rPr lang="en-GB" sz="1200" b="1" u="sng" dirty="0"/>
              <a:t>Interleaving questions  - YOU DO</a:t>
            </a:r>
          </a:p>
          <a:p>
            <a:pPr marL="228600" indent="-228600">
              <a:lnSpc>
                <a:spcPct val="150000"/>
              </a:lnSpc>
              <a:buAutoNum type="arabicPeriod"/>
            </a:pPr>
            <a:r>
              <a:rPr lang="en-GB" sz="1200" dirty="0"/>
              <a:t>DNA is in the nucleus. What else does the nucleus do?</a:t>
            </a:r>
          </a:p>
          <a:p>
            <a:pPr>
              <a:lnSpc>
                <a:spcPct val="150000"/>
              </a:lnSpc>
            </a:pPr>
            <a:r>
              <a:rPr lang="en-GB" sz="1200" dirty="0"/>
              <a:t>………………………………………………………………………………………………………………………………………………………………………………………………………………………………………………….………………………………………………</a:t>
            </a:r>
          </a:p>
          <a:p>
            <a:pPr>
              <a:lnSpc>
                <a:spcPct val="150000"/>
              </a:lnSpc>
            </a:pPr>
            <a:r>
              <a:rPr lang="en-GB" sz="1200" dirty="0"/>
              <a:t>2. List 5 other cell components with a function</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3. What are the cell components that are only found  in plants cells not animal cells?</a:t>
            </a:r>
          </a:p>
          <a:p>
            <a:pPr>
              <a:lnSpc>
                <a:spcPct val="150000"/>
              </a:lnSpc>
            </a:pPr>
            <a:r>
              <a:rPr lang="en-GB" sz="1200" dirty="0"/>
              <a:t>………………………………………………………………………………………………………………………………………………………………………………………………………………………………………………….…………………………………………………………</a:t>
            </a:r>
          </a:p>
          <a:p>
            <a:pPr>
              <a:lnSpc>
                <a:spcPct val="150000"/>
              </a:lnSpc>
            </a:pPr>
            <a:r>
              <a:rPr lang="en-GB" sz="1200" dirty="0"/>
              <a:t>4. What process do both plants and animals carry out all the time?</a:t>
            </a:r>
          </a:p>
          <a:p>
            <a:pPr>
              <a:lnSpc>
                <a:spcPct val="150000"/>
              </a:lnSpc>
            </a:pPr>
            <a:r>
              <a:rPr lang="en-GB" sz="1200" dirty="0"/>
              <a:t>………………………………………………………………………………………………………………………………………………………</a:t>
            </a:r>
          </a:p>
          <a:p>
            <a:pPr>
              <a:lnSpc>
                <a:spcPct val="150000"/>
              </a:lnSpc>
            </a:pPr>
            <a:r>
              <a:rPr lang="en-GB" sz="1200" dirty="0"/>
              <a:t>5. Write the word equation for this </a:t>
            </a:r>
          </a:p>
          <a:p>
            <a:pPr>
              <a:lnSpc>
                <a:spcPct val="150000"/>
              </a:lnSpc>
            </a:pPr>
            <a:r>
              <a:rPr lang="en-GB" sz="1200" dirty="0"/>
              <a:t>………………………………………………………………………………………………………………………………………………………</a:t>
            </a:r>
          </a:p>
          <a:p>
            <a:pPr>
              <a:lnSpc>
                <a:spcPct val="150000"/>
              </a:lnSpc>
            </a:pPr>
            <a:r>
              <a:rPr lang="en-GB" sz="1200" dirty="0"/>
              <a:t>6. What process do plants carry out but not animals?</a:t>
            </a:r>
          </a:p>
          <a:p>
            <a:pPr>
              <a:lnSpc>
                <a:spcPct val="150000"/>
              </a:lnSpc>
            </a:pPr>
            <a:r>
              <a:rPr lang="en-GB" sz="1200" dirty="0"/>
              <a:t>………………………………………………………………………………………………………………………………………………………</a:t>
            </a:r>
          </a:p>
          <a:p>
            <a:pPr>
              <a:lnSpc>
                <a:spcPct val="150000"/>
              </a:lnSpc>
            </a:pPr>
            <a:r>
              <a:rPr lang="en-GB" sz="1200" dirty="0"/>
              <a:t>7. Plants take water in through their roots . What is the name of the process by which they do this? ………………………………………………………………………………………………………………………………………………………</a:t>
            </a:r>
          </a:p>
          <a:p>
            <a:pPr>
              <a:lnSpc>
                <a:spcPct val="150000"/>
              </a:lnSpc>
            </a:pPr>
            <a:r>
              <a:rPr lang="en-GB" sz="1200" dirty="0"/>
              <a:t>8. Give the definition of diffusion</a:t>
            </a:r>
          </a:p>
          <a:p>
            <a:pPr>
              <a:lnSpc>
                <a:spcPct val="150000"/>
              </a:lnSpc>
            </a:pPr>
            <a:r>
              <a:rPr lang="en-GB" sz="1200" dirty="0"/>
              <a:t>………………………………………………………………………………………………………………………………………………………………………………………………………………………………………………….………………………………………………………</a:t>
            </a:r>
          </a:p>
          <a:p>
            <a:pPr>
              <a:lnSpc>
                <a:spcPct val="150000"/>
              </a:lnSpc>
            </a:pPr>
            <a:r>
              <a:rPr lang="en-GB" sz="1200" dirty="0"/>
              <a:t>9. What factors are needed for diffusion to occur?</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marL="228600" indent="-228600">
              <a:lnSpc>
                <a:spcPct val="150000"/>
              </a:lnSpc>
              <a:buAutoNum type="arabicPeriod"/>
            </a:pPr>
            <a:endParaRPr lang="en-GB" sz="1200" b="1" u="sng" dirty="0"/>
          </a:p>
          <a:p>
            <a:pPr>
              <a:lnSpc>
                <a:spcPct val="150000"/>
              </a:lnSpc>
            </a:pPr>
            <a:endParaRPr lang="en-GB" sz="1200" b="1" u="sng" dirty="0"/>
          </a:p>
          <a:p>
            <a:pPr>
              <a:lnSpc>
                <a:spcPct val="150000"/>
              </a:lnSpc>
            </a:pPr>
            <a:endParaRPr lang="en-GB" sz="1200" b="1" u="sng" dirty="0"/>
          </a:p>
        </p:txBody>
      </p:sp>
      <p:sp>
        <p:nvSpPr>
          <p:cNvPr id="3" name="TextBox 2">
            <a:extLst>
              <a:ext uri="{FF2B5EF4-FFF2-40B4-BE49-F238E27FC236}">
                <a16:creationId xmlns:a16="http://schemas.microsoft.com/office/drawing/2014/main" id="{D235EABB-E927-FB71-96E9-3F2B0D3513B2}"/>
              </a:ext>
            </a:extLst>
          </p:cNvPr>
          <p:cNvSpPr txBox="1"/>
          <p:nvPr/>
        </p:nvSpPr>
        <p:spPr>
          <a:xfrm>
            <a:off x="2635624" y="950259"/>
            <a:ext cx="3621741" cy="276999"/>
          </a:xfrm>
          <a:prstGeom prst="rect">
            <a:avLst/>
          </a:prstGeom>
          <a:noFill/>
          <a:ln>
            <a:solidFill>
              <a:schemeClr val="tx1"/>
            </a:solidFill>
          </a:ln>
        </p:spPr>
        <p:txBody>
          <a:bodyPr wrap="square" rtlCol="0">
            <a:spAutoFit/>
          </a:bodyPr>
          <a:lstStyle/>
          <a:p>
            <a:r>
              <a:rPr lang="en-GB" sz="1200" dirty="0"/>
              <a:t>Controls the cells activities</a:t>
            </a:r>
          </a:p>
        </p:txBody>
      </p:sp>
      <p:sp>
        <p:nvSpPr>
          <p:cNvPr id="5" name="TextBox 4">
            <a:extLst>
              <a:ext uri="{FF2B5EF4-FFF2-40B4-BE49-F238E27FC236}">
                <a16:creationId xmlns:a16="http://schemas.microsoft.com/office/drawing/2014/main" id="{35F4F83D-AC42-BE82-BDC0-028B8A6472A7}"/>
              </a:ext>
            </a:extLst>
          </p:cNvPr>
          <p:cNvSpPr txBox="1"/>
          <p:nvPr/>
        </p:nvSpPr>
        <p:spPr>
          <a:xfrm>
            <a:off x="609600" y="1732528"/>
            <a:ext cx="5647765" cy="1015663"/>
          </a:xfrm>
          <a:prstGeom prst="rect">
            <a:avLst/>
          </a:prstGeom>
          <a:noFill/>
          <a:ln>
            <a:solidFill>
              <a:schemeClr val="tx1"/>
            </a:solidFill>
          </a:ln>
        </p:spPr>
        <p:txBody>
          <a:bodyPr wrap="square" rtlCol="0">
            <a:spAutoFit/>
          </a:bodyPr>
          <a:lstStyle/>
          <a:p>
            <a:r>
              <a:rPr lang="en-GB" sz="1200" dirty="0"/>
              <a:t>Ribosomes make protein </a:t>
            </a:r>
          </a:p>
          <a:p>
            <a:r>
              <a:rPr lang="en-GB" sz="1200" dirty="0"/>
              <a:t>Mitochondria respiration takes place</a:t>
            </a:r>
          </a:p>
          <a:p>
            <a:r>
              <a:rPr lang="en-GB" sz="1200" dirty="0"/>
              <a:t>Cell membrane entry and exit from cell</a:t>
            </a:r>
          </a:p>
          <a:p>
            <a:r>
              <a:rPr lang="en-GB" sz="1200" dirty="0"/>
              <a:t>Cell wall gives support and structure</a:t>
            </a:r>
          </a:p>
          <a:p>
            <a:r>
              <a:rPr lang="en-GB" sz="1200" dirty="0"/>
              <a:t>Cytoplasm chemical reactions occur</a:t>
            </a:r>
          </a:p>
        </p:txBody>
      </p:sp>
      <p:sp>
        <p:nvSpPr>
          <p:cNvPr id="6" name="TextBox 5">
            <a:extLst>
              <a:ext uri="{FF2B5EF4-FFF2-40B4-BE49-F238E27FC236}">
                <a16:creationId xmlns:a16="http://schemas.microsoft.com/office/drawing/2014/main" id="{4282C184-0DBC-3113-DC07-E1F80E549D04}"/>
              </a:ext>
            </a:extLst>
          </p:cNvPr>
          <p:cNvSpPr txBox="1"/>
          <p:nvPr/>
        </p:nvSpPr>
        <p:spPr>
          <a:xfrm>
            <a:off x="2456329" y="3451149"/>
            <a:ext cx="3621741" cy="276999"/>
          </a:xfrm>
          <a:prstGeom prst="rect">
            <a:avLst/>
          </a:prstGeom>
          <a:noFill/>
          <a:ln>
            <a:solidFill>
              <a:schemeClr val="tx1"/>
            </a:solidFill>
          </a:ln>
        </p:spPr>
        <p:txBody>
          <a:bodyPr wrap="square" rtlCol="0">
            <a:spAutoFit/>
          </a:bodyPr>
          <a:lstStyle/>
          <a:p>
            <a:r>
              <a:rPr lang="en-GB" sz="1200" dirty="0"/>
              <a:t>Cell wall, chloroplasts vacuole</a:t>
            </a:r>
          </a:p>
        </p:txBody>
      </p:sp>
      <p:sp>
        <p:nvSpPr>
          <p:cNvPr id="7" name="TextBox 6">
            <a:extLst>
              <a:ext uri="{FF2B5EF4-FFF2-40B4-BE49-F238E27FC236}">
                <a16:creationId xmlns:a16="http://schemas.microsoft.com/office/drawing/2014/main" id="{90A23BCB-C6BB-A5CB-1394-3914C0AB4479}"/>
              </a:ext>
            </a:extLst>
          </p:cNvPr>
          <p:cNvSpPr txBox="1"/>
          <p:nvPr/>
        </p:nvSpPr>
        <p:spPr>
          <a:xfrm>
            <a:off x="2223247" y="4154777"/>
            <a:ext cx="3621741" cy="276999"/>
          </a:xfrm>
          <a:prstGeom prst="rect">
            <a:avLst/>
          </a:prstGeom>
          <a:noFill/>
          <a:ln>
            <a:solidFill>
              <a:schemeClr val="tx1"/>
            </a:solidFill>
          </a:ln>
        </p:spPr>
        <p:txBody>
          <a:bodyPr wrap="square" rtlCol="0">
            <a:spAutoFit/>
          </a:bodyPr>
          <a:lstStyle/>
          <a:p>
            <a:r>
              <a:rPr lang="en-GB" sz="1200" dirty="0"/>
              <a:t>respiration</a:t>
            </a:r>
          </a:p>
        </p:txBody>
      </p:sp>
      <p:sp>
        <p:nvSpPr>
          <p:cNvPr id="8" name="TextBox 7">
            <a:extLst>
              <a:ext uri="{FF2B5EF4-FFF2-40B4-BE49-F238E27FC236}">
                <a16:creationId xmlns:a16="http://schemas.microsoft.com/office/drawing/2014/main" id="{3655F4F2-D34B-EB02-D5B7-6FFB181B729F}"/>
              </a:ext>
            </a:extLst>
          </p:cNvPr>
          <p:cNvSpPr txBox="1"/>
          <p:nvPr/>
        </p:nvSpPr>
        <p:spPr>
          <a:xfrm>
            <a:off x="609598" y="4651226"/>
            <a:ext cx="5468471" cy="276999"/>
          </a:xfrm>
          <a:prstGeom prst="rect">
            <a:avLst/>
          </a:prstGeom>
          <a:noFill/>
          <a:ln>
            <a:solidFill>
              <a:schemeClr val="tx1"/>
            </a:solidFill>
          </a:ln>
        </p:spPr>
        <p:txBody>
          <a:bodyPr wrap="square" rtlCol="0">
            <a:spAutoFit/>
          </a:bodyPr>
          <a:lstStyle/>
          <a:p>
            <a:r>
              <a:rPr lang="en-GB" sz="1200" dirty="0" err="1"/>
              <a:t>glucose+oxygen</a:t>
            </a:r>
            <a:r>
              <a:rPr lang="en-GB" sz="1200" dirty="0"/>
              <a:t>=carbon </a:t>
            </a:r>
            <a:r>
              <a:rPr lang="en-GB" sz="1200" dirty="0" err="1"/>
              <a:t>dioxide+water+energy</a:t>
            </a:r>
            <a:endParaRPr lang="en-GB" sz="1200" dirty="0"/>
          </a:p>
        </p:txBody>
      </p:sp>
      <p:sp>
        <p:nvSpPr>
          <p:cNvPr id="9" name="TextBox 8">
            <a:extLst>
              <a:ext uri="{FF2B5EF4-FFF2-40B4-BE49-F238E27FC236}">
                <a16:creationId xmlns:a16="http://schemas.microsoft.com/office/drawing/2014/main" id="{AEC4B53C-BF88-0E25-9DAD-7FF2DC11E3C5}"/>
              </a:ext>
            </a:extLst>
          </p:cNvPr>
          <p:cNvSpPr txBox="1"/>
          <p:nvPr/>
        </p:nvSpPr>
        <p:spPr>
          <a:xfrm>
            <a:off x="1864659" y="5233594"/>
            <a:ext cx="3621741" cy="276999"/>
          </a:xfrm>
          <a:prstGeom prst="rect">
            <a:avLst/>
          </a:prstGeom>
          <a:noFill/>
          <a:ln>
            <a:solidFill>
              <a:schemeClr val="tx1"/>
            </a:solidFill>
          </a:ln>
        </p:spPr>
        <p:txBody>
          <a:bodyPr wrap="square" rtlCol="0">
            <a:spAutoFit/>
          </a:bodyPr>
          <a:lstStyle/>
          <a:p>
            <a:r>
              <a:rPr lang="en-GB" sz="1200" dirty="0"/>
              <a:t>photosynthesis</a:t>
            </a:r>
          </a:p>
        </p:txBody>
      </p:sp>
      <p:sp>
        <p:nvSpPr>
          <p:cNvPr id="10" name="TextBox 9">
            <a:extLst>
              <a:ext uri="{FF2B5EF4-FFF2-40B4-BE49-F238E27FC236}">
                <a16:creationId xmlns:a16="http://schemas.microsoft.com/office/drawing/2014/main" id="{E99F7419-C93E-F25D-654C-CD31EB3DEAFE}"/>
              </a:ext>
            </a:extLst>
          </p:cNvPr>
          <p:cNvSpPr txBox="1"/>
          <p:nvPr/>
        </p:nvSpPr>
        <p:spPr>
          <a:xfrm>
            <a:off x="2223245" y="6064661"/>
            <a:ext cx="3621741" cy="276999"/>
          </a:xfrm>
          <a:prstGeom prst="rect">
            <a:avLst/>
          </a:prstGeom>
          <a:noFill/>
          <a:ln>
            <a:solidFill>
              <a:schemeClr val="tx1"/>
            </a:solidFill>
          </a:ln>
        </p:spPr>
        <p:txBody>
          <a:bodyPr wrap="square" rtlCol="0">
            <a:spAutoFit/>
          </a:bodyPr>
          <a:lstStyle/>
          <a:p>
            <a:r>
              <a:rPr lang="en-GB" sz="1200" dirty="0"/>
              <a:t>osmosis</a:t>
            </a:r>
          </a:p>
        </p:txBody>
      </p:sp>
      <p:sp>
        <p:nvSpPr>
          <p:cNvPr id="11" name="TextBox 10">
            <a:extLst>
              <a:ext uri="{FF2B5EF4-FFF2-40B4-BE49-F238E27FC236}">
                <a16:creationId xmlns:a16="http://schemas.microsoft.com/office/drawing/2014/main" id="{EC164E1B-B8EA-ADA6-22B6-A49CDE2BBAD7}"/>
              </a:ext>
            </a:extLst>
          </p:cNvPr>
          <p:cNvSpPr txBox="1"/>
          <p:nvPr/>
        </p:nvSpPr>
        <p:spPr>
          <a:xfrm>
            <a:off x="430306" y="6753725"/>
            <a:ext cx="5647764" cy="461665"/>
          </a:xfrm>
          <a:prstGeom prst="rect">
            <a:avLst/>
          </a:prstGeom>
          <a:noFill/>
          <a:ln>
            <a:solidFill>
              <a:schemeClr val="tx1"/>
            </a:solidFill>
          </a:ln>
        </p:spPr>
        <p:txBody>
          <a:bodyPr wrap="square" rtlCol="0">
            <a:spAutoFit/>
          </a:bodyPr>
          <a:lstStyle/>
          <a:p>
            <a:r>
              <a:rPr lang="en-GB" sz="1200" dirty="0"/>
              <a:t>Movement of particles from an area of high concentration to an area of low concentration until equally spread out</a:t>
            </a:r>
          </a:p>
        </p:txBody>
      </p:sp>
      <p:sp>
        <p:nvSpPr>
          <p:cNvPr id="12" name="TextBox 11">
            <a:extLst>
              <a:ext uri="{FF2B5EF4-FFF2-40B4-BE49-F238E27FC236}">
                <a16:creationId xmlns:a16="http://schemas.microsoft.com/office/drawing/2014/main" id="{55F6C12A-921E-FDE9-94EA-C29349913BE5}"/>
              </a:ext>
            </a:extLst>
          </p:cNvPr>
          <p:cNvSpPr txBox="1"/>
          <p:nvPr/>
        </p:nvSpPr>
        <p:spPr>
          <a:xfrm>
            <a:off x="1864659" y="7709198"/>
            <a:ext cx="3621741" cy="461665"/>
          </a:xfrm>
          <a:prstGeom prst="rect">
            <a:avLst/>
          </a:prstGeom>
          <a:noFill/>
          <a:ln>
            <a:solidFill>
              <a:schemeClr val="tx1"/>
            </a:solidFill>
          </a:ln>
        </p:spPr>
        <p:txBody>
          <a:bodyPr wrap="square" rtlCol="0">
            <a:spAutoFit/>
          </a:bodyPr>
          <a:lstStyle/>
          <a:p>
            <a:r>
              <a:rPr lang="en-GB" sz="1200" dirty="0"/>
              <a:t>Large surface area, thin, moist, good transport system, gradient, warm</a:t>
            </a:r>
          </a:p>
        </p:txBody>
      </p:sp>
      <p:sp>
        <p:nvSpPr>
          <p:cNvPr id="13" name="Slide Number Placeholder 12">
            <a:extLst>
              <a:ext uri="{FF2B5EF4-FFF2-40B4-BE49-F238E27FC236}">
                <a16:creationId xmlns:a16="http://schemas.microsoft.com/office/drawing/2014/main" id="{D88FCA15-2922-541F-38FC-6ABB9CCD6F50}"/>
              </a:ext>
            </a:extLst>
          </p:cNvPr>
          <p:cNvSpPr>
            <a:spLocks noGrp="1"/>
          </p:cNvSpPr>
          <p:nvPr>
            <p:ph type="sldNum" sz="quarter" idx="12"/>
          </p:nvPr>
        </p:nvSpPr>
        <p:spPr/>
        <p:txBody>
          <a:bodyPr/>
          <a:lstStyle/>
          <a:p>
            <a:fld id="{A49C798E-A141-4728-B2C1-C020555BD9EF}" type="slidenum">
              <a:rPr lang="en-GB" smtClean="0"/>
              <a:t>50</a:t>
            </a:fld>
            <a:endParaRPr lang="en-GB"/>
          </a:p>
        </p:txBody>
      </p:sp>
    </p:spTree>
    <p:extLst>
      <p:ext uri="{BB962C8B-B14F-4D97-AF65-F5344CB8AC3E}">
        <p14:creationId xmlns:p14="http://schemas.microsoft.com/office/powerpoint/2010/main" val="3167791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9481698"/>
          </a:xfrm>
          <a:prstGeom prst="rect">
            <a:avLst/>
          </a:prstGeom>
          <a:noFill/>
        </p:spPr>
        <p:txBody>
          <a:bodyPr wrap="square" rtlCol="0">
            <a:spAutoFit/>
          </a:bodyPr>
          <a:lstStyle/>
          <a:p>
            <a:pPr>
              <a:lnSpc>
                <a:spcPct val="150000"/>
              </a:lnSpc>
            </a:pPr>
            <a:r>
              <a:rPr lang="en-GB" sz="1200" b="1" u="sng" dirty="0"/>
              <a:t>Interleaving questions  - YOU DO</a:t>
            </a:r>
          </a:p>
          <a:p>
            <a:pPr>
              <a:lnSpc>
                <a:spcPct val="150000"/>
              </a:lnSpc>
            </a:pPr>
            <a:r>
              <a:rPr lang="en-GB" sz="1200" dirty="0"/>
              <a:t>10. Which organs are adapted for diffusion to occur</a:t>
            </a:r>
          </a:p>
          <a:p>
            <a:pPr>
              <a:lnSpc>
                <a:spcPct val="150000"/>
              </a:lnSpc>
            </a:pPr>
            <a:r>
              <a:rPr lang="en-GB" sz="1200" dirty="0"/>
              <a:t>………………………………………………………………………………………………………………………………………………………………………………………………………………………………………………….………………………………………………………</a:t>
            </a:r>
          </a:p>
          <a:p>
            <a:pPr>
              <a:lnSpc>
                <a:spcPct val="150000"/>
              </a:lnSpc>
            </a:pPr>
            <a:r>
              <a:rPr lang="en-GB" sz="1200" dirty="0"/>
              <a:t>………………………………………………………………………………………………………………………………………………………………………………………………………………………………………………….………………………………………………………</a:t>
            </a:r>
          </a:p>
          <a:p>
            <a:pPr>
              <a:lnSpc>
                <a:spcPct val="150000"/>
              </a:lnSpc>
            </a:pPr>
            <a:r>
              <a:rPr lang="en-GB" sz="1200" dirty="0"/>
              <a:t>11. Where is digested food absorbed into the bloodstream? ………………………………………………………………………………………………………………………………………………………</a:t>
            </a:r>
          </a:p>
          <a:p>
            <a:pPr>
              <a:lnSpc>
                <a:spcPct val="150000"/>
              </a:lnSpc>
            </a:pPr>
            <a:r>
              <a:rPr lang="en-GB" sz="1200" dirty="0"/>
              <a:t>12. Where is protein first broken down?</a:t>
            </a:r>
          </a:p>
          <a:p>
            <a:pPr>
              <a:lnSpc>
                <a:spcPct val="150000"/>
              </a:lnSpc>
            </a:pPr>
            <a:r>
              <a:rPr lang="en-GB" sz="1200" dirty="0"/>
              <a:t>………………………………………………………………………………………………………………………………………………………</a:t>
            </a:r>
          </a:p>
          <a:p>
            <a:pPr>
              <a:lnSpc>
                <a:spcPct val="150000"/>
              </a:lnSpc>
            </a:pPr>
            <a:r>
              <a:rPr lang="en-GB" sz="1200" dirty="0"/>
              <a:t>13. What is it broken down into?</a:t>
            </a:r>
          </a:p>
          <a:p>
            <a:pPr>
              <a:lnSpc>
                <a:spcPct val="150000"/>
              </a:lnSpc>
            </a:pPr>
            <a:r>
              <a:rPr lang="en-GB" sz="1200" dirty="0"/>
              <a:t>………………………………………………………………………………………………………………………………………………………</a:t>
            </a:r>
          </a:p>
          <a:p>
            <a:pPr>
              <a:lnSpc>
                <a:spcPct val="150000"/>
              </a:lnSpc>
            </a:pPr>
            <a:r>
              <a:rPr lang="en-GB" sz="1200" dirty="0"/>
              <a:t>14. Why is protein needed in the body?</a:t>
            </a:r>
          </a:p>
          <a:p>
            <a:pPr>
              <a:lnSpc>
                <a:spcPct val="150000"/>
              </a:lnSpc>
            </a:pPr>
            <a:r>
              <a:rPr lang="en-GB" sz="1200" dirty="0"/>
              <a:t>………………………………………………………………………………………………………………………………………………………………………………………………………………………………………………….………………………………………………………</a:t>
            </a:r>
          </a:p>
          <a:p>
            <a:pPr>
              <a:lnSpc>
                <a:spcPct val="150000"/>
              </a:lnSpc>
            </a:pPr>
            <a:r>
              <a:rPr lang="en-GB" sz="1200" dirty="0"/>
              <a:t> 15. What is the food test for protein and what indicates a positive  result?</a:t>
            </a:r>
          </a:p>
          <a:p>
            <a:pPr>
              <a:lnSpc>
                <a:spcPct val="150000"/>
              </a:lnSpc>
            </a:pPr>
            <a:r>
              <a:rPr lang="en-GB" sz="1200" dirty="0"/>
              <a: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marL="228600" indent="-228600">
              <a:lnSpc>
                <a:spcPct val="150000"/>
              </a:lnSpc>
              <a:buAutoNum type="arabicPeriod"/>
            </a:pPr>
            <a:endParaRPr lang="en-GB" sz="1200" b="1" u="sng" dirty="0"/>
          </a:p>
          <a:p>
            <a:pPr>
              <a:lnSpc>
                <a:spcPct val="150000"/>
              </a:lnSpc>
            </a:pPr>
            <a:endParaRPr lang="en-GB" sz="1200" b="1" u="sng" dirty="0"/>
          </a:p>
          <a:p>
            <a:pPr>
              <a:lnSpc>
                <a:spcPct val="150000"/>
              </a:lnSpc>
            </a:pPr>
            <a:endParaRPr lang="en-GB" sz="1200" b="1" u="sng" dirty="0"/>
          </a:p>
        </p:txBody>
      </p:sp>
      <p:sp>
        <p:nvSpPr>
          <p:cNvPr id="3" name="TextBox 2">
            <a:extLst>
              <a:ext uri="{FF2B5EF4-FFF2-40B4-BE49-F238E27FC236}">
                <a16:creationId xmlns:a16="http://schemas.microsoft.com/office/drawing/2014/main" id="{55ECB8AF-55CA-AEF1-FA57-D8DA23C0D58E}"/>
              </a:ext>
            </a:extLst>
          </p:cNvPr>
          <p:cNvSpPr txBox="1"/>
          <p:nvPr/>
        </p:nvSpPr>
        <p:spPr>
          <a:xfrm>
            <a:off x="803789" y="1024935"/>
            <a:ext cx="3621741" cy="276999"/>
          </a:xfrm>
          <a:prstGeom prst="rect">
            <a:avLst/>
          </a:prstGeom>
          <a:noFill/>
          <a:ln>
            <a:solidFill>
              <a:schemeClr val="tx1"/>
            </a:solidFill>
          </a:ln>
        </p:spPr>
        <p:txBody>
          <a:bodyPr wrap="square" rtlCol="0">
            <a:spAutoFit/>
          </a:bodyPr>
          <a:lstStyle/>
          <a:p>
            <a:r>
              <a:rPr lang="en-GB" sz="1200" dirty="0"/>
              <a:t>Lungs leaves gills small intestine</a:t>
            </a:r>
          </a:p>
        </p:txBody>
      </p:sp>
      <p:sp>
        <p:nvSpPr>
          <p:cNvPr id="5" name="TextBox 4">
            <a:extLst>
              <a:ext uri="{FF2B5EF4-FFF2-40B4-BE49-F238E27FC236}">
                <a16:creationId xmlns:a16="http://schemas.microsoft.com/office/drawing/2014/main" id="{F1E44BC3-2451-FB99-28AB-4636C52E587F}"/>
              </a:ext>
            </a:extLst>
          </p:cNvPr>
          <p:cNvSpPr txBox="1"/>
          <p:nvPr/>
        </p:nvSpPr>
        <p:spPr>
          <a:xfrm>
            <a:off x="1618129" y="2185733"/>
            <a:ext cx="3621741" cy="276999"/>
          </a:xfrm>
          <a:prstGeom prst="rect">
            <a:avLst/>
          </a:prstGeom>
          <a:noFill/>
          <a:ln>
            <a:solidFill>
              <a:schemeClr val="tx1"/>
            </a:solidFill>
          </a:ln>
        </p:spPr>
        <p:txBody>
          <a:bodyPr wrap="square" rtlCol="0">
            <a:spAutoFit/>
          </a:bodyPr>
          <a:lstStyle/>
          <a:p>
            <a:r>
              <a:rPr lang="en-GB" sz="1200" dirty="0"/>
              <a:t>Small intestine</a:t>
            </a:r>
          </a:p>
        </p:txBody>
      </p:sp>
      <p:sp>
        <p:nvSpPr>
          <p:cNvPr id="6" name="TextBox 5">
            <a:extLst>
              <a:ext uri="{FF2B5EF4-FFF2-40B4-BE49-F238E27FC236}">
                <a16:creationId xmlns:a16="http://schemas.microsoft.com/office/drawing/2014/main" id="{3AFD560B-C82C-3273-D348-31B005E497C9}"/>
              </a:ext>
            </a:extLst>
          </p:cNvPr>
          <p:cNvSpPr txBox="1"/>
          <p:nvPr/>
        </p:nvSpPr>
        <p:spPr>
          <a:xfrm>
            <a:off x="2335305" y="2750023"/>
            <a:ext cx="3621741" cy="276999"/>
          </a:xfrm>
          <a:prstGeom prst="rect">
            <a:avLst/>
          </a:prstGeom>
          <a:noFill/>
          <a:ln>
            <a:solidFill>
              <a:schemeClr val="tx1"/>
            </a:solidFill>
          </a:ln>
        </p:spPr>
        <p:txBody>
          <a:bodyPr wrap="square" rtlCol="0">
            <a:spAutoFit/>
          </a:bodyPr>
          <a:lstStyle/>
          <a:p>
            <a:r>
              <a:rPr lang="en-GB" sz="1200" dirty="0"/>
              <a:t>stomach</a:t>
            </a:r>
          </a:p>
        </p:txBody>
      </p:sp>
      <p:sp>
        <p:nvSpPr>
          <p:cNvPr id="7" name="TextBox 6">
            <a:extLst>
              <a:ext uri="{FF2B5EF4-FFF2-40B4-BE49-F238E27FC236}">
                <a16:creationId xmlns:a16="http://schemas.microsoft.com/office/drawing/2014/main" id="{E82ED4F0-26C1-B915-C3C9-E91266AF5BB0}"/>
              </a:ext>
            </a:extLst>
          </p:cNvPr>
          <p:cNvSpPr txBox="1"/>
          <p:nvPr/>
        </p:nvSpPr>
        <p:spPr>
          <a:xfrm>
            <a:off x="2563906" y="3373740"/>
            <a:ext cx="3621741" cy="276999"/>
          </a:xfrm>
          <a:prstGeom prst="rect">
            <a:avLst/>
          </a:prstGeom>
          <a:noFill/>
          <a:ln>
            <a:solidFill>
              <a:schemeClr val="tx1"/>
            </a:solidFill>
          </a:ln>
        </p:spPr>
        <p:txBody>
          <a:bodyPr wrap="square" rtlCol="0">
            <a:spAutoFit/>
          </a:bodyPr>
          <a:lstStyle/>
          <a:p>
            <a:r>
              <a:rPr lang="en-GB" sz="1200" dirty="0"/>
              <a:t>Amino acids</a:t>
            </a:r>
          </a:p>
        </p:txBody>
      </p:sp>
      <p:sp>
        <p:nvSpPr>
          <p:cNvPr id="8" name="TextBox 7">
            <a:extLst>
              <a:ext uri="{FF2B5EF4-FFF2-40B4-BE49-F238E27FC236}">
                <a16:creationId xmlns:a16="http://schemas.microsoft.com/office/drawing/2014/main" id="{1351B43E-9425-1309-E5DC-89AF42C7B91B}"/>
              </a:ext>
            </a:extLst>
          </p:cNvPr>
          <p:cNvSpPr txBox="1"/>
          <p:nvPr/>
        </p:nvSpPr>
        <p:spPr>
          <a:xfrm>
            <a:off x="2366683" y="3956093"/>
            <a:ext cx="3621741" cy="276999"/>
          </a:xfrm>
          <a:prstGeom prst="rect">
            <a:avLst/>
          </a:prstGeom>
          <a:noFill/>
          <a:ln>
            <a:solidFill>
              <a:schemeClr val="tx1"/>
            </a:solidFill>
          </a:ln>
        </p:spPr>
        <p:txBody>
          <a:bodyPr wrap="square" rtlCol="0">
            <a:spAutoFit/>
          </a:bodyPr>
          <a:lstStyle/>
          <a:p>
            <a:r>
              <a:rPr lang="en-GB" sz="1200" dirty="0"/>
              <a:t>Growth and repair</a:t>
            </a:r>
          </a:p>
        </p:txBody>
      </p:sp>
      <p:sp>
        <p:nvSpPr>
          <p:cNvPr id="9" name="TextBox 8">
            <a:extLst>
              <a:ext uri="{FF2B5EF4-FFF2-40B4-BE49-F238E27FC236}">
                <a16:creationId xmlns:a16="http://schemas.microsoft.com/office/drawing/2014/main" id="{555A8387-6223-6E99-FE18-DDBC82E9F135}"/>
              </a:ext>
            </a:extLst>
          </p:cNvPr>
          <p:cNvSpPr txBox="1"/>
          <p:nvPr/>
        </p:nvSpPr>
        <p:spPr>
          <a:xfrm>
            <a:off x="2366682" y="4880567"/>
            <a:ext cx="3621741" cy="276999"/>
          </a:xfrm>
          <a:prstGeom prst="rect">
            <a:avLst/>
          </a:prstGeom>
          <a:noFill/>
          <a:ln>
            <a:solidFill>
              <a:schemeClr val="tx1"/>
            </a:solidFill>
          </a:ln>
        </p:spPr>
        <p:txBody>
          <a:bodyPr wrap="square" rtlCol="0">
            <a:spAutoFit/>
          </a:bodyPr>
          <a:lstStyle/>
          <a:p>
            <a:r>
              <a:rPr lang="en-GB" sz="1200" dirty="0"/>
              <a:t>Biurets and  lilac</a:t>
            </a:r>
          </a:p>
        </p:txBody>
      </p:sp>
      <p:sp>
        <p:nvSpPr>
          <p:cNvPr id="10" name="Slide Number Placeholder 9">
            <a:extLst>
              <a:ext uri="{FF2B5EF4-FFF2-40B4-BE49-F238E27FC236}">
                <a16:creationId xmlns:a16="http://schemas.microsoft.com/office/drawing/2014/main" id="{250DB2FF-07E8-B38A-D061-0C934683AE5A}"/>
              </a:ext>
            </a:extLst>
          </p:cNvPr>
          <p:cNvSpPr>
            <a:spLocks noGrp="1"/>
          </p:cNvSpPr>
          <p:nvPr>
            <p:ph type="sldNum" sz="quarter" idx="12"/>
          </p:nvPr>
        </p:nvSpPr>
        <p:spPr/>
        <p:txBody>
          <a:bodyPr/>
          <a:lstStyle/>
          <a:p>
            <a:fld id="{A49C798E-A141-4728-B2C1-C020555BD9EF}" type="slidenum">
              <a:rPr lang="en-GB" smtClean="0"/>
              <a:t>51</a:t>
            </a:fld>
            <a:endParaRPr lang="en-GB"/>
          </a:p>
        </p:txBody>
      </p:sp>
    </p:spTree>
    <p:extLst>
      <p:ext uri="{BB962C8B-B14F-4D97-AF65-F5344CB8AC3E}">
        <p14:creationId xmlns:p14="http://schemas.microsoft.com/office/powerpoint/2010/main" val="3565004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7819705"/>
          </a:xfrm>
          <a:prstGeom prst="rect">
            <a:avLst/>
          </a:prstGeom>
          <a:noFill/>
        </p:spPr>
        <p:txBody>
          <a:bodyPr wrap="square" rtlCol="0">
            <a:spAutoFit/>
          </a:bodyPr>
          <a:lstStyle/>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a:p>
            <a:pPr>
              <a:lnSpc>
                <a:spcPct val="150000"/>
              </a:lnSpc>
            </a:pPr>
            <a:endParaRPr lang="en-GB" sz="1200" b="1" u="sng" dirty="0"/>
          </a:p>
        </p:txBody>
      </p:sp>
      <p:pic>
        <p:nvPicPr>
          <p:cNvPr id="3" name="Picture 2">
            <a:extLst>
              <a:ext uri="{FF2B5EF4-FFF2-40B4-BE49-F238E27FC236}">
                <a16:creationId xmlns:a16="http://schemas.microsoft.com/office/drawing/2014/main" id="{6F8689E8-DDE0-7B3A-4C2B-16937CD17371}"/>
              </a:ext>
            </a:extLst>
          </p:cNvPr>
          <p:cNvPicPr>
            <a:picLocks noChangeAspect="1"/>
          </p:cNvPicPr>
          <p:nvPr/>
        </p:nvPicPr>
        <p:blipFill>
          <a:blip r:embed="rId2"/>
          <a:stretch>
            <a:fillRect/>
          </a:stretch>
        </p:blipFill>
        <p:spPr>
          <a:xfrm>
            <a:off x="139699" y="0"/>
            <a:ext cx="6578599" cy="8830056"/>
          </a:xfrm>
          <a:prstGeom prst="rect">
            <a:avLst/>
          </a:prstGeom>
        </p:spPr>
      </p:pic>
      <p:sp>
        <p:nvSpPr>
          <p:cNvPr id="9" name="TextBox 8">
            <a:extLst>
              <a:ext uri="{FF2B5EF4-FFF2-40B4-BE49-F238E27FC236}">
                <a16:creationId xmlns:a16="http://schemas.microsoft.com/office/drawing/2014/main" id="{313B3965-2715-FC95-D2EA-9683D2FBE1B1}"/>
              </a:ext>
            </a:extLst>
          </p:cNvPr>
          <p:cNvSpPr txBox="1"/>
          <p:nvPr/>
        </p:nvSpPr>
        <p:spPr>
          <a:xfrm>
            <a:off x="2814918" y="5414683"/>
            <a:ext cx="2958352" cy="276999"/>
          </a:xfrm>
          <a:prstGeom prst="rect">
            <a:avLst/>
          </a:prstGeom>
          <a:noFill/>
          <a:ln>
            <a:solidFill>
              <a:schemeClr val="tx1"/>
            </a:solidFill>
          </a:ln>
        </p:spPr>
        <p:txBody>
          <a:bodyPr wrap="square" rtlCol="0">
            <a:spAutoFit/>
          </a:bodyPr>
          <a:lstStyle/>
          <a:p>
            <a:r>
              <a:rPr lang="en-GB" sz="1200" dirty="0"/>
              <a:t>A or C</a:t>
            </a:r>
          </a:p>
        </p:txBody>
      </p:sp>
      <p:sp>
        <p:nvSpPr>
          <p:cNvPr id="14" name="TextBox 13">
            <a:extLst>
              <a:ext uri="{FF2B5EF4-FFF2-40B4-BE49-F238E27FC236}">
                <a16:creationId xmlns:a16="http://schemas.microsoft.com/office/drawing/2014/main" id="{20E54807-B9BB-2086-B0B6-5247AD173B46}"/>
              </a:ext>
            </a:extLst>
          </p:cNvPr>
          <p:cNvSpPr txBox="1"/>
          <p:nvPr/>
        </p:nvSpPr>
        <p:spPr>
          <a:xfrm>
            <a:off x="2814918" y="6942458"/>
            <a:ext cx="2958352" cy="276999"/>
          </a:xfrm>
          <a:prstGeom prst="rect">
            <a:avLst/>
          </a:prstGeom>
          <a:noFill/>
          <a:ln>
            <a:solidFill>
              <a:schemeClr val="tx1"/>
            </a:solidFill>
          </a:ln>
        </p:spPr>
        <p:txBody>
          <a:bodyPr wrap="square" rtlCol="0">
            <a:spAutoFit/>
          </a:bodyPr>
          <a:lstStyle/>
          <a:p>
            <a:r>
              <a:rPr lang="en-GB" sz="1200" dirty="0"/>
              <a:t>B or D</a:t>
            </a:r>
          </a:p>
        </p:txBody>
      </p:sp>
      <p:sp>
        <p:nvSpPr>
          <p:cNvPr id="5" name="Slide Number Placeholder 4">
            <a:extLst>
              <a:ext uri="{FF2B5EF4-FFF2-40B4-BE49-F238E27FC236}">
                <a16:creationId xmlns:a16="http://schemas.microsoft.com/office/drawing/2014/main" id="{E2D5A842-7B3C-72FF-55EF-B91E7FD2AF70}"/>
              </a:ext>
            </a:extLst>
          </p:cNvPr>
          <p:cNvSpPr>
            <a:spLocks noGrp="1"/>
          </p:cNvSpPr>
          <p:nvPr>
            <p:ph type="sldNum" sz="quarter" idx="12"/>
          </p:nvPr>
        </p:nvSpPr>
        <p:spPr/>
        <p:txBody>
          <a:bodyPr/>
          <a:lstStyle/>
          <a:p>
            <a:fld id="{A49C798E-A141-4728-B2C1-C020555BD9EF}" type="slidenum">
              <a:rPr lang="en-GB" smtClean="0"/>
              <a:t>52</a:t>
            </a:fld>
            <a:endParaRPr lang="en-GB"/>
          </a:p>
        </p:txBody>
      </p:sp>
    </p:spTree>
    <p:extLst>
      <p:ext uri="{BB962C8B-B14F-4D97-AF65-F5344CB8AC3E}">
        <p14:creationId xmlns:p14="http://schemas.microsoft.com/office/powerpoint/2010/main" val="2139621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7819705"/>
          </a:xfrm>
          <a:prstGeom prst="rect">
            <a:avLst/>
          </a:prstGeom>
          <a:noFill/>
        </p:spPr>
        <p:txBody>
          <a:bodyPr wrap="square" rtlCol="0">
            <a:spAutoFit/>
          </a:bodyPr>
          <a:lstStyle/>
          <a:p>
            <a:pPr>
              <a:lnSpc>
                <a:spcPct val="150000"/>
              </a:lnSpc>
            </a:pPr>
            <a:endParaRPr lang="en-GB" sz="1200" b="1" u="sng" dirty="0"/>
          </a:p>
          <a:p>
            <a:pPr>
              <a:lnSpc>
                <a:spcPct val="150000"/>
              </a:lnSpc>
            </a:pPr>
            <a:r>
              <a:rPr lang="en-GB" sz="1200" dirty="0"/>
              <a:t>Pig C inherited the genetic disorder from pig                  A        B         E                                   (1)</a:t>
            </a:r>
          </a:p>
          <a:p>
            <a:pPr>
              <a:lnSpc>
                <a:spcPct val="150000"/>
              </a:lnSpc>
            </a:pPr>
            <a:endParaRPr lang="en-GB" sz="1200" dirty="0"/>
          </a:p>
          <a:p>
            <a:pPr>
              <a:lnSpc>
                <a:spcPct val="150000"/>
              </a:lnSpc>
            </a:pPr>
            <a:r>
              <a:rPr lang="en-GB" sz="1200" dirty="0"/>
              <a:t>The gene for the genetic disorder was passed on in a …………………………..                             (1)</a:t>
            </a:r>
          </a:p>
          <a:p>
            <a:pPr>
              <a:lnSpc>
                <a:spcPct val="150000"/>
              </a:lnSpc>
            </a:pPr>
            <a:r>
              <a:rPr lang="en-GB" sz="1200" dirty="0"/>
              <a:t> </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b="1" u="sng" dirty="0"/>
          </a:p>
        </p:txBody>
      </p:sp>
      <p:sp>
        <p:nvSpPr>
          <p:cNvPr id="8" name="TextBox 7">
            <a:extLst>
              <a:ext uri="{FF2B5EF4-FFF2-40B4-BE49-F238E27FC236}">
                <a16:creationId xmlns:a16="http://schemas.microsoft.com/office/drawing/2014/main" id="{3075CE49-6525-92A3-1AD2-17893F7CFF0B}"/>
              </a:ext>
            </a:extLst>
          </p:cNvPr>
          <p:cNvSpPr txBox="1"/>
          <p:nvPr/>
        </p:nvSpPr>
        <p:spPr>
          <a:xfrm>
            <a:off x="4733365" y="301083"/>
            <a:ext cx="824752" cy="276999"/>
          </a:xfrm>
          <a:prstGeom prst="rect">
            <a:avLst/>
          </a:prstGeom>
          <a:noFill/>
          <a:ln>
            <a:solidFill>
              <a:schemeClr val="tx1"/>
            </a:solidFill>
          </a:ln>
        </p:spPr>
        <p:txBody>
          <a:bodyPr wrap="square" rtlCol="0">
            <a:spAutoFit/>
          </a:bodyPr>
          <a:lstStyle/>
          <a:p>
            <a:r>
              <a:rPr lang="en-GB" sz="1200" dirty="0"/>
              <a:t>A</a:t>
            </a:r>
          </a:p>
        </p:txBody>
      </p:sp>
      <p:sp>
        <p:nvSpPr>
          <p:cNvPr id="9" name="TextBox 8">
            <a:extLst>
              <a:ext uri="{FF2B5EF4-FFF2-40B4-BE49-F238E27FC236}">
                <a16:creationId xmlns:a16="http://schemas.microsoft.com/office/drawing/2014/main" id="{1258BA29-DF5F-0CDD-13D0-559CD9D51DFD}"/>
              </a:ext>
            </a:extLst>
          </p:cNvPr>
          <p:cNvSpPr txBox="1"/>
          <p:nvPr/>
        </p:nvSpPr>
        <p:spPr>
          <a:xfrm>
            <a:off x="3972815" y="1004836"/>
            <a:ext cx="1585302" cy="276999"/>
          </a:xfrm>
          <a:prstGeom prst="rect">
            <a:avLst/>
          </a:prstGeom>
          <a:noFill/>
          <a:ln>
            <a:solidFill>
              <a:schemeClr val="tx1"/>
            </a:solidFill>
          </a:ln>
        </p:spPr>
        <p:txBody>
          <a:bodyPr wrap="square" rtlCol="0">
            <a:spAutoFit/>
          </a:bodyPr>
          <a:lstStyle/>
          <a:p>
            <a:r>
              <a:rPr lang="en-GB" sz="1200" dirty="0"/>
              <a:t>gamete</a:t>
            </a:r>
          </a:p>
        </p:txBody>
      </p:sp>
      <p:pic>
        <p:nvPicPr>
          <p:cNvPr id="10" name="Picture 9">
            <a:extLst>
              <a:ext uri="{FF2B5EF4-FFF2-40B4-BE49-F238E27FC236}">
                <a16:creationId xmlns:a16="http://schemas.microsoft.com/office/drawing/2014/main" id="{D9E664B2-AFBA-9951-0F9A-46C04878FF4C}"/>
              </a:ext>
            </a:extLst>
          </p:cNvPr>
          <p:cNvPicPr>
            <a:picLocks noChangeAspect="1"/>
          </p:cNvPicPr>
          <p:nvPr/>
        </p:nvPicPr>
        <p:blipFill>
          <a:blip r:embed="rId2"/>
          <a:stretch>
            <a:fillRect/>
          </a:stretch>
        </p:blipFill>
        <p:spPr>
          <a:xfrm>
            <a:off x="139700" y="5038164"/>
            <a:ext cx="6718300" cy="3902635"/>
          </a:xfrm>
          <a:prstGeom prst="rect">
            <a:avLst/>
          </a:prstGeom>
        </p:spPr>
      </p:pic>
      <p:pic>
        <p:nvPicPr>
          <p:cNvPr id="11" name="Picture 10">
            <a:extLst>
              <a:ext uri="{FF2B5EF4-FFF2-40B4-BE49-F238E27FC236}">
                <a16:creationId xmlns:a16="http://schemas.microsoft.com/office/drawing/2014/main" id="{335BAB1C-D11F-3507-8B17-E4AF6F6471EC}"/>
              </a:ext>
            </a:extLst>
          </p:cNvPr>
          <p:cNvPicPr>
            <a:picLocks noChangeAspect="1"/>
          </p:cNvPicPr>
          <p:nvPr/>
        </p:nvPicPr>
        <p:blipFill>
          <a:blip r:embed="rId3"/>
          <a:stretch>
            <a:fillRect/>
          </a:stretch>
        </p:blipFill>
        <p:spPr>
          <a:xfrm>
            <a:off x="339598" y="1484751"/>
            <a:ext cx="6318504" cy="3553412"/>
          </a:xfrm>
          <a:prstGeom prst="rect">
            <a:avLst/>
          </a:prstGeom>
        </p:spPr>
      </p:pic>
      <p:sp>
        <p:nvSpPr>
          <p:cNvPr id="12" name="TextBox 11">
            <a:extLst>
              <a:ext uri="{FF2B5EF4-FFF2-40B4-BE49-F238E27FC236}">
                <a16:creationId xmlns:a16="http://schemas.microsoft.com/office/drawing/2014/main" id="{6B6B29BF-60AF-E930-8253-14F20EA81C25}"/>
              </a:ext>
            </a:extLst>
          </p:cNvPr>
          <p:cNvSpPr txBox="1"/>
          <p:nvPr/>
        </p:nvSpPr>
        <p:spPr>
          <a:xfrm>
            <a:off x="2021305" y="5233737"/>
            <a:ext cx="3657600" cy="1015663"/>
          </a:xfrm>
          <a:prstGeom prst="rect">
            <a:avLst/>
          </a:prstGeom>
          <a:noFill/>
          <a:ln>
            <a:solidFill>
              <a:schemeClr val="tx1"/>
            </a:solidFill>
          </a:ln>
        </p:spPr>
        <p:txBody>
          <a:bodyPr wrap="square" rtlCol="0">
            <a:spAutoFit/>
          </a:bodyPr>
          <a:lstStyle/>
          <a:p>
            <a:r>
              <a:rPr lang="en-GB" sz="1200" dirty="0"/>
              <a:t>Parents        Bb               </a:t>
            </a:r>
            <a:r>
              <a:rPr lang="en-GB" sz="1200" dirty="0" err="1"/>
              <a:t>Bb</a:t>
            </a:r>
            <a:endParaRPr lang="en-GB" sz="1200" dirty="0"/>
          </a:p>
          <a:p>
            <a:r>
              <a:rPr lang="en-GB" sz="1200" dirty="0"/>
              <a:t>Gametes     B         </a:t>
            </a:r>
            <a:r>
              <a:rPr lang="en-GB" sz="1200" dirty="0" err="1"/>
              <a:t>b</a:t>
            </a:r>
            <a:r>
              <a:rPr lang="en-GB" sz="1200" dirty="0"/>
              <a:t>         </a:t>
            </a:r>
            <a:r>
              <a:rPr lang="en-GB" sz="1200" dirty="0" err="1"/>
              <a:t>B</a:t>
            </a:r>
            <a:r>
              <a:rPr lang="en-GB" sz="1200" dirty="0"/>
              <a:t>        </a:t>
            </a:r>
            <a:r>
              <a:rPr lang="en-GB" sz="1200" dirty="0" err="1"/>
              <a:t>b</a:t>
            </a:r>
            <a:r>
              <a:rPr lang="en-GB" sz="1200" dirty="0"/>
              <a:t>         </a:t>
            </a:r>
          </a:p>
          <a:p>
            <a:r>
              <a:rPr lang="en-GB" sz="1200" dirty="0"/>
              <a:t>Offspring    BB   </a:t>
            </a:r>
            <a:r>
              <a:rPr lang="en-GB" sz="1200" dirty="0" err="1"/>
              <a:t>Bb</a:t>
            </a:r>
            <a:r>
              <a:rPr lang="en-GB" sz="1200" dirty="0"/>
              <a:t>       </a:t>
            </a:r>
            <a:r>
              <a:rPr lang="en-GB" sz="1200" dirty="0" err="1"/>
              <a:t>bB</a:t>
            </a:r>
            <a:r>
              <a:rPr lang="en-GB" sz="1200" dirty="0"/>
              <a:t>       bb</a:t>
            </a:r>
          </a:p>
          <a:p>
            <a:r>
              <a:rPr lang="en-GB" sz="1200" dirty="0"/>
              <a:t>Phenotype black </a:t>
            </a:r>
            <a:r>
              <a:rPr lang="en-GB" sz="1200" dirty="0" err="1"/>
              <a:t>black</a:t>
            </a:r>
            <a:r>
              <a:rPr lang="en-GB" sz="1200" dirty="0"/>
              <a:t> </a:t>
            </a:r>
            <a:r>
              <a:rPr lang="en-GB" sz="1200" dirty="0" err="1"/>
              <a:t>black</a:t>
            </a:r>
            <a:r>
              <a:rPr lang="en-GB" sz="1200" dirty="0"/>
              <a:t> red</a:t>
            </a:r>
          </a:p>
          <a:p>
            <a:r>
              <a:rPr lang="en-GB" sz="1200" dirty="0"/>
              <a:t>3:1 ratio</a:t>
            </a:r>
          </a:p>
        </p:txBody>
      </p:sp>
      <p:sp>
        <p:nvSpPr>
          <p:cNvPr id="3" name="Slide Number Placeholder 2">
            <a:extLst>
              <a:ext uri="{FF2B5EF4-FFF2-40B4-BE49-F238E27FC236}">
                <a16:creationId xmlns:a16="http://schemas.microsoft.com/office/drawing/2014/main" id="{E0904085-DD2E-6AC2-FA25-325664D46A99}"/>
              </a:ext>
            </a:extLst>
          </p:cNvPr>
          <p:cNvSpPr>
            <a:spLocks noGrp="1"/>
          </p:cNvSpPr>
          <p:nvPr>
            <p:ph type="sldNum" sz="quarter" idx="12"/>
          </p:nvPr>
        </p:nvSpPr>
        <p:spPr/>
        <p:txBody>
          <a:bodyPr/>
          <a:lstStyle/>
          <a:p>
            <a:fld id="{A49C798E-A141-4728-B2C1-C020555BD9EF}" type="slidenum">
              <a:rPr lang="en-GB" smtClean="0"/>
              <a:t>53</a:t>
            </a:fld>
            <a:endParaRPr lang="en-GB"/>
          </a:p>
        </p:txBody>
      </p:sp>
    </p:spTree>
    <p:extLst>
      <p:ext uri="{BB962C8B-B14F-4D97-AF65-F5344CB8AC3E}">
        <p14:creationId xmlns:p14="http://schemas.microsoft.com/office/powerpoint/2010/main" val="2020665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4772717"/>
          </a:xfrm>
          <a:prstGeom prst="rect">
            <a:avLst/>
          </a:prstGeom>
          <a:noFill/>
          <a:ln w="12700">
            <a:solidFill>
              <a:schemeClr val="tx1"/>
            </a:solidFill>
            <a:prstDash val="dash"/>
          </a:ln>
        </p:spPr>
        <p:txBody>
          <a:bodyPr wrap="square" rtlCol="0">
            <a:spAutoFit/>
          </a:bodyPr>
          <a:lstStyle/>
          <a:p>
            <a:r>
              <a:rPr lang="en-GB" sz="1200" b="1" dirty="0"/>
              <a:t>AQA Content</a:t>
            </a:r>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pPr>
              <a:lnSpc>
                <a:spcPct val="150000"/>
              </a:lnSpc>
            </a:pPr>
            <a:endParaRPr lang="en-GB" sz="1200" dirty="0"/>
          </a:p>
        </p:txBody>
      </p:sp>
      <p:pic>
        <p:nvPicPr>
          <p:cNvPr id="3" name="Picture 2">
            <a:extLst>
              <a:ext uri="{FF2B5EF4-FFF2-40B4-BE49-F238E27FC236}">
                <a16:creationId xmlns:a16="http://schemas.microsoft.com/office/drawing/2014/main" id="{09B4A892-7FF1-BCD7-D993-ABB3B29F75C1}"/>
              </a:ext>
            </a:extLst>
          </p:cNvPr>
          <p:cNvPicPr>
            <a:picLocks noChangeAspect="1"/>
          </p:cNvPicPr>
          <p:nvPr/>
        </p:nvPicPr>
        <p:blipFill>
          <a:blip r:embed="rId2"/>
          <a:stretch>
            <a:fillRect/>
          </a:stretch>
        </p:blipFill>
        <p:spPr>
          <a:xfrm>
            <a:off x="189846" y="517647"/>
            <a:ext cx="4095551" cy="2757816"/>
          </a:xfrm>
          <a:prstGeom prst="rect">
            <a:avLst/>
          </a:prstGeom>
        </p:spPr>
      </p:pic>
      <p:pic>
        <p:nvPicPr>
          <p:cNvPr id="7" name="Picture 6">
            <a:extLst>
              <a:ext uri="{FF2B5EF4-FFF2-40B4-BE49-F238E27FC236}">
                <a16:creationId xmlns:a16="http://schemas.microsoft.com/office/drawing/2014/main" id="{8C43E45E-003B-72A3-3C0F-022D4CEB4682}"/>
              </a:ext>
            </a:extLst>
          </p:cNvPr>
          <p:cNvPicPr>
            <a:picLocks noChangeAspect="1"/>
          </p:cNvPicPr>
          <p:nvPr/>
        </p:nvPicPr>
        <p:blipFill>
          <a:blip r:embed="rId3"/>
          <a:stretch>
            <a:fillRect/>
          </a:stretch>
        </p:blipFill>
        <p:spPr>
          <a:xfrm>
            <a:off x="254676" y="3275463"/>
            <a:ext cx="4353533" cy="2972215"/>
          </a:xfrm>
          <a:prstGeom prst="rect">
            <a:avLst/>
          </a:prstGeom>
        </p:spPr>
      </p:pic>
      <p:sp>
        <p:nvSpPr>
          <p:cNvPr id="2" name="Slide Number Placeholder 1">
            <a:extLst>
              <a:ext uri="{FF2B5EF4-FFF2-40B4-BE49-F238E27FC236}">
                <a16:creationId xmlns:a16="http://schemas.microsoft.com/office/drawing/2014/main" id="{07AE6E01-8CF2-5B15-4CD8-7B2DCC44D042}"/>
              </a:ext>
            </a:extLst>
          </p:cNvPr>
          <p:cNvSpPr>
            <a:spLocks noGrp="1"/>
          </p:cNvSpPr>
          <p:nvPr>
            <p:ph type="sldNum" sz="quarter" idx="12"/>
          </p:nvPr>
        </p:nvSpPr>
        <p:spPr/>
        <p:txBody>
          <a:bodyPr/>
          <a:lstStyle/>
          <a:p>
            <a:fld id="{A49C798E-A141-4728-B2C1-C020555BD9EF}" type="slidenum">
              <a:rPr lang="en-GB" smtClean="0"/>
              <a:t>54</a:t>
            </a:fld>
            <a:endParaRPr lang="en-GB"/>
          </a:p>
        </p:txBody>
      </p:sp>
    </p:spTree>
    <p:extLst>
      <p:ext uri="{BB962C8B-B14F-4D97-AF65-F5344CB8AC3E}">
        <p14:creationId xmlns:p14="http://schemas.microsoft.com/office/powerpoint/2010/main" val="4156111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6703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GB" sz="1200" b="1" u="sng" dirty="0"/>
                        <a:t>I</a:t>
                      </a:r>
                      <a:r>
                        <a:rPr lang="en-GB" sz="1200" b="1" u="sng" dirty="0">
                          <a:solidFill>
                            <a:schemeClr val="tx1"/>
                          </a:solidFill>
                        </a:rPr>
                        <a:t>INHERITED DISORDERS</a:t>
                      </a:r>
                    </a:p>
                    <a:p>
                      <a:pPr algn="l">
                        <a:lnSpc>
                          <a:spcPct val="150000"/>
                        </a:lnSpc>
                      </a:pPr>
                      <a:r>
                        <a:rPr lang="en-GB" sz="1200" b="0" u="none" dirty="0">
                          <a:solidFill>
                            <a:schemeClr val="tx1"/>
                          </a:solidFill>
                        </a:rPr>
                        <a:t>Some disorders are inherited through the inheritance of certain alleles. Now many of these can be screened for in the embryo before birth. We can usually predict the possibility of having a child with a disorder by a simple test using cheek cells or blood. This  can be done to identify if potential parents are carriers of a disease causing allele. Most disorders are through the inheritance of a </a:t>
                      </a:r>
                      <a:r>
                        <a:rPr lang="en-GB" sz="1200" b="1" u="sng" dirty="0">
                          <a:solidFill>
                            <a:schemeClr val="tx1"/>
                          </a:solidFill>
                        </a:rPr>
                        <a:t>recessive allele</a:t>
                      </a:r>
                      <a:r>
                        <a:rPr lang="en-GB" sz="1200" b="0" u="none" dirty="0">
                          <a:solidFill>
                            <a:schemeClr val="tx1"/>
                          </a:solidFill>
                        </a:rPr>
                        <a:t>. Very few are through dominant alleles.</a:t>
                      </a:r>
                    </a:p>
                    <a:p>
                      <a:pPr algn="l">
                        <a:lnSpc>
                          <a:spcPct val="150000"/>
                        </a:lnSpc>
                      </a:pPr>
                      <a:r>
                        <a:rPr lang="en-GB" sz="1200" b="0" u="none" dirty="0">
                          <a:solidFill>
                            <a:schemeClr val="tx1"/>
                          </a:solidFill>
                        </a:rPr>
                        <a:t>The two conditions we need to look at are:</a:t>
                      </a:r>
                    </a:p>
                    <a:p>
                      <a:pPr algn="l">
                        <a:lnSpc>
                          <a:spcPct val="150000"/>
                        </a:lnSpc>
                      </a:pPr>
                      <a:r>
                        <a:rPr lang="en-GB" sz="1200" b="0" u="sng" dirty="0">
                          <a:solidFill>
                            <a:schemeClr val="tx1"/>
                          </a:solidFill>
                        </a:rPr>
                        <a:t>Cystic Fibrosis and Polydactyly</a:t>
                      </a:r>
                    </a:p>
                    <a:p>
                      <a:pPr algn="l">
                        <a:lnSpc>
                          <a:spcPct val="150000"/>
                        </a:lnSpc>
                      </a:pPr>
                      <a:r>
                        <a:rPr lang="en-GB" sz="1200" b="0" u="sng" dirty="0">
                          <a:solidFill>
                            <a:schemeClr val="tx1"/>
                          </a:solidFill>
                        </a:rPr>
                        <a:t>1. Cystic Fibrosis</a:t>
                      </a:r>
                    </a:p>
                    <a:p>
                      <a:pPr algn="l">
                        <a:lnSpc>
                          <a:spcPct val="150000"/>
                        </a:lnSpc>
                      </a:pPr>
                      <a:r>
                        <a:rPr lang="en-GB" sz="1200" b="0" u="sng" dirty="0">
                          <a:solidFill>
                            <a:schemeClr val="tx1"/>
                          </a:solidFill>
                        </a:rPr>
                        <a:t> </a:t>
                      </a:r>
                      <a:r>
                        <a:rPr lang="en-GB" sz="1200" b="0" u="none" dirty="0">
                          <a:solidFill>
                            <a:schemeClr val="tx1"/>
                          </a:solidFill>
                        </a:rPr>
                        <a:t>This has been reported since the 16</a:t>
                      </a:r>
                      <a:r>
                        <a:rPr lang="en-GB" sz="1200" b="0" u="none" baseline="30000" dirty="0">
                          <a:solidFill>
                            <a:schemeClr val="tx1"/>
                          </a:solidFill>
                        </a:rPr>
                        <a:t>th</a:t>
                      </a:r>
                      <a:r>
                        <a:rPr lang="en-GB" sz="1200" b="0" u="none" dirty="0">
                          <a:solidFill>
                            <a:schemeClr val="tx1"/>
                          </a:solidFill>
                        </a:rPr>
                        <a:t> century. This is a genetic disorder of the cell membranes. It results in the production of a thick sticky mucus in the air passages and the pancreas. The faulty gene is located on chromosome 7 so now it can easily be seen and predictions made as to its likely inheritance. It is also now one of the conditions that can be treated by gene therapy. Often treatment includes daily physiotherapy and in more serious instances a complete heart and lung transplant. Life expectancy can be around the age of 40 now where as 50 years ago it was 5 years.</a:t>
                      </a:r>
                    </a:p>
                    <a:p>
                      <a:pPr algn="l">
                        <a:lnSpc>
                          <a:spcPct val="150000"/>
                        </a:lnSpc>
                      </a:pPr>
                      <a:r>
                        <a:rPr lang="en-GB" sz="1200" b="0" u="none" dirty="0">
                          <a:solidFill>
                            <a:schemeClr val="tx1"/>
                          </a:solidFill>
                        </a:rPr>
                        <a:t>The allele that causes CF is a recessive allele f and is carried by about 1 in 25 people. To have the condition you need to have both alleles ff. If you only have one copy of the f gene then you wont have CF but you will be a CARRIER.. For a child to have the disorder BOTH parents need to either be CARRIERS or have the disorder themselves. If both parents are carriers then there is a 1 in 4 chance/25% chance of a child having that disorder.</a:t>
                      </a:r>
                    </a:p>
                    <a:p>
                      <a:pPr algn="l">
                        <a:lnSpc>
                          <a:spcPct val="150000"/>
                        </a:lnSpc>
                      </a:pPr>
                      <a:endParaRPr lang="en-GB" sz="1200" b="1" u="sng" dirty="0">
                        <a:solidFill>
                          <a:schemeClr val="tx1"/>
                        </a:solidFill>
                      </a:endParaRPr>
                    </a:p>
                    <a:p>
                      <a:pPr algn="l">
                        <a:lnSpc>
                          <a:spcPct val="150000"/>
                        </a:lnSpc>
                      </a:pPr>
                      <a:r>
                        <a:rPr lang="en-GB" sz="1200" b="1" u="sng" dirty="0">
                          <a:solidFill>
                            <a:schemeClr val="tx1"/>
                          </a:solidFill>
                        </a:rPr>
                        <a:t>If both parents are carriers</a:t>
                      </a:r>
                    </a:p>
                    <a:p>
                      <a:pPr algn="l">
                        <a:lnSpc>
                          <a:spcPct val="150000"/>
                        </a:lnSpc>
                      </a:pPr>
                      <a:endParaRPr lang="en-GB" sz="1200" b="0" u="none" dirty="0">
                        <a:solidFill>
                          <a:schemeClr val="tx1"/>
                        </a:solidFill>
                      </a:endParaRPr>
                    </a:p>
                    <a:p>
                      <a:pPr algn="l">
                        <a:lnSpc>
                          <a:spcPct val="150000"/>
                        </a:lnSpc>
                      </a:pPr>
                      <a:r>
                        <a:rPr lang="en-GB" sz="1200" b="0" u="none" dirty="0">
                          <a:solidFill>
                            <a:schemeClr val="tx1"/>
                          </a:solidFill>
                        </a:rPr>
                        <a:t>Offspring genotype</a:t>
                      </a:r>
                    </a:p>
                    <a:p>
                      <a:pPr algn="l">
                        <a:lnSpc>
                          <a:spcPct val="150000"/>
                        </a:lnSpc>
                      </a:pPr>
                      <a:endParaRPr lang="en-GB" sz="1200" b="0" u="none" dirty="0">
                        <a:solidFill>
                          <a:schemeClr val="tx1"/>
                        </a:solidFill>
                      </a:endParaRPr>
                    </a:p>
                    <a:p>
                      <a:pPr algn="l">
                        <a:lnSpc>
                          <a:spcPct val="150000"/>
                        </a:lnSpc>
                      </a:pPr>
                      <a:r>
                        <a:rPr lang="en-GB" sz="1200" b="0" u="none" dirty="0">
                          <a:solidFill>
                            <a:schemeClr val="tx1"/>
                          </a:solidFill>
                        </a:rPr>
                        <a:t>phenotypes 1 normal FF,  2 carriers Ff,  1 affected ff</a:t>
                      </a:r>
                    </a:p>
                    <a:p>
                      <a:pPr algn="l">
                        <a:lnSpc>
                          <a:spcPct val="150000"/>
                        </a:lnSpc>
                      </a:pPr>
                      <a:r>
                        <a:rPr lang="en-GB" sz="1200" b="0" u="none" dirty="0">
                          <a:solidFill>
                            <a:schemeClr val="tx1"/>
                          </a:solidFill>
                        </a:rPr>
                        <a:t>Ratio of 3:1 or 1 in 4 chance of having CF </a:t>
                      </a:r>
                    </a:p>
                    <a:p>
                      <a:pPr algn="l">
                        <a:lnSpc>
                          <a:spcPct val="150000"/>
                        </a:lnSpc>
                      </a:pPr>
                      <a:endParaRPr lang="en-GB" sz="1200" b="0" u="none" dirty="0">
                        <a:solidFill>
                          <a:schemeClr val="tx1"/>
                        </a:solidFill>
                      </a:endParaRPr>
                    </a:p>
                    <a:p>
                      <a:pPr algn="l">
                        <a:lnSpc>
                          <a:spcPct val="150000"/>
                        </a:lnSpc>
                      </a:pPr>
                      <a:endParaRPr lang="en-GB" sz="12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6FCEA969-43FB-4BB9-10BF-12D58A5F64BC}"/>
              </a:ext>
            </a:extLst>
          </p:cNvPr>
          <p:cNvGraphicFramePr>
            <a:graphicFrameLocks noGrp="1"/>
          </p:cNvGraphicFramePr>
          <p:nvPr/>
        </p:nvGraphicFramePr>
        <p:xfrm>
          <a:off x="4203510" y="6537279"/>
          <a:ext cx="1733268" cy="1337478"/>
        </p:xfrm>
        <a:graphic>
          <a:graphicData uri="http://schemas.openxmlformats.org/drawingml/2006/table">
            <a:tbl>
              <a:tblPr firstRow="1" bandRow="1">
                <a:tableStyleId>{5C22544A-7EE6-4342-B048-85BDC9FD1C3A}</a:tableStyleId>
              </a:tblPr>
              <a:tblGrid>
                <a:gridCol w="577756">
                  <a:extLst>
                    <a:ext uri="{9D8B030D-6E8A-4147-A177-3AD203B41FA5}">
                      <a16:colId xmlns:a16="http://schemas.microsoft.com/office/drawing/2014/main" val="2209969781"/>
                    </a:ext>
                  </a:extLst>
                </a:gridCol>
                <a:gridCol w="577756">
                  <a:extLst>
                    <a:ext uri="{9D8B030D-6E8A-4147-A177-3AD203B41FA5}">
                      <a16:colId xmlns:a16="http://schemas.microsoft.com/office/drawing/2014/main" val="3937045459"/>
                    </a:ext>
                  </a:extLst>
                </a:gridCol>
                <a:gridCol w="577756">
                  <a:extLst>
                    <a:ext uri="{9D8B030D-6E8A-4147-A177-3AD203B41FA5}">
                      <a16:colId xmlns:a16="http://schemas.microsoft.com/office/drawing/2014/main" val="4264289600"/>
                    </a:ext>
                  </a:extLst>
                </a:gridCol>
              </a:tblGrid>
              <a:tr h="445826">
                <a:tc>
                  <a:txBody>
                    <a:bodyPr/>
                    <a:lstStyle/>
                    <a:p>
                      <a:pPr algn="ctr"/>
                      <a:endParaRPr lang="en-GB" sz="1200"/>
                    </a:p>
                  </a:txBody>
                  <a:tcPr>
                    <a:solidFill>
                      <a:schemeClr val="bg2"/>
                    </a:solidFill>
                  </a:tcPr>
                </a:tc>
                <a:tc>
                  <a:txBody>
                    <a:bodyPr/>
                    <a:lstStyle/>
                    <a:p>
                      <a:pPr algn="ctr"/>
                      <a:r>
                        <a:rPr lang="en-GB" sz="1200" dirty="0">
                          <a:solidFill>
                            <a:schemeClr val="tx1"/>
                          </a:solidFill>
                        </a:rPr>
                        <a:t>F</a:t>
                      </a:r>
                    </a:p>
                  </a:txBody>
                  <a:tcPr>
                    <a:solidFill>
                      <a:schemeClr val="bg2"/>
                    </a:solidFill>
                  </a:tcPr>
                </a:tc>
                <a:tc>
                  <a:txBody>
                    <a:bodyPr/>
                    <a:lstStyle/>
                    <a:p>
                      <a:pPr algn="ctr"/>
                      <a:r>
                        <a:rPr lang="en-GB" sz="1200" dirty="0">
                          <a:solidFill>
                            <a:schemeClr val="tx1"/>
                          </a:solidFill>
                        </a:rPr>
                        <a:t>f</a:t>
                      </a:r>
                    </a:p>
                  </a:txBody>
                  <a:tcPr>
                    <a:solidFill>
                      <a:schemeClr val="bg2"/>
                    </a:solidFill>
                  </a:tcPr>
                </a:tc>
                <a:extLst>
                  <a:ext uri="{0D108BD9-81ED-4DB2-BD59-A6C34878D82A}">
                    <a16:rowId xmlns:a16="http://schemas.microsoft.com/office/drawing/2014/main" val="2328161936"/>
                  </a:ext>
                </a:extLst>
              </a:tr>
              <a:tr h="445826">
                <a:tc>
                  <a:txBody>
                    <a:bodyPr/>
                    <a:lstStyle/>
                    <a:p>
                      <a:pPr algn="ctr"/>
                      <a:r>
                        <a:rPr lang="en-GB" sz="1200" dirty="0"/>
                        <a:t>F</a:t>
                      </a:r>
                    </a:p>
                  </a:txBody>
                  <a:tcPr>
                    <a:solidFill>
                      <a:schemeClr val="bg2"/>
                    </a:solidFill>
                  </a:tcPr>
                </a:tc>
                <a:tc>
                  <a:txBody>
                    <a:bodyPr/>
                    <a:lstStyle/>
                    <a:p>
                      <a:pPr algn="ctr"/>
                      <a:r>
                        <a:rPr lang="en-GB" sz="1200" dirty="0"/>
                        <a:t>FF</a:t>
                      </a:r>
                    </a:p>
                  </a:txBody>
                  <a:tcPr>
                    <a:solidFill>
                      <a:schemeClr val="bg2"/>
                    </a:solidFill>
                  </a:tcPr>
                </a:tc>
                <a:tc>
                  <a:txBody>
                    <a:bodyPr/>
                    <a:lstStyle/>
                    <a:p>
                      <a:pPr algn="ctr"/>
                      <a:r>
                        <a:rPr lang="en-GB" sz="1200" dirty="0"/>
                        <a:t>Ff</a:t>
                      </a:r>
                    </a:p>
                  </a:txBody>
                  <a:tcPr>
                    <a:solidFill>
                      <a:schemeClr val="bg2"/>
                    </a:solidFill>
                  </a:tcPr>
                </a:tc>
                <a:extLst>
                  <a:ext uri="{0D108BD9-81ED-4DB2-BD59-A6C34878D82A}">
                    <a16:rowId xmlns:a16="http://schemas.microsoft.com/office/drawing/2014/main" val="2893837972"/>
                  </a:ext>
                </a:extLst>
              </a:tr>
              <a:tr h="445826">
                <a:tc>
                  <a:txBody>
                    <a:bodyPr/>
                    <a:lstStyle/>
                    <a:p>
                      <a:pPr algn="ctr"/>
                      <a:r>
                        <a:rPr lang="en-GB" sz="1200" dirty="0"/>
                        <a:t>f</a:t>
                      </a:r>
                    </a:p>
                  </a:txBody>
                  <a:tcPr>
                    <a:solidFill>
                      <a:schemeClr val="bg2"/>
                    </a:solidFill>
                  </a:tcPr>
                </a:tc>
                <a:tc>
                  <a:txBody>
                    <a:bodyPr/>
                    <a:lstStyle/>
                    <a:p>
                      <a:pPr algn="ctr"/>
                      <a:r>
                        <a:rPr lang="en-GB" sz="1200" dirty="0"/>
                        <a:t>Ff</a:t>
                      </a:r>
                    </a:p>
                  </a:txBody>
                  <a:tcPr>
                    <a:solidFill>
                      <a:schemeClr val="bg2"/>
                    </a:solidFill>
                  </a:tcPr>
                </a:tc>
                <a:tc>
                  <a:txBody>
                    <a:bodyPr/>
                    <a:lstStyle/>
                    <a:p>
                      <a:pPr algn="ctr"/>
                      <a:r>
                        <a:rPr lang="en-GB" sz="1200" dirty="0"/>
                        <a:t>ff</a:t>
                      </a:r>
                    </a:p>
                  </a:txBody>
                  <a:tcPr>
                    <a:solidFill>
                      <a:schemeClr val="bg2"/>
                    </a:solidFill>
                  </a:tcPr>
                </a:tc>
                <a:extLst>
                  <a:ext uri="{0D108BD9-81ED-4DB2-BD59-A6C34878D82A}">
                    <a16:rowId xmlns:a16="http://schemas.microsoft.com/office/drawing/2014/main" val="3077604703"/>
                  </a:ext>
                </a:extLst>
              </a:tr>
            </a:tbl>
          </a:graphicData>
        </a:graphic>
      </p:graphicFrame>
      <p:sp>
        <p:nvSpPr>
          <p:cNvPr id="5" name="Slide Number Placeholder 4">
            <a:extLst>
              <a:ext uri="{FF2B5EF4-FFF2-40B4-BE49-F238E27FC236}">
                <a16:creationId xmlns:a16="http://schemas.microsoft.com/office/drawing/2014/main" id="{47EBB9A5-3DD9-7369-CC34-4C65E5CF25D5}"/>
              </a:ext>
            </a:extLst>
          </p:cNvPr>
          <p:cNvSpPr>
            <a:spLocks noGrp="1"/>
          </p:cNvSpPr>
          <p:nvPr>
            <p:ph type="sldNum" sz="quarter" idx="12"/>
          </p:nvPr>
        </p:nvSpPr>
        <p:spPr/>
        <p:txBody>
          <a:bodyPr/>
          <a:lstStyle/>
          <a:p>
            <a:fld id="{A49C798E-A141-4728-B2C1-C020555BD9EF}" type="slidenum">
              <a:rPr lang="en-GB" smtClean="0"/>
              <a:t>55</a:t>
            </a:fld>
            <a:endParaRPr lang="en-GB"/>
          </a:p>
        </p:txBody>
      </p:sp>
    </p:spTree>
    <p:extLst>
      <p:ext uri="{BB962C8B-B14F-4D97-AF65-F5344CB8AC3E}">
        <p14:creationId xmlns:p14="http://schemas.microsoft.com/office/powerpoint/2010/main" val="2866122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GB" sz="1200" b="1" u="sng" dirty="0">
                          <a:solidFill>
                            <a:schemeClr val="tx1"/>
                          </a:solidFill>
                        </a:rPr>
                        <a:t>If one parent has CF and the other doesn’t  </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1" u="sng" dirty="0">
                          <a:solidFill>
                            <a:schemeClr val="tx1"/>
                          </a:solidFill>
                        </a:rPr>
                        <a:t> </a:t>
                      </a:r>
                      <a:endParaRPr lang="en-GB" sz="1200" b="1" u="sng" dirty="0"/>
                    </a:p>
                    <a:p>
                      <a:pPr>
                        <a:lnSpc>
                          <a:spcPct val="150000"/>
                        </a:lnSpc>
                      </a:pPr>
                      <a:r>
                        <a:rPr lang="en-GB" sz="1200" b="0" dirty="0">
                          <a:solidFill>
                            <a:schemeClr val="tx1"/>
                          </a:solidFill>
                        </a:rPr>
                        <a:t>Parental genotype</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Offspring genotypes</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Offspring phenotypes: all are carriers Ff.</a:t>
                      </a:r>
                    </a:p>
                    <a:p>
                      <a:pPr>
                        <a:lnSpc>
                          <a:spcPct val="150000"/>
                        </a:lnSpc>
                      </a:pPr>
                      <a:endParaRPr lang="en-GB" sz="1200" b="0" dirty="0">
                        <a:solidFill>
                          <a:schemeClr val="tx1"/>
                        </a:solidFill>
                      </a:endParaRPr>
                    </a:p>
                    <a:p>
                      <a:pPr>
                        <a:lnSpc>
                          <a:spcPct val="150000"/>
                        </a:lnSpc>
                      </a:pPr>
                      <a:r>
                        <a:rPr lang="en-GB" sz="1200" b="1" u="sng" dirty="0">
                          <a:solidFill>
                            <a:schemeClr val="tx1"/>
                          </a:solidFill>
                        </a:rPr>
                        <a:t>One parent has CF the other is a carrier</a:t>
                      </a:r>
                    </a:p>
                    <a:p>
                      <a:pPr>
                        <a:lnSpc>
                          <a:spcPct val="150000"/>
                        </a:lnSpc>
                      </a:pPr>
                      <a:endParaRPr lang="en-GB" sz="1200" b="0" dirty="0">
                        <a:solidFill>
                          <a:schemeClr val="tx1"/>
                        </a:solidFill>
                      </a:endParaRPr>
                    </a:p>
                    <a:p>
                      <a:pPr>
                        <a:lnSpc>
                          <a:spcPct val="150000"/>
                        </a:lnSpc>
                      </a:pPr>
                      <a:r>
                        <a:rPr lang="en-GB" sz="1200" b="0" dirty="0">
                          <a:solidFill>
                            <a:schemeClr val="tx1"/>
                          </a:solidFill>
                        </a:rPr>
                        <a:t>Parental genotype</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Offspring genotypes</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Offspring phenotypes: 50% carriers 50% have CF</a:t>
                      </a:r>
                    </a:p>
                    <a:p>
                      <a:pPr>
                        <a:lnSpc>
                          <a:spcPct val="150000"/>
                        </a:lnSpc>
                      </a:pPr>
                      <a:r>
                        <a:rPr lang="en-GB" sz="1200" b="0" dirty="0">
                          <a:solidFill>
                            <a:schemeClr val="tx1"/>
                          </a:solidFill>
                        </a:rPr>
                        <a:t>You need to be able both  to recognise probabilities of inheritance in offspring and to draw punnet squares given parental genotypes.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2A1F9839-B31B-5F3B-99C7-9F5C13F96E59}"/>
              </a:ext>
            </a:extLst>
          </p:cNvPr>
          <p:cNvGraphicFramePr>
            <a:graphicFrameLocks noGrp="1"/>
          </p:cNvGraphicFramePr>
          <p:nvPr/>
        </p:nvGraphicFramePr>
        <p:xfrm>
          <a:off x="3643952" y="900752"/>
          <a:ext cx="2071047" cy="1992573"/>
        </p:xfrm>
        <a:graphic>
          <a:graphicData uri="http://schemas.openxmlformats.org/drawingml/2006/table">
            <a:tbl>
              <a:tblPr firstRow="1" bandRow="1">
                <a:tableStyleId>{F5AB1C69-6EDB-4FF4-983F-18BD219EF322}</a:tableStyleId>
              </a:tblPr>
              <a:tblGrid>
                <a:gridCol w="690349">
                  <a:extLst>
                    <a:ext uri="{9D8B030D-6E8A-4147-A177-3AD203B41FA5}">
                      <a16:colId xmlns:a16="http://schemas.microsoft.com/office/drawing/2014/main" val="1355401223"/>
                    </a:ext>
                  </a:extLst>
                </a:gridCol>
                <a:gridCol w="690349">
                  <a:extLst>
                    <a:ext uri="{9D8B030D-6E8A-4147-A177-3AD203B41FA5}">
                      <a16:colId xmlns:a16="http://schemas.microsoft.com/office/drawing/2014/main" val="196400581"/>
                    </a:ext>
                  </a:extLst>
                </a:gridCol>
                <a:gridCol w="690349">
                  <a:extLst>
                    <a:ext uri="{9D8B030D-6E8A-4147-A177-3AD203B41FA5}">
                      <a16:colId xmlns:a16="http://schemas.microsoft.com/office/drawing/2014/main" val="2304204217"/>
                    </a:ext>
                  </a:extLst>
                </a:gridCol>
              </a:tblGrid>
              <a:tr h="822905">
                <a:tc>
                  <a:txBody>
                    <a:bodyPr/>
                    <a:lstStyle/>
                    <a:p>
                      <a:pPr algn="ctr"/>
                      <a:endParaRPr lang="en-GB" sz="1200">
                        <a:solidFill>
                          <a:schemeClr val="tx1"/>
                        </a:solidFill>
                      </a:endParaRPr>
                    </a:p>
                  </a:txBody>
                  <a:tcPr/>
                </a:tc>
                <a:tc>
                  <a:txBody>
                    <a:bodyPr/>
                    <a:lstStyle/>
                    <a:p>
                      <a:pPr algn="ctr"/>
                      <a:r>
                        <a:rPr lang="en-GB" sz="1200" dirty="0">
                          <a:solidFill>
                            <a:schemeClr val="tx1"/>
                          </a:solidFill>
                        </a:rPr>
                        <a:t>f</a:t>
                      </a:r>
                    </a:p>
                  </a:txBody>
                  <a:tcPr/>
                </a:tc>
                <a:tc>
                  <a:txBody>
                    <a:bodyPr/>
                    <a:lstStyle/>
                    <a:p>
                      <a:pPr algn="ctr"/>
                      <a:r>
                        <a:rPr lang="en-GB" sz="1200" dirty="0">
                          <a:solidFill>
                            <a:schemeClr val="tx1"/>
                          </a:solidFill>
                        </a:rPr>
                        <a:t>f</a:t>
                      </a:r>
                    </a:p>
                  </a:txBody>
                  <a:tcPr/>
                </a:tc>
                <a:extLst>
                  <a:ext uri="{0D108BD9-81ED-4DB2-BD59-A6C34878D82A}">
                    <a16:rowId xmlns:a16="http://schemas.microsoft.com/office/drawing/2014/main" val="940960236"/>
                  </a:ext>
                </a:extLst>
              </a:tr>
              <a:tr h="584834">
                <a:tc>
                  <a:txBody>
                    <a:bodyPr/>
                    <a:lstStyle/>
                    <a:p>
                      <a:pPr algn="ctr"/>
                      <a:r>
                        <a:rPr lang="en-GB" sz="1200" dirty="0">
                          <a:solidFill>
                            <a:schemeClr val="tx1"/>
                          </a:solidFill>
                        </a:rPr>
                        <a:t>F</a:t>
                      </a:r>
                    </a:p>
                  </a:txBody>
                  <a:tcPr/>
                </a:tc>
                <a:tc>
                  <a:txBody>
                    <a:bodyPr/>
                    <a:lstStyle/>
                    <a:p>
                      <a:pPr algn="ctr"/>
                      <a:r>
                        <a:rPr lang="en-GB" sz="1200" dirty="0">
                          <a:solidFill>
                            <a:schemeClr val="tx1"/>
                          </a:solidFill>
                        </a:rPr>
                        <a:t>Ff</a:t>
                      </a:r>
                    </a:p>
                  </a:txBody>
                  <a:tcPr/>
                </a:tc>
                <a:tc>
                  <a:txBody>
                    <a:bodyPr/>
                    <a:lstStyle/>
                    <a:p>
                      <a:pPr algn="ctr"/>
                      <a:r>
                        <a:rPr lang="en-GB" sz="1200" dirty="0">
                          <a:solidFill>
                            <a:schemeClr val="tx1"/>
                          </a:solidFill>
                        </a:rPr>
                        <a:t>Ff</a:t>
                      </a:r>
                    </a:p>
                  </a:txBody>
                  <a:tcPr/>
                </a:tc>
                <a:extLst>
                  <a:ext uri="{0D108BD9-81ED-4DB2-BD59-A6C34878D82A}">
                    <a16:rowId xmlns:a16="http://schemas.microsoft.com/office/drawing/2014/main" val="1122551618"/>
                  </a:ext>
                </a:extLst>
              </a:tr>
              <a:tr h="584834">
                <a:tc>
                  <a:txBody>
                    <a:bodyPr/>
                    <a:lstStyle/>
                    <a:p>
                      <a:pPr algn="ctr"/>
                      <a:r>
                        <a:rPr lang="en-GB" sz="1200" dirty="0">
                          <a:solidFill>
                            <a:schemeClr val="tx1"/>
                          </a:solidFill>
                        </a:rPr>
                        <a:t>F</a:t>
                      </a:r>
                    </a:p>
                  </a:txBody>
                  <a:tcPr/>
                </a:tc>
                <a:tc>
                  <a:txBody>
                    <a:bodyPr/>
                    <a:lstStyle/>
                    <a:p>
                      <a:pPr algn="ctr"/>
                      <a:r>
                        <a:rPr lang="en-GB" sz="1200" dirty="0">
                          <a:solidFill>
                            <a:schemeClr val="tx1"/>
                          </a:solidFill>
                        </a:rPr>
                        <a:t>Ff</a:t>
                      </a:r>
                    </a:p>
                  </a:txBody>
                  <a:tcPr/>
                </a:tc>
                <a:tc>
                  <a:txBody>
                    <a:bodyPr/>
                    <a:lstStyle/>
                    <a:p>
                      <a:pPr algn="ctr"/>
                      <a:r>
                        <a:rPr lang="en-GB" sz="1200" dirty="0">
                          <a:solidFill>
                            <a:schemeClr val="tx1"/>
                          </a:solidFill>
                        </a:rPr>
                        <a:t>Ff</a:t>
                      </a:r>
                    </a:p>
                  </a:txBody>
                  <a:tcPr/>
                </a:tc>
                <a:extLst>
                  <a:ext uri="{0D108BD9-81ED-4DB2-BD59-A6C34878D82A}">
                    <a16:rowId xmlns:a16="http://schemas.microsoft.com/office/drawing/2014/main" val="4067362672"/>
                  </a:ext>
                </a:extLst>
              </a:tr>
            </a:tbl>
          </a:graphicData>
        </a:graphic>
      </p:graphicFrame>
      <p:graphicFrame>
        <p:nvGraphicFramePr>
          <p:cNvPr id="5" name="Table 5">
            <a:extLst>
              <a:ext uri="{FF2B5EF4-FFF2-40B4-BE49-F238E27FC236}">
                <a16:creationId xmlns:a16="http://schemas.microsoft.com/office/drawing/2014/main" id="{5E46470D-17E5-ABF0-D794-4965FB5BE81E}"/>
              </a:ext>
            </a:extLst>
          </p:cNvPr>
          <p:cNvGraphicFramePr>
            <a:graphicFrameLocks noGrp="1"/>
          </p:cNvGraphicFramePr>
          <p:nvPr/>
        </p:nvGraphicFramePr>
        <p:xfrm>
          <a:off x="3643952" y="3916907"/>
          <a:ext cx="2071047" cy="1992573"/>
        </p:xfrm>
        <a:graphic>
          <a:graphicData uri="http://schemas.openxmlformats.org/drawingml/2006/table">
            <a:tbl>
              <a:tblPr firstRow="1" bandRow="1">
                <a:tableStyleId>{F5AB1C69-6EDB-4FF4-983F-18BD219EF322}</a:tableStyleId>
              </a:tblPr>
              <a:tblGrid>
                <a:gridCol w="690349">
                  <a:extLst>
                    <a:ext uri="{9D8B030D-6E8A-4147-A177-3AD203B41FA5}">
                      <a16:colId xmlns:a16="http://schemas.microsoft.com/office/drawing/2014/main" val="631696937"/>
                    </a:ext>
                  </a:extLst>
                </a:gridCol>
                <a:gridCol w="690349">
                  <a:extLst>
                    <a:ext uri="{9D8B030D-6E8A-4147-A177-3AD203B41FA5}">
                      <a16:colId xmlns:a16="http://schemas.microsoft.com/office/drawing/2014/main" val="485395135"/>
                    </a:ext>
                  </a:extLst>
                </a:gridCol>
                <a:gridCol w="690349">
                  <a:extLst>
                    <a:ext uri="{9D8B030D-6E8A-4147-A177-3AD203B41FA5}">
                      <a16:colId xmlns:a16="http://schemas.microsoft.com/office/drawing/2014/main" val="20845197"/>
                    </a:ext>
                  </a:extLst>
                </a:gridCol>
              </a:tblGrid>
              <a:tr h="664191">
                <a:tc>
                  <a:txBody>
                    <a:bodyPr/>
                    <a:lstStyle/>
                    <a:p>
                      <a:pPr algn="ctr"/>
                      <a:endParaRPr lang="en-GB" sz="1200" dirty="0">
                        <a:solidFill>
                          <a:schemeClr val="tx1"/>
                        </a:solidFill>
                      </a:endParaRPr>
                    </a:p>
                  </a:txBody>
                  <a:tcPr/>
                </a:tc>
                <a:tc>
                  <a:txBody>
                    <a:bodyPr/>
                    <a:lstStyle/>
                    <a:p>
                      <a:pPr algn="ctr"/>
                      <a:r>
                        <a:rPr lang="en-GB" sz="1200" dirty="0">
                          <a:solidFill>
                            <a:schemeClr val="tx1"/>
                          </a:solidFill>
                        </a:rPr>
                        <a:t>f</a:t>
                      </a:r>
                    </a:p>
                  </a:txBody>
                  <a:tcPr/>
                </a:tc>
                <a:tc>
                  <a:txBody>
                    <a:bodyPr/>
                    <a:lstStyle/>
                    <a:p>
                      <a:pPr algn="ctr"/>
                      <a:r>
                        <a:rPr lang="en-GB" sz="1200" dirty="0">
                          <a:solidFill>
                            <a:schemeClr val="tx1"/>
                          </a:solidFill>
                        </a:rPr>
                        <a:t>f</a:t>
                      </a:r>
                    </a:p>
                  </a:txBody>
                  <a:tcPr/>
                </a:tc>
                <a:extLst>
                  <a:ext uri="{0D108BD9-81ED-4DB2-BD59-A6C34878D82A}">
                    <a16:rowId xmlns:a16="http://schemas.microsoft.com/office/drawing/2014/main" val="576731829"/>
                  </a:ext>
                </a:extLst>
              </a:tr>
              <a:tr h="664191">
                <a:tc>
                  <a:txBody>
                    <a:bodyPr/>
                    <a:lstStyle/>
                    <a:p>
                      <a:pPr algn="ctr"/>
                      <a:r>
                        <a:rPr lang="en-GB" sz="1200" dirty="0">
                          <a:solidFill>
                            <a:schemeClr val="tx1"/>
                          </a:solidFill>
                        </a:rPr>
                        <a:t>F</a:t>
                      </a:r>
                    </a:p>
                  </a:txBody>
                  <a:tcPr/>
                </a:tc>
                <a:tc>
                  <a:txBody>
                    <a:bodyPr/>
                    <a:lstStyle/>
                    <a:p>
                      <a:pPr algn="ctr"/>
                      <a:r>
                        <a:rPr lang="en-GB" sz="1200" dirty="0">
                          <a:solidFill>
                            <a:schemeClr val="tx1"/>
                          </a:solidFill>
                        </a:rPr>
                        <a:t>Ff</a:t>
                      </a:r>
                    </a:p>
                  </a:txBody>
                  <a:tcPr/>
                </a:tc>
                <a:tc>
                  <a:txBody>
                    <a:bodyPr/>
                    <a:lstStyle/>
                    <a:p>
                      <a:pPr algn="ctr"/>
                      <a:r>
                        <a:rPr lang="en-GB" sz="1200" dirty="0">
                          <a:solidFill>
                            <a:schemeClr val="tx1"/>
                          </a:solidFill>
                        </a:rPr>
                        <a:t>Ff</a:t>
                      </a:r>
                    </a:p>
                  </a:txBody>
                  <a:tcPr/>
                </a:tc>
                <a:extLst>
                  <a:ext uri="{0D108BD9-81ED-4DB2-BD59-A6C34878D82A}">
                    <a16:rowId xmlns:a16="http://schemas.microsoft.com/office/drawing/2014/main" val="495828998"/>
                  </a:ext>
                </a:extLst>
              </a:tr>
              <a:tr h="664191">
                <a:tc>
                  <a:txBody>
                    <a:bodyPr/>
                    <a:lstStyle/>
                    <a:p>
                      <a:pPr algn="ctr"/>
                      <a:r>
                        <a:rPr lang="en-GB" sz="1200" dirty="0">
                          <a:solidFill>
                            <a:schemeClr val="tx1"/>
                          </a:solidFill>
                        </a:rPr>
                        <a:t>f</a:t>
                      </a:r>
                    </a:p>
                  </a:txBody>
                  <a:tcPr/>
                </a:tc>
                <a:tc>
                  <a:txBody>
                    <a:bodyPr/>
                    <a:lstStyle/>
                    <a:p>
                      <a:pPr algn="ctr"/>
                      <a:r>
                        <a:rPr lang="en-GB" sz="1200" dirty="0">
                          <a:solidFill>
                            <a:schemeClr val="tx1"/>
                          </a:solidFill>
                        </a:rPr>
                        <a:t>ff</a:t>
                      </a:r>
                    </a:p>
                  </a:txBody>
                  <a:tcPr/>
                </a:tc>
                <a:tc>
                  <a:txBody>
                    <a:bodyPr/>
                    <a:lstStyle/>
                    <a:p>
                      <a:pPr algn="ctr"/>
                      <a:r>
                        <a:rPr lang="en-GB" sz="1200" dirty="0">
                          <a:solidFill>
                            <a:schemeClr val="tx1"/>
                          </a:solidFill>
                        </a:rPr>
                        <a:t>ff</a:t>
                      </a:r>
                    </a:p>
                  </a:txBody>
                  <a:tcPr/>
                </a:tc>
                <a:extLst>
                  <a:ext uri="{0D108BD9-81ED-4DB2-BD59-A6C34878D82A}">
                    <a16:rowId xmlns:a16="http://schemas.microsoft.com/office/drawing/2014/main" val="3517144278"/>
                  </a:ext>
                </a:extLst>
              </a:tr>
            </a:tbl>
          </a:graphicData>
        </a:graphic>
      </p:graphicFrame>
      <p:sp>
        <p:nvSpPr>
          <p:cNvPr id="6" name="Slide Number Placeholder 5">
            <a:extLst>
              <a:ext uri="{FF2B5EF4-FFF2-40B4-BE49-F238E27FC236}">
                <a16:creationId xmlns:a16="http://schemas.microsoft.com/office/drawing/2014/main" id="{4D0EFEF1-2B54-E825-E02C-C99C901EE894}"/>
              </a:ext>
            </a:extLst>
          </p:cNvPr>
          <p:cNvSpPr>
            <a:spLocks noGrp="1"/>
          </p:cNvSpPr>
          <p:nvPr>
            <p:ph type="sldNum" sz="quarter" idx="12"/>
          </p:nvPr>
        </p:nvSpPr>
        <p:spPr/>
        <p:txBody>
          <a:bodyPr/>
          <a:lstStyle/>
          <a:p>
            <a:fld id="{A49C798E-A141-4728-B2C1-C020555BD9EF}" type="slidenum">
              <a:rPr lang="en-GB" smtClean="0"/>
              <a:t>56</a:t>
            </a:fld>
            <a:endParaRPr lang="en-GB"/>
          </a:p>
        </p:txBody>
      </p:sp>
    </p:spTree>
    <p:extLst>
      <p:ext uri="{BB962C8B-B14F-4D97-AF65-F5344CB8AC3E}">
        <p14:creationId xmlns:p14="http://schemas.microsoft.com/office/powerpoint/2010/main" val="2195249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GB" sz="1200" b="1" u="sng" dirty="0">
                          <a:solidFill>
                            <a:schemeClr val="tx1"/>
                          </a:solidFill>
                        </a:rPr>
                        <a:t>Polydactyly:</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This is when a child has extra fingers and toes. It is unusual because it is caused by a DOMINANT ALLELE. Its not life threatening but can be inherited if only one of the parents carries one copy of the defective allele. It is obvious who has the allele as only one is needed for the disorder to be seen. There is a 50% chance of a child having the disorder if one parent has one allele for polydactyly.</a:t>
                      </a: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0" u="none"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0" u="none"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Parental genotypes: one unaffected pp,</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 one  with polydactyly Pp</a:t>
                      </a: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0" u="none"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Offspring genotypes</a:t>
                      </a: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0" u="none"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0" u="none"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Offspring phenotypes:  50% affected,  50% unaffected.</a:t>
                      </a:r>
                      <a:endParaRPr lang="en-GB" sz="1200" b="0" u="none" dirty="0"/>
                    </a:p>
                    <a:p>
                      <a:pPr>
                        <a:lnSpc>
                          <a:spcPct val="150000"/>
                        </a:lnSpc>
                      </a:pPr>
                      <a:endParaRPr lang="en-GB" sz="1200" b="0" dirty="0"/>
                    </a:p>
                    <a:p>
                      <a:pPr>
                        <a:lnSpc>
                          <a:spcPct val="150000"/>
                        </a:lnSpc>
                      </a:pPr>
                      <a:endParaRPr lang="en-GB" sz="1200" b="0" dirty="0"/>
                    </a:p>
                    <a:p>
                      <a:pPr>
                        <a:lnSpc>
                          <a:spcPct val="150000"/>
                        </a:lnSpc>
                      </a:pPr>
                      <a:endParaRPr lang="en-GB" sz="1200" b="0" dirty="0"/>
                    </a:p>
                    <a:p>
                      <a:pPr>
                        <a:lnSpc>
                          <a:spcPct val="150000"/>
                        </a:lnSpc>
                      </a:pPr>
                      <a:r>
                        <a:rPr lang="en-GB" sz="1200" b="0" dirty="0"/>
                        <a:t>offspring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90B8E775-C96D-B8E6-A2AE-B6284CBC207E}"/>
              </a:ext>
            </a:extLst>
          </p:cNvPr>
          <p:cNvGraphicFramePr>
            <a:graphicFrameLocks noGrp="1"/>
          </p:cNvGraphicFramePr>
          <p:nvPr/>
        </p:nvGraphicFramePr>
        <p:xfrm>
          <a:off x="3429000" y="2374710"/>
          <a:ext cx="2286000" cy="1785810"/>
        </p:xfrm>
        <a:graphic>
          <a:graphicData uri="http://schemas.openxmlformats.org/drawingml/2006/table">
            <a:tbl>
              <a:tblPr firstRow="1" bandRow="1">
                <a:tableStyleId>{F5AB1C69-6EDB-4FF4-983F-18BD219EF322}</a:tableStyleId>
              </a:tblPr>
              <a:tblGrid>
                <a:gridCol w="762000">
                  <a:extLst>
                    <a:ext uri="{9D8B030D-6E8A-4147-A177-3AD203B41FA5}">
                      <a16:colId xmlns:a16="http://schemas.microsoft.com/office/drawing/2014/main" val="4014566852"/>
                    </a:ext>
                  </a:extLst>
                </a:gridCol>
                <a:gridCol w="762000">
                  <a:extLst>
                    <a:ext uri="{9D8B030D-6E8A-4147-A177-3AD203B41FA5}">
                      <a16:colId xmlns:a16="http://schemas.microsoft.com/office/drawing/2014/main" val="3252072813"/>
                    </a:ext>
                  </a:extLst>
                </a:gridCol>
                <a:gridCol w="762000">
                  <a:extLst>
                    <a:ext uri="{9D8B030D-6E8A-4147-A177-3AD203B41FA5}">
                      <a16:colId xmlns:a16="http://schemas.microsoft.com/office/drawing/2014/main" val="495628182"/>
                    </a:ext>
                  </a:extLst>
                </a:gridCol>
              </a:tblGrid>
              <a:tr h="595270">
                <a:tc>
                  <a:txBody>
                    <a:bodyPr/>
                    <a:lstStyle/>
                    <a:p>
                      <a:endParaRPr lang="en-GB"/>
                    </a:p>
                  </a:txBody>
                  <a:tcPr/>
                </a:tc>
                <a:tc>
                  <a:txBody>
                    <a:bodyPr/>
                    <a:lstStyle/>
                    <a:p>
                      <a:r>
                        <a:rPr lang="en-GB" dirty="0">
                          <a:solidFill>
                            <a:schemeClr val="tx1"/>
                          </a:solidFill>
                        </a:rPr>
                        <a:t>P</a:t>
                      </a:r>
                    </a:p>
                  </a:txBody>
                  <a:tcPr/>
                </a:tc>
                <a:tc>
                  <a:txBody>
                    <a:bodyPr/>
                    <a:lstStyle/>
                    <a:p>
                      <a:r>
                        <a:rPr lang="en-GB" dirty="0">
                          <a:solidFill>
                            <a:schemeClr val="tx1"/>
                          </a:solidFill>
                        </a:rPr>
                        <a:t>p</a:t>
                      </a:r>
                    </a:p>
                  </a:txBody>
                  <a:tcPr/>
                </a:tc>
                <a:extLst>
                  <a:ext uri="{0D108BD9-81ED-4DB2-BD59-A6C34878D82A}">
                    <a16:rowId xmlns:a16="http://schemas.microsoft.com/office/drawing/2014/main" val="1596358167"/>
                  </a:ext>
                </a:extLst>
              </a:tr>
              <a:tr h="595270">
                <a:tc>
                  <a:txBody>
                    <a:bodyPr/>
                    <a:lstStyle/>
                    <a:p>
                      <a:pPr algn="ctr"/>
                      <a:r>
                        <a:rPr lang="en-GB" sz="1200" dirty="0"/>
                        <a:t>P</a:t>
                      </a:r>
                    </a:p>
                  </a:txBody>
                  <a:tcPr/>
                </a:tc>
                <a:tc>
                  <a:txBody>
                    <a:bodyPr/>
                    <a:lstStyle/>
                    <a:p>
                      <a:pPr algn="ctr"/>
                      <a:r>
                        <a:rPr lang="en-GB" sz="1200" dirty="0"/>
                        <a:t>PP</a:t>
                      </a:r>
                    </a:p>
                  </a:txBody>
                  <a:tcPr/>
                </a:tc>
                <a:tc>
                  <a:txBody>
                    <a:bodyPr/>
                    <a:lstStyle/>
                    <a:p>
                      <a:pPr algn="ctr"/>
                      <a:r>
                        <a:rPr lang="en-GB" sz="1200" dirty="0"/>
                        <a:t>Pp</a:t>
                      </a:r>
                    </a:p>
                  </a:txBody>
                  <a:tcPr/>
                </a:tc>
                <a:extLst>
                  <a:ext uri="{0D108BD9-81ED-4DB2-BD59-A6C34878D82A}">
                    <a16:rowId xmlns:a16="http://schemas.microsoft.com/office/drawing/2014/main" val="3845881171"/>
                  </a:ext>
                </a:extLst>
              </a:tr>
              <a:tr h="595270">
                <a:tc>
                  <a:txBody>
                    <a:bodyPr/>
                    <a:lstStyle/>
                    <a:p>
                      <a:pPr algn="ctr"/>
                      <a:r>
                        <a:rPr lang="en-GB" sz="1200" dirty="0"/>
                        <a:t>p</a:t>
                      </a:r>
                    </a:p>
                  </a:txBody>
                  <a:tcPr/>
                </a:tc>
                <a:tc>
                  <a:txBody>
                    <a:bodyPr/>
                    <a:lstStyle/>
                    <a:p>
                      <a:pPr algn="ctr"/>
                      <a:r>
                        <a:rPr lang="en-GB" sz="1200" dirty="0"/>
                        <a:t>Pp</a:t>
                      </a:r>
                    </a:p>
                  </a:txBody>
                  <a:tcPr/>
                </a:tc>
                <a:tc>
                  <a:txBody>
                    <a:bodyPr/>
                    <a:lstStyle/>
                    <a:p>
                      <a:pPr algn="ctr"/>
                      <a:r>
                        <a:rPr lang="en-GB" sz="1200" dirty="0"/>
                        <a:t>pp</a:t>
                      </a:r>
                    </a:p>
                  </a:txBody>
                  <a:tcPr/>
                </a:tc>
                <a:extLst>
                  <a:ext uri="{0D108BD9-81ED-4DB2-BD59-A6C34878D82A}">
                    <a16:rowId xmlns:a16="http://schemas.microsoft.com/office/drawing/2014/main" val="75043894"/>
                  </a:ext>
                </a:extLst>
              </a:tr>
            </a:tbl>
          </a:graphicData>
        </a:graphic>
      </p:graphicFrame>
      <p:sp>
        <p:nvSpPr>
          <p:cNvPr id="5" name="Slide Number Placeholder 4">
            <a:extLst>
              <a:ext uri="{FF2B5EF4-FFF2-40B4-BE49-F238E27FC236}">
                <a16:creationId xmlns:a16="http://schemas.microsoft.com/office/drawing/2014/main" id="{10E51C98-6226-6C5E-D60E-448B11E74881}"/>
              </a:ext>
            </a:extLst>
          </p:cNvPr>
          <p:cNvSpPr>
            <a:spLocks noGrp="1"/>
          </p:cNvSpPr>
          <p:nvPr>
            <p:ph type="sldNum" sz="quarter" idx="12"/>
          </p:nvPr>
        </p:nvSpPr>
        <p:spPr/>
        <p:txBody>
          <a:bodyPr/>
          <a:lstStyle/>
          <a:p>
            <a:fld id="{A49C798E-A141-4728-B2C1-C020555BD9EF}" type="slidenum">
              <a:rPr lang="en-GB" smtClean="0"/>
              <a:t>57</a:t>
            </a:fld>
            <a:endParaRPr lang="en-GB"/>
          </a:p>
        </p:txBody>
      </p:sp>
    </p:spTree>
    <p:extLst>
      <p:ext uri="{BB962C8B-B14F-4D97-AF65-F5344CB8AC3E}">
        <p14:creationId xmlns:p14="http://schemas.microsoft.com/office/powerpoint/2010/main" val="175722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Genetic screening</a:t>
                      </a:r>
                    </a:p>
                    <a:p>
                      <a:pPr>
                        <a:lnSpc>
                          <a:spcPct val="150000"/>
                        </a:lnSpc>
                      </a:pPr>
                      <a:r>
                        <a:rPr lang="en-GB" sz="1200" b="1" u="sng" dirty="0">
                          <a:solidFill>
                            <a:schemeClr val="tx1"/>
                          </a:solidFill>
                        </a:rPr>
                        <a:t>G</a:t>
                      </a:r>
                      <a:r>
                        <a:rPr lang="en-GB" sz="1200" b="0" u="none" dirty="0">
                          <a:solidFill>
                            <a:schemeClr val="tx1"/>
                          </a:solidFill>
                        </a:rPr>
                        <a:t>enetic screening is very much a head and heart issue. What you think might be right might not be for someone else. When couples have babies through IVF (in vitro fertilisation) a few cells from the embryo are removed and tested for defective alleles. Cystic fibrosis can be detected in this way. In families where there is a known history of genetic disorders embryos are screened. A decision is made then as to whether or not to implant the embryo to the mother. However embryo screening raises lots of ethical, social and economic dilemmas. Unused embryos can be  frozen for future use providing all parties agree or they can be used in future for research. If the embryos aren’t chosen they are destroyed. People worry that embryo screening may result in people choosing a certain sex e.g. girls instead of boys. For some choosing which embryo lives of dies is like playing God. Others who believe all life is precious feel that destroying embryos which contain defective alleles devalues the lives of those people who have the disorder. Embryo screening is carefully monitored in Guidelines  provided by the Human Fertilisation and Embryology Authority HFEA. </a:t>
                      </a:r>
                    </a:p>
                    <a:p>
                      <a:pPr>
                        <a:lnSpc>
                          <a:spcPct val="150000"/>
                        </a:lnSpc>
                      </a:pPr>
                      <a:r>
                        <a:rPr lang="en-GB" sz="1200" b="0" u="none" dirty="0">
                          <a:solidFill>
                            <a:schemeClr val="tx1"/>
                          </a:solidFill>
                        </a:rPr>
                        <a:t>During IVF the embryo is fertilised in a lab and then implanted into the mothers womb. Before being implanted a cell can be removed to study that individuals genotype. Embryonic screening is controversial as it raises all sorts of  dilemmas. For example embryos produced by IVF with potential bad alleles would be destroyed. Sometimes embryonic screening can result in miscarriage . Pregnancies can be also terminated if embryos are found to be detected in the womb. Again those against terminations and abortions do not  agree with this. Others whose lives are badly affected by having children with these disorders may well argue this point.</a:t>
                      </a:r>
                    </a:p>
                    <a:p>
                      <a:pPr>
                        <a:lnSpc>
                          <a:spcPct val="150000"/>
                        </a:lnSpc>
                      </a:pPr>
                      <a:r>
                        <a:rPr lang="en-GB" sz="1200" b="0" u="none" dirty="0">
                          <a:solidFill>
                            <a:schemeClr val="tx1"/>
                          </a:solidFill>
                        </a:rPr>
                        <a:t>Defective embryos may not have life threatening consequences but, if it shows a potential for a future condition for example or an increased risk to life expectancy or a decreased life span then if that information was obtained by insurance companies or future employers that could affect a person economically.</a:t>
                      </a:r>
                    </a:p>
                    <a:p>
                      <a:pPr>
                        <a:lnSpc>
                          <a:spcPct val="150000"/>
                        </a:lnSpc>
                      </a:pPr>
                      <a:r>
                        <a:rPr lang="en-GB" sz="1200" b="1" u="none" dirty="0">
                          <a:solidFill>
                            <a:schemeClr val="tx1"/>
                          </a:solidFill>
                        </a:rPr>
                        <a:t>What do you think? You will be expected to make an informed judgment about the economic social and ethical issues concerning embryo screening.</a:t>
                      </a:r>
                    </a:p>
                    <a:p>
                      <a:pPr>
                        <a:lnSpc>
                          <a:spcPct val="150000"/>
                        </a:lnSpc>
                      </a:pPr>
                      <a:endParaRPr lang="en-GB" sz="1200" b="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0A29E5A2-80BC-5F6B-8A33-4B19DE3AB2AA}"/>
              </a:ext>
            </a:extLst>
          </p:cNvPr>
          <p:cNvSpPr>
            <a:spLocks noGrp="1"/>
          </p:cNvSpPr>
          <p:nvPr>
            <p:ph type="sldNum" sz="quarter" idx="12"/>
          </p:nvPr>
        </p:nvSpPr>
        <p:spPr/>
        <p:txBody>
          <a:bodyPr/>
          <a:lstStyle/>
          <a:p>
            <a:fld id="{A49C798E-A141-4728-B2C1-C020555BD9EF}" type="slidenum">
              <a:rPr lang="en-GB" smtClean="0"/>
              <a:t>58</a:t>
            </a:fld>
            <a:endParaRPr lang="en-GB"/>
          </a:p>
        </p:txBody>
      </p:sp>
    </p:spTree>
    <p:extLst>
      <p:ext uri="{BB962C8B-B14F-4D97-AF65-F5344CB8AC3E}">
        <p14:creationId xmlns:p14="http://schemas.microsoft.com/office/powerpoint/2010/main" val="354523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GB" sz="1200" b="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110ECB0E-0503-EC14-6BA1-9BD35FD3B34E}"/>
              </a:ext>
            </a:extLst>
          </p:cNvPr>
          <p:cNvGraphicFramePr>
            <a:graphicFrameLocks noGrp="1"/>
          </p:cNvGraphicFramePr>
          <p:nvPr/>
        </p:nvGraphicFramePr>
        <p:xfrm>
          <a:off x="914400" y="627799"/>
          <a:ext cx="5240740" cy="3719296"/>
        </p:xfrm>
        <a:graphic>
          <a:graphicData uri="http://schemas.openxmlformats.org/drawingml/2006/table">
            <a:tbl>
              <a:tblPr firstRow="1" bandRow="1">
                <a:tableStyleId>{F5AB1C69-6EDB-4FF4-983F-18BD219EF322}</a:tableStyleId>
              </a:tblPr>
              <a:tblGrid>
                <a:gridCol w="2620370">
                  <a:extLst>
                    <a:ext uri="{9D8B030D-6E8A-4147-A177-3AD203B41FA5}">
                      <a16:colId xmlns:a16="http://schemas.microsoft.com/office/drawing/2014/main" val="872783096"/>
                    </a:ext>
                  </a:extLst>
                </a:gridCol>
                <a:gridCol w="2620370">
                  <a:extLst>
                    <a:ext uri="{9D8B030D-6E8A-4147-A177-3AD203B41FA5}">
                      <a16:colId xmlns:a16="http://schemas.microsoft.com/office/drawing/2014/main" val="1409383736"/>
                    </a:ext>
                  </a:extLst>
                </a:gridCol>
              </a:tblGrid>
              <a:tr h="334891">
                <a:tc>
                  <a:txBody>
                    <a:bodyPr/>
                    <a:lstStyle/>
                    <a:p>
                      <a:r>
                        <a:rPr lang="en-GB" dirty="0">
                          <a:solidFill>
                            <a:schemeClr val="tx1"/>
                          </a:solidFill>
                        </a:rPr>
                        <a:t>Against embryonic screening</a:t>
                      </a:r>
                    </a:p>
                  </a:txBody>
                  <a:tcPr/>
                </a:tc>
                <a:tc>
                  <a:txBody>
                    <a:bodyPr/>
                    <a:lstStyle/>
                    <a:p>
                      <a:r>
                        <a:rPr lang="en-GB" dirty="0">
                          <a:solidFill>
                            <a:schemeClr val="tx1"/>
                          </a:solidFill>
                        </a:rPr>
                        <a:t>For embryonic screening </a:t>
                      </a:r>
                    </a:p>
                  </a:txBody>
                  <a:tcPr/>
                </a:tc>
                <a:extLst>
                  <a:ext uri="{0D108BD9-81ED-4DB2-BD59-A6C34878D82A}">
                    <a16:rowId xmlns:a16="http://schemas.microsoft.com/office/drawing/2014/main" val="2608601708"/>
                  </a:ext>
                </a:extLst>
              </a:tr>
              <a:tr h="634523">
                <a:tc>
                  <a:txBody>
                    <a:bodyPr/>
                    <a:lstStyle/>
                    <a:p>
                      <a:r>
                        <a:rPr lang="en-GB" sz="1200" dirty="0"/>
                        <a:t>It implies people with genetic problems are undesirable. Might increase prejudice</a:t>
                      </a:r>
                    </a:p>
                  </a:txBody>
                  <a:tcPr/>
                </a:tc>
                <a:tc>
                  <a:txBody>
                    <a:bodyPr/>
                    <a:lstStyle/>
                    <a:p>
                      <a:r>
                        <a:rPr lang="en-GB" sz="1200" dirty="0"/>
                        <a:t>It  would stop  future suffering</a:t>
                      </a:r>
                    </a:p>
                  </a:txBody>
                  <a:tcPr/>
                </a:tc>
                <a:extLst>
                  <a:ext uri="{0D108BD9-81ED-4DB2-BD59-A6C34878D82A}">
                    <a16:rowId xmlns:a16="http://schemas.microsoft.com/office/drawing/2014/main" val="2315349455"/>
                  </a:ext>
                </a:extLst>
              </a:tr>
              <a:tr h="1555605">
                <a:tc>
                  <a:txBody>
                    <a:bodyPr/>
                    <a:lstStyle/>
                    <a:p>
                      <a:r>
                        <a:rPr lang="en-GB" sz="1200" dirty="0"/>
                        <a:t>People might pick most desirable embryos or chose certain traits </a:t>
                      </a:r>
                      <a:r>
                        <a:rPr lang="en-GB" sz="1200" dirty="0" err="1"/>
                        <a:t>eg</a:t>
                      </a:r>
                      <a:r>
                        <a:rPr lang="en-GB" sz="1200" dirty="0"/>
                        <a:t> blond, blue eyes, tall</a:t>
                      </a:r>
                    </a:p>
                    <a:p>
                      <a:endParaRPr lang="en-GB" sz="1200" dirty="0"/>
                    </a:p>
                  </a:txBody>
                  <a:tcPr/>
                </a:tc>
                <a:tc>
                  <a:txBody>
                    <a:bodyPr/>
                    <a:lstStyle/>
                    <a:p>
                      <a:r>
                        <a:rPr lang="en-GB" sz="1200" dirty="0"/>
                        <a:t>Treating disorders costs NHS and government a lot of tax payers  money in terms of actual treatment but also some people are unable to ever work if they have certain conditions so never contribute money just take it in the form of benefits </a:t>
                      </a:r>
                    </a:p>
                  </a:txBody>
                  <a:tcPr/>
                </a:tc>
                <a:extLst>
                  <a:ext uri="{0D108BD9-81ED-4DB2-BD59-A6C34878D82A}">
                    <a16:rowId xmlns:a16="http://schemas.microsoft.com/office/drawing/2014/main" val="1260765454"/>
                  </a:ext>
                </a:extLst>
              </a:tr>
              <a:tr h="1187172">
                <a:tc>
                  <a:txBody>
                    <a:bodyPr/>
                    <a:lstStyle/>
                    <a:p>
                      <a:r>
                        <a:rPr lang="en-GB" sz="1200" dirty="0"/>
                        <a:t>Its very expensive to do so only rich people can make choices</a:t>
                      </a:r>
                    </a:p>
                  </a:txBody>
                  <a:tcPr/>
                </a:tc>
                <a:tc>
                  <a:txBody>
                    <a:bodyPr/>
                    <a:lstStyle/>
                    <a:p>
                      <a:r>
                        <a:rPr lang="en-GB" sz="1200" dirty="0"/>
                        <a:t>There are lots of laws to stop this going too far. Currently parents can’t select the sex of their baby UNLESS it is for health reasons where a baby of a certain sex would  be born with that condition.</a:t>
                      </a:r>
                    </a:p>
                  </a:txBody>
                  <a:tcPr/>
                </a:tc>
                <a:extLst>
                  <a:ext uri="{0D108BD9-81ED-4DB2-BD59-A6C34878D82A}">
                    <a16:rowId xmlns:a16="http://schemas.microsoft.com/office/drawing/2014/main" val="940971652"/>
                  </a:ext>
                </a:extLst>
              </a:tr>
            </a:tbl>
          </a:graphicData>
        </a:graphic>
      </p:graphicFrame>
      <p:sp>
        <p:nvSpPr>
          <p:cNvPr id="5" name="Slide Number Placeholder 4">
            <a:extLst>
              <a:ext uri="{FF2B5EF4-FFF2-40B4-BE49-F238E27FC236}">
                <a16:creationId xmlns:a16="http://schemas.microsoft.com/office/drawing/2014/main" id="{A4EA956D-1A53-6975-F65A-4EDBE750D1F6}"/>
              </a:ext>
            </a:extLst>
          </p:cNvPr>
          <p:cNvSpPr>
            <a:spLocks noGrp="1"/>
          </p:cNvSpPr>
          <p:nvPr>
            <p:ph type="sldNum" sz="quarter" idx="12"/>
          </p:nvPr>
        </p:nvSpPr>
        <p:spPr/>
        <p:txBody>
          <a:bodyPr/>
          <a:lstStyle/>
          <a:p>
            <a:fld id="{A49C798E-A141-4728-B2C1-C020555BD9EF}" type="slidenum">
              <a:rPr lang="en-GB" smtClean="0"/>
              <a:t>59</a:t>
            </a:fld>
            <a:endParaRPr lang="en-GB"/>
          </a:p>
        </p:txBody>
      </p:sp>
    </p:spTree>
    <p:extLst>
      <p:ext uri="{BB962C8B-B14F-4D97-AF65-F5344CB8AC3E}">
        <p14:creationId xmlns:p14="http://schemas.microsoft.com/office/powerpoint/2010/main" val="300987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178745326"/>
              </p:ext>
            </p:extLst>
          </p:nvPr>
        </p:nvGraphicFramePr>
        <p:xfrm>
          <a:off x="348915" y="324854"/>
          <a:ext cx="6160570" cy="8506326"/>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GB" sz="1200" u="sng" dirty="0">
                          <a:solidFill>
                            <a:schemeClr val="tx1"/>
                          </a:solidFill>
                          <a:latin typeface="+mn-lt"/>
                        </a:rPr>
                        <a:t> Sexual and Asexual Reproduction in organisms</a:t>
                      </a:r>
                    </a:p>
                    <a:p>
                      <a:pPr fontAlgn="base">
                        <a:lnSpc>
                          <a:spcPct val="150000"/>
                        </a:lnSpc>
                      </a:pPr>
                      <a:r>
                        <a:rPr lang="en-US" sz="1200" b="1" i="0" kern="1200" dirty="0">
                          <a:solidFill>
                            <a:schemeClr val="tx1"/>
                          </a:solidFill>
                          <a:effectLst/>
                          <a:latin typeface="+mn-lt"/>
                          <a:ea typeface="+mn-ea"/>
                          <a:cs typeface="+mn-cs"/>
                        </a:rPr>
                        <a:t>In order for a species to continue to survive then it must make more copies of organisms of that species.  This is done through a process called reproduction.  There are two types of reproduction that living organisms can use to make copies of themselves.  These are sexual and asexual reproduction.</a:t>
                      </a:r>
                    </a:p>
                    <a:p>
                      <a:pPr fontAlgn="base">
                        <a:lnSpc>
                          <a:spcPct val="150000"/>
                        </a:lnSpc>
                      </a:pPr>
                      <a:r>
                        <a:rPr lang="en-US" sz="1200" b="1" i="0" u="sng" kern="1200" dirty="0">
                          <a:solidFill>
                            <a:schemeClr val="tx1"/>
                          </a:solidFill>
                          <a:effectLst/>
                          <a:latin typeface="+mn-lt"/>
                          <a:ea typeface="+mn-ea"/>
                          <a:cs typeface="+mn-cs"/>
                        </a:rPr>
                        <a:t>Asexual reproduction</a:t>
                      </a:r>
                    </a:p>
                    <a:p>
                      <a:pPr fontAlgn="base">
                        <a:lnSpc>
                          <a:spcPct val="150000"/>
                        </a:lnSpc>
                      </a:pPr>
                      <a:r>
                        <a:rPr lang="en-US" sz="1200" b="0" i="0" kern="1200" dirty="0">
                          <a:solidFill>
                            <a:schemeClr val="tx1"/>
                          </a:solidFill>
                          <a:effectLst/>
                          <a:latin typeface="+mn-lt"/>
                          <a:ea typeface="+mn-ea"/>
                          <a:cs typeface="+mn-cs"/>
                        </a:rPr>
                        <a:t>Only </a:t>
                      </a:r>
                      <a:r>
                        <a:rPr lang="en-US" sz="1200" b="1" i="0" kern="1200" dirty="0">
                          <a:solidFill>
                            <a:schemeClr val="tx1"/>
                          </a:solidFill>
                          <a:effectLst/>
                          <a:latin typeface="+mn-lt"/>
                          <a:ea typeface="+mn-ea"/>
                          <a:cs typeface="+mn-cs"/>
                        </a:rPr>
                        <a:t>one parent </a:t>
                      </a:r>
                      <a:r>
                        <a:rPr lang="en-US" sz="1200" b="0" i="0" kern="1200" dirty="0">
                          <a:solidFill>
                            <a:schemeClr val="tx1"/>
                          </a:solidFill>
                          <a:effectLst/>
                          <a:latin typeface="+mn-lt"/>
                          <a:ea typeface="+mn-ea"/>
                          <a:cs typeface="+mn-cs"/>
                        </a:rPr>
                        <a:t>is needed in </a:t>
                      </a:r>
                      <a:r>
                        <a:rPr lang="en-US" sz="1200" b="0" i="1" kern="1200" dirty="0">
                          <a:solidFill>
                            <a:schemeClr val="tx1"/>
                          </a:solidFill>
                          <a:effectLst/>
                          <a:latin typeface="+mn-lt"/>
                          <a:ea typeface="+mn-ea"/>
                          <a:cs typeface="+mn-cs"/>
                        </a:rPr>
                        <a:t>asexual reproduction</a:t>
                      </a:r>
                      <a:r>
                        <a:rPr lang="en-US" sz="1200" b="0" i="0" kern="1200" dirty="0">
                          <a:solidFill>
                            <a:schemeClr val="tx1"/>
                          </a:solidFill>
                          <a:effectLst/>
                          <a:latin typeface="+mn-lt"/>
                          <a:ea typeface="+mn-ea"/>
                          <a:cs typeface="+mn-cs"/>
                        </a:rPr>
                        <a:t>. There is no fusion of </a:t>
                      </a:r>
                      <a:r>
                        <a:rPr lang="en-US" sz="1200" b="0" i="1" kern="1200" dirty="0">
                          <a:solidFill>
                            <a:schemeClr val="tx1"/>
                          </a:solidFill>
                          <a:effectLst/>
                          <a:latin typeface="+mn-lt"/>
                          <a:ea typeface="+mn-ea"/>
                          <a:cs typeface="+mn-cs"/>
                        </a:rPr>
                        <a:t>gametes</a:t>
                      </a:r>
                      <a:r>
                        <a:rPr lang="en-US" sz="1200" b="0" i="0" kern="1200" dirty="0">
                          <a:solidFill>
                            <a:schemeClr val="tx1"/>
                          </a:solidFill>
                          <a:effectLst/>
                          <a:latin typeface="+mn-lt"/>
                          <a:ea typeface="+mn-ea"/>
                          <a:cs typeface="+mn-cs"/>
                        </a:rPr>
                        <a:t> (egg and sperm or egg and pollen in plants) so genetic material does not mix, which means that the offspring produced through this process are </a:t>
                      </a:r>
                      <a:r>
                        <a:rPr lang="en-US" sz="1200" b="1" i="0" kern="1200" dirty="0">
                          <a:solidFill>
                            <a:schemeClr val="tx1"/>
                          </a:solidFill>
                          <a:effectLst/>
                          <a:latin typeface="+mn-lt"/>
                          <a:ea typeface="+mn-ea"/>
                          <a:cs typeface="+mn-cs"/>
                        </a:rPr>
                        <a:t>genetically identical</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clones</a:t>
                      </a:r>
                      <a:r>
                        <a:rPr lang="en-US" sz="1200" b="0" i="0" kern="1200" dirty="0">
                          <a:solidFill>
                            <a:schemeClr val="tx1"/>
                          </a:solidFill>
                          <a:effectLst/>
                          <a:latin typeface="+mn-lt"/>
                          <a:ea typeface="+mn-ea"/>
                          <a:cs typeface="+mn-cs"/>
                        </a:rPr>
                        <a:t>)to the parent.</a:t>
                      </a:r>
                    </a:p>
                    <a:p>
                      <a:pPr fontAlgn="base">
                        <a:lnSpc>
                          <a:spcPct val="150000"/>
                        </a:lnSpc>
                      </a:pPr>
                      <a:r>
                        <a:rPr lang="en-US" sz="1200" b="1" i="0" kern="1200" dirty="0">
                          <a:solidFill>
                            <a:schemeClr val="tx1"/>
                          </a:solidFill>
                          <a:effectLst/>
                          <a:latin typeface="+mn-lt"/>
                          <a:ea typeface="+mn-ea"/>
                          <a:cs typeface="+mn-cs"/>
                        </a:rPr>
                        <a:t>Examples of organisms </a:t>
                      </a:r>
                      <a:r>
                        <a:rPr lang="en-US" sz="1200" b="0" i="0" kern="1200" dirty="0">
                          <a:solidFill>
                            <a:schemeClr val="tx1"/>
                          </a:solidFill>
                          <a:effectLst/>
                          <a:latin typeface="+mn-lt"/>
                          <a:ea typeface="+mn-ea"/>
                          <a:cs typeface="+mn-cs"/>
                        </a:rPr>
                        <a:t>that use asexual reproduction include:</a:t>
                      </a:r>
                    </a:p>
                    <a:p>
                      <a:pPr marL="171450" indent="-171450" fontAlgn="base">
                        <a:lnSpc>
                          <a:spcPct val="150000"/>
                        </a:lnSpc>
                        <a:buFont typeface="Arial" panose="020B0604020202020204" pitchFamily="34" charset="0"/>
                        <a:buChar char="•"/>
                      </a:pPr>
                      <a:r>
                        <a:rPr lang="en-US" sz="1200" b="0" i="1" kern="1200" dirty="0">
                          <a:solidFill>
                            <a:schemeClr val="tx1"/>
                          </a:solidFill>
                          <a:effectLst/>
                          <a:latin typeface="+mn-lt"/>
                          <a:ea typeface="+mn-ea"/>
                          <a:cs typeface="+mn-cs"/>
                        </a:rPr>
                        <a:t>bacteria</a:t>
                      </a:r>
                      <a:endParaRPr lang="en-US" sz="1200" b="0" i="0" kern="1200" dirty="0">
                        <a:solidFill>
                          <a:schemeClr val="tx1"/>
                        </a:solidFill>
                        <a:effectLst/>
                        <a:latin typeface="+mn-lt"/>
                        <a:ea typeface="+mn-ea"/>
                        <a:cs typeface="+mn-cs"/>
                      </a:endParaRP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production of </a:t>
                      </a:r>
                      <a:r>
                        <a:rPr lang="en-US" sz="1200" b="0" i="1" kern="1200" dirty="0">
                          <a:solidFill>
                            <a:schemeClr val="tx1"/>
                          </a:solidFill>
                          <a:effectLst/>
                          <a:latin typeface="+mn-lt"/>
                          <a:ea typeface="+mn-ea"/>
                          <a:cs typeface="+mn-cs"/>
                        </a:rPr>
                        <a:t>spores</a:t>
                      </a:r>
                      <a:r>
                        <a:rPr lang="en-US" sz="1200" b="0" i="0" kern="1200" dirty="0">
                          <a:solidFill>
                            <a:schemeClr val="tx1"/>
                          </a:solidFill>
                          <a:effectLst/>
                          <a:latin typeface="+mn-lt"/>
                          <a:ea typeface="+mn-ea"/>
                          <a:cs typeface="+mn-cs"/>
                        </a:rPr>
                        <a:t> by </a:t>
                      </a:r>
                      <a:r>
                        <a:rPr lang="en-US" sz="1200" b="0" i="1" kern="1200" dirty="0">
                          <a:solidFill>
                            <a:schemeClr val="tx1"/>
                          </a:solidFill>
                          <a:effectLst/>
                          <a:latin typeface="+mn-lt"/>
                          <a:ea typeface="+mn-ea"/>
                          <a:cs typeface="+mn-cs"/>
                        </a:rPr>
                        <a:t>fungi</a:t>
                      </a:r>
                      <a:endParaRPr lang="en-US" sz="1200" b="0" i="0" kern="1200" dirty="0">
                        <a:solidFill>
                          <a:schemeClr val="tx1"/>
                        </a:solidFill>
                        <a:effectLst/>
                        <a:latin typeface="+mn-lt"/>
                        <a:ea typeface="+mn-ea"/>
                        <a:cs typeface="+mn-cs"/>
                      </a:endParaRP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some plants, such as strawberries, use runners</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formation of </a:t>
                      </a:r>
                      <a:r>
                        <a:rPr lang="en-US" sz="1200" b="0" i="1" kern="1200" dirty="0">
                          <a:solidFill>
                            <a:schemeClr val="tx1"/>
                          </a:solidFill>
                          <a:effectLst/>
                          <a:latin typeface="+mn-lt"/>
                          <a:ea typeface="+mn-ea"/>
                          <a:cs typeface="+mn-cs"/>
                        </a:rPr>
                        <a:t>tubers</a:t>
                      </a:r>
                      <a:r>
                        <a:rPr lang="en-US" sz="1200" b="0" i="0" kern="1200" dirty="0">
                          <a:solidFill>
                            <a:schemeClr val="tx1"/>
                          </a:solidFill>
                          <a:effectLst/>
                          <a:latin typeface="+mn-lt"/>
                          <a:ea typeface="+mn-ea"/>
                          <a:cs typeface="+mn-cs"/>
                        </a:rPr>
                        <a:t> in potatoes and bulbs in daffodils</a:t>
                      </a:r>
                    </a:p>
                    <a:p>
                      <a:pPr algn="l">
                        <a:lnSpc>
                          <a:spcPct val="150000"/>
                        </a:lnSpc>
                      </a:pPr>
                      <a:r>
                        <a:rPr lang="en-US" sz="1200" b="0" i="0" kern="1200" dirty="0">
                          <a:solidFill>
                            <a:schemeClr val="tx1"/>
                          </a:solidFill>
                          <a:effectLst/>
                          <a:latin typeface="+mn-lt"/>
                          <a:ea typeface="+mn-ea"/>
                          <a:cs typeface="+mn-cs"/>
                        </a:rPr>
                        <a:t>Asexual reproduction uses the process of </a:t>
                      </a:r>
                      <a:r>
                        <a:rPr lang="en-US" sz="1200" b="1" i="1" u="sng" kern="1200" dirty="0">
                          <a:solidFill>
                            <a:schemeClr val="tx1"/>
                          </a:solidFill>
                          <a:effectLst/>
                          <a:latin typeface="+mn-lt"/>
                          <a:ea typeface="+mn-ea"/>
                          <a:cs typeface="+mn-cs"/>
                        </a:rPr>
                        <a:t>mitosis</a:t>
                      </a:r>
                      <a:r>
                        <a:rPr lang="en-US" sz="1200" b="0" i="0" kern="1200" dirty="0">
                          <a:solidFill>
                            <a:schemeClr val="tx1"/>
                          </a:solidFill>
                          <a:effectLst/>
                          <a:latin typeface="+mn-lt"/>
                          <a:ea typeface="+mn-ea"/>
                          <a:cs typeface="+mn-cs"/>
                        </a:rPr>
                        <a:t> to create the identical copies (clones) of the parent cell.  </a:t>
                      </a:r>
                      <a:endParaRPr lang="en-GB" sz="120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descr="A diagram of a cell division&#10;&#10;Description automatically generated">
            <a:extLst>
              <a:ext uri="{FF2B5EF4-FFF2-40B4-BE49-F238E27FC236}">
                <a16:creationId xmlns:a16="http://schemas.microsoft.com/office/drawing/2014/main" id="{94B9EC7F-16F7-7477-D31D-B45A17D899FB}"/>
              </a:ext>
            </a:extLst>
          </p:cNvPr>
          <p:cNvPicPr>
            <a:picLocks noChangeAspect="1"/>
          </p:cNvPicPr>
          <p:nvPr/>
        </p:nvPicPr>
        <p:blipFill rotWithShape="1">
          <a:blip r:embed="rId2"/>
          <a:srcRect r="30989"/>
          <a:stretch/>
        </p:blipFill>
        <p:spPr>
          <a:xfrm>
            <a:off x="788414" y="4836142"/>
            <a:ext cx="2549044" cy="3158508"/>
          </a:xfrm>
          <a:prstGeom prst="rect">
            <a:avLst/>
          </a:prstGeom>
        </p:spPr>
      </p:pic>
      <p:sp>
        <p:nvSpPr>
          <p:cNvPr id="6" name="TextBox 5">
            <a:extLst>
              <a:ext uri="{FF2B5EF4-FFF2-40B4-BE49-F238E27FC236}">
                <a16:creationId xmlns:a16="http://schemas.microsoft.com/office/drawing/2014/main" id="{5D8DA899-A49F-0FA7-5808-1C8D6ECA4F10}"/>
              </a:ext>
            </a:extLst>
          </p:cNvPr>
          <p:cNvSpPr txBox="1"/>
          <p:nvPr/>
        </p:nvSpPr>
        <p:spPr>
          <a:xfrm>
            <a:off x="3334447" y="4572000"/>
            <a:ext cx="3126510" cy="3941720"/>
          </a:xfrm>
          <a:prstGeom prst="rect">
            <a:avLst/>
          </a:prstGeom>
          <a:noFill/>
          <a:ln>
            <a:solidFill>
              <a:schemeClr val="tx1"/>
            </a:solidFill>
          </a:ln>
        </p:spPr>
        <p:txBody>
          <a:bodyPr wrap="square" rtlCol="0">
            <a:spAutoFit/>
          </a:bodyPr>
          <a:lstStyle/>
          <a:p>
            <a:pPr>
              <a:lnSpc>
                <a:spcPct val="150000"/>
              </a:lnSpc>
            </a:pPr>
            <a:r>
              <a:rPr lang="en-GB" sz="1200" dirty="0"/>
              <a:t>The cell cycle involves the following stages:</a:t>
            </a:r>
          </a:p>
          <a:p>
            <a:pPr marL="342900" indent="-342900">
              <a:lnSpc>
                <a:spcPct val="150000"/>
              </a:lnSpc>
              <a:buAutoNum type="arabicPeriod"/>
            </a:pPr>
            <a:r>
              <a:rPr lang="en-GB" sz="1200" dirty="0"/>
              <a:t>DNA is copied in the nucleus and the number of sub cellular structures increases.</a:t>
            </a:r>
          </a:p>
          <a:p>
            <a:pPr marL="342900" indent="-342900">
              <a:lnSpc>
                <a:spcPct val="150000"/>
              </a:lnSpc>
              <a:buAutoNum type="arabicPeriod"/>
            </a:pPr>
            <a:r>
              <a:rPr lang="en-GB" sz="1200" dirty="0"/>
              <a:t>The chromosomes line up in the centre of the nucleus and then pulled to opposite sides of the nucleus (mitosis).</a:t>
            </a:r>
          </a:p>
          <a:p>
            <a:pPr marL="342900" indent="-342900">
              <a:lnSpc>
                <a:spcPct val="150000"/>
              </a:lnSpc>
              <a:buAutoNum type="arabicPeriod"/>
            </a:pPr>
            <a:r>
              <a:rPr lang="en-GB" sz="1200" dirty="0"/>
              <a:t>The nucleus divides in 2 and then the rest of the cell divides such as the membrane to form two identical daughter cells.</a:t>
            </a:r>
          </a:p>
          <a:p>
            <a:pPr algn="l" fontAlgn="base">
              <a:lnSpc>
                <a:spcPct val="150000"/>
              </a:lnSpc>
            </a:pPr>
            <a:endParaRPr lang="en-GB" sz="1200" dirty="0"/>
          </a:p>
          <a:p>
            <a:pPr algn="l" fontAlgn="base">
              <a:lnSpc>
                <a:spcPct val="150000"/>
              </a:lnSpc>
            </a:pPr>
            <a:r>
              <a:rPr lang="en-GB" sz="1200" dirty="0"/>
              <a:t>Mitosis is the type of cell division that is used for an organisms’ </a:t>
            </a:r>
            <a:r>
              <a:rPr lang="en-US" sz="1200" b="0" i="0" dirty="0">
                <a:solidFill>
                  <a:srgbClr val="141414"/>
                </a:solidFill>
                <a:effectLst/>
              </a:rPr>
              <a:t>growth, repair to damaged </a:t>
            </a:r>
            <a:r>
              <a:rPr lang="en-US" sz="1200" i="0" dirty="0">
                <a:solidFill>
                  <a:srgbClr val="141414"/>
                </a:solidFill>
                <a:effectLst/>
              </a:rPr>
              <a:t>tissue and </a:t>
            </a:r>
            <a:r>
              <a:rPr lang="en-US" sz="1200" b="0" i="0" dirty="0">
                <a:solidFill>
                  <a:srgbClr val="141414"/>
                </a:solidFill>
                <a:effectLst/>
              </a:rPr>
              <a:t>replacement of damaged cells</a:t>
            </a:r>
            <a:r>
              <a:rPr lang="en-GB" sz="1200" b="0" i="0" dirty="0">
                <a:solidFill>
                  <a:srgbClr val="141414"/>
                </a:solidFill>
                <a:effectLst/>
              </a:rPr>
              <a:t>. </a:t>
            </a:r>
            <a:endParaRPr lang="en-US" sz="1200" b="0" i="0" dirty="0">
              <a:solidFill>
                <a:srgbClr val="141414"/>
              </a:solidFill>
              <a:effectLst/>
            </a:endParaRPr>
          </a:p>
        </p:txBody>
      </p:sp>
      <p:sp>
        <p:nvSpPr>
          <p:cNvPr id="3" name="Slide Number Placeholder 2">
            <a:extLst>
              <a:ext uri="{FF2B5EF4-FFF2-40B4-BE49-F238E27FC236}">
                <a16:creationId xmlns:a16="http://schemas.microsoft.com/office/drawing/2014/main" id="{D5B9728C-B92F-7BC0-6363-7FF94D0D4F46}"/>
              </a:ext>
            </a:extLst>
          </p:cNvPr>
          <p:cNvSpPr>
            <a:spLocks noGrp="1"/>
          </p:cNvSpPr>
          <p:nvPr>
            <p:ph type="sldNum" sz="quarter" idx="12"/>
          </p:nvPr>
        </p:nvSpPr>
        <p:spPr/>
        <p:txBody>
          <a:bodyPr/>
          <a:lstStyle/>
          <a:p>
            <a:fld id="{A49C798E-A141-4728-B2C1-C020555BD9EF}" type="slidenum">
              <a:rPr lang="en-GB" smtClean="0"/>
              <a:t>6</a:t>
            </a:fld>
            <a:endParaRPr lang="en-GB"/>
          </a:p>
        </p:txBody>
      </p:sp>
    </p:spTree>
    <p:extLst>
      <p:ext uri="{BB962C8B-B14F-4D97-AF65-F5344CB8AC3E}">
        <p14:creationId xmlns:p14="http://schemas.microsoft.com/office/powerpoint/2010/main" val="3742974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SEX DETERMINATION. </a:t>
                      </a:r>
                    </a:p>
                    <a:p>
                      <a:pPr>
                        <a:lnSpc>
                          <a:spcPct val="150000"/>
                        </a:lnSpc>
                      </a:pPr>
                      <a:r>
                        <a:rPr lang="en-GB" sz="1200" b="0" u="none" dirty="0">
                          <a:solidFill>
                            <a:schemeClr val="tx1"/>
                          </a:solidFill>
                        </a:rPr>
                        <a:t>Sex determination is controlled by your chromosomes. Human n body cell contain 23 pairs of chromosome. 22 pairs of AUTOSOMES and 1 pair of SEX CHROMOSOMES. The autosome's control the body's characteristics the sex chromosomes control the sex of the person. In females the sex chromosomes are XX and in males they are XY. It is the Y chromosome that causes MALENESS. It is also the male that determines the sex of the baby . </a:t>
                      </a:r>
                    </a:p>
                    <a:p>
                      <a:pPr>
                        <a:lnSpc>
                          <a:spcPct val="150000"/>
                        </a:lnSpc>
                      </a:pPr>
                      <a:r>
                        <a:rPr lang="en-GB" sz="1200" b="0" u="none" dirty="0">
                          <a:solidFill>
                            <a:schemeClr val="tx1"/>
                          </a:solidFill>
                        </a:rPr>
                        <a:t>Parental genotypes</a:t>
                      </a: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r>
                        <a:rPr lang="en-GB" sz="1200" b="0" u="none" dirty="0">
                          <a:solidFill>
                            <a:schemeClr val="tx1"/>
                          </a:solidFill>
                        </a:rPr>
                        <a:t>Offspring's gametes</a:t>
                      </a: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r>
                        <a:rPr lang="en-GB" sz="1200" b="0" u="none" dirty="0">
                          <a:solidFill>
                            <a:schemeClr val="tx1"/>
                          </a:solidFill>
                        </a:rPr>
                        <a:t>Offspring's phenotype 50% male XY,  50% Female XX</a:t>
                      </a:r>
                    </a:p>
                    <a:p>
                      <a:pPr>
                        <a:lnSpc>
                          <a:spcPct val="150000"/>
                        </a:lnSpc>
                      </a:pPr>
                      <a:r>
                        <a:rPr lang="en-GB" sz="1200" b="0" u="none" dirty="0">
                          <a:solidFill>
                            <a:schemeClr val="tx1"/>
                          </a:solidFill>
                        </a:rPr>
                        <a:t>Remember that genetic crosses just show the possibilities of offspring not the definite offspring. It is therefore possible that in a family all the children will be boys or all girls. Is just a 50:50 chance.</a:t>
                      </a:r>
                    </a:p>
                    <a:p>
                      <a:pPr>
                        <a:lnSpc>
                          <a:spcPct val="150000"/>
                        </a:lnSpc>
                      </a:pPr>
                      <a:r>
                        <a:rPr lang="en-GB" sz="1200" b="0" dirty="0">
                          <a:solidFill>
                            <a:schemeClr val="tx1"/>
                          </a:solidFill>
                        </a:rPr>
                        <a:t> Females are known as </a:t>
                      </a:r>
                      <a:r>
                        <a:rPr lang="en-GB" sz="1200" b="1" u="sng" dirty="0">
                          <a:solidFill>
                            <a:schemeClr val="tx1"/>
                          </a:solidFill>
                        </a:rPr>
                        <a:t>HOMOGAMETIC SEX </a:t>
                      </a:r>
                      <a:r>
                        <a:rPr lang="en-GB" sz="1200" b="0" dirty="0">
                          <a:solidFill>
                            <a:schemeClr val="tx1"/>
                          </a:solidFill>
                        </a:rPr>
                        <a:t>as they have two XXs as their sex chromosomes. Males are known as the </a:t>
                      </a:r>
                      <a:r>
                        <a:rPr lang="en-GB" sz="1200" b="1" u="sng" dirty="0">
                          <a:solidFill>
                            <a:schemeClr val="tx1"/>
                          </a:solidFill>
                        </a:rPr>
                        <a:t>HETEROGAMETIC SEX </a:t>
                      </a:r>
                      <a:r>
                        <a:rPr lang="en-GB" sz="1200" b="0" dirty="0">
                          <a:solidFill>
                            <a:schemeClr val="tx1"/>
                          </a:solidFill>
                        </a:rPr>
                        <a:t>as they have an X and a Y as their sex chromosomes</a:t>
                      </a:r>
                      <a:endParaRPr lang="en-GB" sz="1200" b="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5" name="Table 5">
            <a:extLst>
              <a:ext uri="{FF2B5EF4-FFF2-40B4-BE49-F238E27FC236}">
                <a16:creationId xmlns:a16="http://schemas.microsoft.com/office/drawing/2014/main" id="{EB097CCC-312F-DD9D-1DCE-485B51E8A0BC}"/>
              </a:ext>
            </a:extLst>
          </p:cNvPr>
          <p:cNvGraphicFramePr>
            <a:graphicFrameLocks noGrp="1"/>
          </p:cNvGraphicFramePr>
          <p:nvPr/>
        </p:nvGraphicFramePr>
        <p:xfrm>
          <a:off x="3234518" y="2347415"/>
          <a:ext cx="2480481" cy="1813104"/>
        </p:xfrm>
        <a:graphic>
          <a:graphicData uri="http://schemas.openxmlformats.org/drawingml/2006/table">
            <a:tbl>
              <a:tblPr firstRow="1" bandRow="1">
                <a:tableStyleId>{F5AB1C69-6EDB-4FF4-983F-18BD219EF322}</a:tableStyleId>
              </a:tblPr>
              <a:tblGrid>
                <a:gridCol w="826827">
                  <a:extLst>
                    <a:ext uri="{9D8B030D-6E8A-4147-A177-3AD203B41FA5}">
                      <a16:colId xmlns:a16="http://schemas.microsoft.com/office/drawing/2014/main" val="2860643589"/>
                    </a:ext>
                  </a:extLst>
                </a:gridCol>
                <a:gridCol w="826827">
                  <a:extLst>
                    <a:ext uri="{9D8B030D-6E8A-4147-A177-3AD203B41FA5}">
                      <a16:colId xmlns:a16="http://schemas.microsoft.com/office/drawing/2014/main" val="1082079404"/>
                    </a:ext>
                  </a:extLst>
                </a:gridCol>
                <a:gridCol w="826827">
                  <a:extLst>
                    <a:ext uri="{9D8B030D-6E8A-4147-A177-3AD203B41FA5}">
                      <a16:colId xmlns:a16="http://schemas.microsoft.com/office/drawing/2014/main" val="1467655599"/>
                    </a:ext>
                  </a:extLst>
                </a:gridCol>
              </a:tblGrid>
              <a:tr h="604368">
                <a:tc>
                  <a:txBody>
                    <a:bodyPr/>
                    <a:lstStyle/>
                    <a:p>
                      <a:endParaRPr lang="en-GB"/>
                    </a:p>
                  </a:txBody>
                  <a:tcPr/>
                </a:tc>
                <a:tc>
                  <a:txBody>
                    <a:bodyPr/>
                    <a:lstStyle/>
                    <a:p>
                      <a:r>
                        <a:rPr lang="en-GB" dirty="0">
                          <a:solidFill>
                            <a:schemeClr val="tx1"/>
                          </a:solidFill>
                        </a:rPr>
                        <a:t>X</a:t>
                      </a:r>
                    </a:p>
                  </a:txBody>
                  <a:tcPr/>
                </a:tc>
                <a:tc>
                  <a:txBody>
                    <a:bodyPr/>
                    <a:lstStyle/>
                    <a:p>
                      <a:r>
                        <a:rPr lang="en-GB" dirty="0">
                          <a:solidFill>
                            <a:schemeClr val="tx1"/>
                          </a:solidFill>
                        </a:rPr>
                        <a:t>Y</a:t>
                      </a:r>
                    </a:p>
                  </a:txBody>
                  <a:tcPr/>
                </a:tc>
                <a:extLst>
                  <a:ext uri="{0D108BD9-81ED-4DB2-BD59-A6C34878D82A}">
                    <a16:rowId xmlns:a16="http://schemas.microsoft.com/office/drawing/2014/main" val="4157579406"/>
                  </a:ext>
                </a:extLst>
              </a:tr>
              <a:tr h="604368">
                <a:tc>
                  <a:txBody>
                    <a:bodyPr/>
                    <a:lstStyle/>
                    <a:p>
                      <a:r>
                        <a:rPr lang="en-GB" sz="1200" dirty="0">
                          <a:solidFill>
                            <a:schemeClr val="tx1"/>
                          </a:solidFill>
                        </a:rPr>
                        <a:t>X</a:t>
                      </a:r>
                    </a:p>
                  </a:txBody>
                  <a:tcPr/>
                </a:tc>
                <a:tc>
                  <a:txBody>
                    <a:bodyPr/>
                    <a:lstStyle/>
                    <a:p>
                      <a:r>
                        <a:rPr lang="en-GB" sz="1200" dirty="0"/>
                        <a:t>XX</a:t>
                      </a:r>
                    </a:p>
                  </a:txBody>
                  <a:tcPr/>
                </a:tc>
                <a:tc>
                  <a:txBody>
                    <a:bodyPr/>
                    <a:lstStyle/>
                    <a:p>
                      <a:r>
                        <a:rPr lang="en-GB" sz="1200" dirty="0"/>
                        <a:t>XY</a:t>
                      </a:r>
                    </a:p>
                  </a:txBody>
                  <a:tcPr/>
                </a:tc>
                <a:extLst>
                  <a:ext uri="{0D108BD9-81ED-4DB2-BD59-A6C34878D82A}">
                    <a16:rowId xmlns:a16="http://schemas.microsoft.com/office/drawing/2014/main" val="4009817794"/>
                  </a:ext>
                </a:extLst>
              </a:tr>
              <a:tr h="604368">
                <a:tc>
                  <a:txBody>
                    <a:bodyPr/>
                    <a:lstStyle/>
                    <a:p>
                      <a:r>
                        <a:rPr lang="en-GB" sz="1200" dirty="0"/>
                        <a:t>X</a:t>
                      </a:r>
                    </a:p>
                  </a:txBody>
                  <a:tcPr/>
                </a:tc>
                <a:tc>
                  <a:txBody>
                    <a:bodyPr/>
                    <a:lstStyle/>
                    <a:p>
                      <a:r>
                        <a:rPr lang="en-GB" sz="1200" dirty="0"/>
                        <a:t>XX</a:t>
                      </a:r>
                    </a:p>
                  </a:txBody>
                  <a:tcPr/>
                </a:tc>
                <a:tc>
                  <a:txBody>
                    <a:bodyPr/>
                    <a:lstStyle/>
                    <a:p>
                      <a:r>
                        <a:rPr lang="en-GB" sz="1200" dirty="0"/>
                        <a:t>XY</a:t>
                      </a:r>
                    </a:p>
                  </a:txBody>
                  <a:tcPr/>
                </a:tc>
                <a:extLst>
                  <a:ext uri="{0D108BD9-81ED-4DB2-BD59-A6C34878D82A}">
                    <a16:rowId xmlns:a16="http://schemas.microsoft.com/office/drawing/2014/main" val="3961082194"/>
                  </a:ext>
                </a:extLst>
              </a:tr>
            </a:tbl>
          </a:graphicData>
        </a:graphic>
      </p:graphicFrame>
      <p:sp>
        <p:nvSpPr>
          <p:cNvPr id="3" name="Slide Number Placeholder 2">
            <a:extLst>
              <a:ext uri="{FF2B5EF4-FFF2-40B4-BE49-F238E27FC236}">
                <a16:creationId xmlns:a16="http://schemas.microsoft.com/office/drawing/2014/main" id="{3429D168-FE85-ADFD-F26E-60AB2298D3FE}"/>
              </a:ext>
            </a:extLst>
          </p:cNvPr>
          <p:cNvSpPr>
            <a:spLocks noGrp="1"/>
          </p:cNvSpPr>
          <p:nvPr>
            <p:ph type="sldNum" sz="quarter" idx="12"/>
          </p:nvPr>
        </p:nvSpPr>
        <p:spPr/>
        <p:txBody>
          <a:bodyPr/>
          <a:lstStyle/>
          <a:p>
            <a:fld id="{A49C798E-A141-4728-B2C1-C020555BD9EF}" type="slidenum">
              <a:rPr lang="en-GB" smtClean="0"/>
              <a:t>60</a:t>
            </a:fld>
            <a:endParaRPr lang="en-GB"/>
          </a:p>
        </p:txBody>
      </p:sp>
    </p:spTree>
    <p:extLst>
      <p:ext uri="{BB962C8B-B14F-4D97-AF65-F5344CB8AC3E}">
        <p14:creationId xmlns:p14="http://schemas.microsoft.com/office/powerpoint/2010/main" val="1559254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139700" y="190500"/>
            <a:ext cx="6445250" cy="11143692"/>
          </a:xfrm>
          <a:prstGeom prst="rect">
            <a:avLst/>
          </a:prstGeom>
          <a:noFill/>
          <a:ln w="28575">
            <a:noFill/>
          </a:ln>
        </p:spPr>
        <p:txBody>
          <a:bodyPr wrap="square" rtlCol="0">
            <a:spAutoFit/>
          </a:bodyPr>
          <a:lstStyle/>
          <a:p>
            <a:pPr>
              <a:lnSpc>
                <a:spcPct val="150000"/>
              </a:lnSpc>
            </a:pPr>
            <a:r>
              <a:rPr lang="en-GB" sz="1200" b="1" u="sng" dirty="0"/>
              <a:t>Rehearsal Questions</a:t>
            </a:r>
          </a:p>
          <a:p>
            <a:pPr marL="228600" indent="-228600">
              <a:lnSpc>
                <a:spcPct val="150000"/>
              </a:lnSpc>
              <a:buFont typeface="+mj-lt"/>
              <a:buAutoNum type="arabicPeriod"/>
            </a:pPr>
            <a:r>
              <a:rPr lang="en-GB" sz="1200" dirty="0"/>
              <a:t>What does Homozygous mean?</a:t>
            </a:r>
          </a:p>
          <a:p>
            <a:pPr>
              <a:lnSpc>
                <a:spcPct val="150000"/>
              </a:lnSpc>
            </a:pPr>
            <a:r>
              <a:rPr lang="en-GB" sz="1200" dirty="0"/>
              <a:t>………………………………………………………………………………………………………………………………………………………</a:t>
            </a:r>
          </a:p>
          <a:p>
            <a:pPr marL="228600" indent="-228600">
              <a:lnSpc>
                <a:spcPct val="150000"/>
              </a:lnSpc>
              <a:buFont typeface="+mj-lt"/>
              <a:buAutoNum type="arabicPeriod"/>
            </a:pPr>
            <a:endParaRPr lang="en-GB" sz="1200" dirty="0"/>
          </a:p>
          <a:p>
            <a:pPr>
              <a:lnSpc>
                <a:spcPct val="150000"/>
              </a:lnSpc>
            </a:pPr>
            <a:r>
              <a:rPr lang="en-GB" sz="1200" dirty="0"/>
              <a:t>2 What does  Heterozygous mean?</a:t>
            </a:r>
          </a:p>
          <a:p>
            <a:pPr>
              <a:lnSpc>
                <a:spcPct val="150000"/>
              </a:lnSpc>
            </a:pPr>
            <a:r>
              <a:rPr lang="en-GB" sz="1200" dirty="0"/>
              <a:t>………………………………………………………………………………………………………………………………………………………</a:t>
            </a:r>
          </a:p>
          <a:p>
            <a:pPr>
              <a:lnSpc>
                <a:spcPct val="150000"/>
              </a:lnSpc>
            </a:pPr>
            <a:endParaRPr lang="en-GB" sz="1200" dirty="0"/>
          </a:p>
          <a:p>
            <a:pPr>
              <a:lnSpc>
                <a:spcPct val="150000"/>
              </a:lnSpc>
            </a:pPr>
            <a:r>
              <a:rPr lang="en-GB" sz="1200" dirty="0"/>
              <a:t>3. What does genotype mean?</a:t>
            </a:r>
          </a:p>
          <a:p>
            <a:pPr>
              <a:lnSpc>
                <a:spcPct val="150000"/>
              </a:lnSpc>
            </a:pPr>
            <a:r>
              <a:rPr lang="en-GB" sz="1200" dirty="0"/>
              <a:t>………………………………………………………………………………………………………………………………………………………</a:t>
            </a:r>
          </a:p>
          <a:p>
            <a:pPr>
              <a:lnSpc>
                <a:spcPct val="150000"/>
              </a:lnSpc>
            </a:pPr>
            <a:endParaRPr lang="en-GB" sz="1200" dirty="0"/>
          </a:p>
          <a:p>
            <a:pPr>
              <a:lnSpc>
                <a:spcPct val="150000"/>
              </a:lnSpc>
            </a:pPr>
            <a:r>
              <a:rPr lang="en-GB" sz="1200" dirty="0"/>
              <a:t> 4. What does phenotype mean?</a:t>
            </a:r>
          </a:p>
          <a:p>
            <a:pPr>
              <a:lnSpc>
                <a:spcPct val="150000"/>
              </a:lnSpc>
            </a:pPr>
            <a:r>
              <a:rPr lang="en-GB" sz="1200" dirty="0"/>
              <a:t> ……………………………………………………………………………………………………………………………………………………</a:t>
            </a:r>
          </a:p>
          <a:p>
            <a:pPr marL="228600" indent="-228600">
              <a:lnSpc>
                <a:spcPct val="150000"/>
              </a:lnSpc>
              <a:buFont typeface="+mj-lt"/>
              <a:buAutoNum type="arabicPeriod"/>
            </a:pPr>
            <a:endParaRPr lang="en-GB" sz="1200" dirty="0"/>
          </a:p>
          <a:p>
            <a:pPr>
              <a:lnSpc>
                <a:spcPct val="150000"/>
              </a:lnSpc>
            </a:pPr>
            <a:r>
              <a:rPr lang="en-GB" sz="1200" dirty="0"/>
              <a:t>5. What is Polydactyly?</a:t>
            </a:r>
          </a:p>
          <a:p>
            <a:pPr>
              <a:lnSpc>
                <a:spcPct val="150000"/>
              </a:lnSpc>
            </a:pPr>
            <a:r>
              <a:rPr lang="en-GB" sz="1200" dirty="0"/>
              <a:t>………………………………………………………………………………………………………………………………………………………</a:t>
            </a:r>
          </a:p>
          <a:p>
            <a:pPr marL="228600" indent="-228600">
              <a:lnSpc>
                <a:spcPct val="150000"/>
              </a:lnSpc>
              <a:buFont typeface="+mj-lt"/>
              <a:buAutoNum type="arabicPeriod"/>
            </a:pPr>
            <a:endParaRPr lang="en-GB" sz="1200" dirty="0"/>
          </a:p>
          <a:p>
            <a:pPr>
              <a:lnSpc>
                <a:spcPct val="150000"/>
              </a:lnSpc>
            </a:pPr>
            <a:r>
              <a:rPr lang="en-GB" sz="1200" dirty="0"/>
              <a:t>6. What does recessive mean?</a:t>
            </a:r>
          </a:p>
          <a:p>
            <a:pPr>
              <a:lnSpc>
                <a:spcPct val="150000"/>
              </a:lnSpc>
            </a:pPr>
            <a:r>
              <a:rPr lang="en-GB" sz="1200" dirty="0"/>
              <a:t>   ………………………………………………………………………………………………………………………………………………………</a:t>
            </a:r>
          </a:p>
          <a:p>
            <a:pPr marL="228600" indent="-228600">
              <a:lnSpc>
                <a:spcPct val="150000"/>
              </a:lnSpc>
              <a:buFont typeface="+mj-lt"/>
              <a:buAutoNum type="arabicPeriod"/>
            </a:pPr>
            <a:endParaRPr lang="en-GB" sz="1200" dirty="0"/>
          </a:p>
          <a:p>
            <a:pPr>
              <a:lnSpc>
                <a:spcPct val="150000"/>
              </a:lnSpc>
            </a:pPr>
            <a:r>
              <a:rPr lang="en-GB" sz="1200" dirty="0"/>
              <a:t>7. Give an example of a recessive condition? ………………………………………………………………………………………………………………………………………………………</a:t>
            </a:r>
          </a:p>
          <a:p>
            <a:pPr>
              <a:lnSpc>
                <a:spcPct val="150000"/>
              </a:lnSpc>
            </a:pPr>
            <a:r>
              <a:rPr lang="en-GB" sz="1200" dirty="0"/>
              <a:t>8. What type of condition is Polydactyly?</a:t>
            </a:r>
          </a:p>
          <a:p>
            <a:pPr>
              <a:lnSpc>
                <a:spcPct val="150000"/>
              </a:lnSpc>
            </a:pPr>
            <a:r>
              <a:rPr lang="en-GB" sz="1200" dirty="0"/>
              <a:t>………………………………………………………………………………………………………………………………………………………</a:t>
            </a:r>
          </a:p>
          <a:p>
            <a:pPr>
              <a:lnSpc>
                <a:spcPct val="150000"/>
              </a:lnSpc>
            </a:pPr>
            <a:r>
              <a:rPr lang="en-GB" sz="1200" dirty="0"/>
              <a:t>9.How many copies of the defective alleles would be needed to show a recessive condition? ……………………………………………………………………………………</a:t>
            </a:r>
          </a:p>
          <a:p>
            <a:pPr>
              <a:lnSpc>
                <a:spcPct val="150000"/>
              </a:lnSpc>
            </a:pPr>
            <a:r>
              <a:rPr lang="en-GB" sz="1200" dirty="0"/>
              <a:t>10. If C is normal and c is for cystic fibrosis What is the genotype for a cystic fibrosis carrier?…………………………………………………….</a:t>
            </a:r>
          </a:p>
          <a:p>
            <a:pPr>
              <a:lnSpc>
                <a:spcPct val="150000"/>
              </a:lnSpc>
            </a:pPr>
            <a:r>
              <a:rPr lang="en-GB" sz="1200" dirty="0"/>
              <a:t>11. What is the genotype for someone with cystic fibrosis …………………………………………………….</a:t>
            </a:r>
          </a:p>
          <a:p>
            <a:pPr>
              <a:lnSpc>
                <a:spcPct val="150000"/>
              </a:lnSpc>
            </a:pPr>
            <a:r>
              <a:rPr lang="en-GB" sz="1200" dirty="0"/>
              <a:t>12. Name a  condition caused by a dominant allele………………………………………………….</a:t>
            </a:r>
          </a:p>
          <a:p>
            <a:pPr>
              <a:lnSpc>
                <a:spcPct val="150000"/>
              </a:lnSpc>
            </a:pPr>
            <a:r>
              <a:rPr lang="en-GB" sz="1200" dirty="0"/>
              <a:t>13. How any alleles are needed for a dominant condition to show …………………………………………………….</a:t>
            </a:r>
          </a:p>
          <a:p>
            <a:pPr>
              <a:lnSpc>
                <a:spcPct val="150000"/>
              </a:lnSpc>
            </a:pPr>
            <a:r>
              <a:rPr lang="en-GB" sz="1200" dirty="0"/>
              <a:t>14.  What is a carrier …………………………………………………….</a:t>
            </a:r>
          </a:p>
          <a:p>
            <a:pPr>
              <a:lnSpc>
                <a:spcPct val="150000"/>
              </a:lnSpc>
            </a:pPr>
            <a:r>
              <a:rPr lang="en-GB" sz="1200" dirty="0"/>
              <a:t> </a:t>
            </a:r>
          </a:p>
          <a:p>
            <a:pPr>
              <a:lnSpc>
                <a:spcPct val="150000"/>
              </a:lnSpc>
            </a:pPr>
            <a:r>
              <a:rPr lang="en-GB" sz="1200" dirty="0"/>
              <a:t>. </a:t>
            </a:r>
          </a:p>
          <a:p>
            <a:pPr>
              <a:lnSpc>
                <a:spcPct val="150000"/>
              </a:lnSpc>
            </a:pPr>
            <a:endParaRPr lang="en-GB" sz="1200" dirty="0"/>
          </a:p>
          <a:p>
            <a:pPr marL="228600" indent="-228600">
              <a:lnSpc>
                <a:spcPct val="150000"/>
              </a:lnSpc>
              <a:buFont typeface="+mj-lt"/>
              <a:buAutoNum type="arabicPeriod"/>
            </a:pPr>
            <a:endParaRPr lang="en-GB" sz="1200" dirty="0"/>
          </a:p>
          <a:p>
            <a:pPr marL="228600" indent="-228600">
              <a:lnSpc>
                <a:spcPct val="150000"/>
              </a:lnSpc>
              <a:buFont typeface="+mj-lt"/>
              <a:buAutoNum type="arabicPeriod"/>
            </a:pPr>
            <a:endParaRPr lang="en-GB" sz="1200" dirty="0"/>
          </a:p>
          <a:p>
            <a:pPr marL="228600" indent="-228600">
              <a:lnSpc>
                <a:spcPct val="150000"/>
              </a:lnSpc>
              <a:buFont typeface="+mj-lt"/>
              <a:buAutoNum type="arabicPeriod"/>
            </a:pPr>
            <a:endParaRPr lang="en-GB" sz="12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6117DC07-E07C-33B0-5E45-82FB5FEF601C}"/>
              </a:ext>
            </a:extLst>
          </p:cNvPr>
          <p:cNvSpPr txBox="1"/>
          <p:nvPr/>
        </p:nvSpPr>
        <p:spPr>
          <a:xfrm>
            <a:off x="2003113" y="740213"/>
            <a:ext cx="3896099" cy="276999"/>
          </a:xfrm>
          <a:prstGeom prst="rect">
            <a:avLst/>
          </a:prstGeom>
          <a:noFill/>
          <a:ln>
            <a:solidFill>
              <a:schemeClr val="tx1"/>
            </a:solidFill>
          </a:ln>
        </p:spPr>
        <p:txBody>
          <a:bodyPr wrap="square" rtlCol="0">
            <a:spAutoFit/>
          </a:bodyPr>
          <a:lstStyle/>
          <a:p>
            <a:r>
              <a:rPr lang="en-GB" sz="1200" dirty="0"/>
              <a:t>Both alleles the same</a:t>
            </a:r>
          </a:p>
        </p:txBody>
      </p:sp>
      <p:sp>
        <p:nvSpPr>
          <p:cNvPr id="3" name="TextBox 2">
            <a:extLst>
              <a:ext uri="{FF2B5EF4-FFF2-40B4-BE49-F238E27FC236}">
                <a16:creationId xmlns:a16="http://schemas.microsoft.com/office/drawing/2014/main" id="{D20BB3A8-2719-4C08-1C9E-E701D75ABA73}"/>
              </a:ext>
            </a:extLst>
          </p:cNvPr>
          <p:cNvSpPr txBox="1"/>
          <p:nvPr/>
        </p:nvSpPr>
        <p:spPr>
          <a:xfrm>
            <a:off x="2453654" y="1488214"/>
            <a:ext cx="3322729" cy="276999"/>
          </a:xfrm>
          <a:prstGeom prst="rect">
            <a:avLst/>
          </a:prstGeom>
          <a:noFill/>
          <a:ln>
            <a:solidFill>
              <a:schemeClr val="tx1"/>
            </a:solidFill>
          </a:ln>
        </p:spPr>
        <p:txBody>
          <a:bodyPr wrap="square" rtlCol="0">
            <a:spAutoFit/>
          </a:bodyPr>
          <a:lstStyle/>
          <a:p>
            <a:r>
              <a:rPr lang="en-GB" sz="1200" dirty="0"/>
              <a:t>Alleles different</a:t>
            </a:r>
          </a:p>
        </p:txBody>
      </p:sp>
      <p:sp>
        <p:nvSpPr>
          <p:cNvPr id="5" name="TextBox 4">
            <a:extLst>
              <a:ext uri="{FF2B5EF4-FFF2-40B4-BE49-F238E27FC236}">
                <a16:creationId xmlns:a16="http://schemas.microsoft.com/office/drawing/2014/main" id="{7527303F-09C5-D8E9-7909-1D903A7A4639}"/>
              </a:ext>
            </a:extLst>
          </p:cNvPr>
          <p:cNvSpPr txBox="1"/>
          <p:nvPr/>
        </p:nvSpPr>
        <p:spPr>
          <a:xfrm>
            <a:off x="2308416" y="2172500"/>
            <a:ext cx="3376705" cy="276999"/>
          </a:xfrm>
          <a:prstGeom prst="rect">
            <a:avLst/>
          </a:prstGeom>
          <a:noFill/>
          <a:ln>
            <a:solidFill>
              <a:schemeClr val="tx1"/>
            </a:solidFill>
          </a:ln>
        </p:spPr>
        <p:txBody>
          <a:bodyPr wrap="square" rtlCol="0">
            <a:spAutoFit/>
          </a:bodyPr>
          <a:lstStyle/>
          <a:p>
            <a:r>
              <a:rPr lang="en-GB" sz="1200" dirty="0"/>
              <a:t>The genes you possess</a:t>
            </a:r>
          </a:p>
        </p:txBody>
      </p:sp>
      <p:sp>
        <p:nvSpPr>
          <p:cNvPr id="7" name="TextBox 6">
            <a:extLst>
              <a:ext uri="{FF2B5EF4-FFF2-40B4-BE49-F238E27FC236}">
                <a16:creationId xmlns:a16="http://schemas.microsoft.com/office/drawing/2014/main" id="{1695ECDE-B23B-B68E-D0B6-948C85BB4AE7}"/>
              </a:ext>
            </a:extLst>
          </p:cNvPr>
          <p:cNvSpPr txBox="1"/>
          <p:nvPr/>
        </p:nvSpPr>
        <p:spPr>
          <a:xfrm>
            <a:off x="2453654" y="3082300"/>
            <a:ext cx="3876861" cy="276999"/>
          </a:xfrm>
          <a:prstGeom prst="rect">
            <a:avLst/>
          </a:prstGeom>
          <a:noFill/>
          <a:ln>
            <a:solidFill>
              <a:schemeClr val="tx1"/>
            </a:solidFill>
          </a:ln>
        </p:spPr>
        <p:txBody>
          <a:bodyPr wrap="square" rtlCol="0">
            <a:spAutoFit/>
          </a:bodyPr>
          <a:lstStyle/>
          <a:p>
            <a:r>
              <a:rPr lang="en-GB" sz="1200" dirty="0"/>
              <a:t>The genes you show</a:t>
            </a:r>
          </a:p>
        </p:txBody>
      </p:sp>
      <p:sp>
        <p:nvSpPr>
          <p:cNvPr id="8" name="TextBox 7">
            <a:extLst>
              <a:ext uri="{FF2B5EF4-FFF2-40B4-BE49-F238E27FC236}">
                <a16:creationId xmlns:a16="http://schemas.microsoft.com/office/drawing/2014/main" id="{6900A379-70F9-85E6-3706-E200F9FE0C53}"/>
              </a:ext>
            </a:extLst>
          </p:cNvPr>
          <p:cNvSpPr txBox="1"/>
          <p:nvPr/>
        </p:nvSpPr>
        <p:spPr>
          <a:xfrm>
            <a:off x="2073088" y="3738360"/>
            <a:ext cx="3376706" cy="461665"/>
          </a:xfrm>
          <a:prstGeom prst="rect">
            <a:avLst/>
          </a:prstGeom>
          <a:noFill/>
          <a:ln>
            <a:solidFill>
              <a:schemeClr val="tx1"/>
            </a:solidFill>
          </a:ln>
        </p:spPr>
        <p:txBody>
          <a:bodyPr wrap="square" rtlCol="0">
            <a:spAutoFit/>
          </a:bodyPr>
          <a:lstStyle/>
          <a:p>
            <a:r>
              <a:rPr lang="en-GB" sz="1200" dirty="0"/>
              <a:t>Condition in which there are too many fingers and toes</a:t>
            </a:r>
          </a:p>
        </p:txBody>
      </p:sp>
      <p:sp>
        <p:nvSpPr>
          <p:cNvPr id="9" name="TextBox 8">
            <a:extLst>
              <a:ext uri="{FF2B5EF4-FFF2-40B4-BE49-F238E27FC236}">
                <a16:creationId xmlns:a16="http://schemas.microsoft.com/office/drawing/2014/main" id="{9F806AF2-FC19-8157-089B-AB829A27B64C}"/>
              </a:ext>
            </a:extLst>
          </p:cNvPr>
          <p:cNvSpPr txBox="1"/>
          <p:nvPr/>
        </p:nvSpPr>
        <p:spPr>
          <a:xfrm>
            <a:off x="2332478" y="4579086"/>
            <a:ext cx="3130921" cy="461665"/>
          </a:xfrm>
          <a:prstGeom prst="rect">
            <a:avLst/>
          </a:prstGeom>
          <a:noFill/>
          <a:ln>
            <a:solidFill>
              <a:schemeClr val="tx1"/>
            </a:solidFill>
          </a:ln>
        </p:spPr>
        <p:txBody>
          <a:bodyPr wrap="square" rtlCol="0">
            <a:spAutoFit/>
          </a:bodyPr>
          <a:lstStyle/>
          <a:p>
            <a:r>
              <a:rPr lang="en-GB" sz="1200" dirty="0"/>
              <a:t>Condition only shows when both alleles are present</a:t>
            </a:r>
          </a:p>
        </p:txBody>
      </p:sp>
      <p:sp>
        <p:nvSpPr>
          <p:cNvPr id="10" name="TextBox 9">
            <a:extLst>
              <a:ext uri="{FF2B5EF4-FFF2-40B4-BE49-F238E27FC236}">
                <a16:creationId xmlns:a16="http://schemas.microsoft.com/office/drawing/2014/main" id="{A5A98006-DBE9-9C79-A880-C3599D3C155A}"/>
              </a:ext>
            </a:extLst>
          </p:cNvPr>
          <p:cNvSpPr txBox="1"/>
          <p:nvPr/>
        </p:nvSpPr>
        <p:spPr>
          <a:xfrm>
            <a:off x="2956102" y="5448038"/>
            <a:ext cx="3406588" cy="276999"/>
          </a:xfrm>
          <a:prstGeom prst="rect">
            <a:avLst/>
          </a:prstGeom>
          <a:noFill/>
          <a:ln>
            <a:solidFill>
              <a:schemeClr val="tx1"/>
            </a:solidFill>
          </a:ln>
        </p:spPr>
        <p:txBody>
          <a:bodyPr wrap="square" rtlCol="0">
            <a:spAutoFit/>
          </a:bodyPr>
          <a:lstStyle/>
          <a:p>
            <a:r>
              <a:rPr lang="en-GB" sz="1200" dirty="0"/>
              <a:t>Cystic fibrosis</a:t>
            </a:r>
          </a:p>
        </p:txBody>
      </p:sp>
      <p:sp>
        <p:nvSpPr>
          <p:cNvPr id="11" name="TextBox 10">
            <a:extLst>
              <a:ext uri="{FF2B5EF4-FFF2-40B4-BE49-F238E27FC236}">
                <a16:creationId xmlns:a16="http://schemas.microsoft.com/office/drawing/2014/main" id="{3955E52B-4A08-157E-1646-C0BF8601D557}"/>
              </a:ext>
            </a:extLst>
          </p:cNvPr>
          <p:cNvSpPr txBox="1"/>
          <p:nvPr/>
        </p:nvSpPr>
        <p:spPr>
          <a:xfrm>
            <a:off x="2635035" y="6736959"/>
            <a:ext cx="2828364" cy="276999"/>
          </a:xfrm>
          <a:prstGeom prst="rect">
            <a:avLst/>
          </a:prstGeom>
          <a:noFill/>
          <a:ln>
            <a:solidFill>
              <a:schemeClr val="tx1"/>
            </a:solidFill>
          </a:ln>
        </p:spPr>
        <p:txBody>
          <a:bodyPr wrap="square" rtlCol="0">
            <a:spAutoFit/>
          </a:bodyPr>
          <a:lstStyle/>
          <a:p>
            <a:r>
              <a:rPr lang="en-GB" sz="1200" dirty="0"/>
              <a:t>2</a:t>
            </a:r>
          </a:p>
        </p:txBody>
      </p:sp>
      <p:sp>
        <p:nvSpPr>
          <p:cNvPr id="12" name="TextBox 11">
            <a:extLst>
              <a:ext uri="{FF2B5EF4-FFF2-40B4-BE49-F238E27FC236}">
                <a16:creationId xmlns:a16="http://schemas.microsoft.com/office/drawing/2014/main" id="{B8BB44DD-A03C-9DF6-2533-6A0E5FB824B2}"/>
              </a:ext>
            </a:extLst>
          </p:cNvPr>
          <p:cNvSpPr txBox="1"/>
          <p:nvPr/>
        </p:nvSpPr>
        <p:spPr>
          <a:xfrm>
            <a:off x="4000135" y="7561880"/>
            <a:ext cx="1830677" cy="276999"/>
          </a:xfrm>
          <a:prstGeom prst="rect">
            <a:avLst/>
          </a:prstGeom>
          <a:noFill/>
          <a:ln>
            <a:solidFill>
              <a:schemeClr val="tx1"/>
            </a:solidFill>
          </a:ln>
        </p:spPr>
        <p:txBody>
          <a:bodyPr wrap="square" rtlCol="0">
            <a:spAutoFit/>
          </a:bodyPr>
          <a:lstStyle/>
          <a:p>
            <a:r>
              <a:rPr lang="en-GB" sz="1200" dirty="0"/>
              <a:t>cc</a:t>
            </a:r>
          </a:p>
        </p:txBody>
      </p:sp>
      <p:sp>
        <p:nvSpPr>
          <p:cNvPr id="13" name="TextBox 12">
            <a:extLst>
              <a:ext uri="{FF2B5EF4-FFF2-40B4-BE49-F238E27FC236}">
                <a16:creationId xmlns:a16="http://schemas.microsoft.com/office/drawing/2014/main" id="{E0162140-8B6B-7FD8-453B-DC850496C00F}"/>
              </a:ext>
            </a:extLst>
          </p:cNvPr>
          <p:cNvSpPr txBox="1"/>
          <p:nvPr/>
        </p:nvSpPr>
        <p:spPr>
          <a:xfrm>
            <a:off x="2990671" y="6036214"/>
            <a:ext cx="2721908" cy="276999"/>
          </a:xfrm>
          <a:prstGeom prst="rect">
            <a:avLst/>
          </a:prstGeom>
          <a:noFill/>
          <a:ln>
            <a:solidFill>
              <a:schemeClr val="tx1"/>
            </a:solidFill>
          </a:ln>
        </p:spPr>
        <p:txBody>
          <a:bodyPr wrap="square" rtlCol="0">
            <a:spAutoFit/>
          </a:bodyPr>
          <a:lstStyle/>
          <a:p>
            <a:r>
              <a:rPr lang="en-GB" sz="1200" dirty="0"/>
              <a:t>dominant</a:t>
            </a:r>
          </a:p>
        </p:txBody>
      </p:sp>
      <p:sp>
        <p:nvSpPr>
          <p:cNvPr id="14" name="TextBox 13">
            <a:extLst>
              <a:ext uri="{FF2B5EF4-FFF2-40B4-BE49-F238E27FC236}">
                <a16:creationId xmlns:a16="http://schemas.microsoft.com/office/drawing/2014/main" id="{231DFAF7-5D99-91E7-3F78-7F82F31E8800}"/>
              </a:ext>
            </a:extLst>
          </p:cNvPr>
          <p:cNvSpPr txBox="1"/>
          <p:nvPr/>
        </p:nvSpPr>
        <p:spPr>
          <a:xfrm>
            <a:off x="1330444" y="7299204"/>
            <a:ext cx="1650011" cy="276999"/>
          </a:xfrm>
          <a:prstGeom prst="rect">
            <a:avLst/>
          </a:prstGeom>
          <a:noFill/>
          <a:ln>
            <a:solidFill>
              <a:schemeClr val="tx1"/>
            </a:solidFill>
          </a:ln>
        </p:spPr>
        <p:txBody>
          <a:bodyPr wrap="square" rtlCol="0">
            <a:spAutoFit/>
          </a:bodyPr>
          <a:lstStyle/>
          <a:p>
            <a:r>
              <a:rPr lang="en-GB" sz="1200" dirty="0"/>
              <a:t>Cc</a:t>
            </a:r>
          </a:p>
        </p:txBody>
      </p:sp>
      <p:sp>
        <p:nvSpPr>
          <p:cNvPr id="15" name="TextBox 14">
            <a:extLst>
              <a:ext uri="{FF2B5EF4-FFF2-40B4-BE49-F238E27FC236}">
                <a16:creationId xmlns:a16="http://schemas.microsoft.com/office/drawing/2014/main" id="{7DF28275-41A0-6CE7-022C-24788A1529C7}"/>
              </a:ext>
            </a:extLst>
          </p:cNvPr>
          <p:cNvSpPr txBox="1"/>
          <p:nvPr/>
        </p:nvSpPr>
        <p:spPr>
          <a:xfrm>
            <a:off x="3507432" y="7870921"/>
            <a:ext cx="2855258" cy="276999"/>
          </a:xfrm>
          <a:prstGeom prst="rect">
            <a:avLst/>
          </a:prstGeom>
          <a:noFill/>
          <a:ln>
            <a:solidFill>
              <a:schemeClr val="tx1"/>
            </a:solidFill>
          </a:ln>
        </p:spPr>
        <p:txBody>
          <a:bodyPr wrap="square" rtlCol="0">
            <a:spAutoFit/>
          </a:bodyPr>
          <a:lstStyle/>
          <a:p>
            <a:r>
              <a:rPr lang="en-GB" sz="1200" dirty="0"/>
              <a:t>Polydactyly</a:t>
            </a:r>
          </a:p>
        </p:txBody>
      </p:sp>
      <p:sp>
        <p:nvSpPr>
          <p:cNvPr id="16" name="TextBox 15">
            <a:extLst>
              <a:ext uri="{FF2B5EF4-FFF2-40B4-BE49-F238E27FC236}">
                <a16:creationId xmlns:a16="http://schemas.microsoft.com/office/drawing/2014/main" id="{6E2DBD89-32E0-6793-B63D-EBE3DAE2CD98}"/>
              </a:ext>
            </a:extLst>
          </p:cNvPr>
          <p:cNvSpPr txBox="1"/>
          <p:nvPr/>
        </p:nvSpPr>
        <p:spPr>
          <a:xfrm>
            <a:off x="4392084" y="8147920"/>
            <a:ext cx="1681170" cy="276999"/>
          </a:xfrm>
          <a:prstGeom prst="rect">
            <a:avLst/>
          </a:prstGeom>
          <a:noFill/>
          <a:ln>
            <a:solidFill>
              <a:schemeClr val="tx1"/>
            </a:solidFill>
          </a:ln>
        </p:spPr>
        <p:txBody>
          <a:bodyPr wrap="square" rtlCol="0">
            <a:spAutoFit/>
          </a:bodyPr>
          <a:lstStyle/>
          <a:p>
            <a:r>
              <a:rPr lang="en-GB" sz="1200" dirty="0"/>
              <a:t>1</a:t>
            </a:r>
          </a:p>
        </p:txBody>
      </p:sp>
      <p:sp>
        <p:nvSpPr>
          <p:cNvPr id="17" name="TextBox 16">
            <a:extLst>
              <a:ext uri="{FF2B5EF4-FFF2-40B4-BE49-F238E27FC236}">
                <a16:creationId xmlns:a16="http://schemas.microsoft.com/office/drawing/2014/main" id="{B5337CA1-A055-4F4D-4D11-498564D63884}"/>
              </a:ext>
            </a:extLst>
          </p:cNvPr>
          <p:cNvSpPr txBox="1"/>
          <p:nvPr/>
        </p:nvSpPr>
        <p:spPr>
          <a:xfrm>
            <a:off x="4351625" y="8478337"/>
            <a:ext cx="2011065" cy="461665"/>
          </a:xfrm>
          <a:prstGeom prst="rect">
            <a:avLst/>
          </a:prstGeom>
          <a:noFill/>
          <a:ln>
            <a:solidFill>
              <a:schemeClr val="tx1"/>
            </a:solidFill>
          </a:ln>
        </p:spPr>
        <p:txBody>
          <a:bodyPr wrap="square" rtlCol="0">
            <a:spAutoFit/>
          </a:bodyPr>
          <a:lstStyle/>
          <a:p>
            <a:r>
              <a:rPr lang="en-GB" sz="1200" dirty="0"/>
              <a:t>Person who has 1 defective allele</a:t>
            </a:r>
          </a:p>
        </p:txBody>
      </p:sp>
      <p:sp>
        <p:nvSpPr>
          <p:cNvPr id="18" name="Slide Number Placeholder 17">
            <a:extLst>
              <a:ext uri="{FF2B5EF4-FFF2-40B4-BE49-F238E27FC236}">
                <a16:creationId xmlns:a16="http://schemas.microsoft.com/office/drawing/2014/main" id="{21B53CEF-45CF-3CEA-046B-19DA1957EF6B}"/>
              </a:ext>
            </a:extLst>
          </p:cNvPr>
          <p:cNvSpPr>
            <a:spLocks noGrp="1"/>
          </p:cNvSpPr>
          <p:nvPr>
            <p:ph type="sldNum" sz="quarter" idx="12"/>
          </p:nvPr>
        </p:nvSpPr>
        <p:spPr/>
        <p:txBody>
          <a:bodyPr/>
          <a:lstStyle/>
          <a:p>
            <a:fld id="{A49C798E-A141-4728-B2C1-C020555BD9EF}" type="slidenum">
              <a:rPr lang="en-GB" smtClean="0"/>
              <a:t>61</a:t>
            </a:fld>
            <a:endParaRPr lang="en-GB"/>
          </a:p>
        </p:txBody>
      </p:sp>
    </p:spTree>
    <p:extLst>
      <p:ext uri="{BB962C8B-B14F-4D97-AF65-F5344CB8AC3E}">
        <p14:creationId xmlns:p14="http://schemas.microsoft.com/office/powerpoint/2010/main" val="359635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8096704"/>
          </a:xfrm>
          <a:prstGeom prst="rect">
            <a:avLst/>
          </a:prstGeom>
          <a:noFill/>
          <a:ln w="28575">
            <a:noFill/>
          </a:ln>
        </p:spPr>
        <p:txBody>
          <a:bodyPr wrap="square" rtlCol="0">
            <a:spAutoFit/>
          </a:bodyPr>
          <a:lstStyle/>
          <a:p>
            <a:pPr>
              <a:lnSpc>
                <a:spcPct val="150000"/>
              </a:lnSpc>
            </a:pPr>
            <a:r>
              <a:rPr lang="en-GB" sz="1200" b="1" u="sng" dirty="0"/>
              <a:t>Contrasting concepts</a:t>
            </a:r>
          </a:p>
          <a:p>
            <a:pPr>
              <a:lnSpc>
                <a:spcPct val="150000"/>
              </a:lnSpc>
            </a:pPr>
            <a:endParaRPr lang="en-GB" sz="1200" b="1" u="sng" dirty="0"/>
          </a:p>
          <a:p>
            <a:pPr>
              <a:lnSpc>
                <a:spcPct val="150000"/>
              </a:lnSpc>
            </a:pPr>
            <a:r>
              <a:rPr lang="en-GB" sz="1200" dirty="0"/>
              <a:t>I DO</a:t>
            </a:r>
          </a:p>
          <a:p>
            <a:pPr>
              <a:lnSpc>
                <a:spcPct val="150000"/>
              </a:lnSpc>
            </a:pPr>
            <a:r>
              <a:rPr lang="en-GB" sz="1200" dirty="0"/>
              <a:t>Compare inheritance of a dominant condition to a recessive condition</a:t>
            </a:r>
          </a:p>
          <a:p>
            <a:pPr>
              <a:lnSpc>
                <a:spcPct val="150000"/>
              </a:lnSpc>
            </a:pPr>
            <a:r>
              <a:rPr lang="en-GB" sz="1200" dirty="0"/>
              <a:t>…………………………………………………………………………………………………………………………………………………………</a:t>
            </a:r>
          </a:p>
          <a:p>
            <a:pPr>
              <a:lnSpc>
                <a:spcPct val="150000"/>
              </a:lnSpc>
            </a:pPr>
            <a:r>
              <a:rPr lang="en-GB" sz="1200" dirty="0"/>
              <a:t>……………………………………………………………………………………………………………………………………………………….</a:t>
            </a:r>
          </a:p>
          <a:p>
            <a:pPr>
              <a:lnSpc>
                <a:spcPct val="150000"/>
              </a:lnSpc>
            </a:pPr>
            <a:r>
              <a:rPr lang="en-GB" sz="1200" dirty="0"/>
              <a:t>.</a:t>
            </a:r>
            <a:r>
              <a:rPr lang="en-GB" sz="1200" b="1" u="sng" dirty="0"/>
              <a:t>WE DO</a:t>
            </a:r>
          </a:p>
          <a:p>
            <a:pPr>
              <a:lnSpc>
                <a:spcPct val="150000"/>
              </a:lnSpc>
            </a:pPr>
            <a:r>
              <a:rPr lang="en-GB" sz="1200" dirty="0"/>
              <a:t>Compare a carrier to an affected person with a recessive …………………………………………………………………………………………………………………………………………………………………………………………………………………………………………………………………………………………………………………</a:t>
            </a:r>
          </a:p>
          <a:p>
            <a:pPr>
              <a:lnSpc>
                <a:spcPct val="150000"/>
              </a:lnSpc>
            </a:pPr>
            <a:r>
              <a:rPr lang="en-GB" sz="1200" dirty="0"/>
              <a:t>.</a:t>
            </a:r>
            <a:r>
              <a:rPr lang="en-GB" sz="1200" b="1" u="sng" dirty="0"/>
              <a:t>YOU DO</a:t>
            </a:r>
          </a:p>
          <a:p>
            <a:pPr>
              <a:lnSpc>
                <a:spcPct val="150000"/>
              </a:lnSpc>
            </a:pPr>
            <a:r>
              <a:rPr lang="en-GB" sz="1200" dirty="0"/>
              <a:t>Compare a carrier to an affected person with a dominant disorder</a:t>
            </a:r>
          </a:p>
          <a:p>
            <a:pPr>
              <a:lnSpc>
                <a:spcPct val="150000"/>
              </a:lnSpc>
            </a:pPr>
            <a:r>
              <a:rPr lang="en-GB" sz="1200" dirty="0"/>
              <a:t>………………………………………………………………………………………………………………………………………………………………. ………………………………………………………………………………………………………………………………………………….</a:t>
            </a:r>
          </a:p>
          <a:p>
            <a:pPr>
              <a:lnSpc>
                <a:spcPct val="150000"/>
              </a:lnSpc>
            </a:pPr>
            <a:r>
              <a:rPr lang="en-GB" sz="1200" dirty="0"/>
              <a:t>Compare male chromosomes to female chromosomes</a:t>
            </a:r>
          </a:p>
          <a:p>
            <a:pPr>
              <a:lnSpc>
                <a:spcPct val="150000"/>
              </a:lnSpc>
            </a:pPr>
            <a:r>
              <a:rPr lang="en-GB" sz="1200" dirty="0"/>
              <a:t>………………………………………………………………………………………………………………………………………………………………. ………………………………………………………………………………………………………………………………………………….</a:t>
            </a:r>
          </a:p>
          <a:p>
            <a:pPr>
              <a:lnSpc>
                <a:spcPct val="150000"/>
              </a:lnSpc>
            </a:pPr>
            <a:r>
              <a:rPr lang="en-GB" sz="1200" dirty="0"/>
              <a:t>Compare inheritance of a dominant condition to a recessive condition</a:t>
            </a:r>
          </a:p>
          <a:p>
            <a:pPr>
              <a:lnSpc>
                <a:spcPct val="150000"/>
              </a:lnSpc>
            </a:pPr>
            <a:r>
              <a:rPr lang="en-GB" sz="1200" dirty="0"/>
              <a:t>……………………………………………………………………………………………………………………………………………………………………………………………………………………………………………………………………………………………………………………</a:t>
            </a:r>
          </a:p>
          <a:p>
            <a:pPr>
              <a:lnSpc>
                <a:spcPct val="150000"/>
              </a:lnSpc>
            </a:pPr>
            <a:r>
              <a:rPr lang="en-GB" sz="1200" dirty="0"/>
              <a:t>.Compare recessive to a carrier</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endParaRPr lang="en-GB" sz="1200" dirty="0"/>
          </a:p>
          <a:p>
            <a:pPr marL="228600" indent="-228600">
              <a:lnSpc>
                <a:spcPct val="150000"/>
              </a:lnSpc>
              <a:buFont typeface="+mj-lt"/>
              <a:buAutoNum type="arabicPeriod"/>
            </a:pPr>
            <a:endParaRPr lang="en-GB" sz="12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4E18BD0C-A161-ADD2-F3A2-50849B2C61E8}"/>
              </a:ext>
            </a:extLst>
          </p:cNvPr>
          <p:cNvSpPr txBox="1"/>
          <p:nvPr/>
        </p:nvSpPr>
        <p:spPr>
          <a:xfrm>
            <a:off x="2375184" y="1478886"/>
            <a:ext cx="3639670" cy="461665"/>
          </a:xfrm>
          <a:prstGeom prst="rect">
            <a:avLst/>
          </a:prstGeom>
          <a:noFill/>
          <a:ln>
            <a:solidFill>
              <a:schemeClr val="tx1"/>
            </a:solidFill>
          </a:ln>
        </p:spPr>
        <p:txBody>
          <a:bodyPr wrap="square" rtlCol="0">
            <a:spAutoFit/>
          </a:bodyPr>
          <a:lstStyle/>
          <a:p>
            <a:r>
              <a:rPr lang="en-GB" sz="1200" dirty="0"/>
              <a:t>Dominant needs to have one allele to show, recessive needs to have two</a:t>
            </a:r>
          </a:p>
        </p:txBody>
      </p:sp>
      <p:sp>
        <p:nvSpPr>
          <p:cNvPr id="7" name="TextBox 6">
            <a:extLst>
              <a:ext uri="{FF2B5EF4-FFF2-40B4-BE49-F238E27FC236}">
                <a16:creationId xmlns:a16="http://schemas.microsoft.com/office/drawing/2014/main" id="{D3907767-181F-86CF-751D-5C6C3DFC100B}"/>
              </a:ext>
            </a:extLst>
          </p:cNvPr>
          <p:cNvSpPr txBox="1"/>
          <p:nvPr/>
        </p:nvSpPr>
        <p:spPr>
          <a:xfrm>
            <a:off x="2375184" y="2615713"/>
            <a:ext cx="3465233" cy="276999"/>
          </a:xfrm>
          <a:prstGeom prst="rect">
            <a:avLst/>
          </a:prstGeom>
          <a:noFill/>
          <a:ln>
            <a:solidFill>
              <a:schemeClr val="tx1"/>
            </a:solidFill>
          </a:ln>
        </p:spPr>
        <p:txBody>
          <a:bodyPr wrap="square" rtlCol="0">
            <a:spAutoFit/>
          </a:bodyPr>
          <a:lstStyle/>
          <a:p>
            <a:r>
              <a:rPr lang="en-GB" sz="1200" dirty="0"/>
              <a:t>Carrier has 1 defective allele affected person has 2</a:t>
            </a:r>
          </a:p>
        </p:txBody>
      </p:sp>
      <p:sp>
        <p:nvSpPr>
          <p:cNvPr id="8" name="TextBox 7">
            <a:extLst>
              <a:ext uri="{FF2B5EF4-FFF2-40B4-BE49-F238E27FC236}">
                <a16:creationId xmlns:a16="http://schemas.microsoft.com/office/drawing/2014/main" id="{17C79170-0D51-1FF4-641B-8198E0D89EA2}"/>
              </a:ext>
            </a:extLst>
          </p:cNvPr>
          <p:cNvSpPr txBox="1"/>
          <p:nvPr/>
        </p:nvSpPr>
        <p:spPr>
          <a:xfrm>
            <a:off x="2094015" y="3722779"/>
            <a:ext cx="3639670" cy="276999"/>
          </a:xfrm>
          <a:prstGeom prst="rect">
            <a:avLst/>
          </a:prstGeom>
          <a:noFill/>
          <a:ln>
            <a:solidFill>
              <a:schemeClr val="tx1"/>
            </a:solidFill>
          </a:ln>
        </p:spPr>
        <p:txBody>
          <a:bodyPr wrap="square" rtlCol="0">
            <a:spAutoFit/>
          </a:bodyPr>
          <a:lstStyle/>
          <a:p>
            <a:r>
              <a:rPr lang="en-GB" sz="1200" dirty="0"/>
              <a:t>Carrier has 1 defective allele affected person has 1</a:t>
            </a:r>
          </a:p>
        </p:txBody>
      </p:sp>
      <p:sp>
        <p:nvSpPr>
          <p:cNvPr id="9" name="TextBox 8">
            <a:extLst>
              <a:ext uri="{FF2B5EF4-FFF2-40B4-BE49-F238E27FC236}">
                <a16:creationId xmlns:a16="http://schemas.microsoft.com/office/drawing/2014/main" id="{0C5CC282-8CC1-496D-3D43-FF760A150A60}"/>
              </a:ext>
            </a:extLst>
          </p:cNvPr>
          <p:cNvSpPr txBox="1"/>
          <p:nvPr/>
        </p:nvSpPr>
        <p:spPr>
          <a:xfrm>
            <a:off x="2183662" y="4505247"/>
            <a:ext cx="3550023" cy="276999"/>
          </a:xfrm>
          <a:prstGeom prst="rect">
            <a:avLst/>
          </a:prstGeom>
          <a:noFill/>
          <a:ln>
            <a:solidFill>
              <a:schemeClr val="tx1"/>
            </a:solidFill>
          </a:ln>
        </p:spPr>
        <p:txBody>
          <a:bodyPr wrap="square" rtlCol="0">
            <a:spAutoFit/>
          </a:bodyPr>
          <a:lstStyle/>
          <a:p>
            <a:r>
              <a:rPr lang="en-GB" sz="1200" dirty="0"/>
              <a:t>Male has XY female has XX</a:t>
            </a:r>
          </a:p>
        </p:txBody>
      </p:sp>
      <p:sp>
        <p:nvSpPr>
          <p:cNvPr id="10" name="TextBox 9">
            <a:extLst>
              <a:ext uri="{FF2B5EF4-FFF2-40B4-BE49-F238E27FC236}">
                <a16:creationId xmlns:a16="http://schemas.microsoft.com/office/drawing/2014/main" id="{24BDDDED-CF80-E25C-90A4-5E8946568CB3}"/>
              </a:ext>
            </a:extLst>
          </p:cNvPr>
          <p:cNvSpPr txBox="1"/>
          <p:nvPr/>
        </p:nvSpPr>
        <p:spPr>
          <a:xfrm>
            <a:off x="2375184" y="5380358"/>
            <a:ext cx="3550023" cy="461665"/>
          </a:xfrm>
          <a:prstGeom prst="rect">
            <a:avLst/>
          </a:prstGeom>
          <a:noFill/>
          <a:ln>
            <a:solidFill>
              <a:schemeClr val="tx1"/>
            </a:solidFill>
          </a:ln>
        </p:spPr>
        <p:txBody>
          <a:bodyPr wrap="square" rtlCol="0">
            <a:spAutoFit/>
          </a:bodyPr>
          <a:lstStyle/>
          <a:p>
            <a:r>
              <a:rPr lang="en-GB" sz="1200" dirty="0"/>
              <a:t>A dominant condition only need 1 allele a recessive needs 2</a:t>
            </a:r>
          </a:p>
        </p:txBody>
      </p:sp>
      <p:sp>
        <p:nvSpPr>
          <p:cNvPr id="11" name="TextBox 10">
            <a:extLst>
              <a:ext uri="{FF2B5EF4-FFF2-40B4-BE49-F238E27FC236}">
                <a16:creationId xmlns:a16="http://schemas.microsoft.com/office/drawing/2014/main" id="{E494E142-3182-7348-D685-D6CC282AB38D}"/>
              </a:ext>
            </a:extLst>
          </p:cNvPr>
          <p:cNvSpPr txBox="1"/>
          <p:nvPr/>
        </p:nvSpPr>
        <p:spPr>
          <a:xfrm>
            <a:off x="2604157" y="6101686"/>
            <a:ext cx="3410697" cy="276999"/>
          </a:xfrm>
          <a:prstGeom prst="rect">
            <a:avLst/>
          </a:prstGeom>
          <a:noFill/>
          <a:ln>
            <a:solidFill>
              <a:schemeClr val="tx1"/>
            </a:solidFill>
          </a:ln>
        </p:spPr>
        <p:txBody>
          <a:bodyPr wrap="square" rtlCol="0">
            <a:spAutoFit/>
          </a:bodyPr>
          <a:lstStyle/>
          <a:p>
            <a:r>
              <a:rPr lang="en-GB" sz="1200" dirty="0" err="1"/>
              <a:t>Receesive</a:t>
            </a:r>
            <a:r>
              <a:rPr lang="en-GB" sz="1200" dirty="0"/>
              <a:t> needs two alleles carrier needs 1 allele</a:t>
            </a:r>
          </a:p>
        </p:txBody>
      </p:sp>
      <p:sp>
        <p:nvSpPr>
          <p:cNvPr id="3" name="Slide Number Placeholder 2">
            <a:extLst>
              <a:ext uri="{FF2B5EF4-FFF2-40B4-BE49-F238E27FC236}">
                <a16:creationId xmlns:a16="http://schemas.microsoft.com/office/drawing/2014/main" id="{489BC6E1-EB11-164D-74BC-25B778039CF7}"/>
              </a:ext>
            </a:extLst>
          </p:cNvPr>
          <p:cNvSpPr>
            <a:spLocks noGrp="1"/>
          </p:cNvSpPr>
          <p:nvPr>
            <p:ph type="sldNum" sz="quarter" idx="12"/>
          </p:nvPr>
        </p:nvSpPr>
        <p:spPr/>
        <p:txBody>
          <a:bodyPr/>
          <a:lstStyle/>
          <a:p>
            <a:fld id="{A49C798E-A141-4728-B2C1-C020555BD9EF}" type="slidenum">
              <a:rPr lang="en-GB" smtClean="0"/>
              <a:t>62</a:t>
            </a:fld>
            <a:endParaRPr lang="en-GB"/>
          </a:p>
        </p:txBody>
      </p:sp>
    </p:spTree>
    <p:extLst>
      <p:ext uri="{BB962C8B-B14F-4D97-AF65-F5344CB8AC3E}">
        <p14:creationId xmlns:p14="http://schemas.microsoft.com/office/powerpoint/2010/main" val="1335272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139700" y="203201"/>
            <a:ext cx="6578600" cy="10820526"/>
          </a:xfrm>
          <a:prstGeom prst="rect">
            <a:avLst/>
          </a:prstGeom>
          <a:noFill/>
          <a:ln w="28575">
            <a:noFill/>
          </a:ln>
        </p:spPr>
        <p:txBody>
          <a:bodyPr wrap="square" rtlCol="0">
            <a:spAutoFit/>
          </a:bodyPr>
          <a:lstStyle/>
          <a:p>
            <a:r>
              <a:rPr lang="en-GB" sz="1400" b="1" u="sng" dirty="0"/>
              <a:t>Wrong answers</a:t>
            </a:r>
          </a:p>
          <a:p>
            <a:pPr>
              <a:lnSpc>
                <a:spcPct val="150000"/>
              </a:lnSpc>
            </a:pPr>
            <a:endParaRPr lang="en-GB" sz="1400" b="1" u="sng" dirty="0"/>
          </a:p>
          <a:p>
            <a:pPr marL="171450" indent="-171450">
              <a:lnSpc>
                <a:spcPct val="150000"/>
              </a:lnSpc>
              <a:buFont typeface="Arial" panose="020B0604020202020204" pitchFamily="34" charset="0"/>
              <a:buChar char="•"/>
            </a:pPr>
            <a:r>
              <a:rPr lang="en-GB" sz="1200" b="1" u="sng" dirty="0"/>
              <a:t>I DO</a:t>
            </a:r>
          </a:p>
          <a:p>
            <a:pPr marL="171450" indent="-171450">
              <a:lnSpc>
                <a:spcPct val="150000"/>
              </a:lnSpc>
              <a:buFont typeface="Arial" panose="020B0604020202020204" pitchFamily="34" charset="0"/>
              <a:buChar char="•"/>
            </a:pPr>
            <a:endParaRPr lang="en-GB" sz="1200" dirty="0"/>
          </a:p>
          <a:p>
            <a:pPr marL="171450" indent="-171450">
              <a:lnSpc>
                <a:spcPct val="150000"/>
              </a:lnSpc>
              <a:buFont typeface="Arial" panose="020B0604020202020204" pitchFamily="34" charset="0"/>
              <a:buChar char="•"/>
            </a:pPr>
            <a:r>
              <a:rPr lang="en-GB" sz="1200" dirty="0"/>
              <a:t>Males have two X chromosomes</a:t>
            </a:r>
          </a:p>
          <a:p>
            <a:pPr>
              <a:lnSpc>
                <a:spcPct val="150000"/>
              </a:lnSpc>
            </a:pPr>
            <a:r>
              <a:rPr lang="en-GB" sz="1200" dirty="0"/>
              <a:t>………………………………………………………………………………………………………………………………………………………………………………………………………………………………..……………………………………………………………………………………</a:t>
            </a:r>
          </a:p>
          <a:p>
            <a:pPr marL="171450" indent="-171450">
              <a:lnSpc>
                <a:spcPct val="150000"/>
              </a:lnSpc>
              <a:buFont typeface="Arial" panose="020B0604020202020204" pitchFamily="34" charset="0"/>
              <a:buChar char="•"/>
            </a:pPr>
            <a:r>
              <a:rPr lang="en-GB" sz="1200" b="1" u="sng" dirty="0"/>
              <a:t>WE DO</a:t>
            </a:r>
          </a:p>
          <a:p>
            <a:pPr marL="171450" indent="-171450">
              <a:lnSpc>
                <a:spcPct val="150000"/>
              </a:lnSpc>
              <a:buFont typeface="Arial" panose="020B0604020202020204" pitchFamily="34" charset="0"/>
              <a:buChar char="•"/>
            </a:pPr>
            <a:r>
              <a:rPr lang="en-GB" sz="1200" dirty="0"/>
              <a:t>Dominant alleles only show when there are two of them</a:t>
            </a:r>
          </a:p>
          <a:p>
            <a:pPr>
              <a:lnSpc>
                <a:spcPct val="150000"/>
              </a:lnSpc>
            </a:pPr>
            <a:r>
              <a:rPr lang="en-GB" sz="1200" dirty="0"/>
              <a:t>………………………………………………………………………………………………………………………………………………………………………………………………………………………………………………….…………………………………………………………………..…</a:t>
            </a:r>
          </a:p>
          <a:p>
            <a:pPr marL="171450" indent="-171450">
              <a:lnSpc>
                <a:spcPct val="150000"/>
              </a:lnSpc>
              <a:buFont typeface="Arial" panose="020B0604020202020204" pitchFamily="34" charset="0"/>
              <a:buChar char="•"/>
            </a:pPr>
            <a:r>
              <a:rPr lang="en-GB" sz="1200" b="1" u="sng" dirty="0"/>
              <a:t>YOU DO</a:t>
            </a:r>
          </a:p>
          <a:p>
            <a:pPr marL="171450" indent="-171450">
              <a:lnSpc>
                <a:spcPct val="150000"/>
              </a:lnSpc>
              <a:buFont typeface="Arial" panose="020B0604020202020204" pitchFamily="34" charset="0"/>
              <a:buChar char="•"/>
            </a:pPr>
            <a:r>
              <a:rPr lang="en-GB" sz="1200" dirty="0"/>
              <a:t>Females determine the sex of a baby</a:t>
            </a:r>
          </a:p>
          <a:p>
            <a:pPr>
              <a:lnSpc>
                <a:spcPct val="150000"/>
              </a:lnSpc>
            </a:pPr>
            <a:r>
              <a:rPr lang="en-GB" sz="1200" dirty="0"/>
              <a:t>………………………………………………………………………………………………………………………………………………………………………………………………………………………………………………….……………………………………………………………………</a:t>
            </a:r>
          </a:p>
          <a:p>
            <a:pPr marL="171450" indent="-171450">
              <a:lnSpc>
                <a:spcPct val="150000"/>
              </a:lnSpc>
              <a:buFont typeface="Arial" panose="020B0604020202020204" pitchFamily="34" charset="0"/>
              <a:buChar char="•"/>
            </a:pPr>
            <a:r>
              <a:rPr lang="en-GB" sz="1200" dirty="0"/>
              <a:t>Screening is carried out so people can choses their baby's sex</a:t>
            </a:r>
          </a:p>
          <a:p>
            <a:pPr>
              <a:lnSpc>
                <a:spcPct val="150000"/>
              </a:lnSpc>
            </a:pPr>
            <a:r>
              <a:rPr lang="en-GB" sz="1200" dirty="0"/>
              <a:t>………………………………………………………………………………………………………………………………………………………………………………………………………………………………………………….………………………………………………………………………….</a:t>
            </a:r>
          </a:p>
          <a:p>
            <a:pPr marL="171450" indent="-171450">
              <a:lnSpc>
                <a:spcPct val="150000"/>
              </a:lnSpc>
              <a:buFont typeface="Arial" panose="020B0604020202020204" pitchFamily="34" charset="0"/>
              <a:buChar char="•"/>
            </a:pPr>
            <a:r>
              <a:rPr lang="en-GB" sz="1200" dirty="0"/>
              <a:t>There is more chance of having a boy than a girl ………………………………………………………………………………………………………………………………………………………………………………………………………………………………………………….…………………………………………………………………</a:t>
            </a:r>
          </a:p>
          <a:p>
            <a:pPr marL="171450" indent="-171450">
              <a:lnSpc>
                <a:spcPct val="150000"/>
              </a:lnSpc>
              <a:buFont typeface="Arial" panose="020B0604020202020204" pitchFamily="34" charset="0"/>
              <a:buChar char="•"/>
            </a:pPr>
            <a:r>
              <a:rPr lang="en-GB" sz="1200" dirty="0"/>
              <a:t>Recessive alleles  only  need one to be present in a condition</a:t>
            </a:r>
          </a:p>
          <a:p>
            <a:pPr>
              <a:lnSpc>
                <a:spcPct val="150000"/>
              </a:lnSpc>
            </a:pPr>
            <a:r>
              <a:rPr lang="en-GB" sz="1200" dirty="0"/>
              <a:t>………………………………………………………………………………………………………………………………………………………………………………………………………………………………………………….…………………………………………………………………………….</a:t>
            </a:r>
          </a:p>
          <a:p>
            <a:pPr>
              <a:lnSpc>
                <a:spcPct val="150000"/>
              </a:lnSpc>
            </a:pPr>
            <a:endParaRPr lang="en-GB" sz="1200"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endParaRPr lang="en-GB" sz="1400" b="1" u="sng" dirty="0"/>
          </a:p>
          <a:p>
            <a:pPr>
              <a:lnSpc>
                <a:spcPct val="150000"/>
              </a:lnSpc>
            </a:pPr>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BF9BDEF6-A5AA-7ED4-2268-9CDF9E56D32A}"/>
              </a:ext>
            </a:extLst>
          </p:cNvPr>
          <p:cNvSpPr txBox="1"/>
          <p:nvPr/>
        </p:nvSpPr>
        <p:spPr>
          <a:xfrm>
            <a:off x="2397057" y="1494541"/>
            <a:ext cx="3747247" cy="276999"/>
          </a:xfrm>
          <a:prstGeom prst="rect">
            <a:avLst/>
          </a:prstGeom>
          <a:noFill/>
          <a:ln>
            <a:solidFill>
              <a:schemeClr val="tx1"/>
            </a:solidFill>
          </a:ln>
        </p:spPr>
        <p:txBody>
          <a:bodyPr wrap="square" rtlCol="0">
            <a:spAutoFit/>
          </a:bodyPr>
          <a:lstStyle/>
          <a:p>
            <a:r>
              <a:rPr lang="en-GB" sz="1200" dirty="0"/>
              <a:t>No XY</a:t>
            </a:r>
          </a:p>
        </p:txBody>
      </p:sp>
      <p:sp>
        <p:nvSpPr>
          <p:cNvPr id="5" name="TextBox 4">
            <a:extLst>
              <a:ext uri="{FF2B5EF4-FFF2-40B4-BE49-F238E27FC236}">
                <a16:creationId xmlns:a16="http://schemas.microsoft.com/office/drawing/2014/main" id="{D4A9935A-1D82-4AA5-1A30-D1C4276CD64D}"/>
              </a:ext>
            </a:extLst>
          </p:cNvPr>
          <p:cNvSpPr txBox="1"/>
          <p:nvPr/>
        </p:nvSpPr>
        <p:spPr>
          <a:xfrm>
            <a:off x="2055862" y="2726171"/>
            <a:ext cx="3747247" cy="276999"/>
          </a:xfrm>
          <a:prstGeom prst="rect">
            <a:avLst/>
          </a:prstGeom>
          <a:noFill/>
          <a:ln>
            <a:solidFill>
              <a:schemeClr val="tx1"/>
            </a:solidFill>
          </a:ln>
        </p:spPr>
        <p:txBody>
          <a:bodyPr wrap="square" rtlCol="0">
            <a:spAutoFit/>
          </a:bodyPr>
          <a:lstStyle/>
          <a:p>
            <a:r>
              <a:rPr lang="en-GB" sz="1200" dirty="0"/>
              <a:t>No only one needed</a:t>
            </a:r>
          </a:p>
        </p:txBody>
      </p:sp>
      <p:sp>
        <p:nvSpPr>
          <p:cNvPr id="7" name="TextBox 6">
            <a:extLst>
              <a:ext uri="{FF2B5EF4-FFF2-40B4-BE49-F238E27FC236}">
                <a16:creationId xmlns:a16="http://schemas.microsoft.com/office/drawing/2014/main" id="{FCC63472-984A-325B-C3B6-4FCE634E93F8}"/>
              </a:ext>
            </a:extLst>
          </p:cNvPr>
          <p:cNvSpPr txBox="1"/>
          <p:nvPr/>
        </p:nvSpPr>
        <p:spPr>
          <a:xfrm>
            <a:off x="1949088" y="3819301"/>
            <a:ext cx="3514164" cy="276999"/>
          </a:xfrm>
          <a:prstGeom prst="rect">
            <a:avLst/>
          </a:prstGeom>
          <a:noFill/>
          <a:ln>
            <a:solidFill>
              <a:schemeClr val="tx1"/>
            </a:solidFill>
          </a:ln>
        </p:spPr>
        <p:txBody>
          <a:bodyPr wrap="square" rtlCol="0">
            <a:spAutoFit/>
          </a:bodyPr>
          <a:lstStyle/>
          <a:p>
            <a:r>
              <a:rPr lang="en-GB" sz="1200" dirty="0"/>
              <a:t>No males do</a:t>
            </a:r>
          </a:p>
        </p:txBody>
      </p:sp>
      <p:sp>
        <p:nvSpPr>
          <p:cNvPr id="8" name="TextBox 7">
            <a:extLst>
              <a:ext uri="{FF2B5EF4-FFF2-40B4-BE49-F238E27FC236}">
                <a16:creationId xmlns:a16="http://schemas.microsoft.com/office/drawing/2014/main" id="{ABAF6F33-2D1B-ECB7-123F-C5BA3415D391}"/>
              </a:ext>
            </a:extLst>
          </p:cNvPr>
          <p:cNvSpPr txBox="1"/>
          <p:nvPr/>
        </p:nvSpPr>
        <p:spPr>
          <a:xfrm>
            <a:off x="2457361" y="4741334"/>
            <a:ext cx="3083859" cy="276999"/>
          </a:xfrm>
          <a:prstGeom prst="rect">
            <a:avLst/>
          </a:prstGeom>
          <a:noFill/>
          <a:ln>
            <a:solidFill>
              <a:schemeClr val="tx1"/>
            </a:solidFill>
          </a:ln>
        </p:spPr>
        <p:txBody>
          <a:bodyPr wrap="square" rtlCol="0">
            <a:spAutoFit/>
          </a:bodyPr>
          <a:lstStyle/>
          <a:p>
            <a:r>
              <a:rPr lang="en-GB" sz="1200" dirty="0"/>
              <a:t>No it is for </a:t>
            </a:r>
            <a:r>
              <a:rPr lang="en-GB" sz="1200" dirty="0" err="1"/>
              <a:t>babys</a:t>
            </a:r>
            <a:r>
              <a:rPr lang="en-GB" sz="1200" dirty="0"/>
              <a:t> health</a:t>
            </a:r>
          </a:p>
        </p:txBody>
      </p:sp>
      <p:sp>
        <p:nvSpPr>
          <p:cNvPr id="9" name="TextBox 8">
            <a:extLst>
              <a:ext uri="{FF2B5EF4-FFF2-40B4-BE49-F238E27FC236}">
                <a16:creationId xmlns:a16="http://schemas.microsoft.com/office/drawing/2014/main" id="{E0C4AFA5-1A54-3C2D-F894-E00B45FBD4CC}"/>
              </a:ext>
            </a:extLst>
          </p:cNvPr>
          <p:cNvSpPr txBox="1"/>
          <p:nvPr/>
        </p:nvSpPr>
        <p:spPr>
          <a:xfrm>
            <a:off x="2397057" y="5556486"/>
            <a:ext cx="3290047" cy="276999"/>
          </a:xfrm>
          <a:prstGeom prst="rect">
            <a:avLst/>
          </a:prstGeom>
          <a:noFill/>
          <a:ln>
            <a:solidFill>
              <a:schemeClr val="tx1"/>
            </a:solidFill>
          </a:ln>
        </p:spPr>
        <p:txBody>
          <a:bodyPr wrap="square" rtlCol="0">
            <a:spAutoFit/>
          </a:bodyPr>
          <a:lstStyle/>
          <a:p>
            <a:r>
              <a:rPr lang="en-GB" sz="1200" dirty="0"/>
              <a:t>No its 50 50</a:t>
            </a:r>
          </a:p>
        </p:txBody>
      </p:sp>
      <p:sp>
        <p:nvSpPr>
          <p:cNvPr id="10" name="TextBox 9">
            <a:extLst>
              <a:ext uri="{FF2B5EF4-FFF2-40B4-BE49-F238E27FC236}">
                <a16:creationId xmlns:a16="http://schemas.microsoft.com/office/drawing/2014/main" id="{A432C5BF-4730-4392-0EAB-46AA3FEF6A4D}"/>
              </a:ext>
            </a:extLst>
          </p:cNvPr>
          <p:cNvSpPr txBox="1"/>
          <p:nvPr/>
        </p:nvSpPr>
        <p:spPr>
          <a:xfrm>
            <a:off x="1949088" y="6340019"/>
            <a:ext cx="3307976" cy="276999"/>
          </a:xfrm>
          <a:prstGeom prst="rect">
            <a:avLst/>
          </a:prstGeom>
          <a:noFill/>
          <a:ln>
            <a:solidFill>
              <a:schemeClr val="tx1"/>
            </a:solidFill>
          </a:ln>
        </p:spPr>
        <p:txBody>
          <a:bodyPr wrap="square" rtlCol="0">
            <a:spAutoFit/>
          </a:bodyPr>
          <a:lstStyle/>
          <a:p>
            <a:r>
              <a:rPr lang="en-GB" sz="1200" dirty="0"/>
              <a:t>No 2</a:t>
            </a:r>
          </a:p>
        </p:txBody>
      </p:sp>
      <p:sp>
        <p:nvSpPr>
          <p:cNvPr id="3" name="Slide Number Placeholder 2">
            <a:extLst>
              <a:ext uri="{FF2B5EF4-FFF2-40B4-BE49-F238E27FC236}">
                <a16:creationId xmlns:a16="http://schemas.microsoft.com/office/drawing/2014/main" id="{F2797D52-41A5-0E67-0B5E-CF67EDF59B29}"/>
              </a:ext>
            </a:extLst>
          </p:cNvPr>
          <p:cNvSpPr>
            <a:spLocks noGrp="1"/>
          </p:cNvSpPr>
          <p:nvPr>
            <p:ph type="sldNum" sz="quarter" idx="12"/>
          </p:nvPr>
        </p:nvSpPr>
        <p:spPr/>
        <p:txBody>
          <a:bodyPr/>
          <a:lstStyle/>
          <a:p>
            <a:fld id="{A49C798E-A141-4728-B2C1-C020555BD9EF}" type="slidenum">
              <a:rPr lang="en-GB" smtClean="0"/>
              <a:t>63</a:t>
            </a:fld>
            <a:endParaRPr lang="en-GB"/>
          </a:p>
        </p:txBody>
      </p:sp>
    </p:spTree>
    <p:extLst>
      <p:ext uri="{BB962C8B-B14F-4D97-AF65-F5344CB8AC3E}">
        <p14:creationId xmlns:p14="http://schemas.microsoft.com/office/powerpoint/2010/main" val="880689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11697689"/>
          </a:xfrm>
          <a:prstGeom prst="rect">
            <a:avLst/>
          </a:prstGeom>
          <a:noFill/>
        </p:spPr>
        <p:txBody>
          <a:bodyPr wrap="square" rtlCol="0">
            <a:spAutoFit/>
          </a:bodyPr>
          <a:lstStyle/>
          <a:p>
            <a:pPr>
              <a:lnSpc>
                <a:spcPct val="150000"/>
              </a:lnSpc>
            </a:pPr>
            <a:r>
              <a:rPr lang="en-GB" sz="1200" b="1" u="sng" dirty="0"/>
              <a:t>Interleaving questions  - YOU DO</a:t>
            </a:r>
          </a:p>
          <a:p>
            <a:pPr marL="228600" indent="-228600">
              <a:lnSpc>
                <a:spcPct val="150000"/>
              </a:lnSpc>
              <a:buAutoNum type="arabicPeriod"/>
            </a:pPr>
            <a:r>
              <a:rPr lang="en-GB" sz="1200" dirty="0"/>
              <a:t>Recessive condition are caused by having 2 faulty alleles. What are dominant conditions caused by?</a:t>
            </a:r>
          </a:p>
          <a:p>
            <a:pPr>
              <a:lnSpc>
                <a:spcPct val="150000"/>
              </a:lnSpc>
            </a:pPr>
            <a:r>
              <a:rPr lang="en-GB" sz="1200" dirty="0"/>
              <a:t>………………………………………………………………………………………………………………………………………………………………………………………………………………………………………………….………………………………………………</a:t>
            </a:r>
          </a:p>
          <a:p>
            <a:pPr>
              <a:lnSpc>
                <a:spcPct val="150000"/>
              </a:lnSpc>
            </a:pPr>
            <a:r>
              <a:rPr lang="en-GB" sz="1200" dirty="0"/>
              <a:t>2. List 3 reasons for not having genetic screening</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3. What are the main causes of coronary heart disease?</a:t>
            </a:r>
          </a:p>
          <a:p>
            <a:pPr>
              <a:lnSpc>
                <a:spcPct val="150000"/>
              </a:lnSpc>
            </a:pPr>
            <a:r>
              <a:rPr lang="en-GB" sz="1200" dirty="0"/>
              <a:t>………………………………………………………………………………………………………………………………………………………………………………………………………………………………………………….…………………………………………………………</a:t>
            </a:r>
          </a:p>
          <a:p>
            <a:pPr>
              <a:lnSpc>
                <a:spcPct val="150000"/>
              </a:lnSpc>
            </a:pPr>
            <a:r>
              <a:rPr lang="en-GB" sz="1200" dirty="0"/>
              <a:t>4. What hormone is absent in diabetics?</a:t>
            </a:r>
          </a:p>
          <a:p>
            <a:pPr>
              <a:lnSpc>
                <a:spcPct val="150000"/>
              </a:lnSpc>
            </a:pPr>
            <a:r>
              <a:rPr lang="en-GB" sz="1200" dirty="0"/>
              <a:t>………………………………………………………………………………………………………………………………………………………</a:t>
            </a:r>
          </a:p>
          <a:p>
            <a:pPr>
              <a:lnSpc>
                <a:spcPct val="150000"/>
              </a:lnSpc>
            </a:pPr>
            <a:r>
              <a:rPr lang="en-GB" sz="1200" dirty="0"/>
              <a:t>5. What is the sugar diabetics cant utilize?  </a:t>
            </a:r>
          </a:p>
          <a:p>
            <a:pPr>
              <a:lnSpc>
                <a:spcPct val="150000"/>
              </a:lnSpc>
            </a:pPr>
            <a:r>
              <a:rPr lang="en-GB" sz="1200" dirty="0"/>
              <a:t>………………………………………………………………………………………………………………………………………………………</a:t>
            </a:r>
          </a:p>
          <a:p>
            <a:pPr>
              <a:lnSpc>
                <a:spcPct val="150000"/>
              </a:lnSpc>
            </a:pPr>
            <a:r>
              <a:rPr lang="en-GB" sz="1200" dirty="0"/>
              <a:t>6. What is this sugar needed for in the body?</a:t>
            </a:r>
          </a:p>
          <a:p>
            <a:pPr>
              <a:lnSpc>
                <a:spcPct val="150000"/>
              </a:lnSpc>
            </a:pPr>
            <a:r>
              <a:rPr lang="en-GB" sz="1200" dirty="0"/>
              <a:t>………………………………………………………………………………………………………………………………………………………</a:t>
            </a:r>
          </a:p>
          <a:p>
            <a:pPr>
              <a:lnSpc>
                <a:spcPct val="150000"/>
              </a:lnSpc>
            </a:pPr>
            <a:r>
              <a:rPr lang="en-GB" sz="1200" dirty="0"/>
              <a:t>7. Plants make this sugar in which process? ………………………………………………………………………………………………………………………………………………………</a:t>
            </a:r>
          </a:p>
          <a:p>
            <a:pPr>
              <a:lnSpc>
                <a:spcPct val="150000"/>
              </a:lnSpc>
            </a:pPr>
            <a:r>
              <a:rPr lang="en-GB" sz="1200" dirty="0"/>
              <a:t>8. How is sugar transported in plants?</a:t>
            </a:r>
          </a:p>
          <a:p>
            <a:pPr>
              <a:lnSpc>
                <a:spcPct val="150000"/>
              </a:lnSpc>
            </a:pPr>
            <a:r>
              <a:rPr lang="en-GB" sz="1200" dirty="0"/>
              <a:t>………………………………………………………………………………………………………………………………………………………………………………………………………………………………………………….………………………………………………………</a:t>
            </a:r>
          </a:p>
          <a:p>
            <a:pPr>
              <a:lnSpc>
                <a:spcPct val="150000"/>
              </a:lnSpc>
            </a:pPr>
            <a:r>
              <a:rPr lang="en-GB" sz="1200" dirty="0"/>
              <a:t>9. What factors are needed for diffusion to occur?</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marL="228600" indent="-228600">
              <a:lnSpc>
                <a:spcPct val="150000"/>
              </a:lnSpc>
              <a:buAutoNum type="arabicPeriod"/>
            </a:pPr>
            <a:endParaRPr lang="en-GB" sz="1200" b="1" u="sng" dirty="0"/>
          </a:p>
          <a:p>
            <a:pPr>
              <a:lnSpc>
                <a:spcPct val="150000"/>
              </a:lnSpc>
            </a:pPr>
            <a:endParaRPr lang="en-GB" sz="1200" b="1" u="sng" dirty="0"/>
          </a:p>
          <a:p>
            <a:pPr>
              <a:lnSpc>
                <a:spcPct val="150000"/>
              </a:lnSpc>
            </a:pPr>
            <a:endParaRPr lang="en-GB" sz="1200" b="1" u="sng" dirty="0"/>
          </a:p>
        </p:txBody>
      </p:sp>
      <p:sp>
        <p:nvSpPr>
          <p:cNvPr id="3" name="TextBox 2">
            <a:extLst>
              <a:ext uri="{FF2B5EF4-FFF2-40B4-BE49-F238E27FC236}">
                <a16:creationId xmlns:a16="http://schemas.microsoft.com/office/drawing/2014/main" id="{D235EABB-E927-FB71-96E9-3F2B0D3513B2}"/>
              </a:ext>
            </a:extLst>
          </p:cNvPr>
          <p:cNvSpPr txBox="1"/>
          <p:nvPr/>
        </p:nvSpPr>
        <p:spPr>
          <a:xfrm>
            <a:off x="1779489" y="1055346"/>
            <a:ext cx="3621741" cy="276999"/>
          </a:xfrm>
          <a:prstGeom prst="rect">
            <a:avLst/>
          </a:prstGeom>
          <a:noFill/>
          <a:ln>
            <a:solidFill>
              <a:schemeClr val="tx1"/>
            </a:solidFill>
          </a:ln>
        </p:spPr>
        <p:txBody>
          <a:bodyPr wrap="square" rtlCol="0">
            <a:spAutoFit/>
          </a:bodyPr>
          <a:lstStyle/>
          <a:p>
            <a:r>
              <a:rPr lang="en-GB" sz="1200" dirty="0"/>
              <a:t>One allele</a:t>
            </a:r>
          </a:p>
        </p:txBody>
      </p:sp>
      <p:sp>
        <p:nvSpPr>
          <p:cNvPr id="5" name="TextBox 4">
            <a:extLst>
              <a:ext uri="{FF2B5EF4-FFF2-40B4-BE49-F238E27FC236}">
                <a16:creationId xmlns:a16="http://schemas.microsoft.com/office/drawing/2014/main" id="{35F4F83D-AC42-BE82-BDC0-028B8A6472A7}"/>
              </a:ext>
            </a:extLst>
          </p:cNvPr>
          <p:cNvSpPr txBox="1"/>
          <p:nvPr/>
        </p:nvSpPr>
        <p:spPr>
          <a:xfrm>
            <a:off x="1249367" y="2086608"/>
            <a:ext cx="4681983" cy="1015663"/>
          </a:xfrm>
          <a:prstGeom prst="rect">
            <a:avLst/>
          </a:prstGeom>
          <a:noFill/>
          <a:ln>
            <a:solidFill>
              <a:schemeClr val="tx1"/>
            </a:solidFill>
          </a:ln>
        </p:spPr>
        <p:txBody>
          <a:bodyPr wrap="square" rtlCol="0">
            <a:spAutoFit/>
          </a:bodyPr>
          <a:lstStyle/>
          <a:p>
            <a:r>
              <a:rPr lang="en-GB" sz="1200" dirty="0"/>
              <a:t>Expensive</a:t>
            </a:r>
          </a:p>
          <a:p>
            <a:r>
              <a:rPr lang="en-GB" sz="1200" dirty="0"/>
              <a:t>Affect insurance policies</a:t>
            </a:r>
          </a:p>
          <a:p>
            <a:r>
              <a:rPr lang="en-GB" sz="1200" dirty="0"/>
              <a:t>Ethical reasons</a:t>
            </a:r>
          </a:p>
          <a:p>
            <a:r>
              <a:rPr lang="en-GB" sz="1200" dirty="0"/>
              <a:t>Disagree</a:t>
            </a:r>
          </a:p>
          <a:p>
            <a:r>
              <a:rPr lang="en-GB" sz="1200" dirty="0"/>
              <a:t>Miscarriage </a:t>
            </a:r>
          </a:p>
        </p:txBody>
      </p:sp>
      <p:sp>
        <p:nvSpPr>
          <p:cNvPr id="6" name="TextBox 5">
            <a:extLst>
              <a:ext uri="{FF2B5EF4-FFF2-40B4-BE49-F238E27FC236}">
                <a16:creationId xmlns:a16="http://schemas.microsoft.com/office/drawing/2014/main" id="{4282C184-0DBC-3113-DC07-E1F80E549D04}"/>
              </a:ext>
            </a:extLst>
          </p:cNvPr>
          <p:cNvSpPr txBox="1"/>
          <p:nvPr/>
        </p:nvSpPr>
        <p:spPr>
          <a:xfrm>
            <a:off x="1779487" y="3726007"/>
            <a:ext cx="3621741" cy="276999"/>
          </a:xfrm>
          <a:prstGeom prst="rect">
            <a:avLst/>
          </a:prstGeom>
          <a:noFill/>
          <a:ln>
            <a:solidFill>
              <a:schemeClr val="tx1"/>
            </a:solidFill>
          </a:ln>
        </p:spPr>
        <p:txBody>
          <a:bodyPr wrap="square" rtlCol="0">
            <a:spAutoFit/>
          </a:bodyPr>
          <a:lstStyle/>
          <a:p>
            <a:r>
              <a:rPr lang="en-GB" sz="1200" dirty="0"/>
              <a:t>Smoking, stress obesity lifestyle</a:t>
            </a:r>
          </a:p>
        </p:txBody>
      </p:sp>
      <p:sp>
        <p:nvSpPr>
          <p:cNvPr id="7" name="TextBox 6">
            <a:extLst>
              <a:ext uri="{FF2B5EF4-FFF2-40B4-BE49-F238E27FC236}">
                <a16:creationId xmlns:a16="http://schemas.microsoft.com/office/drawing/2014/main" id="{90A23BCB-C6BB-A5CB-1394-3914C0AB4479}"/>
              </a:ext>
            </a:extLst>
          </p:cNvPr>
          <p:cNvSpPr txBox="1"/>
          <p:nvPr/>
        </p:nvSpPr>
        <p:spPr>
          <a:xfrm>
            <a:off x="2092031" y="4427150"/>
            <a:ext cx="3621741" cy="276999"/>
          </a:xfrm>
          <a:prstGeom prst="rect">
            <a:avLst/>
          </a:prstGeom>
          <a:noFill/>
          <a:ln>
            <a:solidFill>
              <a:schemeClr val="tx1"/>
            </a:solidFill>
          </a:ln>
        </p:spPr>
        <p:txBody>
          <a:bodyPr wrap="square" rtlCol="0">
            <a:spAutoFit/>
          </a:bodyPr>
          <a:lstStyle/>
          <a:p>
            <a:r>
              <a:rPr lang="en-GB" sz="1200" dirty="0"/>
              <a:t>insulin</a:t>
            </a:r>
          </a:p>
        </p:txBody>
      </p:sp>
      <p:sp>
        <p:nvSpPr>
          <p:cNvPr id="8" name="TextBox 7">
            <a:extLst>
              <a:ext uri="{FF2B5EF4-FFF2-40B4-BE49-F238E27FC236}">
                <a16:creationId xmlns:a16="http://schemas.microsoft.com/office/drawing/2014/main" id="{3655F4F2-D34B-EB02-D5B7-6FFB181B729F}"/>
              </a:ext>
            </a:extLst>
          </p:cNvPr>
          <p:cNvSpPr txBox="1"/>
          <p:nvPr/>
        </p:nvSpPr>
        <p:spPr>
          <a:xfrm>
            <a:off x="1439547" y="4989793"/>
            <a:ext cx="4926707" cy="276999"/>
          </a:xfrm>
          <a:prstGeom prst="rect">
            <a:avLst/>
          </a:prstGeom>
          <a:noFill/>
          <a:ln>
            <a:solidFill>
              <a:schemeClr val="tx1"/>
            </a:solidFill>
          </a:ln>
        </p:spPr>
        <p:txBody>
          <a:bodyPr wrap="square" rtlCol="0">
            <a:spAutoFit/>
          </a:bodyPr>
          <a:lstStyle/>
          <a:p>
            <a:r>
              <a:rPr lang="en-GB" sz="1200" dirty="0"/>
              <a:t>glucose</a:t>
            </a:r>
          </a:p>
        </p:txBody>
      </p:sp>
      <p:sp>
        <p:nvSpPr>
          <p:cNvPr id="9" name="TextBox 8">
            <a:extLst>
              <a:ext uri="{FF2B5EF4-FFF2-40B4-BE49-F238E27FC236}">
                <a16:creationId xmlns:a16="http://schemas.microsoft.com/office/drawing/2014/main" id="{AEC4B53C-BF88-0E25-9DAD-7FF2DC11E3C5}"/>
              </a:ext>
            </a:extLst>
          </p:cNvPr>
          <p:cNvSpPr txBox="1"/>
          <p:nvPr/>
        </p:nvSpPr>
        <p:spPr>
          <a:xfrm>
            <a:off x="1793782" y="5563010"/>
            <a:ext cx="3621741" cy="276999"/>
          </a:xfrm>
          <a:prstGeom prst="rect">
            <a:avLst/>
          </a:prstGeom>
          <a:noFill/>
          <a:ln>
            <a:solidFill>
              <a:schemeClr val="tx1"/>
            </a:solidFill>
          </a:ln>
        </p:spPr>
        <p:txBody>
          <a:bodyPr wrap="square" rtlCol="0">
            <a:spAutoFit/>
          </a:bodyPr>
          <a:lstStyle/>
          <a:p>
            <a:r>
              <a:rPr lang="en-GB" sz="1200" dirty="0"/>
              <a:t>respiration</a:t>
            </a:r>
          </a:p>
        </p:txBody>
      </p:sp>
      <p:sp>
        <p:nvSpPr>
          <p:cNvPr id="10" name="TextBox 9">
            <a:extLst>
              <a:ext uri="{FF2B5EF4-FFF2-40B4-BE49-F238E27FC236}">
                <a16:creationId xmlns:a16="http://schemas.microsoft.com/office/drawing/2014/main" id="{E99F7419-C93E-F25D-654C-CD31EB3DEAFE}"/>
              </a:ext>
            </a:extLst>
          </p:cNvPr>
          <p:cNvSpPr txBox="1"/>
          <p:nvPr/>
        </p:nvSpPr>
        <p:spPr>
          <a:xfrm>
            <a:off x="1779487" y="6206133"/>
            <a:ext cx="3621741" cy="276999"/>
          </a:xfrm>
          <a:prstGeom prst="rect">
            <a:avLst/>
          </a:prstGeom>
          <a:noFill/>
          <a:ln>
            <a:solidFill>
              <a:schemeClr val="tx1"/>
            </a:solidFill>
          </a:ln>
        </p:spPr>
        <p:txBody>
          <a:bodyPr wrap="square" rtlCol="0">
            <a:spAutoFit/>
          </a:bodyPr>
          <a:lstStyle/>
          <a:p>
            <a:r>
              <a:rPr lang="en-GB" sz="1200" dirty="0"/>
              <a:t>photosynthesis</a:t>
            </a:r>
          </a:p>
        </p:txBody>
      </p:sp>
      <p:sp>
        <p:nvSpPr>
          <p:cNvPr id="11" name="TextBox 10">
            <a:extLst>
              <a:ext uri="{FF2B5EF4-FFF2-40B4-BE49-F238E27FC236}">
                <a16:creationId xmlns:a16="http://schemas.microsoft.com/office/drawing/2014/main" id="{EC164E1B-B8EA-ADA6-22B6-A49CDE2BBAD7}"/>
              </a:ext>
            </a:extLst>
          </p:cNvPr>
          <p:cNvSpPr txBox="1"/>
          <p:nvPr/>
        </p:nvSpPr>
        <p:spPr>
          <a:xfrm>
            <a:off x="930500" y="6676497"/>
            <a:ext cx="5435754" cy="276999"/>
          </a:xfrm>
          <a:prstGeom prst="rect">
            <a:avLst/>
          </a:prstGeom>
          <a:noFill/>
          <a:ln>
            <a:solidFill>
              <a:schemeClr val="tx1"/>
            </a:solidFill>
          </a:ln>
        </p:spPr>
        <p:txBody>
          <a:bodyPr wrap="square" rtlCol="0">
            <a:spAutoFit/>
          </a:bodyPr>
          <a:lstStyle/>
          <a:p>
            <a:r>
              <a:rPr lang="en-GB" sz="1200" dirty="0"/>
              <a:t>Translocation through phloem, 2 way process </a:t>
            </a:r>
          </a:p>
        </p:txBody>
      </p:sp>
      <p:sp>
        <p:nvSpPr>
          <p:cNvPr id="12" name="TextBox 11">
            <a:extLst>
              <a:ext uri="{FF2B5EF4-FFF2-40B4-BE49-F238E27FC236}">
                <a16:creationId xmlns:a16="http://schemas.microsoft.com/office/drawing/2014/main" id="{55F6C12A-921E-FDE9-94EA-C29349913BE5}"/>
              </a:ext>
            </a:extLst>
          </p:cNvPr>
          <p:cNvSpPr txBox="1"/>
          <p:nvPr/>
        </p:nvSpPr>
        <p:spPr>
          <a:xfrm>
            <a:off x="7705901" y="7299944"/>
            <a:ext cx="3621741" cy="461665"/>
          </a:xfrm>
          <a:prstGeom prst="rect">
            <a:avLst/>
          </a:prstGeom>
          <a:noFill/>
          <a:ln>
            <a:solidFill>
              <a:schemeClr val="tx1"/>
            </a:solidFill>
          </a:ln>
        </p:spPr>
        <p:txBody>
          <a:bodyPr wrap="square" rtlCol="0">
            <a:spAutoFit/>
          </a:bodyPr>
          <a:lstStyle/>
          <a:p>
            <a:r>
              <a:rPr lang="en-GB" sz="1200" dirty="0"/>
              <a:t>Large surface area, thin, moist, good transport system, gradient, warm</a:t>
            </a:r>
          </a:p>
        </p:txBody>
      </p:sp>
      <p:sp>
        <p:nvSpPr>
          <p:cNvPr id="13" name="Slide Number Placeholder 12">
            <a:extLst>
              <a:ext uri="{FF2B5EF4-FFF2-40B4-BE49-F238E27FC236}">
                <a16:creationId xmlns:a16="http://schemas.microsoft.com/office/drawing/2014/main" id="{18E7E49C-DDBF-452A-2940-226340B61FB4}"/>
              </a:ext>
            </a:extLst>
          </p:cNvPr>
          <p:cNvSpPr>
            <a:spLocks noGrp="1"/>
          </p:cNvSpPr>
          <p:nvPr>
            <p:ph type="sldNum" sz="quarter" idx="12"/>
          </p:nvPr>
        </p:nvSpPr>
        <p:spPr/>
        <p:txBody>
          <a:bodyPr/>
          <a:lstStyle/>
          <a:p>
            <a:fld id="{A49C798E-A141-4728-B2C1-C020555BD9EF}" type="slidenum">
              <a:rPr lang="en-GB" smtClean="0"/>
              <a:t>64</a:t>
            </a:fld>
            <a:endParaRPr lang="en-GB"/>
          </a:p>
        </p:txBody>
      </p:sp>
    </p:spTree>
    <p:extLst>
      <p:ext uri="{BB962C8B-B14F-4D97-AF65-F5344CB8AC3E}">
        <p14:creationId xmlns:p14="http://schemas.microsoft.com/office/powerpoint/2010/main" val="3350397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9481698"/>
          </a:xfrm>
          <a:prstGeom prst="rect">
            <a:avLst/>
          </a:prstGeom>
          <a:noFill/>
        </p:spPr>
        <p:txBody>
          <a:bodyPr wrap="square" rtlCol="0">
            <a:spAutoFit/>
          </a:bodyPr>
          <a:lstStyle/>
          <a:p>
            <a:pPr>
              <a:lnSpc>
                <a:spcPct val="150000"/>
              </a:lnSpc>
            </a:pPr>
            <a:r>
              <a:rPr lang="en-GB" sz="1200" b="1" u="sng" dirty="0"/>
              <a:t>Interleaving questions  - YOU DO</a:t>
            </a:r>
          </a:p>
          <a:p>
            <a:pPr>
              <a:lnSpc>
                <a:spcPct val="150000"/>
              </a:lnSpc>
            </a:pPr>
            <a:r>
              <a:rPr lang="en-GB" sz="1200" dirty="0"/>
              <a:t>10. How is water transported in plants?</a:t>
            </a:r>
          </a:p>
          <a:p>
            <a:pPr>
              <a:lnSpc>
                <a:spcPct val="150000"/>
              </a:lnSpc>
            </a:pPr>
            <a:r>
              <a:rPr lang="en-GB" sz="1200" dirty="0"/>
              <a:t>………………………………………………………………………………………………………………………………………………………………………………………………………………………………………………….………………………………………………………</a:t>
            </a:r>
          </a:p>
          <a:p>
            <a:pPr>
              <a:lnSpc>
                <a:spcPct val="150000"/>
              </a:lnSpc>
            </a:pPr>
            <a:r>
              <a:rPr lang="en-GB" sz="1200" dirty="0"/>
              <a:t>………………………………………………………………………………………………………………………………………………………………………………………………………………………………………………….…………………………………………</a:t>
            </a:r>
          </a:p>
          <a:p>
            <a:pPr>
              <a:lnSpc>
                <a:spcPct val="150000"/>
              </a:lnSpc>
            </a:pPr>
            <a:r>
              <a:rPr lang="en-GB" sz="1200" dirty="0"/>
              <a:t>11. Which organ regulates our water levels? ……………</a:t>
            </a:r>
          </a:p>
          <a:p>
            <a:pPr>
              <a:lnSpc>
                <a:spcPct val="150000"/>
              </a:lnSpc>
            </a:pPr>
            <a:r>
              <a:rPr lang="en-GB" sz="1200" dirty="0"/>
              <a:t> ………………………………………………………………………………………………………………………………………………………</a:t>
            </a:r>
          </a:p>
          <a:p>
            <a:pPr>
              <a:lnSpc>
                <a:spcPct val="150000"/>
              </a:lnSpc>
            </a:pPr>
            <a:r>
              <a:rPr lang="en-GB" sz="1200" dirty="0"/>
              <a:t>12. What is homeostasis?</a:t>
            </a:r>
          </a:p>
          <a:p>
            <a:pPr>
              <a:lnSpc>
                <a:spcPct val="150000"/>
              </a:lnSpc>
            </a:pPr>
            <a:r>
              <a:rPr lang="en-GB" sz="1200" dirty="0"/>
              <a:t>………………………………………………………………………………………………………………………………………………………</a:t>
            </a:r>
          </a:p>
          <a:p>
            <a:pPr>
              <a:lnSpc>
                <a:spcPct val="150000"/>
              </a:lnSpc>
            </a:pPr>
            <a:r>
              <a:rPr lang="en-GB" sz="1200" dirty="0"/>
              <a:t>13. What is glucagon?</a:t>
            </a:r>
          </a:p>
          <a:p>
            <a:pPr>
              <a:lnSpc>
                <a:spcPct val="150000"/>
              </a:lnSpc>
            </a:pPr>
            <a:r>
              <a:rPr lang="en-GB" sz="1200" dirty="0"/>
              <a:t>………………………………………………………………………………………………………………………………………………………</a:t>
            </a:r>
          </a:p>
          <a:p>
            <a:pPr>
              <a:lnSpc>
                <a:spcPct val="150000"/>
              </a:lnSpc>
            </a:pPr>
            <a:r>
              <a:rPr lang="en-GB" sz="1200" dirty="0"/>
              <a:t>14. What is the food test for sugar and the result?</a:t>
            </a:r>
          </a:p>
          <a:p>
            <a:pPr>
              <a:lnSpc>
                <a:spcPct val="150000"/>
              </a:lnSpc>
            </a:pPr>
            <a:r>
              <a:rPr lang="en-GB" sz="1200" dirty="0"/>
              <a:t>………………………………………………………………………………………………………………………………………………………………………………………………………………………………………………….………………………………………………………</a:t>
            </a:r>
          </a:p>
          <a:p>
            <a:pPr>
              <a:lnSpc>
                <a:spcPct val="150000"/>
              </a:lnSpc>
            </a:pPr>
            <a:r>
              <a:rPr lang="en-GB" sz="1200" dirty="0"/>
              <a:t> 15. What is glucose stored as in the human body?</a:t>
            </a:r>
          </a:p>
          <a:p>
            <a:pPr>
              <a:lnSpc>
                <a:spcPct val="150000"/>
              </a:lnSpc>
            </a:pPr>
            <a:r>
              <a:rPr lang="en-GB" sz="1200" dirty="0"/>
              <a:t>………………………………………………………………………………………………………………………………………………………………………………………………………………………………………………….………………………………………………………</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marL="228600" indent="-228600">
              <a:lnSpc>
                <a:spcPct val="150000"/>
              </a:lnSpc>
              <a:buAutoNum type="arabicPeriod"/>
            </a:pPr>
            <a:endParaRPr lang="en-GB" sz="1200" b="1" u="sng" dirty="0"/>
          </a:p>
          <a:p>
            <a:pPr>
              <a:lnSpc>
                <a:spcPct val="150000"/>
              </a:lnSpc>
            </a:pPr>
            <a:endParaRPr lang="en-GB" sz="1200" b="1" u="sng" dirty="0"/>
          </a:p>
          <a:p>
            <a:pPr>
              <a:lnSpc>
                <a:spcPct val="150000"/>
              </a:lnSpc>
            </a:pPr>
            <a:endParaRPr lang="en-GB" sz="1200" b="1" u="sng" dirty="0"/>
          </a:p>
        </p:txBody>
      </p:sp>
      <p:sp>
        <p:nvSpPr>
          <p:cNvPr id="3" name="TextBox 2">
            <a:extLst>
              <a:ext uri="{FF2B5EF4-FFF2-40B4-BE49-F238E27FC236}">
                <a16:creationId xmlns:a16="http://schemas.microsoft.com/office/drawing/2014/main" id="{55ECB8AF-55CA-AEF1-FA57-D8DA23C0D58E}"/>
              </a:ext>
            </a:extLst>
          </p:cNvPr>
          <p:cNvSpPr txBox="1"/>
          <p:nvPr/>
        </p:nvSpPr>
        <p:spPr>
          <a:xfrm>
            <a:off x="1377531" y="963363"/>
            <a:ext cx="3621741" cy="461665"/>
          </a:xfrm>
          <a:prstGeom prst="rect">
            <a:avLst/>
          </a:prstGeom>
          <a:noFill/>
          <a:ln>
            <a:solidFill>
              <a:schemeClr val="tx1"/>
            </a:solidFill>
          </a:ln>
        </p:spPr>
        <p:txBody>
          <a:bodyPr wrap="square" rtlCol="0">
            <a:spAutoFit/>
          </a:bodyPr>
          <a:lstStyle/>
          <a:p>
            <a:r>
              <a:rPr lang="en-GB" sz="1200" dirty="0"/>
              <a:t>Osmosis into roots, transpiration stream up xylem, evaporation form leaves</a:t>
            </a:r>
          </a:p>
        </p:txBody>
      </p:sp>
      <p:sp>
        <p:nvSpPr>
          <p:cNvPr id="5" name="TextBox 4">
            <a:extLst>
              <a:ext uri="{FF2B5EF4-FFF2-40B4-BE49-F238E27FC236}">
                <a16:creationId xmlns:a16="http://schemas.microsoft.com/office/drawing/2014/main" id="{F1E44BC3-2451-FB99-28AB-4636C52E587F}"/>
              </a:ext>
            </a:extLst>
          </p:cNvPr>
          <p:cNvSpPr txBox="1"/>
          <p:nvPr/>
        </p:nvSpPr>
        <p:spPr>
          <a:xfrm>
            <a:off x="2912874" y="2259767"/>
            <a:ext cx="3621741" cy="276999"/>
          </a:xfrm>
          <a:prstGeom prst="rect">
            <a:avLst/>
          </a:prstGeom>
          <a:noFill/>
          <a:ln>
            <a:solidFill>
              <a:schemeClr val="tx1"/>
            </a:solidFill>
          </a:ln>
        </p:spPr>
        <p:txBody>
          <a:bodyPr wrap="square" rtlCol="0">
            <a:spAutoFit/>
          </a:bodyPr>
          <a:lstStyle/>
          <a:p>
            <a:r>
              <a:rPr lang="en-GB" sz="1200" dirty="0"/>
              <a:t>kidneys</a:t>
            </a:r>
          </a:p>
        </p:txBody>
      </p:sp>
      <p:sp>
        <p:nvSpPr>
          <p:cNvPr id="6" name="TextBox 5">
            <a:extLst>
              <a:ext uri="{FF2B5EF4-FFF2-40B4-BE49-F238E27FC236}">
                <a16:creationId xmlns:a16="http://schemas.microsoft.com/office/drawing/2014/main" id="{3AFD560B-C82C-3273-D348-31B005E497C9}"/>
              </a:ext>
            </a:extLst>
          </p:cNvPr>
          <p:cNvSpPr txBox="1"/>
          <p:nvPr/>
        </p:nvSpPr>
        <p:spPr>
          <a:xfrm>
            <a:off x="1925872" y="2662688"/>
            <a:ext cx="3621741" cy="276999"/>
          </a:xfrm>
          <a:prstGeom prst="rect">
            <a:avLst/>
          </a:prstGeom>
          <a:noFill/>
          <a:ln>
            <a:solidFill>
              <a:schemeClr val="tx1"/>
            </a:solidFill>
          </a:ln>
        </p:spPr>
        <p:txBody>
          <a:bodyPr wrap="square" rtlCol="0">
            <a:spAutoFit/>
          </a:bodyPr>
          <a:lstStyle/>
          <a:p>
            <a:r>
              <a:rPr lang="en-GB" sz="1200" dirty="0"/>
              <a:t>Maintenance of constant internal environment</a:t>
            </a:r>
          </a:p>
        </p:txBody>
      </p:sp>
      <p:sp>
        <p:nvSpPr>
          <p:cNvPr id="7" name="TextBox 6">
            <a:extLst>
              <a:ext uri="{FF2B5EF4-FFF2-40B4-BE49-F238E27FC236}">
                <a16:creationId xmlns:a16="http://schemas.microsoft.com/office/drawing/2014/main" id="{E82ED4F0-26C1-B915-C3C9-E91266AF5BB0}"/>
              </a:ext>
            </a:extLst>
          </p:cNvPr>
          <p:cNvSpPr txBox="1"/>
          <p:nvPr/>
        </p:nvSpPr>
        <p:spPr>
          <a:xfrm>
            <a:off x="2140826" y="3191530"/>
            <a:ext cx="3621741" cy="276999"/>
          </a:xfrm>
          <a:prstGeom prst="rect">
            <a:avLst/>
          </a:prstGeom>
          <a:noFill/>
          <a:ln>
            <a:solidFill>
              <a:schemeClr val="tx1"/>
            </a:solidFill>
          </a:ln>
        </p:spPr>
        <p:txBody>
          <a:bodyPr wrap="square" rtlCol="0">
            <a:spAutoFit/>
          </a:bodyPr>
          <a:lstStyle/>
          <a:p>
            <a:r>
              <a:rPr lang="en-GB" sz="1200" dirty="0"/>
              <a:t>Hormone to release glucose from glycogen</a:t>
            </a:r>
          </a:p>
        </p:txBody>
      </p:sp>
      <p:sp>
        <p:nvSpPr>
          <p:cNvPr id="8" name="TextBox 7">
            <a:extLst>
              <a:ext uri="{FF2B5EF4-FFF2-40B4-BE49-F238E27FC236}">
                <a16:creationId xmlns:a16="http://schemas.microsoft.com/office/drawing/2014/main" id="{1351B43E-9425-1309-E5DC-89AF42C7B91B}"/>
              </a:ext>
            </a:extLst>
          </p:cNvPr>
          <p:cNvSpPr txBox="1"/>
          <p:nvPr/>
        </p:nvSpPr>
        <p:spPr>
          <a:xfrm>
            <a:off x="2339386" y="3922952"/>
            <a:ext cx="3621741" cy="276999"/>
          </a:xfrm>
          <a:prstGeom prst="rect">
            <a:avLst/>
          </a:prstGeom>
          <a:noFill/>
          <a:ln>
            <a:solidFill>
              <a:schemeClr val="tx1"/>
            </a:solidFill>
          </a:ln>
        </p:spPr>
        <p:txBody>
          <a:bodyPr wrap="square" rtlCol="0">
            <a:spAutoFit/>
          </a:bodyPr>
          <a:lstStyle/>
          <a:p>
            <a:r>
              <a:rPr lang="en-GB" sz="1200" dirty="0" err="1"/>
              <a:t>Benedicts</a:t>
            </a:r>
            <a:r>
              <a:rPr lang="en-GB" sz="1200" dirty="0"/>
              <a:t> and brick red</a:t>
            </a:r>
          </a:p>
        </p:txBody>
      </p:sp>
      <p:sp>
        <p:nvSpPr>
          <p:cNvPr id="9" name="TextBox 8">
            <a:extLst>
              <a:ext uri="{FF2B5EF4-FFF2-40B4-BE49-F238E27FC236}">
                <a16:creationId xmlns:a16="http://schemas.microsoft.com/office/drawing/2014/main" id="{555A8387-6223-6E99-FE18-DDBC82E9F135}"/>
              </a:ext>
            </a:extLst>
          </p:cNvPr>
          <p:cNvSpPr txBox="1"/>
          <p:nvPr/>
        </p:nvSpPr>
        <p:spPr>
          <a:xfrm>
            <a:off x="2339386" y="4764933"/>
            <a:ext cx="3621741" cy="276999"/>
          </a:xfrm>
          <a:prstGeom prst="rect">
            <a:avLst/>
          </a:prstGeom>
          <a:noFill/>
          <a:ln>
            <a:solidFill>
              <a:schemeClr val="tx1"/>
            </a:solidFill>
          </a:ln>
        </p:spPr>
        <p:txBody>
          <a:bodyPr wrap="square" rtlCol="0">
            <a:spAutoFit/>
          </a:bodyPr>
          <a:lstStyle/>
          <a:p>
            <a:r>
              <a:rPr lang="en-GB" sz="1200" dirty="0"/>
              <a:t>glycogen</a:t>
            </a:r>
          </a:p>
        </p:txBody>
      </p:sp>
      <p:sp>
        <p:nvSpPr>
          <p:cNvPr id="10" name="Slide Number Placeholder 9">
            <a:extLst>
              <a:ext uri="{FF2B5EF4-FFF2-40B4-BE49-F238E27FC236}">
                <a16:creationId xmlns:a16="http://schemas.microsoft.com/office/drawing/2014/main" id="{CEBFD8D5-CBC4-E161-AF32-62BD1753B25F}"/>
              </a:ext>
            </a:extLst>
          </p:cNvPr>
          <p:cNvSpPr>
            <a:spLocks noGrp="1"/>
          </p:cNvSpPr>
          <p:nvPr>
            <p:ph type="sldNum" sz="quarter" idx="12"/>
          </p:nvPr>
        </p:nvSpPr>
        <p:spPr/>
        <p:txBody>
          <a:bodyPr/>
          <a:lstStyle/>
          <a:p>
            <a:fld id="{A49C798E-A141-4728-B2C1-C020555BD9EF}" type="slidenum">
              <a:rPr lang="en-GB" smtClean="0"/>
              <a:t>65</a:t>
            </a:fld>
            <a:endParaRPr lang="en-GB"/>
          </a:p>
        </p:txBody>
      </p:sp>
    </p:spTree>
    <p:extLst>
      <p:ext uri="{BB962C8B-B14F-4D97-AF65-F5344CB8AC3E}">
        <p14:creationId xmlns:p14="http://schemas.microsoft.com/office/powerpoint/2010/main" val="2363218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3492C-875F-E06D-BA1F-83C9B69ACC39}"/>
              </a:ext>
            </a:extLst>
          </p:cNvPr>
          <p:cNvSpPr>
            <a:spLocks noGrp="1"/>
          </p:cNvSpPr>
          <p:nvPr>
            <p:ph idx="1"/>
          </p:nvPr>
        </p:nvSpPr>
        <p:spPr>
          <a:xfrm>
            <a:off x="471487" y="250524"/>
            <a:ext cx="5915025" cy="8593225"/>
          </a:xfrm>
        </p:spPr>
        <p:txBody>
          <a:bodyPr>
            <a:normAutofit/>
          </a:bodyPr>
          <a:lstStyle/>
          <a:p>
            <a:pPr>
              <a:lnSpc>
                <a:spcPct val="150000"/>
              </a:lnSpc>
            </a:pPr>
            <a:r>
              <a:rPr lang="en-GB" sz="1200" dirty="0"/>
              <a:t>EXAM QUESTIONS .Literacy task:</a:t>
            </a:r>
          </a:p>
          <a:p>
            <a:pPr marL="0" indent="0">
              <a:lnSpc>
                <a:spcPct val="150000"/>
              </a:lnSpc>
              <a:buNone/>
            </a:pPr>
            <a:r>
              <a:rPr lang="en-GB" sz="1200" dirty="0"/>
              <a:t>You need to read the information about genetic screening in your booklet. A couple have decided to have a baby but one of them carries a defective allele for Cystic fibrosis.</a:t>
            </a:r>
          </a:p>
          <a:p>
            <a:pPr marL="0" indent="0">
              <a:lnSpc>
                <a:spcPct val="150000"/>
              </a:lnSpc>
              <a:buNone/>
            </a:pPr>
            <a:r>
              <a:rPr lang="en-GB" sz="1200" dirty="0"/>
              <a:t> 1. Draw a punnet square diagram to show them the possibilities of their baby inheriting CF if only one of them carries the defective allele.</a:t>
            </a:r>
          </a:p>
          <a:p>
            <a:pPr marL="0" indent="0">
              <a:lnSpc>
                <a:spcPct val="150000"/>
              </a:lnSpc>
              <a:buNone/>
            </a:pPr>
            <a:endParaRPr lang="en-GB" sz="1200" dirty="0"/>
          </a:p>
          <a:p>
            <a:pPr marL="0" indent="0">
              <a:lnSpc>
                <a:spcPct val="150000"/>
              </a:lnSpc>
              <a:buNone/>
            </a:pPr>
            <a:endParaRPr lang="en-GB" sz="1200" dirty="0"/>
          </a:p>
          <a:p>
            <a:pPr marL="0" indent="0">
              <a:lnSpc>
                <a:spcPct val="150000"/>
              </a:lnSpc>
              <a:buNone/>
            </a:pPr>
            <a:endParaRPr lang="en-GB" sz="1200" dirty="0"/>
          </a:p>
          <a:p>
            <a:pPr marL="0" indent="0">
              <a:lnSpc>
                <a:spcPct val="150000"/>
              </a:lnSpc>
              <a:buNone/>
            </a:pPr>
            <a:endParaRPr lang="en-GB" sz="1200" dirty="0"/>
          </a:p>
          <a:p>
            <a:pPr marL="0" indent="0">
              <a:lnSpc>
                <a:spcPct val="150000"/>
              </a:lnSpc>
              <a:buNone/>
            </a:pPr>
            <a:endParaRPr lang="en-GB" sz="1200" dirty="0"/>
          </a:p>
          <a:p>
            <a:pPr marL="0" indent="0">
              <a:lnSpc>
                <a:spcPct val="150000"/>
              </a:lnSpc>
              <a:buNone/>
            </a:pPr>
            <a:r>
              <a:rPr lang="en-GB" sz="1200" dirty="0"/>
              <a:t>2. Explain to them what a carrier is.</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3. Compare the Fors and </a:t>
            </a:r>
            <a:r>
              <a:rPr lang="en-GB" sz="1200" dirty="0" err="1"/>
              <a:t>againsts</a:t>
            </a:r>
            <a:r>
              <a:rPr lang="en-GB" sz="1200" dirty="0"/>
              <a:t> of genetic screening.</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r>
              <a:rPr lang="en-GB" sz="1200" dirty="0"/>
              <a:t>……………………………………………………………………………………………………………………………………………</a:t>
            </a:r>
          </a:p>
          <a:p>
            <a:pPr marL="0" indent="0">
              <a:lnSpc>
                <a:spcPct val="150000"/>
              </a:lnSpc>
              <a:buNone/>
            </a:pPr>
            <a:endParaRPr lang="en-GB" sz="1200" dirty="0"/>
          </a:p>
          <a:p>
            <a:pPr marL="0" indent="0">
              <a:lnSpc>
                <a:spcPct val="150000"/>
              </a:lnSpc>
              <a:buNone/>
            </a:pPr>
            <a:endParaRPr lang="en-GB" sz="1200" dirty="0"/>
          </a:p>
          <a:p>
            <a:pPr marL="0" indent="0">
              <a:buNone/>
            </a:pPr>
            <a:endParaRPr lang="en-GB" sz="2400" dirty="0"/>
          </a:p>
          <a:p>
            <a:pPr marL="0" indent="0">
              <a:buNone/>
            </a:pPr>
            <a:endParaRPr lang="en-GB" sz="2400" dirty="0"/>
          </a:p>
          <a:p>
            <a:pPr marL="0" indent="0">
              <a:buNone/>
            </a:pPr>
            <a:endParaRPr lang="en-GB" dirty="0"/>
          </a:p>
        </p:txBody>
      </p:sp>
      <p:sp>
        <p:nvSpPr>
          <p:cNvPr id="6" name="TextBox 5">
            <a:extLst>
              <a:ext uri="{FF2B5EF4-FFF2-40B4-BE49-F238E27FC236}">
                <a16:creationId xmlns:a16="http://schemas.microsoft.com/office/drawing/2014/main" id="{E1DA26E6-3296-B7BD-C16D-20283FDF2578}"/>
              </a:ext>
            </a:extLst>
          </p:cNvPr>
          <p:cNvSpPr txBox="1"/>
          <p:nvPr/>
        </p:nvSpPr>
        <p:spPr>
          <a:xfrm>
            <a:off x="955342" y="5759354"/>
            <a:ext cx="5117911" cy="2862322"/>
          </a:xfrm>
          <a:prstGeom prst="rect">
            <a:avLst/>
          </a:prstGeom>
          <a:noFill/>
        </p:spPr>
        <p:txBody>
          <a:bodyPr wrap="square" rtlCol="0">
            <a:spAutoFit/>
          </a:bodyPr>
          <a:lstStyle/>
          <a:p>
            <a:pPr marL="0" algn="l" rtl="0" eaLnBrk="1" fontAlgn="t" latinLnBrk="0" hangingPunct="1">
              <a:spcBef>
                <a:spcPts val="0"/>
              </a:spcBef>
              <a:spcAft>
                <a:spcPts val="0"/>
              </a:spcAft>
            </a:pPr>
            <a:r>
              <a:rPr lang="en-GB" sz="1800" b="1" i="0" u="none" strike="noStrike" kern="1200" dirty="0">
                <a:solidFill>
                  <a:srgbClr val="FFFFFF"/>
                </a:solidFill>
                <a:effectLst/>
                <a:latin typeface="Calibri" panose="020F0502020204030204" pitchFamily="34" charset="0"/>
              </a:rPr>
              <a:t>It implies people with genetic problems are undesirable. Might increase prejudice</a:t>
            </a:r>
            <a:endParaRPr lang="en-GB" sz="24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dirty="0">
                <a:solidFill>
                  <a:srgbClr val="FFFFFF"/>
                </a:solidFill>
                <a:effectLst/>
                <a:latin typeface="Calibri" panose="020F0502020204030204" pitchFamily="34" charset="0"/>
              </a:rPr>
              <a:t>It  </a:t>
            </a:r>
            <a:r>
              <a:rPr lang="en-GB" sz="1200" b="1" i="0" u="none" strike="noStrike" kern="1200" dirty="0">
                <a:solidFill>
                  <a:srgbClr val="FFFFFF"/>
                </a:solidFill>
                <a:effectLst/>
                <a:latin typeface="Calibri" panose="020F0502020204030204" pitchFamily="34" charset="0"/>
              </a:rPr>
              <a:t>would stop  future suffering</a:t>
            </a: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kern="1200" dirty="0">
                <a:solidFill>
                  <a:srgbClr val="000000"/>
                </a:solidFill>
                <a:effectLst/>
                <a:latin typeface="Calibri" panose="020F0502020204030204" pitchFamily="34" charset="0"/>
              </a:rPr>
              <a:t>People might pick most desirable embryos or chose certain traits </a:t>
            </a:r>
            <a:r>
              <a:rPr lang="en-GB" sz="1200" b="0" i="0" u="none" strike="noStrike" kern="1200" dirty="0" err="1">
                <a:solidFill>
                  <a:srgbClr val="000000"/>
                </a:solidFill>
                <a:effectLst/>
                <a:latin typeface="Calibri" panose="020F0502020204030204" pitchFamily="34" charset="0"/>
              </a:rPr>
              <a:t>eg</a:t>
            </a:r>
            <a:r>
              <a:rPr lang="en-GB" sz="1200" b="0" i="0" u="none" strike="noStrike" kern="1200" dirty="0">
                <a:solidFill>
                  <a:srgbClr val="000000"/>
                </a:solidFill>
                <a:effectLst/>
                <a:latin typeface="Calibri" panose="020F0502020204030204" pitchFamily="34" charset="0"/>
              </a:rPr>
              <a:t> blond, blue eyes, tall</a:t>
            </a: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kern="1200" dirty="0">
                <a:solidFill>
                  <a:srgbClr val="000000"/>
                </a:solidFill>
                <a:effectLst/>
                <a:latin typeface="Calibri" panose="020F0502020204030204" pitchFamily="34" charset="0"/>
              </a:rPr>
              <a:t>Treating disorders costs NHS and government a lot of tax payers  money in terms of actual treatment but also some people are unable to ever work if they have certain conditions so never contribute money just take it in the form of benefits </a:t>
            </a: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kern="1200" dirty="0">
                <a:solidFill>
                  <a:srgbClr val="000000"/>
                </a:solidFill>
                <a:effectLst/>
                <a:latin typeface="Calibri" panose="020F0502020204030204" pitchFamily="34" charset="0"/>
              </a:rPr>
              <a:t>Its very expensive to do so only rich people can make choices</a:t>
            </a: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kern="1200" dirty="0">
                <a:solidFill>
                  <a:srgbClr val="000000"/>
                </a:solidFill>
                <a:effectLst/>
                <a:latin typeface="Calibri" panose="020F0502020204030204" pitchFamily="34" charset="0"/>
              </a:rPr>
              <a:t>There are lots of laws to stop this going too far. Currently parents can’t select the sex of their baby UNLESS it is for health reasons where a baby of a certain sex would  be born with that condition</a:t>
            </a:r>
            <a:r>
              <a:rPr lang="en-GB" sz="1800" b="0" i="0" u="none" strike="noStrike" kern="1200" dirty="0">
                <a:solidFill>
                  <a:srgbClr val="000000"/>
                </a:solidFill>
                <a:effectLst/>
                <a:latin typeface="Calibri" panose="020F0502020204030204" pitchFamily="34" charset="0"/>
              </a:rPr>
              <a:t>.</a:t>
            </a:r>
            <a:endParaRPr lang="en-GB" sz="2400" b="0" i="0" u="none" strike="noStrike" dirty="0">
              <a:effectLst/>
              <a:latin typeface="Arial" panose="020B0604020202020204" pitchFamily="34" charset="0"/>
            </a:endParaRPr>
          </a:p>
        </p:txBody>
      </p:sp>
      <p:sp>
        <p:nvSpPr>
          <p:cNvPr id="7" name="TextBox 6">
            <a:extLst>
              <a:ext uri="{FF2B5EF4-FFF2-40B4-BE49-F238E27FC236}">
                <a16:creationId xmlns:a16="http://schemas.microsoft.com/office/drawing/2014/main" id="{CBF8D68B-C972-4254-69AF-FF5210FE05A7}"/>
              </a:ext>
            </a:extLst>
          </p:cNvPr>
          <p:cNvSpPr txBox="1"/>
          <p:nvPr/>
        </p:nvSpPr>
        <p:spPr>
          <a:xfrm>
            <a:off x="1842448" y="4080681"/>
            <a:ext cx="3057098" cy="461665"/>
          </a:xfrm>
          <a:prstGeom prst="rect">
            <a:avLst/>
          </a:prstGeom>
          <a:noFill/>
        </p:spPr>
        <p:txBody>
          <a:bodyPr wrap="square" rtlCol="0">
            <a:spAutoFit/>
          </a:bodyPr>
          <a:lstStyle/>
          <a:p>
            <a:r>
              <a:rPr lang="en-GB" sz="1200" dirty="0"/>
              <a:t>A person who has one defective allele but does not have the condition</a:t>
            </a:r>
          </a:p>
        </p:txBody>
      </p:sp>
      <p:graphicFrame>
        <p:nvGraphicFramePr>
          <p:cNvPr id="10" name="Table 10">
            <a:extLst>
              <a:ext uri="{FF2B5EF4-FFF2-40B4-BE49-F238E27FC236}">
                <a16:creationId xmlns:a16="http://schemas.microsoft.com/office/drawing/2014/main" id="{EB2B733C-E1B8-8435-FF08-3AB9C03F06D3}"/>
              </a:ext>
            </a:extLst>
          </p:cNvPr>
          <p:cNvGraphicFramePr>
            <a:graphicFrameLocks noGrp="1"/>
          </p:cNvGraphicFramePr>
          <p:nvPr/>
        </p:nvGraphicFramePr>
        <p:xfrm>
          <a:off x="2657902" y="1992573"/>
          <a:ext cx="3057099" cy="2167947"/>
        </p:xfrm>
        <a:graphic>
          <a:graphicData uri="http://schemas.openxmlformats.org/drawingml/2006/table">
            <a:tbl>
              <a:tblPr firstRow="1" bandRow="1">
                <a:tableStyleId>{F5AB1C69-6EDB-4FF4-983F-18BD219EF322}</a:tableStyleId>
              </a:tblPr>
              <a:tblGrid>
                <a:gridCol w="1019033">
                  <a:extLst>
                    <a:ext uri="{9D8B030D-6E8A-4147-A177-3AD203B41FA5}">
                      <a16:colId xmlns:a16="http://schemas.microsoft.com/office/drawing/2014/main" val="1637439949"/>
                    </a:ext>
                  </a:extLst>
                </a:gridCol>
                <a:gridCol w="1019033">
                  <a:extLst>
                    <a:ext uri="{9D8B030D-6E8A-4147-A177-3AD203B41FA5}">
                      <a16:colId xmlns:a16="http://schemas.microsoft.com/office/drawing/2014/main" val="2929060587"/>
                    </a:ext>
                  </a:extLst>
                </a:gridCol>
                <a:gridCol w="1019033">
                  <a:extLst>
                    <a:ext uri="{9D8B030D-6E8A-4147-A177-3AD203B41FA5}">
                      <a16:colId xmlns:a16="http://schemas.microsoft.com/office/drawing/2014/main" val="1133446010"/>
                    </a:ext>
                  </a:extLst>
                </a:gridCol>
              </a:tblGrid>
              <a:tr h="722649">
                <a:tc>
                  <a:txBody>
                    <a:bodyPr/>
                    <a:lstStyle/>
                    <a:p>
                      <a:endParaRPr lang="en-GB"/>
                    </a:p>
                  </a:txBody>
                  <a:tcPr/>
                </a:tc>
                <a:tc>
                  <a:txBody>
                    <a:bodyPr/>
                    <a:lstStyle/>
                    <a:p>
                      <a:r>
                        <a:rPr lang="en-GB" sz="1200" dirty="0">
                          <a:solidFill>
                            <a:schemeClr val="tx1"/>
                          </a:solidFill>
                        </a:rPr>
                        <a:t>C</a:t>
                      </a:r>
                    </a:p>
                  </a:txBody>
                  <a:tcPr/>
                </a:tc>
                <a:tc>
                  <a:txBody>
                    <a:bodyPr/>
                    <a:lstStyle/>
                    <a:p>
                      <a:r>
                        <a:rPr lang="en-GB" dirty="0">
                          <a:solidFill>
                            <a:schemeClr val="tx1"/>
                          </a:solidFill>
                        </a:rPr>
                        <a:t>C</a:t>
                      </a:r>
                    </a:p>
                  </a:txBody>
                  <a:tcPr/>
                </a:tc>
                <a:extLst>
                  <a:ext uri="{0D108BD9-81ED-4DB2-BD59-A6C34878D82A}">
                    <a16:rowId xmlns:a16="http://schemas.microsoft.com/office/drawing/2014/main" val="1938213008"/>
                  </a:ext>
                </a:extLst>
              </a:tr>
              <a:tr h="722649">
                <a:tc>
                  <a:txBody>
                    <a:bodyPr/>
                    <a:lstStyle/>
                    <a:p>
                      <a:r>
                        <a:rPr lang="en-GB" dirty="0">
                          <a:solidFill>
                            <a:schemeClr val="tx1"/>
                          </a:solidFill>
                        </a:rPr>
                        <a:t>C</a:t>
                      </a:r>
                    </a:p>
                  </a:txBody>
                  <a:tcPr/>
                </a:tc>
                <a:tc>
                  <a:txBody>
                    <a:bodyPr/>
                    <a:lstStyle/>
                    <a:p>
                      <a:r>
                        <a:rPr lang="en-GB" dirty="0"/>
                        <a:t>CC</a:t>
                      </a:r>
                    </a:p>
                  </a:txBody>
                  <a:tcPr/>
                </a:tc>
                <a:tc>
                  <a:txBody>
                    <a:bodyPr/>
                    <a:lstStyle/>
                    <a:p>
                      <a:r>
                        <a:rPr lang="en-GB" dirty="0"/>
                        <a:t>CC</a:t>
                      </a:r>
                    </a:p>
                  </a:txBody>
                  <a:tcPr/>
                </a:tc>
                <a:extLst>
                  <a:ext uri="{0D108BD9-81ED-4DB2-BD59-A6C34878D82A}">
                    <a16:rowId xmlns:a16="http://schemas.microsoft.com/office/drawing/2014/main" val="515228285"/>
                  </a:ext>
                </a:extLst>
              </a:tr>
              <a:tr h="722649">
                <a:tc>
                  <a:txBody>
                    <a:bodyPr/>
                    <a:lstStyle/>
                    <a:p>
                      <a:r>
                        <a:rPr lang="en-GB" dirty="0"/>
                        <a:t>c</a:t>
                      </a:r>
                    </a:p>
                  </a:txBody>
                  <a:tcPr/>
                </a:tc>
                <a:tc>
                  <a:txBody>
                    <a:bodyPr/>
                    <a:lstStyle/>
                    <a:p>
                      <a:r>
                        <a:rPr lang="en-GB" dirty="0"/>
                        <a:t>Cc</a:t>
                      </a:r>
                    </a:p>
                  </a:txBody>
                  <a:tcPr/>
                </a:tc>
                <a:tc>
                  <a:txBody>
                    <a:bodyPr/>
                    <a:lstStyle/>
                    <a:p>
                      <a:r>
                        <a:rPr lang="en-GB" dirty="0"/>
                        <a:t>Cc</a:t>
                      </a:r>
                    </a:p>
                  </a:txBody>
                  <a:tcPr/>
                </a:tc>
                <a:extLst>
                  <a:ext uri="{0D108BD9-81ED-4DB2-BD59-A6C34878D82A}">
                    <a16:rowId xmlns:a16="http://schemas.microsoft.com/office/drawing/2014/main" val="1643246698"/>
                  </a:ext>
                </a:extLst>
              </a:tr>
            </a:tbl>
          </a:graphicData>
        </a:graphic>
      </p:graphicFrame>
      <p:sp>
        <p:nvSpPr>
          <p:cNvPr id="11" name="TextBox 10">
            <a:extLst>
              <a:ext uri="{FF2B5EF4-FFF2-40B4-BE49-F238E27FC236}">
                <a16:creationId xmlns:a16="http://schemas.microsoft.com/office/drawing/2014/main" id="{1F06AC32-4072-7AEF-E161-7732B335FB06}"/>
              </a:ext>
            </a:extLst>
          </p:cNvPr>
          <p:cNvSpPr txBox="1"/>
          <p:nvPr/>
        </p:nvSpPr>
        <p:spPr>
          <a:xfrm>
            <a:off x="382137" y="2794158"/>
            <a:ext cx="2920621" cy="830997"/>
          </a:xfrm>
          <a:prstGeom prst="rect">
            <a:avLst/>
          </a:prstGeom>
          <a:noFill/>
        </p:spPr>
        <p:txBody>
          <a:bodyPr wrap="square" rtlCol="0">
            <a:spAutoFit/>
          </a:bodyPr>
          <a:lstStyle/>
          <a:p>
            <a:r>
              <a:rPr lang="en-GB" sz="1200" dirty="0"/>
              <a:t>Parents where only one of them carries the defective allele would have a 50% chance of their offspring carrying the defective allele but would not be affected</a:t>
            </a:r>
          </a:p>
        </p:txBody>
      </p:sp>
      <p:sp>
        <p:nvSpPr>
          <p:cNvPr id="2" name="Slide Number Placeholder 1">
            <a:extLst>
              <a:ext uri="{FF2B5EF4-FFF2-40B4-BE49-F238E27FC236}">
                <a16:creationId xmlns:a16="http://schemas.microsoft.com/office/drawing/2014/main" id="{08747062-74FE-2270-72A4-AB9012E90F02}"/>
              </a:ext>
            </a:extLst>
          </p:cNvPr>
          <p:cNvSpPr>
            <a:spLocks noGrp="1"/>
          </p:cNvSpPr>
          <p:nvPr>
            <p:ph type="sldNum" sz="quarter" idx="12"/>
          </p:nvPr>
        </p:nvSpPr>
        <p:spPr/>
        <p:txBody>
          <a:bodyPr/>
          <a:lstStyle/>
          <a:p>
            <a:fld id="{A49C798E-A141-4728-B2C1-C020555BD9EF}" type="slidenum">
              <a:rPr lang="en-GB" smtClean="0"/>
              <a:t>66</a:t>
            </a:fld>
            <a:endParaRPr lang="en-GB"/>
          </a:p>
        </p:txBody>
      </p:sp>
    </p:spTree>
    <p:extLst>
      <p:ext uri="{BB962C8B-B14F-4D97-AF65-F5344CB8AC3E}">
        <p14:creationId xmlns:p14="http://schemas.microsoft.com/office/powerpoint/2010/main" val="811437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I wasn’t there but I still care - Genetic inheritance sub topic 3</a:t>
                      </a:r>
                    </a:p>
                    <a:p>
                      <a:pPr>
                        <a:lnSpc>
                          <a:spcPct val="150000"/>
                        </a:lnSpc>
                      </a:pPr>
                      <a:r>
                        <a:rPr lang="en-GB" sz="1200" b="1" u="sng" dirty="0">
                          <a:solidFill>
                            <a:schemeClr val="tx1"/>
                          </a:solidFill>
                        </a:rPr>
                        <a:t>From the biology text book, use the glossary to find the following key words</a:t>
                      </a:r>
                    </a:p>
                    <a:p>
                      <a:pPr>
                        <a:lnSpc>
                          <a:spcPct val="150000"/>
                        </a:lnSpc>
                      </a:pPr>
                      <a:r>
                        <a:rPr lang="en-GB" sz="1200" b="0" dirty="0">
                          <a:solidFill>
                            <a:schemeClr val="tx1"/>
                          </a:solidFill>
                        </a:rPr>
                        <a:t>Key words that students must know:</a:t>
                      </a:r>
                    </a:p>
                    <a:p>
                      <a:pPr>
                        <a:lnSpc>
                          <a:spcPct val="150000"/>
                        </a:lnSpc>
                      </a:pPr>
                      <a:r>
                        <a:rPr lang="en-GB" sz="1200" b="0" dirty="0">
                          <a:solidFill>
                            <a:schemeClr val="tx1"/>
                          </a:solidFill>
                        </a:rPr>
                        <a:t>Gamete…………………………………………………………………………………………………………………………….</a:t>
                      </a:r>
                    </a:p>
                    <a:p>
                      <a:pPr>
                        <a:lnSpc>
                          <a:spcPct val="150000"/>
                        </a:lnSpc>
                      </a:pPr>
                      <a:r>
                        <a:rPr lang="en-GB" sz="1200" b="0" dirty="0">
                          <a:solidFill>
                            <a:schemeClr val="tx1"/>
                          </a:solidFill>
                        </a:rPr>
                        <a:t>Chromosome……………………………………………………………………………………………………………………</a:t>
                      </a:r>
                    </a:p>
                    <a:p>
                      <a:pPr>
                        <a:lnSpc>
                          <a:spcPct val="150000"/>
                        </a:lnSpc>
                      </a:pPr>
                      <a:r>
                        <a:rPr lang="en-GB" sz="1200" b="0" dirty="0">
                          <a:solidFill>
                            <a:schemeClr val="tx1"/>
                          </a:solidFill>
                        </a:rPr>
                        <a:t>Gene……………………………………………………………………………………………………………………………</a:t>
                      </a:r>
                    </a:p>
                    <a:p>
                      <a:pPr>
                        <a:lnSpc>
                          <a:spcPct val="150000"/>
                        </a:lnSpc>
                      </a:pPr>
                      <a:r>
                        <a:rPr lang="en-GB" sz="1200" b="0" dirty="0">
                          <a:solidFill>
                            <a:schemeClr val="tx1"/>
                          </a:solidFill>
                        </a:rPr>
                        <a:t>Allele……………………………………………………………………………………………………………………………</a:t>
                      </a:r>
                    </a:p>
                    <a:p>
                      <a:pPr>
                        <a:lnSpc>
                          <a:spcPct val="150000"/>
                        </a:lnSpc>
                      </a:pPr>
                      <a:r>
                        <a:rPr lang="en-GB" sz="1200" b="0" dirty="0">
                          <a:solidFill>
                            <a:schemeClr val="tx1"/>
                          </a:solidFill>
                        </a:rPr>
                        <a:t>Polydactyly…………………………………………………………………………………………………………………………</a:t>
                      </a:r>
                    </a:p>
                    <a:p>
                      <a:pPr>
                        <a:lnSpc>
                          <a:spcPct val="150000"/>
                        </a:lnSpc>
                      </a:pPr>
                      <a:r>
                        <a:rPr lang="en-GB" sz="1200" b="0" dirty="0">
                          <a:solidFill>
                            <a:schemeClr val="tx1"/>
                          </a:solidFill>
                        </a:rPr>
                        <a:t>Polygenic……………………………………………………………………………………………………………………………</a:t>
                      </a:r>
                    </a:p>
                    <a:p>
                      <a:pPr>
                        <a:lnSpc>
                          <a:spcPct val="150000"/>
                        </a:lnSpc>
                      </a:pPr>
                      <a:r>
                        <a:rPr lang="en-GB" sz="1200" b="0" dirty="0">
                          <a:solidFill>
                            <a:schemeClr val="tx1"/>
                          </a:solidFill>
                        </a:rPr>
                        <a:t>Haploid……………………………………………………………………………………………………………………………</a:t>
                      </a:r>
                    </a:p>
                    <a:p>
                      <a:pPr>
                        <a:lnSpc>
                          <a:spcPct val="150000"/>
                        </a:lnSpc>
                      </a:pPr>
                      <a:r>
                        <a:rPr lang="en-GB" sz="1200" b="0" dirty="0">
                          <a:solidFill>
                            <a:schemeClr val="tx1"/>
                          </a:solidFill>
                        </a:rPr>
                        <a:t>Diploid……………………………………………………………………………………………………………………………</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Cystic fibrosis………………………………………………………………………………………………………………………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Carrier ……………………………………………………………………………………………………………………………</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Sex chromosomes………………………………………………………………………………………………………………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Autosomes…………………………………………………………………………………………………………………………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XX chromosomes…………………………………………………………………………………………………………………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XY chromosomes…………………………………………………………………………………………………………………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Genetic screening………………………………………………………………………………………………………………</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dirty="0">
                          <a:solidFill>
                            <a:schemeClr val="tx1"/>
                          </a:solidFill>
                        </a:rPr>
                        <a:t>.</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6" name="TextBox 5">
            <a:extLst>
              <a:ext uri="{FF2B5EF4-FFF2-40B4-BE49-F238E27FC236}">
                <a16:creationId xmlns:a16="http://schemas.microsoft.com/office/drawing/2014/main" id="{D6BEAF0A-BDA3-CF10-0632-B5CFF8A9A608}"/>
              </a:ext>
            </a:extLst>
          </p:cNvPr>
          <p:cNvSpPr txBox="1"/>
          <p:nvPr/>
        </p:nvSpPr>
        <p:spPr>
          <a:xfrm>
            <a:off x="3788558" y="1626358"/>
            <a:ext cx="2115401" cy="327547"/>
          </a:xfrm>
          <a:prstGeom prst="rect">
            <a:avLst/>
          </a:prstGeom>
          <a:noFill/>
        </p:spPr>
        <p:txBody>
          <a:bodyPr wrap="square" rtlCol="0">
            <a:spAutoFit/>
          </a:bodyPr>
          <a:lstStyle/>
          <a:p>
            <a:endParaRPr lang="en-GB" dirty="0"/>
          </a:p>
        </p:txBody>
      </p:sp>
      <p:sp>
        <p:nvSpPr>
          <p:cNvPr id="7" name="TextBox 6">
            <a:extLst>
              <a:ext uri="{FF2B5EF4-FFF2-40B4-BE49-F238E27FC236}">
                <a16:creationId xmlns:a16="http://schemas.microsoft.com/office/drawing/2014/main" id="{628BE19C-40B2-190B-B3A1-A1D10AB1E208}"/>
              </a:ext>
            </a:extLst>
          </p:cNvPr>
          <p:cNvSpPr txBox="1"/>
          <p:nvPr/>
        </p:nvSpPr>
        <p:spPr>
          <a:xfrm>
            <a:off x="1257577" y="1806357"/>
            <a:ext cx="2115401" cy="461665"/>
          </a:xfrm>
          <a:prstGeom prst="rect">
            <a:avLst/>
          </a:prstGeom>
          <a:noFill/>
          <a:ln>
            <a:solidFill>
              <a:schemeClr val="tx1"/>
            </a:solidFill>
          </a:ln>
        </p:spPr>
        <p:txBody>
          <a:bodyPr wrap="square" rtlCol="0">
            <a:spAutoFit/>
          </a:bodyPr>
          <a:lstStyle/>
          <a:p>
            <a:r>
              <a:rPr lang="en-GB" sz="1200" dirty="0"/>
              <a:t>A form of a gene either dominant or recessive</a:t>
            </a:r>
          </a:p>
        </p:txBody>
      </p:sp>
      <p:sp>
        <p:nvSpPr>
          <p:cNvPr id="8" name="TextBox 7">
            <a:extLst>
              <a:ext uri="{FF2B5EF4-FFF2-40B4-BE49-F238E27FC236}">
                <a16:creationId xmlns:a16="http://schemas.microsoft.com/office/drawing/2014/main" id="{C919A50C-5FBB-A2E0-3BE5-AEB6BD6E36B1}"/>
              </a:ext>
            </a:extLst>
          </p:cNvPr>
          <p:cNvSpPr txBox="1"/>
          <p:nvPr/>
        </p:nvSpPr>
        <p:spPr>
          <a:xfrm>
            <a:off x="2371298" y="1600571"/>
            <a:ext cx="3024066" cy="276999"/>
          </a:xfrm>
          <a:prstGeom prst="rect">
            <a:avLst/>
          </a:prstGeom>
          <a:noFill/>
          <a:ln>
            <a:solidFill>
              <a:schemeClr val="tx1"/>
            </a:solidFill>
          </a:ln>
        </p:spPr>
        <p:txBody>
          <a:bodyPr wrap="square" rtlCol="0">
            <a:spAutoFit/>
          </a:bodyPr>
          <a:lstStyle/>
          <a:p>
            <a:r>
              <a:rPr lang="en-GB" sz="1200" dirty="0"/>
              <a:t>Protein coding for a characteristic on DNA</a:t>
            </a:r>
          </a:p>
        </p:txBody>
      </p:sp>
      <p:sp>
        <p:nvSpPr>
          <p:cNvPr id="9" name="TextBox 8">
            <a:extLst>
              <a:ext uri="{FF2B5EF4-FFF2-40B4-BE49-F238E27FC236}">
                <a16:creationId xmlns:a16="http://schemas.microsoft.com/office/drawing/2014/main" id="{28BF9D02-7942-2E02-3AAE-7244C82D77A4}"/>
              </a:ext>
            </a:extLst>
          </p:cNvPr>
          <p:cNvSpPr txBox="1"/>
          <p:nvPr/>
        </p:nvSpPr>
        <p:spPr>
          <a:xfrm>
            <a:off x="1720949" y="2211204"/>
            <a:ext cx="3465200" cy="276999"/>
          </a:xfrm>
          <a:prstGeom prst="rect">
            <a:avLst/>
          </a:prstGeom>
          <a:noFill/>
          <a:ln>
            <a:solidFill>
              <a:schemeClr val="tx1"/>
            </a:solidFill>
          </a:ln>
        </p:spPr>
        <p:txBody>
          <a:bodyPr wrap="square" rtlCol="0">
            <a:spAutoFit/>
          </a:bodyPr>
          <a:lstStyle/>
          <a:p>
            <a:r>
              <a:rPr lang="en-GB" sz="1200" dirty="0"/>
              <a:t>Dominant condition causing extra fingers and toes</a:t>
            </a:r>
          </a:p>
        </p:txBody>
      </p:sp>
      <p:sp>
        <p:nvSpPr>
          <p:cNvPr id="10" name="TextBox 9">
            <a:extLst>
              <a:ext uri="{FF2B5EF4-FFF2-40B4-BE49-F238E27FC236}">
                <a16:creationId xmlns:a16="http://schemas.microsoft.com/office/drawing/2014/main" id="{D12A5B0E-18CD-6B1B-8158-E86EA500117B}"/>
              </a:ext>
            </a:extLst>
          </p:cNvPr>
          <p:cNvSpPr txBox="1"/>
          <p:nvPr/>
        </p:nvSpPr>
        <p:spPr>
          <a:xfrm>
            <a:off x="3836350" y="2497199"/>
            <a:ext cx="2115401" cy="461665"/>
          </a:xfrm>
          <a:prstGeom prst="rect">
            <a:avLst/>
          </a:prstGeom>
          <a:noFill/>
          <a:ln>
            <a:solidFill>
              <a:schemeClr val="tx1"/>
            </a:solidFill>
          </a:ln>
        </p:spPr>
        <p:txBody>
          <a:bodyPr wrap="square" rtlCol="0">
            <a:spAutoFit/>
          </a:bodyPr>
          <a:lstStyle/>
          <a:p>
            <a:r>
              <a:rPr lang="en-GB" sz="1200" dirty="0"/>
              <a:t>Condition caused by multiple genes</a:t>
            </a:r>
          </a:p>
        </p:txBody>
      </p:sp>
      <p:sp>
        <p:nvSpPr>
          <p:cNvPr id="11" name="TextBox 10">
            <a:extLst>
              <a:ext uri="{FF2B5EF4-FFF2-40B4-BE49-F238E27FC236}">
                <a16:creationId xmlns:a16="http://schemas.microsoft.com/office/drawing/2014/main" id="{A184C9B7-5E28-ECA1-08F8-B6632FC7E828}"/>
              </a:ext>
            </a:extLst>
          </p:cNvPr>
          <p:cNvSpPr txBox="1"/>
          <p:nvPr/>
        </p:nvSpPr>
        <p:spPr>
          <a:xfrm>
            <a:off x="2371299" y="2807437"/>
            <a:ext cx="2115401" cy="276999"/>
          </a:xfrm>
          <a:prstGeom prst="rect">
            <a:avLst/>
          </a:prstGeom>
          <a:noFill/>
          <a:ln>
            <a:solidFill>
              <a:schemeClr val="tx1"/>
            </a:solidFill>
          </a:ln>
        </p:spPr>
        <p:txBody>
          <a:bodyPr wrap="square" rtlCol="0">
            <a:spAutoFit/>
          </a:bodyPr>
          <a:lstStyle/>
          <a:p>
            <a:r>
              <a:rPr lang="en-GB" sz="1200" dirty="0"/>
              <a:t>Half chromosome number</a:t>
            </a:r>
          </a:p>
        </p:txBody>
      </p:sp>
      <p:sp>
        <p:nvSpPr>
          <p:cNvPr id="12" name="TextBox 11">
            <a:extLst>
              <a:ext uri="{FF2B5EF4-FFF2-40B4-BE49-F238E27FC236}">
                <a16:creationId xmlns:a16="http://schemas.microsoft.com/office/drawing/2014/main" id="{F9F0E76F-7776-9603-ECD7-7799A72E5E59}"/>
              </a:ext>
            </a:extLst>
          </p:cNvPr>
          <p:cNvSpPr txBox="1"/>
          <p:nvPr/>
        </p:nvSpPr>
        <p:spPr>
          <a:xfrm>
            <a:off x="2309319" y="3064735"/>
            <a:ext cx="2115401" cy="276999"/>
          </a:xfrm>
          <a:prstGeom prst="rect">
            <a:avLst/>
          </a:prstGeom>
          <a:noFill/>
          <a:ln>
            <a:solidFill>
              <a:schemeClr val="tx1"/>
            </a:solidFill>
          </a:ln>
        </p:spPr>
        <p:txBody>
          <a:bodyPr wrap="square" rtlCol="0">
            <a:spAutoFit/>
          </a:bodyPr>
          <a:lstStyle/>
          <a:p>
            <a:r>
              <a:rPr lang="en-GB" sz="1200" dirty="0"/>
              <a:t>Full </a:t>
            </a:r>
            <a:r>
              <a:rPr lang="en-GB" sz="1200" dirty="0" err="1"/>
              <a:t>c’some</a:t>
            </a:r>
            <a:r>
              <a:rPr lang="en-GB" sz="1200" dirty="0"/>
              <a:t> number</a:t>
            </a:r>
          </a:p>
        </p:txBody>
      </p:sp>
      <p:sp>
        <p:nvSpPr>
          <p:cNvPr id="13" name="TextBox 12">
            <a:extLst>
              <a:ext uri="{FF2B5EF4-FFF2-40B4-BE49-F238E27FC236}">
                <a16:creationId xmlns:a16="http://schemas.microsoft.com/office/drawing/2014/main" id="{34F56830-11BC-3CE0-06AA-725961C08F99}"/>
              </a:ext>
            </a:extLst>
          </p:cNvPr>
          <p:cNvSpPr txBox="1"/>
          <p:nvPr/>
        </p:nvSpPr>
        <p:spPr>
          <a:xfrm>
            <a:off x="2123939" y="3350435"/>
            <a:ext cx="2115401" cy="276999"/>
          </a:xfrm>
          <a:prstGeom prst="rect">
            <a:avLst/>
          </a:prstGeom>
          <a:noFill/>
          <a:ln>
            <a:solidFill>
              <a:schemeClr val="tx1"/>
            </a:solidFill>
          </a:ln>
        </p:spPr>
        <p:txBody>
          <a:bodyPr wrap="square" rtlCol="0">
            <a:spAutoFit/>
          </a:bodyPr>
          <a:lstStyle/>
          <a:p>
            <a:r>
              <a:rPr lang="en-GB" sz="1200" dirty="0"/>
              <a:t>A recessive inherited condition</a:t>
            </a:r>
          </a:p>
        </p:txBody>
      </p:sp>
      <p:sp>
        <p:nvSpPr>
          <p:cNvPr id="14" name="TextBox 13">
            <a:extLst>
              <a:ext uri="{FF2B5EF4-FFF2-40B4-BE49-F238E27FC236}">
                <a16:creationId xmlns:a16="http://schemas.microsoft.com/office/drawing/2014/main" id="{9C06D366-9C28-73EF-98E6-77CDD5366B01}"/>
              </a:ext>
            </a:extLst>
          </p:cNvPr>
          <p:cNvSpPr txBox="1"/>
          <p:nvPr/>
        </p:nvSpPr>
        <p:spPr>
          <a:xfrm>
            <a:off x="2461507" y="4031932"/>
            <a:ext cx="2115401" cy="646331"/>
          </a:xfrm>
          <a:prstGeom prst="rect">
            <a:avLst/>
          </a:prstGeom>
          <a:noFill/>
          <a:ln>
            <a:solidFill>
              <a:schemeClr val="tx1"/>
            </a:solidFill>
          </a:ln>
        </p:spPr>
        <p:txBody>
          <a:bodyPr wrap="square" rtlCol="0">
            <a:spAutoFit/>
          </a:bodyPr>
          <a:lstStyle/>
          <a:p>
            <a:r>
              <a:rPr lang="en-GB" sz="1200" dirty="0"/>
              <a:t>A person who carries a recessive allele but isn’t affected</a:t>
            </a:r>
          </a:p>
        </p:txBody>
      </p:sp>
      <p:sp>
        <p:nvSpPr>
          <p:cNvPr id="15" name="TextBox 14">
            <a:extLst>
              <a:ext uri="{FF2B5EF4-FFF2-40B4-BE49-F238E27FC236}">
                <a16:creationId xmlns:a16="http://schemas.microsoft.com/office/drawing/2014/main" id="{9A4439D1-91E8-CD32-5BDB-62656D60F877}"/>
              </a:ext>
            </a:extLst>
          </p:cNvPr>
          <p:cNvSpPr txBox="1"/>
          <p:nvPr/>
        </p:nvSpPr>
        <p:spPr>
          <a:xfrm>
            <a:off x="2805355" y="4537085"/>
            <a:ext cx="2115401" cy="461665"/>
          </a:xfrm>
          <a:prstGeom prst="rect">
            <a:avLst/>
          </a:prstGeom>
          <a:noFill/>
          <a:ln>
            <a:solidFill>
              <a:schemeClr val="tx1"/>
            </a:solidFill>
          </a:ln>
        </p:spPr>
        <p:txBody>
          <a:bodyPr wrap="square" rtlCol="0">
            <a:spAutoFit/>
          </a:bodyPr>
          <a:lstStyle/>
          <a:p>
            <a:r>
              <a:rPr lang="en-GB" sz="1200" dirty="0"/>
              <a:t>The 2 chromosomes that determine sex</a:t>
            </a:r>
          </a:p>
        </p:txBody>
      </p:sp>
      <p:sp>
        <p:nvSpPr>
          <p:cNvPr id="16" name="TextBox 15">
            <a:extLst>
              <a:ext uri="{FF2B5EF4-FFF2-40B4-BE49-F238E27FC236}">
                <a16:creationId xmlns:a16="http://schemas.microsoft.com/office/drawing/2014/main" id="{2898A24C-9447-EAE6-9240-7471EDFF11D6}"/>
              </a:ext>
            </a:extLst>
          </p:cNvPr>
          <p:cNvSpPr txBox="1"/>
          <p:nvPr/>
        </p:nvSpPr>
        <p:spPr>
          <a:xfrm>
            <a:off x="2730857" y="5032213"/>
            <a:ext cx="2115401" cy="461665"/>
          </a:xfrm>
          <a:prstGeom prst="rect">
            <a:avLst/>
          </a:prstGeom>
          <a:noFill/>
          <a:ln>
            <a:solidFill>
              <a:schemeClr val="tx1"/>
            </a:solidFill>
          </a:ln>
        </p:spPr>
        <p:txBody>
          <a:bodyPr wrap="square" rtlCol="0">
            <a:spAutoFit/>
          </a:bodyPr>
          <a:lstStyle/>
          <a:p>
            <a:r>
              <a:rPr lang="en-GB" sz="1200" dirty="0"/>
              <a:t>The 22 other </a:t>
            </a:r>
            <a:r>
              <a:rPr lang="en-GB" sz="1200" dirty="0" err="1"/>
              <a:t>c’somes</a:t>
            </a:r>
            <a:r>
              <a:rPr lang="en-GB" sz="1200" dirty="0"/>
              <a:t> in the nucleus</a:t>
            </a:r>
          </a:p>
        </p:txBody>
      </p:sp>
      <p:sp>
        <p:nvSpPr>
          <p:cNvPr id="17" name="TextBox 16">
            <a:extLst>
              <a:ext uri="{FF2B5EF4-FFF2-40B4-BE49-F238E27FC236}">
                <a16:creationId xmlns:a16="http://schemas.microsoft.com/office/drawing/2014/main" id="{627B420F-04C7-E152-796A-073F000EBEBF}"/>
              </a:ext>
            </a:extLst>
          </p:cNvPr>
          <p:cNvSpPr txBox="1"/>
          <p:nvPr/>
        </p:nvSpPr>
        <p:spPr>
          <a:xfrm>
            <a:off x="2461507" y="5781661"/>
            <a:ext cx="2115401" cy="276999"/>
          </a:xfrm>
          <a:prstGeom prst="rect">
            <a:avLst/>
          </a:prstGeom>
          <a:noFill/>
          <a:ln>
            <a:solidFill>
              <a:schemeClr val="tx1"/>
            </a:solidFill>
          </a:ln>
        </p:spPr>
        <p:txBody>
          <a:bodyPr wrap="square" rtlCol="0">
            <a:spAutoFit/>
          </a:bodyPr>
          <a:lstStyle/>
          <a:p>
            <a:r>
              <a:rPr lang="en-GB" sz="1200" dirty="0"/>
              <a:t>Male chromosomes</a:t>
            </a:r>
          </a:p>
        </p:txBody>
      </p:sp>
      <p:sp>
        <p:nvSpPr>
          <p:cNvPr id="18" name="TextBox 17">
            <a:extLst>
              <a:ext uri="{FF2B5EF4-FFF2-40B4-BE49-F238E27FC236}">
                <a16:creationId xmlns:a16="http://schemas.microsoft.com/office/drawing/2014/main" id="{F892F1D8-BD73-399B-7A10-CD6249B6F863}"/>
              </a:ext>
            </a:extLst>
          </p:cNvPr>
          <p:cNvSpPr txBox="1"/>
          <p:nvPr/>
        </p:nvSpPr>
        <p:spPr>
          <a:xfrm>
            <a:off x="2730857" y="5500552"/>
            <a:ext cx="2115401" cy="276999"/>
          </a:xfrm>
          <a:prstGeom prst="rect">
            <a:avLst/>
          </a:prstGeom>
          <a:noFill/>
          <a:ln>
            <a:solidFill>
              <a:schemeClr val="tx1"/>
            </a:solidFill>
          </a:ln>
        </p:spPr>
        <p:txBody>
          <a:bodyPr wrap="square" rtlCol="0">
            <a:spAutoFit/>
          </a:bodyPr>
          <a:lstStyle/>
          <a:p>
            <a:r>
              <a:rPr lang="en-GB" sz="1200" dirty="0"/>
              <a:t>Female chromosomes</a:t>
            </a:r>
          </a:p>
        </p:txBody>
      </p:sp>
      <p:sp>
        <p:nvSpPr>
          <p:cNvPr id="19" name="TextBox 18">
            <a:extLst>
              <a:ext uri="{FF2B5EF4-FFF2-40B4-BE49-F238E27FC236}">
                <a16:creationId xmlns:a16="http://schemas.microsoft.com/office/drawing/2014/main" id="{9F9D0E40-F966-0FCC-E394-8ECDAA7458F2}"/>
              </a:ext>
            </a:extLst>
          </p:cNvPr>
          <p:cNvSpPr txBox="1"/>
          <p:nvPr/>
        </p:nvSpPr>
        <p:spPr>
          <a:xfrm>
            <a:off x="2371299" y="6296166"/>
            <a:ext cx="2115401" cy="461665"/>
          </a:xfrm>
          <a:prstGeom prst="rect">
            <a:avLst/>
          </a:prstGeom>
          <a:noFill/>
          <a:ln>
            <a:solidFill>
              <a:schemeClr val="tx1"/>
            </a:solidFill>
          </a:ln>
        </p:spPr>
        <p:txBody>
          <a:bodyPr wrap="square" rtlCol="0">
            <a:spAutoFit/>
          </a:bodyPr>
          <a:lstStyle/>
          <a:p>
            <a:r>
              <a:rPr lang="en-GB" sz="1200" dirty="0"/>
              <a:t>Process by which embryos are screened for genetic disorders</a:t>
            </a:r>
          </a:p>
        </p:txBody>
      </p:sp>
      <p:sp>
        <p:nvSpPr>
          <p:cNvPr id="20" name="TextBox 19">
            <a:extLst>
              <a:ext uri="{FF2B5EF4-FFF2-40B4-BE49-F238E27FC236}">
                <a16:creationId xmlns:a16="http://schemas.microsoft.com/office/drawing/2014/main" id="{4D1AD32C-1590-85C3-CFBA-5B61353700C5}"/>
              </a:ext>
            </a:extLst>
          </p:cNvPr>
          <p:cNvSpPr txBox="1"/>
          <p:nvPr/>
        </p:nvSpPr>
        <p:spPr>
          <a:xfrm>
            <a:off x="1720949" y="1323572"/>
            <a:ext cx="3465200" cy="276999"/>
          </a:xfrm>
          <a:prstGeom prst="rect">
            <a:avLst/>
          </a:prstGeom>
          <a:noFill/>
          <a:ln>
            <a:solidFill>
              <a:schemeClr val="tx1"/>
            </a:solidFill>
          </a:ln>
        </p:spPr>
        <p:txBody>
          <a:bodyPr wrap="square" rtlCol="0">
            <a:spAutoFit/>
          </a:bodyPr>
          <a:lstStyle/>
          <a:p>
            <a:r>
              <a:rPr lang="en-GB" sz="1200" dirty="0"/>
              <a:t>Length of DNA on which genes are found</a:t>
            </a:r>
          </a:p>
        </p:txBody>
      </p:sp>
      <p:sp>
        <p:nvSpPr>
          <p:cNvPr id="21" name="TextBox 20">
            <a:extLst>
              <a:ext uri="{FF2B5EF4-FFF2-40B4-BE49-F238E27FC236}">
                <a16:creationId xmlns:a16="http://schemas.microsoft.com/office/drawing/2014/main" id="{038AB90E-859C-558C-4BA2-ECE860176BD8}"/>
              </a:ext>
            </a:extLst>
          </p:cNvPr>
          <p:cNvSpPr txBox="1"/>
          <p:nvPr/>
        </p:nvSpPr>
        <p:spPr>
          <a:xfrm>
            <a:off x="3367019" y="1105855"/>
            <a:ext cx="2115401" cy="276999"/>
          </a:xfrm>
          <a:prstGeom prst="rect">
            <a:avLst/>
          </a:prstGeom>
          <a:noFill/>
          <a:ln>
            <a:solidFill>
              <a:schemeClr val="tx1"/>
            </a:solidFill>
          </a:ln>
        </p:spPr>
        <p:txBody>
          <a:bodyPr wrap="square" rtlCol="0">
            <a:spAutoFit/>
          </a:bodyPr>
          <a:lstStyle/>
          <a:p>
            <a:r>
              <a:rPr lang="en-GB" sz="1200" dirty="0"/>
              <a:t>Sex cells sperm /egg</a:t>
            </a:r>
          </a:p>
        </p:txBody>
      </p:sp>
      <p:sp>
        <p:nvSpPr>
          <p:cNvPr id="3" name="Slide Number Placeholder 2">
            <a:extLst>
              <a:ext uri="{FF2B5EF4-FFF2-40B4-BE49-F238E27FC236}">
                <a16:creationId xmlns:a16="http://schemas.microsoft.com/office/drawing/2014/main" id="{CD177E22-3303-0111-E4C0-10EBA483FB61}"/>
              </a:ext>
            </a:extLst>
          </p:cNvPr>
          <p:cNvSpPr>
            <a:spLocks noGrp="1"/>
          </p:cNvSpPr>
          <p:nvPr>
            <p:ph type="sldNum" sz="quarter" idx="12"/>
          </p:nvPr>
        </p:nvSpPr>
        <p:spPr/>
        <p:txBody>
          <a:bodyPr/>
          <a:lstStyle/>
          <a:p>
            <a:fld id="{A49C798E-A141-4728-B2C1-C020555BD9EF}" type="slidenum">
              <a:rPr lang="en-GB" smtClean="0"/>
              <a:t>67</a:t>
            </a:fld>
            <a:endParaRPr lang="en-GB"/>
          </a:p>
        </p:txBody>
      </p:sp>
    </p:spTree>
    <p:extLst>
      <p:ext uri="{BB962C8B-B14F-4D97-AF65-F5344CB8AC3E}">
        <p14:creationId xmlns:p14="http://schemas.microsoft.com/office/powerpoint/2010/main" val="3414226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525400"/>
          </a:xfrm>
          <a:prstGeom prst="rect">
            <a:avLst/>
          </a:prstGeom>
          <a:noFill/>
          <a:ln w="12700">
            <a:solidFill>
              <a:schemeClr val="tx1"/>
            </a:solidFill>
            <a:prstDash val="dash"/>
          </a:ln>
        </p:spPr>
        <p:txBody>
          <a:bodyPr wrap="square" rtlCol="0">
            <a:spAutoFit/>
          </a:bodyPr>
          <a:lstStyle/>
          <a:p>
            <a:r>
              <a:rPr lang="en-GB" sz="1200" b="1" dirty="0"/>
              <a:t>AQA Content</a:t>
            </a:r>
          </a:p>
          <a:p>
            <a:pPr>
              <a:lnSpc>
                <a:spcPct val="150000"/>
              </a:lnSpc>
            </a:pPr>
            <a:endParaRPr lang="en-GB" sz="1200" dirty="0"/>
          </a:p>
        </p:txBody>
      </p:sp>
      <p:pic>
        <p:nvPicPr>
          <p:cNvPr id="3" name="Picture 2">
            <a:extLst>
              <a:ext uri="{FF2B5EF4-FFF2-40B4-BE49-F238E27FC236}">
                <a16:creationId xmlns:a16="http://schemas.microsoft.com/office/drawing/2014/main" id="{FB7A12C7-3E66-86A9-E5AC-80E4E8C2D6D0}"/>
              </a:ext>
            </a:extLst>
          </p:cNvPr>
          <p:cNvPicPr>
            <a:picLocks noChangeAspect="1"/>
          </p:cNvPicPr>
          <p:nvPr/>
        </p:nvPicPr>
        <p:blipFill>
          <a:blip r:embed="rId2"/>
          <a:stretch>
            <a:fillRect/>
          </a:stretch>
        </p:blipFill>
        <p:spPr>
          <a:xfrm>
            <a:off x="288046" y="1002803"/>
            <a:ext cx="6296904" cy="3562847"/>
          </a:xfrm>
          <a:prstGeom prst="rect">
            <a:avLst/>
          </a:prstGeom>
        </p:spPr>
      </p:pic>
      <p:pic>
        <p:nvPicPr>
          <p:cNvPr id="7" name="Picture 6">
            <a:extLst>
              <a:ext uri="{FF2B5EF4-FFF2-40B4-BE49-F238E27FC236}">
                <a16:creationId xmlns:a16="http://schemas.microsoft.com/office/drawing/2014/main" id="{4DA6930C-C2FE-795A-0AEA-70596EDB0B8E}"/>
              </a:ext>
            </a:extLst>
          </p:cNvPr>
          <p:cNvPicPr>
            <a:picLocks noChangeAspect="1"/>
          </p:cNvPicPr>
          <p:nvPr/>
        </p:nvPicPr>
        <p:blipFill>
          <a:blip r:embed="rId3"/>
          <a:stretch>
            <a:fillRect/>
          </a:stretch>
        </p:blipFill>
        <p:spPr>
          <a:xfrm>
            <a:off x="288047" y="4444669"/>
            <a:ext cx="6146208" cy="1916062"/>
          </a:xfrm>
          <a:prstGeom prst="rect">
            <a:avLst/>
          </a:prstGeom>
        </p:spPr>
      </p:pic>
      <p:sp>
        <p:nvSpPr>
          <p:cNvPr id="2" name="Slide Number Placeholder 1">
            <a:extLst>
              <a:ext uri="{FF2B5EF4-FFF2-40B4-BE49-F238E27FC236}">
                <a16:creationId xmlns:a16="http://schemas.microsoft.com/office/drawing/2014/main" id="{793CCF92-69D6-D69B-0415-5C7ABE5A0E60}"/>
              </a:ext>
            </a:extLst>
          </p:cNvPr>
          <p:cNvSpPr>
            <a:spLocks noGrp="1"/>
          </p:cNvSpPr>
          <p:nvPr>
            <p:ph type="sldNum" sz="quarter" idx="12"/>
          </p:nvPr>
        </p:nvSpPr>
        <p:spPr/>
        <p:txBody>
          <a:bodyPr/>
          <a:lstStyle/>
          <a:p>
            <a:fld id="{A49C798E-A141-4728-B2C1-C020555BD9EF}" type="slidenum">
              <a:rPr lang="en-GB" smtClean="0"/>
              <a:t>68</a:t>
            </a:fld>
            <a:endParaRPr lang="en-GB"/>
          </a:p>
        </p:txBody>
      </p:sp>
    </p:spTree>
    <p:extLst>
      <p:ext uri="{BB962C8B-B14F-4D97-AF65-F5344CB8AC3E}">
        <p14:creationId xmlns:p14="http://schemas.microsoft.com/office/powerpoint/2010/main" val="1920122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a:t>
            </a:r>
            <a:r>
              <a:rPr lang="en-GB" sz="1200" dirty="0"/>
              <a:t>We are learning to explain how the characteristics of a population change over time.</a:t>
            </a:r>
          </a:p>
          <a:p>
            <a:pPr marL="171450" indent="-171450">
              <a:buFont typeface="Arial" panose="020B0604020202020204" pitchFamily="34" charset="0"/>
              <a:buChar char="•"/>
            </a:pPr>
            <a:r>
              <a:rPr lang="en-GB" sz="1200" b="1" dirty="0"/>
              <a:t>We are learning to explain how new species result from natural selection.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variation is so important to the survival of a species. It also explains how natural selection can result in new species appearing and others becoming extinct. </a:t>
            </a:r>
          </a:p>
          <a:p>
            <a:endParaRPr lang="en-US" sz="1200" dirty="0">
              <a:latin typeface="+mj-lt"/>
            </a:endParaRPr>
          </a:p>
        </p:txBody>
      </p:sp>
      <p:sp>
        <p:nvSpPr>
          <p:cNvPr id="5" name="TextBox 4">
            <a:extLst>
              <a:ext uri="{FF2B5EF4-FFF2-40B4-BE49-F238E27FC236}">
                <a16:creationId xmlns:a16="http://schemas.microsoft.com/office/drawing/2014/main" id="{E80CA489-C38F-F254-442E-C4F2CBF1C96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4: </a:t>
            </a:r>
            <a:r>
              <a:rPr lang="en-GB" sz="1800" b="1" u="sng" dirty="0"/>
              <a:t>Evolution and extinction.</a:t>
            </a:r>
          </a:p>
        </p:txBody>
      </p:sp>
      <p:sp>
        <p:nvSpPr>
          <p:cNvPr id="2" name="Slide Number Placeholder 1">
            <a:extLst>
              <a:ext uri="{FF2B5EF4-FFF2-40B4-BE49-F238E27FC236}">
                <a16:creationId xmlns:a16="http://schemas.microsoft.com/office/drawing/2014/main" id="{5F89175F-5051-770E-029C-C8EC29016F61}"/>
              </a:ext>
            </a:extLst>
          </p:cNvPr>
          <p:cNvSpPr>
            <a:spLocks noGrp="1"/>
          </p:cNvSpPr>
          <p:nvPr>
            <p:ph type="sldNum" sz="quarter" idx="12"/>
          </p:nvPr>
        </p:nvSpPr>
        <p:spPr/>
        <p:txBody>
          <a:bodyPr/>
          <a:lstStyle/>
          <a:p>
            <a:fld id="{A49C798E-A141-4728-B2C1-C020555BD9EF}" type="slidenum">
              <a:rPr lang="en-GB" smtClean="0"/>
              <a:t>69</a:t>
            </a:fld>
            <a:endParaRPr lang="en-GB"/>
          </a:p>
        </p:txBody>
      </p:sp>
    </p:spTree>
    <p:extLst>
      <p:ext uri="{BB962C8B-B14F-4D97-AF65-F5344CB8AC3E}">
        <p14:creationId xmlns:p14="http://schemas.microsoft.com/office/powerpoint/2010/main" val="294803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030875680"/>
              </p:ext>
            </p:extLst>
          </p:nvPr>
        </p:nvGraphicFramePr>
        <p:xfrm>
          <a:off x="348915" y="324854"/>
          <a:ext cx="6160570" cy="8506326"/>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GB" sz="1200" u="sng" dirty="0">
                          <a:solidFill>
                            <a:schemeClr val="tx1"/>
                          </a:solidFill>
                          <a:latin typeface="+mn-lt"/>
                        </a:rPr>
                        <a:t> Sexual and Asexual Reproduction in organisms</a:t>
                      </a:r>
                    </a:p>
                    <a:p>
                      <a:pPr fontAlgn="base">
                        <a:lnSpc>
                          <a:spcPct val="150000"/>
                        </a:lnSpc>
                      </a:pPr>
                      <a:r>
                        <a:rPr lang="en-US" sz="1200" b="1" i="0" u="sng" kern="1200" dirty="0">
                          <a:solidFill>
                            <a:schemeClr val="tx1"/>
                          </a:solidFill>
                          <a:effectLst/>
                          <a:latin typeface="+mn-lt"/>
                          <a:ea typeface="+mn-ea"/>
                          <a:cs typeface="+mn-cs"/>
                        </a:rPr>
                        <a:t>Sexual reproduction</a:t>
                      </a:r>
                    </a:p>
                    <a:p>
                      <a:pPr fontAlgn="base">
                        <a:lnSpc>
                          <a:spcPct val="150000"/>
                        </a:lnSpc>
                      </a:pPr>
                      <a:r>
                        <a:rPr lang="en-US" sz="1200" b="1" i="0" kern="1200" dirty="0">
                          <a:solidFill>
                            <a:schemeClr val="tx1"/>
                          </a:solidFill>
                          <a:effectLst/>
                          <a:latin typeface="+mn-lt"/>
                          <a:ea typeface="+mn-ea"/>
                          <a:cs typeface="+mn-cs"/>
                        </a:rPr>
                        <a:t>Two p</a:t>
                      </a:r>
                      <a:r>
                        <a:rPr lang="en-US" sz="1200" b="0" i="0" kern="1200" dirty="0">
                          <a:solidFill>
                            <a:schemeClr val="tx1"/>
                          </a:solidFill>
                          <a:effectLst/>
                          <a:latin typeface="+mn-lt"/>
                          <a:ea typeface="+mn-ea"/>
                          <a:cs typeface="+mn-cs"/>
                        </a:rPr>
                        <a:t>arents are needed in </a:t>
                      </a:r>
                      <a:r>
                        <a:rPr lang="en-US" sz="1200" b="0" i="1" kern="1200" dirty="0">
                          <a:solidFill>
                            <a:schemeClr val="tx1"/>
                          </a:solidFill>
                          <a:effectLst/>
                          <a:latin typeface="+mn-lt"/>
                          <a:ea typeface="+mn-ea"/>
                          <a:cs typeface="+mn-cs"/>
                        </a:rPr>
                        <a:t>sexual reproduction</a:t>
                      </a:r>
                      <a:r>
                        <a:rPr lang="en-US" sz="1200" b="0" i="0" kern="1200" dirty="0">
                          <a:solidFill>
                            <a:schemeClr val="tx1"/>
                          </a:solidFill>
                          <a:effectLst/>
                          <a:latin typeface="+mn-lt"/>
                          <a:ea typeface="+mn-ea"/>
                          <a:cs typeface="+mn-cs"/>
                        </a:rPr>
                        <a:t>. During this process, the nuclei of the male and female </a:t>
                      </a:r>
                      <a:r>
                        <a:rPr lang="en-US" sz="1200" b="0" i="1" kern="1200" dirty="0">
                          <a:solidFill>
                            <a:schemeClr val="tx1"/>
                          </a:solidFill>
                          <a:effectLst/>
                          <a:latin typeface="+mn-lt"/>
                          <a:ea typeface="+mn-ea"/>
                          <a:cs typeface="+mn-cs"/>
                        </a:rPr>
                        <a:t>gametes</a:t>
                      </a:r>
                      <a:r>
                        <a:rPr lang="en-US" sz="1200" b="0" i="0" kern="1200" dirty="0">
                          <a:solidFill>
                            <a:schemeClr val="tx1"/>
                          </a:solidFill>
                          <a:effectLst/>
                          <a:latin typeface="+mn-lt"/>
                          <a:ea typeface="+mn-ea"/>
                          <a:cs typeface="+mn-cs"/>
                        </a:rPr>
                        <a:t> are </a:t>
                      </a:r>
                      <a:r>
                        <a:rPr lang="en-US" sz="1200" b="1" i="0" kern="1200" dirty="0">
                          <a:solidFill>
                            <a:schemeClr val="tx1"/>
                          </a:solidFill>
                          <a:effectLst/>
                          <a:latin typeface="+mn-lt"/>
                          <a:ea typeface="+mn-ea"/>
                          <a:cs typeface="+mn-cs"/>
                        </a:rPr>
                        <a:t>fused</a:t>
                      </a:r>
                      <a:r>
                        <a:rPr lang="en-US" sz="1200" b="0" i="0" kern="1200" dirty="0">
                          <a:solidFill>
                            <a:schemeClr val="tx1"/>
                          </a:solidFill>
                          <a:effectLst/>
                          <a:latin typeface="+mn-lt"/>
                          <a:ea typeface="+mn-ea"/>
                          <a:cs typeface="+mn-cs"/>
                        </a:rPr>
                        <a:t> to create a </a:t>
                      </a:r>
                      <a:r>
                        <a:rPr lang="en-US" sz="1200" b="0" i="1" kern="1200" dirty="0">
                          <a:solidFill>
                            <a:schemeClr val="tx1"/>
                          </a:solidFill>
                          <a:effectLst/>
                          <a:latin typeface="+mn-lt"/>
                          <a:ea typeface="+mn-ea"/>
                          <a:cs typeface="+mn-cs"/>
                        </a:rPr>
                        <a:t>zygote</a:t>
                      </a:r>
                      <a:r>
                        <a:rPr lang="en-US" sz="1200" b="0" i="0" kern="1200" dirty="0">
                          <a:solidFill>
                            <a:schemeClr val="tx1"/>
                          </a:solidFill>
                          <a:effectLst/>
                          <a:latin typeface="+mn-lt"/>
                          <a:ea typeface="+mn-ea"/>
                          <a:cs typeface="+mn-cs"/>
                        </a:rPr>
                        <a:t>. This process is known as fertilisation. The gametes contain half the number of chromosomes in each </a:t>
                      </a:r>
                      <a:r>
                        <a:rPr lang="en-US" sz="1200" b="1" i="0" kern="1200" dirty="0">
                          <a:solidFill>
                            <a:schemeClr val="tx1"/>
                          </a:solidFill>
                          <a:effectLst/>
                          <a:latin typeface="+mn-lt"/>
                          <a:ea typeface="+mn-ea"/>
                          <a:cs typeface="+mn-cs"/>
                        </a:rPr>
                        <a:t>(haploid). </a:t>
                      </a:r>
                      <a:r>
                        <a:rPr lang="en-US" sz="1200" b="0" i="0" kern="1200" dirty="0">
                          <a:solidFill>
                            <a:schemeClr val="tx1"/>
                          </a:solidFill>
                          <a:effectLst/>
                          <a:latin typeface="+mn-lt"/>
                          <a:ea typeface="+mn-ea"/>
                          <a:cs typeface="+mn-cs"/>
                        </a:rPr>
                        <a:t>When the male and female gametes combine, they create the full complement of chromosomes </a:t>
                      </a:r>
                      <a:r>
                        <a:rPr lang="en-US" sz="1200" b="1" i="0" kern="1200" dirty="0">
                          <a:solidFill>
                            <a:schemeClr val="tx1"/>
                          </a:solidFill>
                          <a:effectLst/>
                          <a:latin typeface="+mn-lt"/>
                          <a:ea typeface="+mn-ea"/>
                          <a:cs typeface="+mn-cs"/>
                        </a:rPr>
                        <a:t>(diploid) </a:t>
                      </a:r>
                      <a:r>
                        <a:rPr lang="en-US" sz="1200" b="0" i="0" kern="1200" dirty="0">
                          <a:solidFill>
                            <a:schemeClr val="tx1"/>
                          </a:solidFill>
                          <a:effectLst/>
                          <a:latin typeface="+mn-lt"/>
                          <a:ea typeface="+mn-ea"/>
                          <a:cs typeface="+mn-cs"/>
                        </a:rPr>
                        <a:t>to create a human embryo.  </a:t>
                      </a:r>
                      <a:r>
                        <a:rPr lang="en-US" sz="1200" b="1" i="0" kern="1200" dirty="0">
                          <a:solidFill>
                            <a:schemeClr val="tx1"/>
                          </a:solidFill>
                          <a:effectLst/>
                          <a:latin typeface="+mn-lt"/>
                          <a:ea typeface="+mn-ea"/>
                          <a:cs typeface="+mn-cs"/>
                        </a:rPr>
                        <a:t>The gametes in:</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animals are sperm and eggs</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flowering plants are pollen and eggs</a:t>
                      </a:r>
                    </a:p>
                    <a:p>
                      <a:pPr fontAlgn="base">
                        <a:lnSpc>
                          <a:spcPct val="150000"/>
                        </a:lnSpc>
                      </a:pPr>
                      <a:r>
                        <a:rPr lang="en-US" sz="1200" b="0" i="0" kern="1200" dirty="0">
                          <a:solidFill>
                            <a:schemeClr val="tx1"/>
                          </a:solidFill>
                          <a:effectLst/>
                          <a:latin typeface="+mn-lt"/>
                          <a:ea typeface="+mn-ea"/>
                          <a:cs typeface="+mn-cs"/>
                        </a:rPr>
                        <a:t>The offspring </a:t>
                      </a:r>
                      <a:r>
                        <a:rPr lang="en-US" sz="1200" b="1" i="0" kern="1200" dirty="0">
                          <a:solidFill>
                            <a:schemeClr val="tx1"/>
                          </a:solidFill>
                          <a:effectLst/>
                          <a:latin typeface="+mn-lt"/>
                          <a:ea typeface="+mn-ea"/>
                          <a:cs typeface="+mn-cs"/>
                        </a:rPr>
                        <a:t>produced in sexual reproduction are genetically  different </a:t>
                      </a:r>
                      <a:r>
                        <a:rPr lang="en-US" sz="1200" b="0" i="0" kern="1200" dirty="0">
                          <a:solidFill>
                            <a:schemeClr val="tx1"/>
                          </a:solidFill>
                          <a:effectLst/>
                          <a:latin typeface="+mn-lt"/>
                          <a:ea typeface="+mn-ea"/>
                          <a:cs typeface="+mn-cs"/>
                        </a:rPr>
                        <a:t>to each other and the parents. This process results in </a:t>
                      </a:r>
                      <a:r>
                        <a:rPr lang="en-US" sz="1200" b="1" i="0" kern="1200" dirty="0">
                          <a:solidFill>
                            <a:schemeClr val="tx1"/>
                          </a:solidFill>
                          <a:effectLst/>
                          <a:latin typeface="+mn-lt"/>
                          <a:ea typeface="+mn-ea"/>
                          <a:cs typeface="+mn-cs"/>
                        </a:rPr>
                        <a:t>variation </a:t>
                      </a:r>
                      <a:r>
                        <a:rPr lang="en-US" sz="1200" b="0" i="0" kern="1200" dirty="0">
                          <a:solidFill>
                            <a:schemeClr val="tx1"/>
                          </a:solidFill>
                          <a:effectLst/>
                          <a:latin typeface="+mn-lt"/>
                          <a:ea typeface="+mn-ea"/>
                          <a:cs typeface="+mn-cs"/>
                        </a:rPr>
                        <a:t>as it involves the mixing of genetic information.  </a:t>
                      </a:r>
                      <a:r>
                        <a:rPr lang="en-US" sz="1200" b="1" i="0" kern="1200" dirty="0">
                          <a:solidFill>
                            <a:schemeClr val="tx1"/>
                          </a:solidFill>
                          <a:effectLst/>
                          <a:latin typeface="+mn-lt"/>
                          <a:ea typeface="+mn-ea"/>
                          <a:cs typeface="+mn-cs"/>
                        </a:rPr>
                        <a:t>This variation is caused by a type of cell division called meiosis.</a:t>
                      </a:r>
                      <a:endParaRPr lang="en-US" sz="1200" b="1" i="0" u="sng" kern="1200" dirty="0">
                        <a:solidFill>
                          <a:schemeClr val="tx1"/>
                        </a:solidFill>
                        <a:effectLst/>
                        <a:latin typeface="+mn-lt"/>
                        <a:ea typeface="+mn-ea"/>
                        <a:cs typeface="+mn-cs"/>
                      </a:endParaRPr>
                    </a:p>
                    <a:p>
                      <a:pPr fontAlgn="base">
                        <a:lnSpc>
                          <a:spcPct val="150000"/>
                        </a:lnSpc>
                      </a:pPr>
                      <a:r>
                        <a:rPr lang="en-US" sz="1200" b="1" i="0" u="sng" kern="1200" dirty="0">
                          <a:solidFill>
                            <a:schemeClr val="tx1"/>
                          </a:solidFill>
                          <a:effectLst/>
                          <a:latin typeface="+mn-lt"/>
                          <a:ea typeface="+mn-ea"/>
                          <a:cs typeface="+mn-cs"/>
                        </a:rPr>
                        <a:t>Meiosis and the production of gametes</a:t>
                      </a:r>
                    </a:p>
                    <a:p>
                      <a:pPr fontAlgn="base">
                        <a:lnSpc>
                          <a:spcPct val="150000"/>
                        </a:lnSpc>
                      </a:pPr>
                      <a:r>
                        <a:rPr lang="en-US" sz="1200" b="0" i="0" kern="1200" dirty="0">
                          <a:solidFill>
                            <a:schemeClr val="tx1"/>
                          </a:solidFill>
                          <a:effectLst/>
                          <a:latin typeface="+mn-lt"/>
                          <a:ea typeface="+mn-ea"/>
                          <a:cs typeface="+mn-cs"/>
                        </a:rPr>
                        <a:t>Sexual reproduction uses the process of </a:t>
                      </a:r>
                      <a:r>
                        <a:rPr lang="en-US" sz="1200" b="1" i="1" kern="1200" dirty="0">
                          <a:solidFill>
                            <a:schemeClr val="tx1"/>
                          </a:solidFill>
                          <a:effectLst/>
                          <a:latin typeface="+mn-lt"/>
                          <a:ea typeface="+mn-ea"/>
                          <a:cs typeface="+mn-cs"/>
                        </a:rPr>
                        <a:t>meiosis</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which </a:t>
                      </a:r>
                      <a:r>
                        <a:rPr lang="en-US" sz="1200" b="1" i="0" kern="1200" dirty="0">
                          <a:solidFill>
                            <a:schemeClr val="tx1"/>
                          </a:solidFill>
                          <a:effectLst/>
                          <a:latin typeface="+mn-lt"/>
                          <a:ea typeface="+mn-ea"/>
                          <a:cs typeface="+mn-cs"/>
                        </a:rPr>
                        <a:t>creates gametes</a:t>
                      </a:r>
                      <a:r>
                        <a:rPr lang="en-US" sz="1200" b="0" i="0" kern="1200" dirty="0">
                          <a:solidFill>
                            <a:schemeClr val="tx1"/>
                          </a:solidFill>
                          <a:effectLst/>
                          <a:latin typeface="+mn-lt"/>
                          <a:ea typeface="+mn-ea"/>
                          <a:cs typeface="+mn-cs"/>
                        </a:rPr>
                        <a:t>. The process of meiosis happens in the male and female reproductive organs. As a cell divides to form gametes:  </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copies of the genetic information is made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the cell divides twice to form four gametes, each with a single set of chromosomes all gametes are genetically different from each other</a:t>
                      </a:r>
                    </a:p>
                    <a:p>
                      <a:pPr marL="0" indent="0" fontAlgn="base">
                        <a:lnSpc>
                          <a:spcPct val="150000"/>
                        </a:lnSpc>
                        <a:buFont typeface="Arial" panose="020B0604020202020204" pitchFamily="34" charset="0"/>
                        <a:buNone/>
                      </a:pPr>
                      <a:endParaRPr lang="en-US" sz="1200" b="0" i="0" kern="1200" dirty="0">
                        <a:solidFill>
                          <a:schemeClr val="tx1"/>
                        </a:solidFill>
                        <a:effectLst/>
                        <a:latin typeface="+mn-lt"/>
                        <a:ea typeface="+mn-ea"/>
                        <a:cs typeface="+mn-cs"/>
                      </a:endParaRPr>
                    </a:p>
                    <a:p>
                      <a:pPr fontAlgn="base">
                        <a:lnSpc>
                          <a:spcPct val="150000"/>
                        </a:lnSpc>
                      </a:pPr>
                      <a:endParaRPr lang="en-US" sz="1200" b="1" i="0" u="sng"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graphicFrame>
        <p:nvGraphicFramePr>
          <p:cNvPr id="3" name="Table 4">
            <a:extLst>
              <a:ext uri="{FF2B5EF4-FFF2-40B4-BE49-F238E27FC236}">
                <a16:creationId xmlns:a16="http://schemas.microsoft.com/office/drawing/2014/main" id="{D19CC428-9FE9-321F-DE02-F758BF8BD31C}"/>
              </a:ext>
            </a:extLst>
          </p:cNvPr>
          <p:cNvGraphicFramePr>
            <a:graphicFrameLocks noGrp="1"/>
          </p:cNvGraphicFramePr>
          <p:nvPr>
            <p:extLst>
              <p:ext uri="{D42A27DB-BD31-4B8C-83A1-F6EECF244321}">
                <p14:modId xmlns:p14="http://schemas.microsoft.com/office/powerpoint/2010/main" val="887907153"/>
              </p:ext>
            </p:extLst>
          </p:nvPr>
        </p:nvGraphicFramePr>
        <p:xfrm>
          <a:off x="861235" y="5625598"/>
          <a:ext cx="5507664" cy="2753360"/>
        </p:xfrm>
        <a:graphic>
          <a:graphicData uri="http://schemas.openxmlformats.org/drawingml/2006/table">
            <a:tbl>
              <a:tblPr firstRow="1" bandRow="1">
                <a:tableStyleId>{F5AB1C69-6EDB-4FF4-983F-18BD219EF322}</a:tableStyleId>
              </a:tblPr>
              <a:tblGrid>
                <a:gridCol w="1594886">
                  <a:extLst>
                    <a:ext uri="{9D8B030D-6E8A-4147-A177-3AD203B41FA5}">
                      <a16:colId xmlns:a16="http://schemas.microsoft.com/office/drawing/2014/main" val="3648757780"/>
                    </a:ext>
                  </a:extLst>
                </a:gridCol>
                <a:gridCol w="1807535">
                  <a:extLst>
                    <a:ext uri="{9D8B030D-6E8A-4147-A177-3AD203B41FA5}">
                      <a16:colId xmlns:a16="http://schemas.microsoft.com/office/drawing/2014/main" val="2753850660"/>
                    </a:ext>
                  </a:extLst>
                </a:gridCol>
                <a:gridCol w="2105243">
                  <a:extLst>
                    <a:ext uri="{9D8B030D-6E8A-4147-A177-3AD203B41FA5}">
                      <a16:colId xmlns:a16="http://schemas.microsoft.com/office/drawing/2014/main" val="469359012"/>
                    </a:ext>
                  </a:extLst>
                </a:gridCol>
              </a:tblGrid>
              <a:tr h="370840">
                <a:tc>
                  <a:txBody>
                    <a:bodyPr/>
                    <a:lstStyle/>
                    <a:p>
                      <a:pPr algn="ctr"/>
                      <a:endParaRPr lang="en-GB" sz="1200" dirty="0"/>
                    </a:p>
                  </a:txBody>
                  <a:tcPr/>
                </a:tc>
                <a:tc>
                  <a:txBody>
                    <a:bodyPr/>
                    <a:lstStyle/>
                    <a:p>
                      <a:pPr algn="ctr"/>
                      <a:r>
                        <a:rPr lang="en-GB" sz="1200" b="1" dirty="0">
                          <a:solidFill>
                            <a:schemeClr val="tx1"/>
                          </a:solidFill>
                        </a:rPr>
                        <a:t>Mitosis</a:t>
                      </a:r>
                    </a:p>
                  </a:txBody>
                  <a:tcPr/>
                </a:tc>
                <a:tc>
                  <a:txBody>
                    <a:bodyPr/>
                    <a:lstStyle/>
                    <a:p>
                      <a:pPr algn="ctr"/>
                      <a:r>
                        <a:rPr lang="en-GB" sz="1200" b="1" dirty="0">
                          <a:solidFill>
                            <a:schemeClr val="tx1"/>
                          </a:solidFill>
                        </a:rPr>
                        <a:t>Meiosis</a:t>
                      </a:r>
                    </a:p>
                  </a:txBody>
                  <a:tcPr/>
                </a:tc>
                <a:extLst>
                  <a:ext uri="{0D108BD9-81ED-4DB2-BD59-A6C34878D82A}">
                    <a16:rowId xmlns:a16="http://schemas.microsoft.com/office/drawing/2014/main" val="2196776109"/>
                  </a:ext>
                </a:extLst>
              </a:tr>
              <a:tr h="370840">
                <a:tc>
                  <a:txBody>
                    <a:bodyPr/>
                    <a:lstStyle/>
                    <a:p>
                      <a:pPr algn="ctr"/>
                      <a:r>
                        <a:rPr lang="en-GB" sz="1200" dirty="0"/>
                        <a:t>Use in the organism</a:t>
                      </a:r>
                    </a:p>
                  </a:txBody>
                  <a:tcPr/>
                </a:tc>
                <a:tc>
                  <a:txBody>
                    <a:bodyPr/>
                    <a:lstStyle/>
                    <a:p>
                      <a:pPr algn="ctr"/>
                      <a:r>
                        <a:rPr lang="en-GB" sz="1200" dirty="0"/>
                        <a:t>For growth, repair of tissues and replace damaged cells</a:t>
                      </a:r>
                    </a:p>
                  </a:txBody>
                  <a:tcPr/>
                </a:tc>
                <a:tc>
                  <a:txBody>
                    <a:bodyPr/>
                    <a:lstStyle/>
                    <a:p>
                      <a:pPr algn="ctr"/>
                      <a:r>
                        <a:rPr lang="en-GB" sz="1200" dirty="0"/>
                        <a:t>To produce egg and sperm cells or pollen and egg in  plant cells (gametes) only</a:t>
                      </a:r>
                    </a:p>
                  </a:txBody>
                  <a:tcPr/>
                </a:tc>
                <a:extLst>
                  <a:ext uri="{0D108BD9-81ED-4DB2-BD59-A6C34878D82A}">
                    <a16:rowId xmlns:a16="http://schemas.microsoft.com/office/drawing/2014/main" val="2086852973"/>
                  </a:ext>
                </a:extLst>
              </a:tr>
              <a:tr h="370840">
                <a:tc>
                  <a:txBody>
                    <a:bodyPr/>
                    <a:lstStyle/>
                    <a:p>
                      <a:pPr algn="ctr"/>
                      <a:r>
                        <a:rPr lang="en-GB" sz="1200" dirty="0"/>
                        <a:t>How many divisions </a:t>
                      </a:r>
                    </a:p>
                  </a:txBody>
                  <a:tcPr/>
                </a:tc>
                <a:tc>
                  <a:txBody>
                    <a:bodyPr/>
                    <a:lstStyle/>
                    <a:p>
                      <a:pPr algn="ctr"/>
                      <a:r>
                        <a:rPr lang="en-GB" sz="1200" dirty="0"/>
                        <a:t>1</a:t>
                      </a:r>
                    </a:p>
                  </a:txBody>
                  <a:tcPr/>
                </a:tc>
                <a:tc>
                  <a:txBody>
                    <a:bodyPr/>
                    <a:lstStyle/>
                    <a:p>
                      <a:pPr algn="ctr"/>
                      <a:r>
                        <a:rPr lang="en-GB" sz="1200" dirty="0"/>
                        <a:t>2</a:t>
                      </a:r>
                    </a:p>
                  </a:txBody>
                  <a:tcPr/>
                </a:tc>
                <a:extLst>
                  <a:ext uri="{0D108BD9-81ED-4DB2-BD59-A6C34878D82A}">
                    <a16:rowId xmlns:a16="http://schemas.microsoft.com/office/drawing/2014/main" val="341617335"/>
                  </a:ext>
                </a:extLst>
              </a:tr>
              <a:tr h="370840">
                <a:tc>
                  <a:txBody>
                    <a:bodyPr/>
                    <a:lstStyle/>
                    <a:p>
                      <a:pPr algn="ctr"/>
                      <a:r>
                        <a:rPr lang="en-GB" sz="1200" dirty="0"/>
                        <a:t>Number of daughter cells</a:t>
                      </a:r>
                    </a:p>
                  </a:txBody>
                  <a:tcPr/>
                </a:tc>
                <a:tc>
                  <a:txBody>
                    <a:bodyPr/>
                    <a:lstStyle/>
                    <a:p>
                      <a:pPr algn="ctr"/>
                      <a:r>
                        <a:rPr lang="en-GB" sz="1200" dirty="0"/>
                        <a:t>2</a:t>
                      </a:r>
                    </a:p>
                  </a:txBody>
                  <a:tcPr/>
                </a:tc>
                <a:tc>
                  <a:txBody>
                    <a:bodyPr/>
                    <a:lstStyle/>
                    <a:p>
                      <a:pPr algn="ctr"/>
                      <a:r>
                        <a:rPr lang="en-GB" sz="1200" dirty="0"/>
                        <a:t>4</a:t>
                      </a:r>
                    </a:p>
                  </a:txBody>
                  <a:tcPr/>
                </a:tc>
                <a:extLst>
                  <a:ext uri="{0D108BD9-81ED-4DB2-BD59-A6C34878D82A}">
                    <a16:rowId xmlns:a16="http://schemas.microsoft.com/office/drawing/2014/main" val="3516481977"/>
                  </a:ext>
                </a:extLst>
              </a:tr>
              <a:tr h="370840">
                <a:tc>
                  <a:txBody>
                    <a:bodyPr/>
                    <a:lstStyle/>
                    <a:p>
                      <a:pPr algn="ctr"/>
                      <a:r>
                        <a:rPr lang="en-GB" sz="1200" dirty="0"/>
                        <a:t>Daughter cells are..</a:t>
                      </a:r>
                    </a:p>
                  </a:txBody>
                  <a:tcPr/>
                </a:tc>
                <a:tc>
                  <a:txBody>
                    <a:bodyPr/>
                    <a:lstStyle/>
                    <a:p>
                      <a:pPr algn="ctr"/>
                      <a:r>
                        <a:rPr lang="en-GB" sz="1200" dirty="0"/>
                        <a:t>Genetically identical to parent cell</a:t>
                      </a:r>
                    </a:p>
                  </a:txBody>
                  <a:tcPr/>
                </a:tc>
                <a:tc>
                  <a:txBody>
                    <a:bodyPr/>
                    <a:lstStyle/>
                    <a:p>
                      <a:pPr algn="ctr"/>
                      <a:r>
                        <a:rPr lang="en-GB" sz="1200" dirty="0"/>
                        <a:t>Genetically different (varied)</a:t>
                      </a:r>
                    </a:p>
                  </a:txBody>
                  <a:tcPr/>
                </a:tc>
                <a:extLst>
                  <a:ext uri="{0D108BD9-81ED-4DB2-BD59-A6C34878D82A}">
                    <a16:rowId xmlns:a16="http://schemas.microsoft.com/office/drawing/2014/main" val="28739191"/>
                  </a:ext>
                </a:extLst>
              </a:tr>
              <a:tr h="370840">
                <a:tc>
                  <a:txBody>
                    <a:bodyPr/>
                    <a:lstStyle/>
                    <a:p>
                      <a:pPr algn="ctr"/>
                      <a:r>
                        <a:rPr lang="en-GB" sz="1200" dirty="0"/>
                        <a:t>Number of chromosome in cells</a:t>
                      </a:r>
                    </a:p>
                  </a:txBody>
                  <a:tcPr/>
                </a:tc>
                <a:tc>
                  <a:txBody>
                    <a:bodyPr/>
                    <a:lstStyle/>
                    <a:p>
                      <a:pPr algn="ctr"/>
                      <a:endParaRPr lang="en-GB" sz="1200" dirty="0"/>
                    </a:p>
                    <a:p>
                      <a:pPr algn="ctr"/>
                      <a:r>
                        <a:rPr lang="en-GB" sz="1200" dirty="0"/>
                        <a:t>Diploid</a:t>
                      </a:r>
                    </a:p>
                  </a:txBody>
                  <a:tcPr/>
                </a:tc>
                <a:tc>
                  <a:txBody>
                    <a:bodyPr/>
                    <a:lstStyle/>
                    <a:p>
                      <a:pPr algn="ctr"/>
                      <a:endParaRPr lang="en-GB" sz="1200" dirty="0"/>
                    </a:p>
                    <a:p>
                      <a:pPr algn="ctr"/>
                      <a:r>
                        <a:rPr lang="en-GB" sz="1200" dirty="0"/>
                        <a:t>Haploid</a:t>
                      </a:r>
                    </a:p>
                  </a:txBody>
                  <a:tcPr/>
                </a:tc>
                <a:extLst>
                  <a:ext uri="{0D108BD9-81ED-4DB2-BD59-A6C34878D82A}">
                    <a16:rowId xmlns:a16="http://schemas.microsoft.com/office/drawing/2014/main" val="1721179293"/>
                  </a:ext>
                </a:extLst>
              </a:tr>
            </a:tbl>
          </a:graphicData>
        </a:graphic>
      </p:graphicFrame>
      <p:sp>
        <p:nvSpPr>
          <p:cNvPr id="5" name="Slide Number Placeholder 4">
            <a:extLst>
              <a:ext uri="{FF2B5EF4-FFF2-40B4-BE49-F238E27FC236}">
                <a16:creationId xmlns:a16="http://schemas.microsoft.com/office/drawing/2014/main" id="{FDB5D801-C421-16E9-BCF9-229B4EFD562D}"/>
              </a:ext>
            </a:extLst>
          </p:cNvPr>
          <p:cNvSpPr>
            <a:spLocks noGrp="1"/>
          </p:cNvSpPr>
          <p:nvPr>
            <p:ph type="sldNum" sz="quarter" idx="12"/>
          </p:nvPr>
        </p:nvSpPr>
        <p:spPr/>
        <p:txBody>
          <a:bodyPr/>
          <a:lstStyle/>
          <a:p>
            <a:fld id="{A49C798E-A141-4728-B2C1-C020555BD9EF}" type="slidenum">
              <a:rPr lang="en-GB" smtClean="0"/>
              <a:t>7</a:t>
            </a:fld>
            <a:endParaRPr lang="en-GB"/>
          </a:p>
        </p:txBody>
      </p:sp>
    </p:spTree>
    <p:extLst>
      <p:ext uri="{BB962C8B-B14F-4D97-AF65-F5344CB8AC3E}">
        <p14:creationId xmlns:p14="http://schemas.microsoft.com/office/powerpoint/2010/main" val="4122694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139700" y="203200"/>
            <a:ext cx="6445250" cy="5911490"/>
          </a:xfrm>
          <a:prstGeom prst="rect">
            <a:avLst/>
          </a:prstGeom>
          <a:noFill/>
          <a:ln w="28575">
            <a:noFill/>
          </a:ln>
        </p:spPr>
        <p:txBody>
          <a:bodyPr wrap="square" rtlCol="0">
            <a:spAutoFit/>
          </a:bodyPr>
          <a:lstStyle/>
          <a:p>
            <a:pPr>
              <a:lnSpc>
                <a:spcPct val="150000"/>
              </a:lnSpc>
            </a:pPr>
            <a:r>
              <a:rPr lang="en-GB" sz="1400" b="1" u="sng" dirty="0"/>
              <a:t>I wasn’t there but I still care!</a:t>
            </a:r>
          </a:p>
          <a:p>
            <a:pPr>
              <a:lnSpc>
                <a:spcPct val="150000"/>
              </a:lnSpc>
            </a:pPr>
            <a:r>
              <a:rPr lang="en-GB" sz="1400" b="1" u="sng" dirty="0"/>
              <a:t>Using the biology text book glossary find the definitions for the following words </a:t>
            </a:r>
          </a:p>
          <a:p>
            <a:endParaRPr lang="en-GB" sz="1400" b="1" u="sng" dirty="0"/>
          </a:p>
          <a:p>
            <a:pPr>
              <a:lnSpc>
                <a:spcPct val="150000"/>
              </a:lnSpc>
            </a:pPr>
            <a:r>
              <a:rPr lang="en-GB" sz="1200" b="0" dirty="0">
                <a:solidFill>
                  <a:schemeClr val="tx1"/>
                </a:solidFill>
              </a:rPr>
              <a:t>Gamete…………………………………………………………………………………………………………………………….</a:t>
            </a:r>
          </a:p>
          <a:p>
            <a:pPr>
              <a:lnSpc>
                <a:spcPct val="150000"/>
              </a:lnSpc>
            </a:pPr>
            <a:r>
              <a:rPr lang="en-GB" sz="1200" b="0" dirty="0">
                <a:solidFill>
                  <a:schemeClr val="tx1"/>
                </a:solidFill>
              </a:rPr>
              <a:t>Chromosome……………………………………………………………………………………………………………………</a:t>
            </a:r>
          </a:p>
          <a:p>
            <a:pPr>
              <a:lnSpc>
                <a:spcPct val="150000"/>
              </a:lnSpc>
            </a:pPr>
            <a:r>
              <a:rPr lang="en-GB" sz="1200" b="0" dirty="0">
                <a:solidFill>
                  <a:schemeClr val="tx1"/>
                </a:solidFill>
              </a:rPr>
              <a:t>Gene……………………………………………………………………………………………………………………………</a:t>
            </a:r>
          </a:p>
          <a:p>
            <a:pPr>
              <a:lnSpc>
                <a:spcPct val="150000"/>
              </a:lnSpc>
            </a:pPr>
            <a:r>
              <a:rPr lang="en-GB" sz="1200" b="0" dirty="0">
                <a:solidFill>
                  <a:schemeClr val="tx1"/>
                </a:solidFill>
              </a:rPr>
              <a:t>Allele……………………………………………………………………………………………………………………………</a:t>
            </a:r>
          </a:p>
          <a:p>
            <a:pPr>
              <a:lnSpc>
                <a:spcPct val="150000"/>
              </a:lnSpc>
            </a:pPr>
            <a:r>
              <a:rPr lang="en-GB" sz="1200" b="0" dirty="0">
                <a:solidFill>
                  <a:schemeClr val="tx1"/>
                </a:solidFill>
              </a:rPr>
              <a:t>Dominant……………………………………………………………………………………………………………………………</a:t>
            </a:r>
          </a:p>
          <a:p>
            <a:pPr>
              <a:lnSpc>
                <a:spcPct val="150000"/>
              </a:lnSpc>
            </a:pPr>
            <a:r>
              <a:rPr lang="en-GB" sz="1200" b="0" dirty="0">
                <a:solidFill>
                  <a:schemeClr val="tx1"/>
                </a:solidFill>
              </a:rPr>
              <a:t>Recessive……………………………………………………………………………………………………………………………</a:t>
            </a:r>
          </a:p>
          <a:p>
            <a:pPr>
              <a:lnSpc>
                <a:spcPct val="150000"/>
              </a:lnSpc>
            </a:pPr>
            <a:r>
              <a:rPr lang="en-GB" sz="1200" b="0" dirty="0">
                <a:solidFill>
                  <a:schemeClr val="tx1"/>
                </a:solidFill>
              </a:rPr>
              <a:t>Homozygous……………………………………………………………………………………………………………………</a:t>
            </a:r>
          </a:p>
          <a:p>
            <a:pPr>
              <a:lnSpc>
                <a:spcPct val="150000"/>
              </a:lnSpc>
            </a:pPr>
            <a:r>
              <a:rPr lang="en-GB" sz="1200" b="0" dirty="0">
                <a:solidFill>
                  <a:schemeClr val="tx1"/>
                </a:solidFill>
              </a:rPr>
              <a:t>Heterozygous……………………………………………………………………………………………………………………</a:t>
            </a:r>
          </a:p>
          <a:p>
            <a:pPr>
              <a:lnSpc>
                <a:spcPct val="150000"/>
              </a:lnSpc>
            </a:pPr>
            <a:r>
              <a:rPr lang="en-GB" sz="1200" b="0" dirty="0">
                <a:solidFill>
                  <a:schemeClr val="tx1"/>
                </a:solidFill>
              </a:rPr>
              <a:t>Genotype……………………………………………………………………………………………………………………………</a:t>
            </a:r>
          </a:p>
          <a:p>
            <a:pPr>
              <a:lnSpc>
                <a:spcPct val="150000"/>
              </a:lnSpc>
            </a:pPr>
            <a:r>
              <a:rPr lang="en-GB" sz="1200" b="0" dirty="0">
                <a:solidFill>
                  <a:schemeClr val="tx1"/>
                </a:solidFill>
              </a:rPr>
              <a:t>Phenotype……………………………………………………………………………………………………………………………</a:t>
            </a:r>
          </a:p>
          <a:p>
            <a:pPr>
              <a:lnSpc>
                <a:spcPct val="150000"/>
              </a:lnSpc>
            </a:pPr>
            <a:r>
              <a:rPr lang="en-GB" sz="1200" b="0" dirty="0">
                <a:solidFill>
                  <a:schemeClr val="tx1"/>
                </a:solidFill>
              </a:rPr>
              <a:t>Co-dominance……………………………………………………………………………………………………………………</a:t>
            </a:r>
          </a:p>
          <a:p>
            <a:pPr>
              <a:lnSpc>
                <a:spcPct val="150000"/>
              </a:lnSpc>
            </a:pPr>
            <a:r>
              <a:rPr lang="en-GB" sz="1200" b="0" dirty="0">
                <a:solidFill>
                  <a:schemeClr val="tx1"/>
                </a:solidFill>
              </a:rPr>
              <a:t>Punnett square……………………………………………………………………………………………………………</a:t>
            </a:r>
          </a:p>
          <a:p>
            <a:pPr>
              <a:lnSpc>
                <a:spcPct val="150000"/>
              </a:lnSpc>
            </a:pPr>
            <a:r>
              <a:rPr lang="en-GB" sz="1200" b="0" dirty="0">
                <a:solidFill>
                  <a:schemeClr val="tx1"/>
                </a:solidFill>
              </a:rPr>
              <a:t>Polydactyl……………………………………………………………………………………………………………………………</a:t>
            </a:r>
          </a:p>
          <a:p>
            <a:pPr>
              <a:lnSpc>
                <a:spcPct val="150000"/>
              </a:lnSpc>
            </a:pPr>
            <a:r>
              <a:rPr lang="en-GB" sz="1200" b="0" dirty="0">
                <a:solidFill>
                  <a:schemeClr val="tx1"/>
                </a:solidFill>
              </a:rPr>
              <a:t>Polygenic……………………………………………………………………………………………………………………………</a:t>
            </a:r>
          </a:p>
          <a:p>
            <a:pPr>
              <a:lnSpc>
                <a:spcPct val="150000"/>
              </a:lnSpc>
            </a:pPr>
            <a:r>
              <a:rPr lang="en-GB" sz="1200" b="0" dirty="0">
                <a:solidFill>
                  <a:schemeClr val="tx1"/>
                </a:solidFill>
              </a:rPr>
              <a:t>Haploid……………………………………………………………………………………………………………………………</a:t>
            </a:r>
          </a:p>
          <a:p>
            <a:pPr>
              <a:lnSpc>
                <a:spcPct val="150000"/>
              </a:lnSpc>
            </a:pPr>
            <a:r>
              <a:rPr lang="en-GB" sz="1200" b="0" dirty="0">
                <a:solidFill>
                  <a:schemeClr val="tx1"/>
                </a:solidFill>
              </a:rPr>
              <a:t>Diploid……………………………………………………………………………………………………………………………</a:t>
            </a:r>
          </a:p>
          <a:p>
            <a:pPr>
              <a:lnSpc>
                <a:spcPct val="150000"/>
              </a:lnSpc>
            </a:pPr>
            <a:endParaRPr lang="en-GB" sz="1200" dirty="0"/>
          </a:p>
          <a:p>
            <a:pPr>
              <a:lnSpc>
                <a:spcPct val="150000"/>
              </a:lnSpc>
            </a:pPr>
            <a:endParaRPr lang="en-GB" sz="1200" dirty="0"/>
          </a:p>
        </p:txBody>
      </p:sp>
      <p:sp>
        <p:nvSpPr>
          <p:cNvPr id="2" name="Slide Number Placeholder 1">
            <a:extLst>
              <a:ext uri="{FF2B5EF4-FFF2-40B4-BE49-F238E27FC236}">
                <a16:creationId xmlns:a16="http://schemas.microsoft.com/office/drawing/2014/main" id="{81D6CFB8-2F0A-B9D4-3ECD-DAE720CF2A7E}"/>
              </a:ext>
            </a:extLst>
          </p:cNvPr>
          <p:cNvSpPr>
            <a:spLocks noGrp="1"/>
          </p:cNvSpPr>
          <p:nvPr>
            <p:ph type="sldNum" sz="quarter" idx="12"/>
          </p:nvPr>
        </p:nvSpPr>
        <p:spPr/>
        <p:txBody>
          <a:bodyPr/>
          <a:lstStyle/>
          <a:p>
            <a:fld id="{A49C798E-A141-4728-B2C1-C020555BD9EF}" type="slidenum">
              <a:rPr lang="en-GB" smtClean="0"/>
              <a:t>70</a:t>
            </a:fld>
            <a:endParaRPr lang="en-GB"/>
          </a:p>
        </p:txBody>
      </p:sp>
    </p:spTree>
    <p:extLst>
      <p:ext uri="{BB962C8B-B14F-4D97-AF65-F5344CB8AC3E}">
        <p14:creationId xmlns:p14="http://schemas.microsoft.com/office/powerpoint/2010/main" val="3494016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139700" y="352292"/>
            <a:ext cx="6445250" cy="8419869"/>
          </a:xfrm>
          <a:prstGeom prst="rect">
            <a:avLst/>
          </a:prstGeom>
          <a:noFill/>
          <a:ln w="28575">
            <a:noFill/>
          </a:ln>
        </p:spPr>
        <p:txBody>
          <a:bodyPr wrap="square" rtlCol="0">
            <a:spAutoFit/>
          </a:bodyPr>
          <a:lstStyle/>
          <a:p>
            <a:pPr>
              <a:lnSpc>
                <a:spcPct val="150000"/>
              </a:lnSpc>
            </a:pPr>
            <a:r>
              <a:rPr lang="en-GB" sz="1400" b="1" u="sng" dirty="0"/>
              <a:t>I wasn’t there but I still care!</a:t>
            </a:r>
            <a:r>
              <a:rPr lang="en-GB" sz="1400" b="0" dirty="0">
                <a:solidFill>
                  <a:schemeClr val="tx1"/>
                </a:solidFill>
              </a:rPr>
              <a:t> Key words that students must know: Answers</a:t>
            </a:r>
          </a:p>
          <a:p>
            <a:pPr>
              <a:lnSpc>
                <a:spcPct val="150000"/>
              </a:lnSpc>
            </a:pPr>
            <a:r>
              <a:rPr lang="en-GB" sz="1400" b="1" u="sng" dirty="0">
                <a:solidFill>
                  <a:schemeClr val="tx1"/>
                </a:solidFill>
              </a:rPr>
              <a:t>Gamete</a:t>
            </a:r>
            <a:r>
              <a:rPr lang="en-GB" sz="1400" b="0" dirty="0">
                <a:solidFill>
                  <a:schemeClr val="tx1"/>
                </a:solidFill>
              </a:rPr>
              <a:t>: male and female sex cells. Sperm and eggs</a:t>
            </a:r>
          </a:p>
          <a:p>
            <a:pPr>
              <a:lnSpc>
                <a:spcPct val="150000"/>
              </a:lnSpc>
            </a:pPr>
            <a:r>
              <a:rPr lang="en-GB" sz="1400" b="1" u="sng" dirty="0">
                <a:solidFill>
                  <a:schemeClr val="tx1"/>
                </a:solidFill>
              </a:rPr>
              <a:t>Chromosome</a:t>
            </a:r>
            <a:r>
              <a:rPr lang="en-GB" sz="1400" b="0" dirty="0">
                <a:solidFill>
                  <a:schemeClr val="tx1"/>
                </a:solidFill>
              </a:rPr>
              <a:t>: thread like structures in the nucleus that contain DNA</a:t>
            </a:r>
          </a:p>
          <a:p>
            <a:pPr>
              <a:lnSpc>
                <a:spcPct val="150000"/>
              </a:lnSpc>
            </a:pPr>
            <a:r>
              <a:rPr lang="en-GB" sz="1400" b="1" u="sng" dirty="0">
                <a:solidFill>
                  <a:schemeClr val="tx1"/>
                </a:solidFill>
                <a:effectLst>
                  <a:outerShdw blurRad="38100" dist="38100" dir="2700000" algn="tl">
                    <a:srgbClr val="000000">
                      <a:alpha val="43137"/>
                    </a:srgbClr>
                  </a:outerShdw>
                </a:effectLst>
              </a:rPr>
              <a:t>Gene</a:t>
            </a:r>
            <a:r>
              <a:rPr lang="en-GB" sz="1400" b="1" dirty="0">
                <a:solidFill>
                  <a:schemeClr val="tx1"/>
                </a:solidFill>
                <a:effectLst>
                  <a:outerShdw blurRad="38100" dist="38100" dir="2700000" algn="tl">
                    <a:srgbClr val="000000">
                      <a:alpha val="43137"/>
                    </a:srgbClr>
                  </a:outerShdw>
                </a:effectLst>
              </a:rPr>
              <a:t>: </a:t>
            </a:r>
            <a:r>
              <a:rPr lang="en-GB" sz="1400" b="0" dirty="0">
                <a:solidFill>
                  <a:schemeClr val="tx1"/>
                </a:solidFill>
              </a:rPr>
              <a:t>section of DNA that contains instructions for a particular characteristic</a:t>
            </a:r>
          </a:p>
          <a:p>
            <a:pPr>
              <a:lnSpc>
                <a:spcPct val="150000"/>
              </a:lnSpc>
            </a:pPr>
            <a:r>
              <a:rPr lang="en-GB" sz="1400" b="1" u="sng" dirty="0">
                <a:solidFill>
                  <a:schemeClr val="tx1"/>
                </a:solidFill>
              </a:rPr>
              <a:t>Allele</a:t>
            </a:r>
            <a:r>
              <a:rPr lang="en-GB" sz="1400" b="0" dirty="0">
                <a:solidFill>
                  <a:schemeClr val="tx1"/>
                </a:solidFill>
              </a:rPr>
              <a:t>: different forms of a gene e.g. dominant and recessive</a:t>
            </a:r>
          </a:p>
          <a:p>
            <a:pPr>
              <a:lnSpc>
                <a:spcPct val="150000"/>
              </a:lnSpc>
            </a:pPr>
            <a:r>
              <a:rPr lang="en-GB" sz="1400" b="1" u="sng" dirty="0">
                <a:solidFill>
                  <a:schemeClr val="tx1"/>
                </a:solidFill>
              </a:rPr>
              <a:t>Dominant</a:t>
            </a:r>
            <a:r>
              <a:rPr lang="en-GB" sz="1400" b="0" dirty="0">
                <a:solidFill>
                  <a:schemeClr val="tx1"/>
                </a:solidFill>
              </a:rPr>
              <a:t>: the allele that is expressed when one of them is present. Represented with a capital letter</a:t>
            </a:r>
          </a:p>
          <a:p>
            <a:pPr>
              <a:lnSpc>
                <a:spcPct val="150000"/>
              </a:lnSpc>
            </a:pPr>
            <a:r>
              <a:rPr lang="en-GB" sz="1400" b="1" u="sng" dirty="0">
                <a:solidFill>
                  <a:schemeClr val="tx1"/>
                </a:solidFill>
              </a:rPr>
              <a:t>Recessive</a:t>
            </a:r>
            <a:r>
              <a:rPr lang="en-GB" sz="1400" b="0" dirty="0">
                <a:solidFill>
                  <a:schemeClr val="tx1"/>
                </a:solidFill>
              </a:rPr>
              <a:t>: the allele that is represented only when 2 are present. Represented with a lower case letter</a:t>
            </a:r>
          </a:p>
          <a:p>
            <a:pPr>
              <a:lnSpc>
                <a:spcPct val="150000"/>
              </a:lnSpc>
            </a:pPr>
            <a:r>
              <a:rPr lang="en-GB" sz="1400" b="1" u="sng" dirty="0">
                <a:solidFill>
                  <a:schemeClr val="tx1"/>
                </a:solidFill>
              </a:rPr>
              <a:t>Homozygous</a:t>
            </a:r>
            <a:r>
              <a:rPr lang="en-GB" sz="1400" b="0" dirty="0">
                <a:solidFill>
                  <a:schemeClr val="tx1"/>
                </a:solidFill>
              </a:rPr>
              <a:t>: when the 2 alleles for a characteristic are the same</a:t>
            </a:r>
          </a:p>
          <a:p>
            <a:pPr>
              <a:lnSpc>
                <a:spcPct val="150000"/>
              </a:lnSpc>
            </a:pPr>
            <a:r>
              <a:rPr lang="en-GB" sz="1400" b="1" u="sng" dirty="0">
                <a:solidFill>
                  <a:schemeClr val="tx1"/>
                </a:solidFill>
              </a:rPr>
              <a:t>Heterozygou</a:t>
            </a:r>
            <a:r>
              <a:rPr lang="en-GB" sz="1400" b="0" dirty="0">
                <a:solidFill>
                  <a:schemeClr val="tx1"/>
                </a:solidFill>
              </a:rPr>
              <a:t>s: when the 2 alleles for a characteristic are different</a:t>
            </a:r>
          </a:p>
          <a:p>
            <a:pPr>
              <a:lnSpc>
                <a:spcPct val="150000"/>
              </a:lnSpc>
            </a:pPr>
            <a:r>
              <a:rPr lang="en-GB" sz="1400" b="1" u="sng" dirty="0">
                <a:solidFill>
                  <a:schemeClr val="tx1"/>
                </a:solidFill>
              </a:rPr>
              <a:t>Genotype</a:t>
            </a:r>
            <a:r>
              <a:rPr lang="en-GB" sz="1400" b="0" dirty="0">
                <a:solidFill>
                  <a:schemeClr val="tx1"/>
                </a:solidFill>
              </a:rPr>
              <a:t>: all the alleles present in an organism are its genotype</a:t>
            </a:r>
          </a:p>
          <a:p>
            <a:pPr>
              <a:lnSpc>
                <a:spcPct val="150000"/>
              </a:lnSpc>
            </a:pPr>
            <a:r>
              <a:rPr lang="en-GB" sz="1400" b="1" u="sng" dirty="0">
                <a:solidFill>
                  <a:schemeClr val="tx1"/>
                </a:solidFill>
              </a:rPr>
              <a:t>Phenotype</a:t>
            </a:r>
            <a:r>
              <a:rPr lang="en-GB" sz="1400" b="0" dirty="0">
                <a:solidFill>
                  <a:schemeClr val="tx1"/>
                </a:solidFill>
              </a:rPr>
              <a:t>: the characteristic that is shown by the organism e.g. blue eyes, brown hair</a:t>
            </a:r>
          </a:p>
          <a:p>
            <a:pPr>
              <a:lnSpc>
                <a:spcPct val="150000"/>
              </a:lnSpc>
            </a:pPr>
            <a:r>
              <a:rPr lang="en-GB" sz="1400" b="1" u="sng" dirty="0">
                <a:solidFill>
                  <a:schemeClr val="tx1"/>
                </a:solidFill>
              </a:rPr>
              <a:t>Co-dominanc</a:t>
            </a:r>
            <a:r>
              <a:rPr lang="en-GB" sz="1400" b="0" dirty="0">
                <a:solidFill>
                  <a:schemeClr val="tx1"/>
                </a:solidFill>
              </a:rPr>
              <a:t>e: when two alleles both contribute to the phenotype</a:t>
            </a:r>
          </a:p>
          <a:p>
            <a:pPr>
              <a:lnSpc>
                <a:spcPct val="150000"/>
              </a:lnSpc>
            </a:pPr>
            <a:r>
              <a:rPr lang="en-GB" sz="1400" b="1" u="sng" dirty="0">
                <a:solidFill>
                  <a:schemeClr val="tx1"/>
                </a:solidFill>
              </a:rPr>
              <a:t>Punnett square</a:t>
            </a:r>
            <a:r>
              <a:rPr lang="en-GB" sz="1400" b="0" dirty="0">
                <a:solidFill>
                  <a:schemeClr val="tx1"/>
                </a:solidFill>
              </a:rPr>
              <a:t>: a grid used to work out probabilities of genetic crosses.</a:t>
            </a:r>
          </a:p>
          <a:p>
            <a:pPr>
              <a:lnSpc>
                <a:spcPct val="150000"/>
              </a:lnSpc>
            </a:pPr>
            <a:r>
              <a:rPr lang="en-GB" sz="1400" b="1" u="sng" dirty="0">
                <a:solidFill>
                  <a:schemeClr val="tx1"/>
                </a:solidFill>
              </a:rPr>
              <a:t>Polydacty</a:t>
            </a:r>
            <a:r>
              <a:rPr lang="en-GB" sz="1400" b="0" dirty="0">
                <a:solidFill>
                  <a:schemeClr val="tx1"/>
                </a:solidFill>
              </a:rPr>
              <a:t>l: a dominant condition resulting in extra fingers and toes</a:t>
            </a:r>
          </a:p>
          <a:p>
            <a:pPr>
              <a:lnSpc>
                <a:spcPct val="150000"/>
              </a:lnSpc>
            </a:pPr>
            <a:r>
              <a:rPr lang="en-GB" sz="1400" b="1" u="sng" dirty="0">
                <a:solidFill>
                  <a:schemeClr val="tx1"/>
                </a:solidFill>
              </a:rPr>
              <a:t>Polygenic</a:t>
            </a:r>
            <a:r>
              <a:rPr lang="en-GB" sz="1400" b="0" dirty="0">
                <a:solidFill>
                  <a:schemeClr val="tx1"/>
                </a:solidFill>
              </a:rPr>
              <a:t>: when several genes control a characteristic e.g. hair and skin colour</a:t>
            </a:r>
          </a:p>
          <a:p>
            <a:pPr>
              <a:lnSpc>
                <a:spcPct val="150000"/>
              </a:lnSpc>
            </a:pPr>
            <a:r>
              <a:rPr lang="en-GB" sz="1400" b="1" u="sng" dirty="0">
                <a:solidFill>
                  <a:schemeClr val="tx1"/>
                </a:solidFill>
              </a:rPr>
              <a:t>Haploid</a:t>
            </a:r>
            <a:r>
              <a:rPr lang="en-GB" sz="1400" b="0" dirty="0">
                <a:solidFill>
                  <a:schemeClr val="tx1"/>
                </a:solidFill>
              </a:rPr>
              <a:t> : having half the number of chromosomes</a:t>
            </a:r>
          </a:p>
          <a:p>
            <a:pPr>
              <a:lnSpc>
                <a:spcPct val="150000"/>
              </a:lnSpc>
            </a:pPr>
            <a:r>
              <a:rPr lang="en-GB" sz="1400" b="1" u="sng" dirty="0">
                <a:solidFill>
                  <a:schemeClr val="tx1"/>
                </a:solidFill>
              </a:rPr>
              <a:t>Diploid</a:t>
            </a:r>
            <a:r>
              <a:rPr lang="en-GB" sz="1400" b="0" dirty="0">
                <a:solidFill>
                  <a:schemeClr val="tx1"/>
                </a:solidFill>
              </a:rPr>
              <a:t>: having the full number of chromosomes</a:t>
            </a:r>
          </a:p>
          <a:p>
            <a:pPr>
              <a:lnSpc>
                <a:spcPct val="150000"/>
              </a:lnSpc>
            </a:pPr>
            <a:r>
              <a:rPr lang="en-GB" sz="1200" dirty="0"/>
              <a:t>…………………………………………………………………………………………………………………………………………………………………………………………………………………………………………………………………………………………………………………………………………………………………………………………………………………………………………………………………………………………………………………………………………………………………………………………………………………………………………………………………………………………………………………………………………………………………………………………………………………………………………………………………………………………………………………………………………………………………………………………………………………………………………………………………………………………………………………………………………………………………………………………………………………………………………………………………………………………………………</a:t>
            </a:r>
          </a:p>
        </p:txBody>
      </p:sp>
      <p:sp>
        <p:nvSpPr>
          <p:cNvPr id="2" name="Slide Number Placeholder 1">
            <a:extLst>
              <a:ext uri="{FF2B5EF4-FFF2-40B4-BE49-F238E27FC236}">
                <a16:creationId xmlns:a16="http://schemas.microsoft.com/office/drawing/2014/main" id="{79B509BB-CF2F-6AD9-51F6-A9135F3BDEA6}"/>
              </a:ext>
            </a:extLst>
          </p:cNvPr>
          <p:cNvSpPr>
            <a:spLocks noGrp="1"/>
          </p:cNvSpPr>
          <p:nvPr>
            <p:ph type="sldNum" sz="quarter" idx="12"/>
          </p:nvPr>
        </p:nvSpPr>
        <p:spPr/>
        <p:txBody>
          <a:bodyPr/>
          <a:lstStyle/>
          <a:p>
            <a:fld id="{A49C798E-A141-4728-B2C1-C020555BD9EF}" type="slidenum">
              <a:rPr lang="en-GB" smtClean="0"/>
              <a:t>71</a:t>
            </a:fld>
            <a:endParaRPr lang="en-GB"/>
          </a:p>
        </p:txBody>
      </p:sp>
    </p:spTree>
    <p:extLst>
      <p:ext uri="{BB962C8B-B14F-4D97-AF65-F5344CB8AC3E}">
        <p14:creationId xmlns:p14="http://schemas.microsoft.com/office/powerpoint/2010/main" val="4156922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4" y="324854"/>
          <a:ext cx="6274909" cy="8506326"/>
        </p:xfrm>
        <a:graphic>
          <a:graphicData uri="http://schemas.openxmlformats.org/drawingml/2006/table">
            <a:tbl>
              <a:tblPr firstRow="1" bandRow="1">
                <a:tableStyleId>{5C22544A-7EE6-4342-B048-85BDC9FD1C3A}</a:tableStyleId>
              </a:tblPr>
              <a:tblGrid>
                <a:gridCol w="379927">
                  <a:extLst>
                    <a:ext uri="{9D8B030D-6E8A-4147-A177-3AD203B41FA5}">
                      <a16:colId xmlns:a16="http://schemas.microsoft.com/office/drawing/2014/main" val="1728834577"/>
                    </a:ext>
                  </a:extLst>
                </a:gridCol>
                <a:gridCol w="5894982">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Natural Selection &amp; Evolution</a:t>
                      </a:r>
                    </a:p>
                    <a:p>
                      <a:pPr>
                        <a:lnSpc>
                          <a:spcPct val="150000"/>
                        </a:lnSpc>
                      </a:pPr>
                      <a:r>
                        <a:rPr lang="en-GB" sz="1200" b="0" u="none" dirty="0">
                          <a:solidFill>
                            <a:schemeClr val="tx1"/>
                          </a:solidFill>
                        </a:rPr>
                        <a:t>The idea behind the theory of evolution through the process of natural selection is that all </a:t>
                      </a:r>
                    </a:p>
                    <a:p>
                      <a:pPr>
                        <a:lnSpc>
                          <a:spcPct val="150000"/>
                        </a:lnSpc>
                      </a:pPr>
                      <a:r>
                        <a:rPr lang="en-GB" sz="1200" b="0" u="none" dirty="0">
                          <a:solidFill>
                            <a:schemeClr val="tx1"/>
                          </a:solidFill>
                        </a:rPr>
                        <a:t>species of living things have evolved from simple life forms over a period of time. The Earth is about 4.5 billion years old and there is scientific evidence to suggest that life on Earth began more than three billion years ago.</a:t>
                      </a:r>
                    </a:p>
                    <a:p>
                      <a:pPr>
                        <a:lnSpc>
                          <a:spcPct val="150000"/>
                        </a:lnSpc>
                      </a:pPr>
                      <a:r>
                        <a:rPr lang="en-GB" sz="1200" b="1" u="none" dirty="0">
                          <a:solidFill>
                            <a:schemeClr val="tx1"/>
                          </a:solidFill>
                        </a:rPr>
                        <a:t>Natural Selection</a:t>
                      </a:r>
                    </a:p>
                    <a:p>
                      <a:pPr>
                        <a:lnSpc>
                          <a:spcPct val="150000"/>
                        </a:lnSpc>
                      </a:pPr>
                      <a:r>
                        <a:rPr lang="en-GB" sz="1200" b="0" u="none" dirty="0">
                          <a:solidFill>
                            <a:schemeClr val="tx1"/>
                          </a:solidFill>
                        </a:rPr>
                        <a:t>The accepted theory of evolution explains that it happens by natural selection. The theory was proposed by Charles Darwin. His theory depended on variation (differences between organisms of the same species). </a:t>
                      </a:r>
                    </a:p>
                    <a:p>
                      <a:pPr fontAlgn="base">
                        <a:lnSpc>
                          <a:spcPct val="150000"/>
                        </a:lnSpc>
                      </a:pPr>
                      <a:r>
                        <a:rPr lang="en-GB" sz="1200" b="0" i="0" kern="1200" dirty="0">
                          <a:solidFill>
                            <a:schemeClr val="tx1"/>
                          </a:solidFill>
                          <a:effectLst/>
                          <a:latin typeface="+mn-lt"/>
                          <a:ea typeface="+mn-ea"/>
                          <a:cs typeface="+mn-cs"/>
                        </a:rPr>
                        <a:t>Darwin proposed that:</a:t>
                      </a:r>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individual organisms within a particular species show a wide range of variation for a characteristic</a:t>
                      </a:r>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individuals with characteristics most suited to the environment are more likely to survive to breed successfully</a:t>
                      </a:r>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the characteristics that have enabled these individuals to survive are then passed on to the next generation</a:t>
                      </a:r>
                    </a:p>
                    <a:p>
                      <a:pPr marL="0" indent="0" fontAlgn="base">
                        <a:lnSpc>
                          <a:spcPct val="150000"/>
                        </a:lnSpc>
                        <a:buFont typeface="Arial" panose="020B0604020202020204" pitchFamily="34" charset="0"/>
                        <a:buNone/>
                      </a:pPr>
                      <a:r>
                        <a:rPr lang="en-GB" sz="1200" b="0" i="0" kern="1200" dirty="0">
                          <a:solidFill>
                            <a:schemeClr val="tx1"/>
                          </a:solidFill>
                          <a:effectLst/>
                          <a:latin typeface="+mn-lt"/>
                          <a:ea typeface="+mn-ea"/>
                          <a:cs typeface="+mn-cs"/>
                        </a:rPr>
                        <a:t>This theory is called natural selection.</a:t>
                      </a:r>
                    </a:p>
                    <a:p>
                      <a:pPr marL="0" indent="0" fontAlgn="base">
                        <a:lnSpc>
                          <a:spcPct val="150000"/>
                        </a:lnSpc>
                        <a:buFont typeface="Arial" panose="020B0604020202020204" pitchFamily="34" charset="0"/>
                        <a:buNone/>
                      </a:pPr>
                      <a:r>
                        <a:rPr lang="en-GB" sz="1200" b="1" i="0" u="sng" kern="1200" dirty="0">
                          <a:solidFill>
                            <a:schemeClr val="tx1"/>
                          </a:solidFill>
                          <a:effectLst/>
                          <a:latin typeface="+mn-lt"/>
                          <a:ea typeface="+mn-ea"/>
                          <a:cs typeface="+mn-cs"/>
                        </a:rPr>
                        <a:t>These steps can be applied to any situation where we need to explain the cause of changes to a species.</a:t>
                      </a:r>
                    </a:p>
                    <a:p>
                      <a:pPr marL="0" indent="0" fontAlgn="base">
                        <a:lnSpc>
                          <a:spcPct val="150000"/>
                        </a:lnSpc>
                        <a:buFont typeface="Arial" panose="020B0604020202020204" pitchFamily="34" charset="0"/>
                        <a:buNone/>
                      </a:pPr>
                      <a:r>
                        <a:rPr lang="en-GB" sz="1200" b="0" i="0" u="none" kern="1200" dirty="0">
                          <a:solidFill>
                            <a:schemeClr val="tx1"/>
                          </a:solidFill>
                          <a:effectLst/>
                          <a:latin typeface="+mn-lt"/>
                          <a:ea typeface="+mn-ea"/>
                          <a:cs typeface="+mn-cs"/>
                        </a:rPr>
                        <a:t>When natural selection occurs over many generations, there are so many changes that a new species is formed. Organisms belong to the same species when they can breed and produce fertile offspring.</a:t>
                      </a:r>
                    </a:p>
                    <a:p>
                      <a:pPr marL="0" indent="0" fontAlgn="base">
                        <a:lnSpc>
                          <a:spcPct val="150000"/>
                        </a:lnSpc>
                        <a:buFont typeface="Arial" panose="020B0604020202020204" pitchFamily="34" charset="0"/>
                        <a:buNone/>
                      </a:pPr>
                      <a:r>
                        <a:rPr lang="en-GB" sz="1200" b="0" i="0" u="none" kern="1200" dirty="0">
                          <a:solidFill>
                            <a:schemeClr val="tx1"/>
                          </a:solidFill>
                          <a:effectLst/>
                          <a:latin typeface="+mn-lt"/>
                          <a:ea typeface="+mn-ea"/>
                          <a:cs typeface="+mn-cs"/>
                        </a:rPr>
                        <a:t>For example, lions can breed with tigers to produce a liger. Liger’s are usually infertile so lions and tigers are separate species.</a:t>
                      </a:r>
                    </a:p>
                    <a:p>
                      <a:pPr>
                        <a:lnSpc>
                          <a:spcPct val="150000"/>
                        </a:lnSpc>
                      </a:pPr>
                      <a:r>
                        <a:rPr lang="en-GB" sz="1200" b="1" u="sng" dirty="0">
                          <a:solidFill>
                            <a:schemeClr val="tx1"/>
                          </a:solidFill>
                        </a:rPr>
                        <a:t>Problems with the Theory of Evolution by Natural Selection</a:t>
                      </a:r>
                    </a:p>
                    <a:p>
                      <a:pPr marL="171450" indent="-171450">
                        <a:lnSpc>
                          <a:spcPct val="150000"/>
                        </a:lnSpc>
                        <a:buFont typeface="Arial" panose="020B0604020202020204" pitchFamily="34" charset="0"/>
                        <a:buChar char="•"/>
                      </a:pPr>
                      <a:r>
                        <a:rPr lang="en-GB" sz="1200" b="0" u="none" dirty="0">
                          <a:solidFill>
                            <a:schemeClr val="tx1"/>
                          </a:solidFill>
                        </a:rPr>
                        <a:t>The theory challenged the idea that God made all animals and plants that live on Earth</a:t>
                      </a:r>
                    </a:p>
                    <a:p>
                      <a:pPr marL="171450" indent="-171450">
                        <a:lnSpc>
                          <a:spcPct val="150000"/>
                        </a:lnSpc>
                        <a:buFont typeface="Arial" panose="020B0604020202020204" pitchFamily="34" charset="0"/>
                        <a:buChar char="•"/>
                      </a:pPr>
                      <a:r>
                        <a:rPr lang="en-GB" sz="1200" b="0" u="none" dirty="0">
                          <a:solidFill>
                            <a:schemeClr val="tx1"/>
                          </a:solidFill>
                        </a:rPr>
                        <a:t>There was insufficient evidence when the theory was published to convince many scientists</a:t>
                      </a:r>
                    </a:p>
                    <a:p>
                      <a:pPr marL="171450" indent="-171450">
                        <a:lnSpc>
                          <a:spcPct val="150000"/>
                        </a:lnSpc>
                        <a:buFont typeface="Arial" panose="020B0604020202020204" pitchFamily="34" charset="0"/>
                        <a:buChar char="•"/>
                      </a:pPr>
                      <a:r>
                        <a:rPr lang="en-GB" sz="1200" b="0" u="none" dirty="0">
                          <a:solidFill>
                            <a:schemeClr val="tx1"/>
                          </a:solidFill>
                        </a:rPr>
                        <a:t>The mechanism of inheritance and variation was not known until 50 years after the theory was published.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47687DA0-721B-5019-B3EF-7056F24EDC85}"/>
              </a:ext>
            </a:extLst>
          </p:cNvPr>
          <p:cNvSpPr>
            <a:spLocks noGrp="1"/>
          </p:cNvSpPr>
          <p:nvPr>
            <p:ph type="sldNum" sz="quarter" idx="12"/>
          </p:nvPr>
        </p:nvSpPr>
        <p:spPr/>
        <p:txBody>
          <a:bodyPr/>
          <a:lstStyle/>
          <a:p>
            <a:fld id="{A49C798E-A141-4728-B2C1-C020555BD9EF}" type="slidenum">
              <a:rPr lang="en-GB" smtClean="0"/>
              <a:t>72</a:t>
            </a:fld>
            <a:endParaRPr lang="en-GB"/>
          </a:p>
        </p:txBody>
      </p:sp>
    </p:spTree>
    <p:extLst>
      <p:ext uri="{BB962C8B-B14F-4D97-AF65-F5344CB8AC3E}">
        <p14:creationId xmlns:p14="http://schemas.microsoft.com/office/powerpoint/2010/main" val="2003580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203200"/>
            <a:ext cx="6311900" cy="8419869"/>
          </a:xfrm>
          <a:prstGeom prst="rect">
            <a:avLst/>
          </a:prstGeom>
          <a:noFill/>
          <a:ln w="28575">
            <a:noFill/>
          </a:ln>
        </p:spPr>
        <p:txBody>
          <a:bodyPr wrap="square" rtlCol="0">
            <a:spAutoFit/>
          </a:bodyPr>
          <a:lstStyle/>
          <a:p>
            <a:pPr>
              <a:lnSpc>
                <a:spcPct val="150000"/>
              </a:lnSpc>
            </a:pPr>
            <a:r>
              <a:rPr lang="en-GB" sz="1400" b="1" u="sng" dirty="0"/>
              <a:t>Rehearsal Questions</a:t>
            </a:r>
          </a:p>
          <a:p>
            <a:pPr marL="228600" indent="-228600">
              <a:lnSpc>
                <a:spcPct val="150000"/>
              </a:lnSpc>
              <a:buAutoNum type="alphaLcPeriod"/>
            </a:pPr>
            <a:r>
              <a:rPr lang="en-GB" sz="1200" dirty="0"/>
              <a:t>Who formulated the theory of evolution by natural selection?</a:t>
            </a:r>
          </a:p>
          <a:p>
            <a:pPr>
              <a:lnSpc>
                <a:spcPct val="150000"/>
              </a:lnSpc>
            </a:pPr>
            <a:r>
              <a:rPr lang="en-GB" sz="1200" dirty="0"/>
              <a:t>………………………………………………………………………………………………………………………………………………………….</a:t>
            </a:r>
          </a:p>
          <a:p>
            <a:pPr marL="228600" indent="-228600">
              <a:lnSpc>
                <a:spcPct val="150000"/>
              </a:lnSpc>
              <a:buAutoNum type="alphaLcPeriod" startAt="2"/>
            </a:pPr>
            <a:r>
              <a:rPr lang="en-GB" sz="1200" dirty="0"/>
              <a:t>Natural selection only happens when there is variation within a species. Define ‘variation’. </a:t>
            </a:r>
          </a:p>
          <a:p>
            <a:pPr>
              <a:lnSpc>
                <a:spcPct val="150000"/>
              </a:lnSpc>
            </a:pPr>
            <a:r>
              <a:rPr lang="en-GB" sz="1200" dirty="0"/>
              <a:t>………………………………………………………………………………………………………………………………………………………….</a:t>
            </a:r>
          </a:p>
          <a:p>
            <a:pPr marL="228600" indent="-228600">
              <a:lnSpc>
                <a:spcPct val="150000"/>
              </a:lnSpc>
              <a:buAutoNum type="alphaLcPeriod" startAt="3"/>
            </a:pPr>
            <a:r>
              <a:rPr lang="en-GB" sz="1200" dirty="0"/>
              <a:t>Variation is caused by changes to DNA. What do we call these changes? </a:t>
            </a:r>
          </a:p>
          <a:p>
            <a:pPr>
              <a:lnSpc>
                <a:spcPct val="150000"/>
              </a:lnSpc>
            </a:pPr>
            <a:r>
              <a:rPr lang="en-GB" sz="1200" dirty="0"/>
              <a:t>…………………………………………………………………………………………………………………………………………………………</a:t>
            </a:r>
          </a:p>
          <a:p>
            <a:pPr marL="228600" indent="-228600">
              <a:lnSpc>
                <a:spcPct val="150000"/>
              </a:lnSpc>
              <a:buAutoNum type="alphaLcPeriod" startAt="4"/>
            </a:pPr>
            <a:r>
              <a:rPr lang="en-GB" sz="1200" dirty="0"/>
              <a:t>Natural selection can be explained in three steps. What is the first step?</a:t>
            </a:r>
          </a:p>
          <a:p>
            <a:pPr>
              <a:lnSpc>
                <a:spcPct val="150000"/>
              </a:lnSpc>
            </a:pPr>
            <a:r>
              <a:rPr lang="en-GB" sz="1200" dirty="0"/>
              <a:t>…………………………………………………………………………………………………………………………………………………………</a:t>
            </a:r>
          </a:p>
          <a:p>
            <a:pPr marL="228600" indent="-228600">
              <a:lnSpc>
                <a:spcPct val="150000"/>
              </a:lnSpc>
              <a:buAutoNum type="alphaLcPeriod" startAt="5"/>
            </a:pPr>
            <a:r>
              <a:rPr lang="en-GB" sz="1200" dirty="0"/>
              <a:t>What is the second step? </a:t>
            </a:r>
          </a:p>
          <a:p>
            <a:pPr>
              <a:lnSpc>
                <a:spcPct val="150000"/>
              </a:lnSpc>
            </a:pPr>
            <a:r>
              <a:rPr lang="en-GB" sz="1200" dirty="0"/>
              <a:t>…………………………………………………………………………………………………………………………………………………………</a:t>
            </a:r>
          </a:p>
          <a:p>
            <a:pPr>
              <a:lnSpc>
                <a:spcPct val="150000"/>
              </a:lnSpc>
            </a:pPr>
            <a:r>
              <a:rPr lang="en-GB" sz="1200" dirty="0"/>
              <a:t>f.    What is the third step?</a:t>
            </a:r>
          </a:p>
          <a:p>
            <a:pPr>
              <a:lnSpc>
                <a:spcPct val="150000"/>
              </a:lnSpc>
            </a:pPr>
            <a:r>
              <a:rPr lang="en-GB" sz="1200" dirty="0"/>
              <a:t>…………………………………………………………………………………………………………………………………………………………</a:t>
            </a:r>
          </a:p>
          <a:p>
            <a:pPr>
              <a:lnSpc>
                <a:spcPct val="150000"/>
              </a:lnSpc>
            </a:pPr>
            <a:r>
              <a:rPr lang="en-GB" sz="1200" dirty="0"/>
              <a:t>g.   Who wrote the theory of evolution by natural selection?</a:t>
            </a:r>
          </a:p>
          <a:p>
            <a:pPr>
              <a:lnSpc>
                <a:spcPct val="150000"/>
              </a:lnSpc>
            </a:pPr>
            <a:r>
              <a:rPr lang="en-GB" sz="1200" dirty="0"/>
              <a:t>…………………………………………………………………………………………………………………………………………………………h.   An example of variation is skin colour in humans. Define ‘variation’. </a:t>
            </a:r>
          </a:p>
          <a:p>
            <a:pPr>
              <a:lnSpc>
                <a:spcPct val="150000"/>
              </a:lnSpc>
            </a:pPr>
            <a:r>
              <a:rPr lang="en-GB" sz="1200" dirty="0"/>
              <a:t>…………………………………………………………………………………………………………………………………………………………</a:t>
            </a:r>
          </a:p>
          <a:p>
            <a:pPr>
              <a:lnSpc>
                <a:spcPct val="150000"/>
              </a:lnSpc>
            </a:pPr>
            <a:r>
              <a:rPr lang="en-GB" sz="1200" dirty="0" err="1"/>
              <a:t>i</a:t>
            </a:r>
            <a:r>
              <a:rPr lang="en-GB" sz="1200" dirty="0"/>
              <a:t>.   What do we call the changes that happen to DNA that cause variation?</a:t>
            </a:r>
          </a:p>
          <a:p>
            <a:pPr>
              <a:lnSpc>
                <a:spcPct val="150000"/>
              </a:lnSpc>
            </a:pPr>
            <a:r>
              <a:rPr lang="en-GB" sz="1200" dirty="0"/>
              <a:t>…………………………………………………………………………………………………………………………………………………………</a:t>
            </a:r>
          </a:p>
          <a:p>
            <a:pPr marL="228600" indent="-228600">
              <a:lnSpc>
                <a:spcPct val="150000"/>
              </a:lnSpc>
              <a:buAutoNum type="alphaLcPeriod" startAt="10"/>
            </a:pPr>
            <a:r>
              <a:rPr lang="en-GB" sz="1200" dirty="0"/>
              <a:t>The steps involved in natural selection are written below. Put a number 1, 2 or 3 next to them to show the order that they occur in,.</a:t>
            </a:r>
          </a:p>
          <a:p>
            <a:pPr>
              <a:lnSpc>
                <a:spcPct val="150000"/>
              </a:lnSpc>
            </a:pPr>
            <a:endParaRPr lang="en-GB" sz="1200" dirty="0"/>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individuals with characteristics most suited to the environment are more likely to survive to breed successfully</a:t>
            </a:r>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the characteristics that have enabled these individuals to survive are then passed on to the next generation</a:t>
            </a:r>
          </a:p>
          <a:p>
            <a:pPr marL="285750" indent="-285750" fontAlgn="base">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individual organisms within a particular species show a wide range of variation for a characteristic.</a:t>
            </a:r>
          </a:p>
          <a:p>
            <a:pPr fontAlgn="base">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dirty="0"/>
          </a:p>
        </p:txBody>
      </p:sp>
      <p:sp>
        <p:nvSpPr>
          <p:cNvPr id="2" name="TextBox 1">
            <a:extLst>
              <a:ext uri="{FF2B5EF4-FFF2-40B4-BE49-F238E27FC236}">
                <a16:creationId xmlns:a16="http://schemas.microsoft.com/office/drawing/2014/main" id="{8C1A6895-91F3-38C8-442C-71E410D519E1}"/>
              </a:ext>
            </a:extLst>
          </p:cNvPr>
          <p:cNvSpPr txBox="1"/>
          <p:nvPr/>
        </p:nvSpPr>
        <p:spPr>
          <a:xfrm>
            <a:off x="412595" y="798085"/>
            <a:ext cx="6032810" cy="276999"/>
          </a:xfrm>
          <a:prstGeom prst="rect">
            <a:avLst/>
          </a:prstGeom>
          <a:noFill/>
          <a:ln>
            <a:solidFill>
              <a:schemeClr val="tx1"/>
            </a:solidFill>
          </a:ln>
        </p:spPr>
        <p:txBody>
          <a:bodyPr wrap="square" rtlCol="0">
            <a:spAutoFit/>
          </a:bodyPr>
          <a:lstStyle/>
          <a:p>
            <a:r>
              <a:rPr lang="en-GB" sz="1200" dirty="0"/>
              <a:t>Darwin</a:t>
            </a:r>
          </a:p>
        </p:txBody>
      </p:sp>
      <p:sp>
        <p:nvSpPr>
          <p:cNvPr id="3" name="TextBox 2">
            <a:extLst>
              <a:ext uri="{FF2B5EF4-FFF2-40B4-BE49-F238E27FC236}">
                <a16:creationId xmlns:a16="http://schemas.microsoft.com/office/drawing/2014/main" id="{594083E3-528F-DD84-0A31-C95CA60114BF}"/>
              </a:ext>
            </a:extLst>
          </p:cNvPr>
          <p:cNvSpPr txBox="1"/>
          <p:nvPr/>
        </p:nvSpPr>
        <p:spPr>
          <a:xfrm>
            <a:off x="412595" y="1311041"/>
            <a:ext cx="6032810" cy="276999"/>
          </a:xfrm>
          <a:prstGeom prst="rect">
            <a:avLst/>
          </a:prstGeom>
          <a:noFill/>
          <a:ln>
            <a:solidFill>
              <a:schemeClr val="tx1"/>
            </a:solidFill>
          </a:ln>
        </p:spPr>
        <p:txBody>
          <a:bodyPr wrap="square" rtlCol="0">
            <a:spAutoFit/>
          </a:bodyPr>
          <a:lstStyle/>
          <a:p>
            <a:r>
              <a:rPr lang="en-GB" sz="1200" dirty="0"/>
              <a:t>Differences between individuals in a species.</a:t>
            </a:r>
          </a:p>
        </p:txBody>
      </p:sp>
      <p:sp>
        <p:nvSpPr>
          <p:cNvPr id="5" name="TextBox 4">
            <a:extLst>
              <a:ext uri="{FF2B5EF4-FFF2-40B4-BE49-F238E27FC236}">
                <a16:creationId xmlns:a16="http://schemas.microsoft.com/office/drawing/2014/main" id="{973B62F1-4C21-03A5-7CA1-8E4EF007C74A}"/>
              </a:ext>
            </a:extLst>
          </p:cNvPr>
          <p:cNvSpPr txBox="1"/>
          <p:nvPr/>
        </p:nvSpPr>
        <p:spPr>
          <a:xfrm>
            <a:off x="412595" y="1913207"/>
            <a:ext cx="6032810" cy="276999"/>
          </a:xfrm>
          <a:prstGeom prst="rect">
            <a:avLst/>
          </a:prstGeom>
          <a:noFill/>
          <a:ln>
            <a:solidFill>
              <a:schemeClr val="tx1"/>
            </a:solidFill>
          </a:ln>
        </p:spPr>
        <p:txBody>
          <a:bodyPr wrap="square" rtlCol="0">
            <a:spAutoFit/>
          </a:bodyPr>
          <a:lstStyle/>
          <a:p>
            <a:r>
              <a:rPr lang="en-GB" sz="1200" dirty="0"/>
              <a:t>Mutations.</a:t>
            </a:r>
          </a:p>
        </p:txBody>
      </p:sp>
      <p:sp>
        <p:nvSpPr>
          <p:cNvPr id="7" name="TextBox 6">
            <a:extLst>
              <a:ext uri="{FF2B5EF4-FFF2-40B4-BE49-F238E27FC236}">
                <a16:creationId xmlns:a16="http://schemas.microsoft.com/office/drawing/2014/main" id="{64EB8B75-20E0-036C-55ED-1F75A6A8AC2F}"/>
              </a:ext>
            </a:extLst>
          </p:cNvPr>
          <p:cNvSpPr txBox="1"/>
          <p:nvPr/>
        </p:nvSpPr>
        <p:spPr>
          <a:xfrm>
            <a:off x="4237463" y="2376873"/>
            <a:ext cx="2207942" cy="276999"/>
          </a:xfrm>
          <a:prstGeom prst="rect">
            <a:avLst/>
          </a:prstGeom>
          <a:noFill/>
          <a:ln>
            <a:solidFill>
              <a:schemeClr val="tx1"/>
            </a:solidFill>
          </a:ln>
        </p:spPr>
        <p:txBody>
          <a:bodyPr wrap="square" rtlCol="0">
            <a:spAutoFit/>
          </a:bodyPr>
          <a:lstStyle/>
          <a:p>
            <a:r>
              <a:rPr lang="en-GB" sz="1200" dirty="0"/>
              <a:t>Variation between individuals. </a:t>
            </a:r>
          </a:p>
        </p:txBody>
      </p:sp>
      <p:sp>
        <p:nvSpPr>
          <p:cNvPr id="8" name="TextBox 7">
            <a:extLst>
              <a:ext uri="{FF2B5EF4-FFF2-40B4-BE49-F238E27FC236}">
                <a16:creationId xmlns:a16="http://schemas.microsoft.com/office/drawing/2014/main" id="{51898C05-C066-3C6C-FF03-A55E6B3C6E16}"/>
              </a:ext>
            </a:extLst>
          </p:cNvPr>
          <p:cNvSpPr txBox="1"/>
          <p:nvPr/>
        </p:nvSpPr>
        <p:spPr>
          <a:xfrm>
            <a:off x="552140" y="3017178"/>
            <a:ext cx="6032810" cy="276999"/>
          </a:xfrm>
          <a:prstGeom prst="rect">
            <a:avLst/>
          </a:prstGeom>
          <a:noFill/>
          <a:ln>
            <a:solidFill>
              <a:schemeClr val="tx1"/>
            </a:solidFill>
          </a:ln>
        </p:spPr>
        <p:txBody>
          <a:bodyPr wrap="square" rtlCol="0">
            <a:spAutoFit/>
          </a:bodyPr>
          <a:lstStyle/>
          <a:p>
            <a:r>
              <a:rPr lang="en-GB" sz="1200" dirty="0"/>
              <a:t>Some survive long enough to reproduce. </a:t>
            </a:r>
          </a:p>
        </p:txBody>
      </p:sp>
      <p:sp>
        <p:nvSpPr>
          <p:cNvPr id="9" name="TextBox 8">
            <a:extLst>
              <a:ext uri="{FF2B5EF4-FFF2-40B4-BE49-F238E27FC236}">
                <a16:creationId xmlns:a16="http://schemas.microsoft.com/office/drawing/2014/main" id="{666D3B70-4265-BC46-3D3C-41CB9346ED0A}"/>
              </a:ext>
            </a:extLst>
          </p:cNvPr>
          <p:cNvSpPr txBox="1"/>
          <p:nvPr/>
        </p:nvSpPr>
        <p:spPr>
          <a:xfrm>
            <a:off x="412595" y="3530134"/>
            <a:ext cx="6032810" cy="276999"/>
          </a:xfrm>
          <a:prstGeom prst="rect">
            <a:avLst/>
          </a:prstGeom>
          <a:noFill/>
          <a:ln>
            <a:solidFill>
              <a:schemeClr val="tx1"/>
            </a:solidFill>
          </a:ln>
        </p:spPr>
        <p:txBody>
          <a:bodyPr wrap="square" rtlCol="0">
            <a:spAutoFit/>
          </a:bodyPr>
          <a:lstStyle/>
          <a:p>
            <a:r>
              <a:rPr lang="en-GB" sz="1200" dirty="0"/>
              <a:t>Favourable alleles passed on to offspring. </a:t>
            </a:r>
          </a:p>
        </p:txBody>
      </p:sp>
      <p:sp>
        <p:nvSpPr>
          <p:cNvPr id="10" name="TextBox 9">
            <a:extLst>
              <a:ext uri="{FF2B5EF4-FFF2-40B4-BE49-F238E27FC236}">
                <a16:creationId xmlns:a16="http://schemas.microsoft.com/office/drawing/2014/main" id="{D67E0661-723A-55F6-A54C-38488FC27CC7}"/>
              </a:ext>
            </a:extLst>
          </p:cNvPr>
          <p:cNvSpPr txBox="1"/>
          <p:nvPr/>
        </p:nvSpPr>
        <p:spPr>
          <a:xfrm>
            <a:off x="412595" y="4075730"/>
            <a:ext cx="6032810" cy="276999"/>
          </a:xfrm>
          <a:prstGeom prst="rect">
            <a:avLst/>
          </a:prstGeom>
          <a:noFill/>
          <a:ln>
            <a:solidFill>
              <a:schemeClr val="tx1"/>
            </a:solidFill>
          </a:ln>
        </p:spPr>
        <p:txBody>
          <a:bodyPr wrap="square" rtlCol="0">
            <a:spAutoFit/>
          </a:bodyPr>
          <a:lstStyle/>
          <a:p>
            <a:r>
              <a:rPr lang="en-GB" sz="1200" dirty="0"/>
              <a:t>Darwin. </a:t>
            </a:r>
          </a:p>
        </p:txBody>
      </p:sp>
      <p:sp>
        <p:nvSpPr>
          <p:cNvPr id="11" name="TextBox 10">
            <a:extLst>
              <a:ext uri="{FF2B5EF4-FFF2-40B4-BE49-F238E27FC236}">
                <a16:creationId xmlns:a16="http://schemas.microsoft.com/office/drawing/2014/main" id="{FB5CDA52-1DF2-9961-D217-B987BCB0DD32}"/>
              </a:ext>
            </a:extLst>
          </p:cNvPr>
          <p:cNvSpPr txBox="1"/>
          <p:nvPr/>
        </p:nvSpPr>
        <p:spPr>
          <a:xfrm>
            <a:off x="412595" y="4634105"/>
            <a:ext cx="6032810" cy="276999"/>
          </a:xfrm>
          <a:prstGeom prst="rect">
            <a:avLst/>
          </a:prstGeom>
          <a:noFill/>
          <a:ln>
            <a:solidFill>
              <a:schemeClr val="tx1"/>
            </a:solidFill>
          </a:ln>
        </p:spPr>
        <p:txBody>
          <a:bodyPr wrap="square" rtlCol="0">
            <a:spAutoFit/>
          </a:bodyPr>
          <a:lstStyle/>
          <a:p>
            <a:r>
              <a:rPr lang="en-GB" sz="1200" dirty="0"/>
              <a:t>Differences between individuals in a species.</a:t>
            </a:r>
          </a:p>
        </p:txBody>
      </p:sp>
      <p:sp>
        <p:nvSpPr>
          <p:cNvPr id="12" name="TextBox 11">
            <a:extLst>
              <a:ext uri="{FF2B5EF4-FFF2-40B4-BE49-F238E27FC236}">
                <a16:creationId xmlns:a16="http://schemas.microsoft.com/office/drawing/2014/main" id="{53EEE189-038C-0661-54FF-891B1DB39D26}"/>
              </a:ext>
            </a:extLst>
          </p:cNvPr>
          <p:cNvSpPr txBox="1"/>
          <p:nvPr/>
        </p:nvSpPr>
        <p:spPr>
          <a:xfrm>
            <a:off x="412595" y="5192480"/>
            <a:ext cx="6032810" cy="276999"/>
          </a:xfrm>
          <a:prstGeom prst="rect">
            <a:avLst/>
          </a:prstGeom>
          <a:noFill/>
          <a:ln>
            <a:solidFill>
              <a:schemeClr val="tx1"/>
            </a:solidFill>
          </a:ln>
        </p:spPr>
        <p:txBody>
          <a:bodyPr wrap="square" rtlCol="0">
            <a:spAutoFit/>
          </a:bodyPr>
          <a:lstStyle/>
          <a:p>
            <a:r>
              <a:rPr lang="en-GB" sz="1200" dirty="0"/>
              <a:t>Mutations.</a:t>
            </a:r>
          </a:p>
        </p:txBody>
      </p:sp>
      <p:sp>
        <p:nvSpPr>
          <p:cNvPr id="13" name="TextBox 12">
            <a:extLst>
              <a:ext uri="{FF2B5EF4-FFF2-40B4-BE49-F238E27FC236}">
                <a16:creationId xmlns:a16="http://schemas.microsoft.com/office/drawing/2014/main" id="{4AC7FC8E-A5CB-E92C-7D10-95F72315F757}"/>
              </a:ext>
            </a:extLst>
          </p:cNvPr>
          <p:cNvSpPr txBox="1"/>
          <p:nvPr/>
        </p:nvSpPr>
        <p:spPr>
          <a:xfrm>
            <a:off x="139700" y="6723108"/>
            <a:ext cx="273283" cy="646331"/>
          </a:xfrm>
          <a:prstGeom prst="rect">
            <a:avLst/>
          </a:prstGeom>
          <a:noFill/>
          <a:ln>
            <a:solidFill>
              <a:schemeClr val="tx1"/>
            </a:solidFill>
          </a:ln>
        </p:spPr>
        <p:txBody>
          <a:bodyPr wrap="square" rtlCol="0">
            <a:spAutoFit/>
          </a:bodyPr>
          <a:lstStyle/>
          <a:p>
            <a:r>
              <a:rPr lang="en-GB" sz="1200" dirty="0"/>
              <a:t>2</a:t>
            </a:r>
          </a:p>
          <a:p>
            <a:r>
              <a:rPr lang="en-GB" sz="1200" dirty="0"/>
              <a:t>3</a:t>
            </a:r>
          </a:p>
          <a:p>
            <a:r>
              <a:rPr lang="en-GB" sz="1200" dirty="0"/>
              <a:t>1</a:t>
            </a:r>
          </a:p>
        </p:txBody>
      </p:sp>
      <p:sp>
        <p:nvSpPr>
          <p:cNvPr id="14" name="Slide Number Placeholder 13">
            <a:extLst>
              <a:ext uri="{FF2B5EF4-FFF2-40B4-BE49-F238E27FC236}">
                <a16:creationId xmlns:a16="http://schemas.microsoft.com/office/drawing/2014/main" id="{61D5FCB5-056E-661C-309D-21B653A42BB7}"/>
              </a:ext>
            </a:extLst>
          </p:cNvPr>
          <p:cNvSpPr>
            <a:spLocks noGrp="1"/>
          </p:cNvSpPr>
          <p:nvPr>
            <p:ph type="sldNum" sz="quarter" idx="12"/>
          </p:nvPr>
        </p:nvSpPr>
        <p:spPr/>
        <p:txBody>
          <a:bodyPr/>
          <a:lstStyle/>
          <a:p>
            <a:fld id="{A49C798E-A141-4728-B2C1-C020555BD9EF}" type="slidenum">
              <a:rPr lang="en-GB" smtClean="0"/>
              <a:t>73</a:t>
            </a:fld>
            <a:endParaRPr lang="en-GB"/>
          </a:p>
        </p:txBody>
      </p:sp>
    </p:spTree>
    <p:extLst>
      <p:ext uri="{BB962C8B-B14F-4D97-AF65-F5344CB8AC3E}">
        <p14:creationId xmlns:p14="http://schemas.microsoft.com/office/powerpoint/2010/main" val="578035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297855"/>
            <a:ext cx="6311900" cy="6291081"/>
          </a:xfrm>
          <a:prstGeom prst="rect">
            <a:avLst/>
          </a:prstGeom>
          <a:noFill/>
          <a:ln w="28575">
            <a:noFill/>
          </a:ln>
        </p:spPr>
        <p:txBody>
          <a:bodyPr wrap="square" rtlCol="0">
            <a:spAutoFit/>
          </a:bodyPr>
          <a:lstStyle/>
          <a:p>
            <a:pPr>
              <a:lnSpc>
                <a:spcPct val="150000"/>
              </a:lnSpc>
            </a:pPr>
            <a:r>
              <a:rPr lang="en-GB" sz="1200" b="1" u="sng" dirty="0"/>
              <a:t>Worked Example – applying ideas about natural selection</a:t>
            </a:r>
          </a:p>
          <a:p>
            <a:pPr>
              <a:lnSpc>
                <a:spcPct val="150000"/>
              </a:lnSpc>
            </a:pPr>
            <a:r>
              <a:rPr lang="en-GB" sz="1200" dirty="0"/>
              <a:t>Darwin suggested the theory of natural selection.</a:t>
            </a:r>
          </a:p>
          <a:p>
            <a:pPr>
              <a:lnSpc>
                <a:spcPct val="150000"/>
              </a:lnSpc>
            </a:pPr>
            <a:r>
              <a:rPr lang="en-GB" sz="1200" dirty="0"/>
              <a:t>Explain how natural selection occurs.</a:t>
            </a:r>
          </a:p>
          <a:p>
            <a:pPr>
              <a:lnSpc>
                <a:spcPct val="150000"/>
              </a:lnSpc>
            </a:pPr>
            <a:r>
              <a:rPr lang="en-GB" sz="1200" dirty="0"/>
              <a:t>………………………………………………………………………………………………………………………………………………………………………………………………………………………………………………………………………………………………………………………………………………………………………………………………………………………………………………………………………………………………………………………………………………………………………………………………………………………………………………………………………………………………………………………………………………………………………………………………………………………………………………………………………………………………………………………………………………………………</a:t>
            </a:r>
          </a:p>
          <a:p>
            <a:pPr>
              <a:lnSpc>
                <a:spcPct val="150000"/>
              </a:lnSpc>
            </a:pPr>
            <a:endParaRPr lang="en-GB" sz="1200" b="1" u="sng" dirty="0"/>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 particular species of snail has a shell which may be pink, yellow or brown. It may also be plain or have bands running round it.</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The snails are eaten by song thrushes.</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Explain why snails with plain brown shells are the most common in hedgerows.</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endParaRPr lang="en-GB" sz="1200" b="1" u="sng" dirty="0"/>
          </a:p>
        </p:txBody>
      </p:sp>
      <p:sp>
        <p:nvSpPr>
          <p:cNvPr id="5" name="TextBox 4">
            <a:extLst>
              <a:ext uri="{FF2B5EF4-FFF2-40B4-BE49-F238E27FC236}">
                <a16:creationId xmlns:a16="http://schemas.microsoft.com/office/drawing/2014/main" id="{9A7E3FB5-FA8F-AD93-56CC-E8354B25B084}"/>
              </a:ext>
            </a:extLst>
          </p:cNvPr>
          <p:cNvSpPr txBox="1"/>
          <p:nvPr/>
        </p:nvSpPr>
        <p:spPr>
          <a:xfrm>
            <a:off x="353974" y="4661209"/>
            <a:ext cx="6150052" cy="1171731"/>
          </a:xfrm>
          <a:prstGeom prst="rect">
            <a:avLst/>
          </a:prstGeom>
          <a:noFill/>
        </p:spPr>
        <p:txBody>
          <a:bodyPr wrap="square" rtlCol="0">
            <a:spAutoFit/>
          </a:bodyPr>
          <a:lstStyle/>
          <a:p>
            <a:pPr>
              <a:lnSpc>
                <a:spcPct val="150000"/>
              </a:lnSpc>
            </a:pPr>
            <a:r>
              <a:rPr lang="en-GB" sz="1200" dirty="0"/>
              <a:t>The shell colour is a type of variation. Those snails with brown shells will be better camouflaged in the hedgerow. </a:t>
            </a:r>
          </a:p>
          <a:p>
            <a:pPr>
              <a:lnSpc>
                <a:spcPct val="150000"/>
              </a:lnSpc>
            </a:pPr>
            <a:r>
              <a:rPr lang="en-GB" sz="1200" dirty="0"/>
              <a:t>This means that they are less likely to get eaten before breeding. </a:t>
            </a:r>
          </a:p>
          <a:p>
            <a:pPr>
              <a:lnSpc>
                <a:spcPct val="150000"/>
              </a:lnSpc>
            </a:pPr>
            <a:r>
              <a:rPr lang="en-GB" sz="1200" dirty="0"/>
              <a:t>So, the alleles / gene for brown shells is more likely to be passed on to the offspring. </a:t>
            </a:r>
          </a:p>
        </p:txBody>
      </p:sp>
      <p:sp>
        <p:nvSpPr>
          <p:cNvPr id="7" name="TextBox 6">
            <a:extLst>
              <a:ext uri="{FF2B5EF4-FFF2-40B4-BE49-F238E27FC236}">
                <a16:creationId xmlns:a16="http://schemas.microsoft.com/office/drawing/2014/main" id="{A6747A66-862C-CBE9-8753-CA07E393DDB5}"/>
              </a:ext>
            </a:extLst>
          </p:cNvPr>
          <p:cNvSpPr txBox="1"/>
          <p:nvPr/>
        </p:nvSpPr>
        <p:spPr>
          <a:xfrm>
            <a:off x="353974" y="1278673"/>
            <a:ext cx="6150052" cy="894732"/>
          </a:xfrm>
          <a:prstGeom prst="rect">
            <a:avLst/>
          </a:prstGeom>
          <a:noFill/>
        </p:spPr>
        <p:txBody>
          <a:bodyPr wrap="square" rtlCol="0">
            <a:spAutoFit/>
          </a:bodyPr>
          <a:lstStyle/>
          <a:p>
            <a:pPr>
              <a:lnSpc>
                <a:spcPct val="150000"/>
              </a:lnSpc>
            </a:pPr>
            <a:r>
              <a:rPr lang="en-GB" sz="1200" dirty="0"/>
              <a:t>There is variation between individuals within a species.</a:t>
            </a:r>
          </a:p>
          <a:p>
            <a:pPr>
              <a:lnSpc>
                <a:spcPct val="150000"/>
              </a:lnSpc>
            </a:pPr>
            <a:r>
              <a:rPr lang="en-GB" sz="1200" dirty="0"/>
              <a:t>Those most suited to the environment survive and breed successfully.</a:t>
            </a:r>
          </a:p>
          <a:p>
            <a:pPr>
              <a:lnSpc>
                <a:spcPct val="150000"/>
              </a:lnSpc>
            </a:pPr>
            <a:r>
              <a:rPr lang="en-GB" sz="1200" dirty="0"/>
              <a:t>Favourable genes are passed on to the next generation. </a:t>
            </a:r>
          </a:p>
        </p:txBody>
      </p:sp>
      <p:sp>
        <p:nvSpPr>
          <p:cNvPr id="2" name="Slide Number Placeholder 1">
            <a:extLst>
              <a:ext uri="{FF2B5EF4-FFF2-40B4-BE49-F238E27FC236}">
                <a16:creationId xmlns:a16="http://schemas.microsoft.com/office/drawing/2014/main" id="{A973CC9D-A3DA-DE76-FF73-66530DCACAC8}"/>
              </a:ext>
            </a:extLst>
          </p:cNvPr>
          <p:cNvSpPr>
            <a:spLocks noGrp="1"/>
          </p:cNvSpPr>
          <p:nvPr>
            <p:ph type="sldNum" sz="quarter" idx="12"/>
          </p:nvPr>
        </p:nvSpPr>
        <p:spPr/>
        <p:txBody>
          <a:bodyPr/>
          <a:lstStyle/>
          <a:p>
            <a:fld id="{A49C798E-A141-4728-B2C1-C020555BD9EF}" type="slidenum">
              <a:rPr lang="en-GB" smtClean="0"/>
              <a:t>74</a:t>
            </a:fld>
            <a:endParaRPr lang="en-GB"/>
          </a:p>
        </p:txBody>
      </p:sp>
    </p:spTree>
    <p:extLst>
      <p:ext uri="{BB962C8B-B14F-4D97-AF65-F5344CB8AC3E}">
        <p14:creationId xmlns:p14="http://schemas.microsoft.com/office/powerpoint/2010/main" val="1117369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533B12-EC15-62D4-CDFE-15868141C66D}"/>
              </a:ext>
            </a:extLst>
          </p:cNvPr>
          <p:cNvSpPr txBox="1"/>
          <p:nvPr/>
        </p:nvSpPr>
        <p:spPr>
          <a:xfrm>
            <a:off x="273049" y="248565"/>
            <a:ext cx="3061165" cy="276999"/>
          </a:xfrm>
          <a:prstGeom prst="rect">
            <a:avLst/>
          </a:prstGeom>
          <a:noFill/>
        </p:spPr>
        <p:txBody>
          <a:bodyPr wrap="square" rtlCol="0">
            <a:spAutoFit/>
          </a:bodyPr>
          <a:lstStyle/>
          <a:p>
            <a:r>
              <a:rPr lang="en-GB" sz="1200" b="1" u="sng" dirty="0"/>
              <a:t>I DO –Natural Selection</a:t>
            </a:r>
          </a:p>
        </p:txBody>
      </p:sp>
      <p:pic>
        <p:nvPicPr>
          <p:cNvPr id="5" name="Picture 4">
            <a:extLst>
              <a:ext uri="{FF2B5EF4-FFF2-40B4-BE49-F238E27FC236}">
                <a16:creationId xmlns:a16="http://schemas.microsoft.com/office/drawing/2014/main" id="{D3B83FAA-F196-AC52-4920-C488AD34B762}"/>
              </a:ext>
            </a:extLst>
          </p:cNvPr>
          <p:cNvPicPr>
            <a:picLocks noChangeAspect="1"/>
          </p:cNvPicPr>
          <p:nvPr/>
        </p:nvPicPr>
        <p:blipFill>
          <a:blip r:embed="rId2"/>
          <a:stretch>
            <a:fillRect/>
          </a:stretch>
        </p:blipFill>
        <p:spPr>
          <a:xfrm>
            <a:off x="312969" y="668555"/>
            <a:ext cx="6232061" cy="4940507"/>
          </a:xfrm>
          <a:prstGeom prst="rect">
            <a:avLst/>
          </a:prstGeom>
        </p:spPr>
      </p:pic>
      <p:pic>
        <p:nvPicPr>
          <p:cNvPr id="8" name="Picture 7">
            <a:extLst>
              <a:ext uri="{FF2B5EF4-FFF2-40B4-BE49-F238E27FC236}">
                <a16:creationId xmlns:a16="http://schemas.microsoft.com/office/drawing/2014/main" id="{9ED2AA8D-3BF4-75E3-3984-2F2F8712551B}"/>
              </a:ext>
            </a:extLst>
          </p:cNvPr>
          <p:cNvPicPr>
            <a:picLocks noChangeAspect="1"/>
          </p:cNvPicPr>
          <p:nvPr/>
        </p:nvPicPr>
        <p:blipFill>
          <a:blip r:embed="rId3"/>
          <a:stretch>
            <a:fillRect/>
          </a:stretch>
        </p:blipFill>
        <p:spPr>
          <a:xfrm>
            <a:off x="1375878" y="3977750"/>
            <a:ext cx="3916671" cy="4017674"/>
          </a:xfrm>
          <a:prstGeom prst="rect">
            <a:avLst/>
          </a:prstGeom>
        </p:spPr>
      </p:pic>
      <p:sp>
        <p:nvSpPr>
          <p:cNvPr id="3" name="Slide Number Placeholder 2">
            <a:extLst>
              <a:ext uri="{FF2B5EF4-FFF2-40B4-BE49-F238E27FC236}">
                <a16:creationId xmlns:a16="http://schemas.microsoft.com/office/drawing/2014/main" id="{6970B7C7-E1B6-8955-0F0C-15D80089EADB}"/>
              </a:ext>
            </a:extLst>
          </p:cNvPr>
          <p:cNvSpPr>
            <a:spLocks noGrp="1"/>
          </p:cNvSpPr>
          <p:nvPr>
            <p:ph type="sldNum" sz="quarter" idx="12"/>
          </p:nvPr>
        </p:nvSpPr>
        <p:spPr/>
        <p:txBody>
          <a:bodyPr/>
          <a:lstStyle/>
          <a:p>
            <a:fld id="{A49C798E-A141-4728-B2C1-C020555BD9EF}" type="slidenum">
              <a:rPr lang="en-GB" smtClean="0"/>
              <a:t>75</a:t>
            </a:fld>
            <a:endParaRPr lang="en-GB"/>
          </a:p>
        </p:txBody>
      </p:sp>
    </p:spTree>
    <p:extLst>
      <p:ext uri="{BB962C8B-B14F-4D97-AF65-F5344CB8AC3E}">
        <p14:creationId xmlns:p14="http://schemas.microsoft.com/office/powerpoint/2010/main" val="2916046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09007"/>
            <a:ext cx="6311900" cy="340734"/>
          </a:xfrm>
          <a:prstGeom prst="rect">
            <a:avLst/>
          </a:prstGeom>
          <a:noFill/>
          <a:ln w="28575">
            <a:noFill/>
          </a:ln>
        </p:spPr>
        <p:txBody>
          <a:bodyPr wrap="square" rtlCol="0">
            <a:spAutoFit/>
          </a:bodyPr>
          <a:lstStyle/>
          <a:p>
            <a:pPr>
              <a:lnSpc>
                <a:spcPct val="150000"/>
              </a:lnSpc>
            </a:pPr>
            <a:r>
              <a:rPr lang="en-GB" sz="1200" b="1" u="sng" dirty="0"/>
              <a:t>YOU DO</a:t>
            </a:r>
          </a:p>
        </p:txBody>
      </p:sp>
      <p:sp>
        <p:nvSpPr>
          <p:cNvPr id="5" name="TextBox 4">
            <a:extLst>
              <a:ext uri="{FF2B5EF4-FFF2-40B4-BE49-F238E27FC236}">
                <a16:creationId xmlns:a16="http://schemas.microsoft.com/office/drawing/2014/main" id="{15E0918B-936A-3B0D-F181-6236CCC6E989}"/>
              </a:ext>
            </a:extLst>
          </p:cNvPr>
          <p:cNvSpPr txBox="1"/>
          <p:nvPr/>
        </p:nvSpPr>
        <p:spPr>
          <a:xfrm>
            <a:off x="273049" y="649741"/>
            <a:ext cx="6311899" cy="7019486"/>
          </a:xfrm>
          <a:prstGeom prst="rect">
            <a:avLst/>
          </a:prstGeom>
          <a:noFill/>
        </p:spPr>
        <p:txBody>
          <a:bodyPr wrap="square">
            <a:spAutoFit/>
          </a:bodyPr>
          <a:lstStyle/>
          <a:p>
            <a:pPr>
              <a:lnSpc>
                <a:spcPct val="150000"/>
              </a:lnSpc>
            </a:pPr>
            <a:r>
              <a:rPr lang="en-GB" sz="1200" dirty="0"/>
              <a:t>Head lice live on people’s heads and feed on their blood.</a:t>
            </a:r>
          </a:p>
          <a:p>
            <a:pPr>
              <a:lnSpc>
                <a:spcPct val="150000"/>
              </a:lnSpc>
            </a:pPr>
            <a:r>
              <a:rPr lang="en-GB" sz="1200" dirty="0"/>
              <a:t>Head lice cause itching and people may develop open wounds from scratching.</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spcAft>
                <a:spcPts val="800"/>
              </a:spcAft>
            </a:pPr>
            <a:r>
              <a:rPr lang="en-GB" sz="1200" kern="0" dirty="0">
                <a:effectLst/>
                <a:ea typeface="Times New Roman" panose="02020603050405020304" pitchFamily="18" charset="0"/>
                <a:cs typeface="Calibri" panose="020F0502020204030204" pitchFamily="34" charset="0"/>
              </a:rPr>
              <a:t>A poisonous chemical has been used to kill head lice for many years.</a:t>
            </a:r>
            <a:br>
              <a:rPr lang="en-GB" sz="1200" kern="0" dirty="0">
                <a:effectLst/>
                <a:ea typeface="Times New Roman" panose="02020603050405020304" pitchFamily="18" charset="0"/>
                <a:cs typeface="Calibri" panose="020F0502020204030204" pitchFamily="34" charset="0"/>
              </a:rPr>
            </a:br>
            <a:r>
              <a:rPr lang="en-GB" sz="1200" kern="0" dirty="0">
                <a:effectLst/>
                <a:ea typeface="Times New Roman" panose="02020603050405020304" pitchFamily="18" charset="0"/>
                <a:cs typeface="Calibri" panose="020F0502020204030204" pitchFamily="34" charset="0"/>
              </a:rPr>
              <a:t>Recently, the chemical has not been as successful at killing head lice. Many head lice now survive treatment with the chemical.</a:t>
            </a:r>
            <a:endParaRPr lang="en-GB" sz="1200" kern="100" dirty="0">
              <a:effectLst/>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ea typeface="Times New Roman" panose="02020603050405020304" pitchFamily="18" charset="0"/>
                <a:cs typeface="Calibri" panose="020F0502020204030204" pitchFamily="34" charset="0"/>
              </a:rPr>
              <a:t>Explain in terms of </a:t>
            </a:r>
            <a:r>
              <a:rPr lang="en-GB" sz="1200" b="1" kern="0" dirty="0">
                <a:effectLst/>
                <a:ea typeface="Times New Roman" panose="02020603050405020304" pitchFamily="18" charset="0"/>
                <a:cs typeface="Calibri" panose="020F0502020204030204" pitchFamily="34" charset="0"/>
              </a:rPr>
              <a:t>natural selection</a:t>
            </a:r>
            <a:r>
              <a:rPr lang="en-GB" sz="1200" kern="0" dirty="0">
                <a:effectLst/>
                <a:ea typeface="Times New Roman" panose="02020603050405020304" pitchFamily="18" charset="0"/>
                <a:cs typeface="Calibri" panose="020F0502020204030204" pitchFamily="34" charset="0"/>
              </a:rPr>
              <a:t> why most head lice are no longer killed by the chemical.</a:t>
            </a:r>
            <a:endParaRPr lang="en-GB" sz="1200" kern="100" dirty="0">
              <a:effectLst/>
              <a:ea typeface="Times New Roman" panose="02020603050405020304" pitchFamily="18" charset="0"/>
              <a:cs typeface="Times New Roman" panose="02020603050405020304" pitchFamily="18" charset="0"/>
            </a:endParaRPr>
          </a:p>
          <a:p>
            <a:pPr algn="r">
              <a:lnSpc>
                <a:spcPct val="150000"/>
              </a:lnSpc>
              <a:spcAft>
                <a:spcPts val="800"/>
              </a:spcAft>
            </a:pPr>
            <a:r>
              <a:rPr lang="en-GB" sz="1200" kern="0" dirty="0">
                <a:effectLst/>
                <a:ea typeface="Times New Roman" panose="02020603050405020304" pitchFamily="18" charset="0"/>
                <a:cs typeface="Times New Roman" panose="02020603050405020304" pitchFamily="18" charset="0"/>
              </a:rPr>
              <a:t>………………………………………………………………………………………………………………………………………………………………………………………………………………………………………………………………………………………………………………………………………………………………………………………………………………………………………………………………………………………………………………………………………………………………………………………………………………………………………………………………………………………………………………………………………………………………………………………………………………………………………………………………………………………………………………………………………………</a:t>
            </a:r>
            <a:r>
              <a:rPr lang="en-GB" sz="1200" b="1" kern="0" dirty="0">
                <a:effectLst/>
                <a:ea typeface="Times New Roman" panose="02020603050405020304" pitchFamily="18" charset="0"/>
                <a:cs typeface="Times New Roman" panose="02020603050405020304" pitchFamily="18" charset="0"/>
              </a:rPr>
              <a:t>(3</a:t>
            </a:r>
            <a:r>
              <a:rPr lang="en-GB" sz="1200" kern="0" dirty="0">
                <a:effectLst/>
                <a:ea typeface="Times New Roman" panose="02020603050405020304" pitchFamily="18" charset="0"/>
                <a:cs typeface="Times New Roman" panose="02020603050405020304" pitchFamily="18" charset="0"/>
              </a:rPr>
              <a:t> </a:t>
            </a:r>
            <a:r>
              <a:rPr lang="en-GB" sz="1200" b="1" kern="0" dirty="0">
                <a:effectLst/>
                <a:ea typeface="Times New Roman" panose="02020603050405020304" pitchFamily="18" charset="0"/>
                <a:cs typeface="Times New Roman" panose="02020603050405020304" pitchFamily="18" charset="0"/>
              </a:rPr>
              <a:t>marks)</a:t>
            </a:r>
            <a:endParaRPr lang="en-GB" sz="1200" kern="100" dirty="0">
              <a:effectLst/>
              <a:ea typeface="Times New Roman" panose="02020603050405020304" pitchFamily="18" charset="0"/>
              <a:cs typeface="Times New Roman" panose="02020603050405020304" pitchFamily="18" charset="0"/>
            </a:endParaRPr>
          </a:p>
          <a:p>
            <a:pPr>
              <a:lnSpc>
                <a:spcPct val="150000"/>
              </a:lnSpc>
            </a:pPr>
            <a:endParaRPr lang="en-GB" sz="1200" dirty="0"/>
          </a:p>
        </p:txBody>
      </p:sp>
      <p:pic>
        <p:nvPicPr>
          <p:cNvPr id="7" name="Picture 6">
            <a:extLst>
              <a:ext uri="{FF2B5EF4-FFF2-40B4-BE49-F238E27FC236}">
                <a16:creationId xmlns:a16="http://schemas.microsoft.com/office/drawing/2014/main" id="{BF07337A-5119-525A-DB78-0338C16755B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84893" y="1367002"/>
            <a:ext cx="3688209" cy="2491423"/>
          </a:xfrm>
          <a:prstGeom prst="rect">
            <a:avLst/>
          </a:prstGeom>
        </p:spPr>
      </p:pic>
      <p:pic>
        <p:nvPicPr>
          <p:cNvPr id="9" name="Picture 8">
            <a:extLst>
              <a:ext uri="{FF2B5EF4-FFF2-40B4-BE49-F238E27FC236}">
                <a16:creationId xmlns:a16="http://schemas.microsoft.com/office/drawing/2014/main" id="{E5664C85-AAE7-1FBD-0F7C-68CC4C7B5523}"/>
              </a:ext>
            </a:extLst>
          </p:cNvPr>
          <p:cNvPicPr>
            <a:picLocks noChangeAspect="1"/>
          </p:cNvPicPr>
          <p:nvPr/>
        </p:nvPicPr>
        <p:blipFill>
          <a:blip r:embed="rId4"/>
          <a:stretch>
            <a:fillRect/>
          </a:stretch>
        </p:blipFill>
        <p:spPr>
          <a:xfrm>
            <a:off x="770660" y="5718162"/>
            <a:ext cx="5674385" cy="2857126"/>
          </a:xfrm>
          <a:prstGeom prst="rect">
            <a:avLst/>
          </a:prstGeom>
        </p:spPr>
      </p:pic>
      <p:sp>
        <p:nvSpPr>
          <p:cNvPr id="2" name="Slide Number Placeholder 1">
            <a:extLst>
              <a:ext uri="{FF2B5EF4-FFF2-40B4-BE49-F238E27FC236}">
                <a16:creationId xmlns:a16="http://schemas.microsoft.com/office/drawing/2014/main" id="{EFE061D8-00FD-B3C1-B597-A061D24A0929}"/>
              </a:ext>
            </a:extLst>
          </p:cNvPr>
          <p:cNvSpPr>
            <a:spLocks noGrp="1"/>
          </p:cNvSpPr>
          <p:nvPr>
            <p:ph type="sldNum" sz="quarter" idx="12"/>
          </p:nvPr>
        </p:nvSpPr>
        <p:spPr/>
        <p:txBody>
          <a:bodyPr/>
          <a:lstStyle/>
          <a:p>
            <a:fld id="{A49C798E-A141-4728-B2C1-C020555BD9EF}" type="slidenum">
              <a:rPr lang="en-GB" smtClean="0"/>
              <a:t>76</a:t>
            </a:fld>
            <a:endParaRPr lang="en-GB"/>
          </a:p>
        </p:txBody>
      </p:sp>
    </p:spTree>
    <p:extLst>
      <p:ext uri="{BB962C8B-B14F-4D97-AF65-F5344CB8AC3E}">
        <p14:creationId xmlns:p14="http://schemas.microsoft.com/office/powerpoint/2010/main" val="521191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09007"/>
            <a:ext cx="6311900" cy="340734"/>
          </a:xfrm>
          <a:prstGeom prst="rect">
            <a:avLst/>
          </a:prstGeom>
          <a:noFill/>
          <a:ln w="28575">
            <a:noFill/>
          </a:ln>
        </p:spPr>
        <p:txBody>
          <a:bodyPr wrap="square" rtlCol="0">
            <a:spAutoFit/>
          </a:bodyPr>
          <a:lstStyle/>
          <a:p>
            <a:pPr>
              <a:lnSpc>
                <a:spcPct val="150000"/>
              </a:lnSpc>
            </a:pPr>
            <a:r>
              <a:rPr lang="en-GB" sz="1200" b="1" u="sng" dirty="0"/>
              <a:t>YOU DO</a:t>
            </a:r>
          </a:p>
        </p:txBody>
      </p:sp>
      <p:sp>
        <p:nvSpPr>
          <p:cNvPr id="5" name="TextBox 4">
            <a:extLst>
              <a:ext uri="{FF2B5EF4-FFF2-40B4-BE49-F238E27FC236}">
                <a16:creationId xmlns:a16="http://schemas.microsoft.com/office/drawing/2014/main" id="{15E0918B-936A-3B0D-F181-6236CCC6E989}"/>
              </a:ext>
            </a:extLst>
          </p:cNvPr>
          <p:cNvSpPr txBox="1"/>
          <p:nvPr/>
        </p:nvSpPr>
        <p:spPr>
          <a:xfrm>
            <a:off x="273049" y="649741"/>
            <a:ext cx="6445251" cy="6280822"/>
          </a:xfrm>
          <a:prstGeom prst="rect">
            <a:avLst/>
          </a:prstGeom>
          <a:noFill/>
        </p:spPr>
        <p:txBody>
          <a:bodyPr wrap="square">
            <a:spAutoFit/>
          </a:bodyPr>
          <a:lstStyle/>
          <a:p>
            <a:pPr algn="r">
              <a:lnSpc>
                <a:spcPct val="150000"/>
              </a:lnSpc>
              <a:spcAft>
                <a:spcPts val="800"/>
              </a:spcAft>
            </a:pPr>
            <a:endParaRPr lang="en-GB" sz="1200" kern="0" dirty="0">
              <a:effectLst/>
              <a:ea typeface="Times New Roman" panose="02020603050405020304" pitchFamily="18" charset="0"/>
              <a:cs typeface="Times New Roman" panose="02020603050405020304" pitchFamily="18" charset="0"/>
            </a:endParaRPr>
          </a:p>
          <a:p>
            <a:pPr algn="r">
              <a:lnSpc>
                <a:spcPct val="150000"/>
              </a:lnSpc>
              <a:spcAft>
                <a:spcPts val="800"/>
              </a:spcAft>
            </a:pPr>
            <a:endParaRPr lang="en-GB" sz="1200" kern="0" dirty="0">
              <a:ea typeface="Times New Roman" panose="02020603050405020304" pitchFamily="18" charset="0"/>
              <a:cs typeface="Times New Roman" panose="02020603050405020304" pitchFamily="18" charset="0"/>
            </a:endParaRPr>
          </a:p>
          <a:p>
            <a:pPr algn="r">
              <a:lnSpc>
                <a:spcPct val="150000"/>
              </a:lnSpc>
              <a:spcAft>
                <a:spcPts val="800"/>
              </a:spcAft>
            </a:pPr>
            <a:endParaRPr lang="en-GB" sz="1200" kern="0" dirty="0">
              <a:effectLst/>
              <a:ea typeface="Times New Roman" panose="02020603050405020304" pitchFamily="18" charset="0"/>
              <a:cs typeface="Times New Roman" panose="02020603050405020304" pitchFamily="18" charset="0"/>
            </a:endParaRPr>
          </a:p>
          <a:p>
            <a:pPr algn="r">
              <a:lnSpc>
                <a:spcPct val="150000"/>
              </a:lnSpc>
              <a:spcAft>
                <a:spcPts val="800"/>
              </a:spcAft>
            </a:pPr>
            <a:endParaRPr lang="en-GB" sz="1200" kern="0" dirty="0">
              <a:ea typeface="Times New Roman" panose="02020603050405020304" pitchFamily="18" charset="0"/>
              <a:cs typeface="Times New Roman" panose="02020603050405020304" pitchFamily="18" charset="0"/>
            </a:endParaRPr>
          </a:p>
          <a:p>
            <a:pPr algn="r">
              <a:lnSpc>
                <a:spcPct val="150000"/>
              </a:lnSpc>
              <a:spcAft>
                <a:spcPts val="800"/>
              </a:spcAft>
            </a:pPr>
            <a:endParaRPr lang="en-GB" sz="1200" kern="0" dirty="0">
              <a:effectLst/>
              <a:ea typeface="Times New Roman" panose="02020603050405020304" pitchFamily="18" charset="0"/>
              <a:cs typeface="Times New Roman" panose="02020603050405020304" pitchFamily="18" charset="0"/>
            </a:endParaRPr>
          </a:p>
          <a:p>
            <a:pPr algn="r">
              <a:lnSpc>
                <a:spcPct val="150000"/>
              </a:lnSpc>
              <a:spcAft>
                <a:spcPts val="800"/>
              </a:spcAft>
            </a:pPr>
            <a:endParaRPr lang="en-GB" sz="1200" kern="0" dirty="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a typeface="Times New Roman" panose="02020603050405020304" pitchFamily="18" charset="0"/>
                <a:cs typeface="Times New Roman" panose="02020603050405020304" pitchFamily="18" charset="0"/>
              </a:rPr>
              <a:t>•        Both species can be eaten by most birds.</a:t>
            </a:r>
          </a:p>
          <a:p>
            <a:pPr>
              <a:lnSpc>
                <a:spcPct val="150000"/>
              </a:lnSpc>
              <a:spcAft>
                <a:spcPts val="800"/>
              </a:spcAft>
            </a:pPr>
            <a:r>
              <a:rPr lang="en-GB" sz="1200" kern="0" dirty="0">
                <a:ea typeface="Times New Roman" panose="02020603050405020304" pitchFamily="18" charset="0"/>
                <a:cs typeface="Times New Roman" panose="02020603050405020304" pitchFamily="18" charset="0"/>
              </a:rPr>
              <a:t>•        </a:t>
            </a:r>
            <a:r>
              <a:rPr lang="en-GB" sz="1200" kern="0" dirty="0" err="1">
                <a:ea typeface="Times New Roman" panose="02020603050405020304" pitchFamily="18" charset="0"/>
                <a:cs typeface="Times New Roman" panose="02020603050405020304" pitchFamily="18" charset="0"/>
              </a:rPr>
              <a:t>Amauris</a:t>
            </a:r>
            <a:r>
              <a:rPr lang="en-GB" sz="1200" kern="0" dirty="0">
                <a:ea typeface="Times New Roman" panose="02020603050405020304" pitchFamily="18" charset="0"/>
                <a:cs typeface="Times New Roman" panose="02020603050405020304" pitchFamily="18" charset="0"/>
              </a:rPr>
              <a:t> has a foul taste which birds do not like, so birds have learned not to prey on it.</a:t>
            </a:r>
          </a:p>
          <a:p>
            <a:pPr>
              <a:lnSpc>
                <a:spcPct val="150000"/>
              </a:lnSpc>
              <a:spcAft>
                <a:spcPts val="800"/>
              </a:spcAft>
            </a:pPr>
            <a:r>
              <a:rPr lang="en-GB" sz="1200" kern="0" dirty="0">
                <a:ea typeface="Times New Roman" panose="02020603050405020304" pitchFamily="18" charset="0"/>
                <a:cs typeface="Times New Roman" panose="02020603050405020304" pitchFamily="18" charset="0"/>
              </a:rPr>
              <a:t>•        </a:t>
            </a:r>
            <a:r>
              <a:rPr lang="en-GB" sz="1200" kern="0" dirty="0" err="1">
                <a:ea typeface="Times New Roman" panose="02020603050405020304" pitchFamily="18" charset="0"/>
                <a:cs typeface="Times New Roman" panose="02020603050405020304" pitchFamily="18" charset="0"/>
              </a:rPr>
              <a:t>Hypolimnas</a:t>
            </a:r>
            <a:r>
              <a:rPr lang="en-GB" sz="1200" kern="0" dirty="0">
                <a:ea typeface="Times New Roman" panose="02020603050405020304" pitchFamily="18" charset="0"/>
                <a:cs typeface="Times New Roman" panose="02020603050405020304" pitchFamily="18" charset="0"/>
              </a:rPr>
              <a:t> does not have a foul taste but most birds do not prey on it.</a:t>
            </a:r>
          </a:p>
          <a:p>
            <a:pPr>
              <a:lnSpc>
                <a:spcPct val="150000"/>
              </a:lnSpc>
              <a:spcAft>
                <a:spcPts val="800"/>
              </a:spcAft>
            </a:pPr>
            <a:r>
              <a:rPr lang="en-GB" sz="1200" kern="0" dirty="0">
                <a:ea typeface="Times New Roman" panose="02020603050405020304" pitchFamily="18" charset="0"/>
                <a:cs typeface="Times New Roman" panose="02020603050405020304" pitchFamily="18" charset="0"/>
              </a:rPr>
              <a:t> </a:t>
            </a:r>
            <a:r>
              <a:rPr lang="en-GB" sz="1200" b="1" kern="0" dirty="0">
                <a:ea typeface="Times New Roman" panose="02020603050405020304" pitchFamily="18" charset="0"/>
                <a:cs typeface="Times New Roman" panose="02020603050405020304" pitchFamily="18" charset="0"/>
              </a:rPr>
              <a:t>Suggest</a:t>
            </a:r>
            <a:r>
              <a:rPr lang="en-GB" sz="1200" kern="0" dirty="0">
                <a:ea typeface="Times New Roman" panose="02020603050405020304" pitchFamily="18" charset="0"/>
                <a:cs typeface="Times New Roman" panose="02020603050405020304" pitchFamily="18" charset="0"/>
              </a:rPr>
              <a:t> an explanation, in terms of natural selection, for the markings on the wings of  </a:t>
            </a:r>
            <a:r>
              <a:rPr lang="en-GB" sz="1200" kern="0" dirty="0" err="1">
                <a:ea typeface="Times New Roman" panose="02020603050405020304" pitchFamily="18" charset="0"/>
                <a:cs typeface="Times New Roman" panose="02020603050405020304" pitchFamily="18" charset="0"/>
              </a:rPr>
              <a:t>Hypolimnas</a:t>
            </a:r>
            <a:r>
              <a:rPr lang="en-GB" sz="1200" kern="0" dirty="0">
                <a:ea typeface="Times New Roman" panose="02020603050405020304" pitchFamily="18" charset="0"/>
                <a:cs typeface="Times New Roman" panose="02020603050405020304" pitchFamily="18" charset="0"/>
              </a:rPr>
              <a:t>.</a:t>
            </a:r>
          </a:p>
          <a:p>
            <a:pPr>
              <a:lnSpc>
                <a:spcPct val="150000"/>
              </a:lnSpc>
              <a:spcAft>
                <a:spcPts val="800"/>
              </a:spcAft>
            </a:pPr>
            <a:endParaRPr lang="en-GB" sz="1200" kern="0" dirty="0">
              <a:ea typeface="Times New Roman" panose="02020603050405020304" pitchFamily="18" charset="0"/>
              <a:cs typeface="Times New Roman" panose="02020603050405020304" pitchFamily="18" charset="0"/>
            </a:endParaRPr>
          </a:p>
          <a:p>
            <a:pPr algn="r">
              <a:lnSpc>
                <a:spcPct val="150000"/>
              </a:lnSpc>
              <a:spcAft>
                <a:spcPts val="800"/>
              </a:spcAft>
            </a:pPr>
            <a:r>
              <a:rPr lang="en-GB" sz="1200" kern="0" dirty="0">
                <a:effectLst/>
                <a:ea typeface="Times New Roman" panose="02020603050405020304" pitchFamily="18" charset="0"/>
                <a:cs typeface="Times New Roman" panose="02020603050405020304" pitchFamily="18" charset="0"/>
              </a:rPr>
              <a:t>………………………………………………………………………………………………………………………………………………………………………………………………………………………………………………………………………………………………………………………………………………………………………………………………………………………………………………………………………………………………………………………………………………………………………………………………………………………………………………………………………………………………………………………………………………………………………………………………………………………………….……………………………………………………………………………………………………………………………</a:t>
            </a:r>
            <a:r>
              <a:rPr lang="en-GB" sz="1200" b="1" kern="0" dirty="0">
                <a:effectLst/>
                <a:ea typeface="Times New Roman" panose="02020603050405020304" pitchFamily="18" charset="0"/>
                <a:cs typeface="Times New Roman" panose="02020603050405020304" pitchFamily="18" charset="0"/>
              </a:rPr>
              <a:t>(3</a:t>
            </a:r>
            <a:r>
              <a:rPr lang="en-GB" sz="1200" kern="0" dirty="0">
                <a:effectLst/>
                <a:ea typeface="Times New Roman" panose="02020603050405020304" pitchFamily="18" charset="0"/>
                <a:cs typeface="Times New Roman" panose="02020603050405020304" pitchFamily="18" charset="0"/>
              </a:rPr>
              <a:t> </a:t>
            </a:r>
            <a:r>
              <a:rPr lang="en-GB" sz="1200" b="1" kern="0" dirty="0">
                <a:effectLst/>
                <a:ea typeface="Times New Roman" panose="02020603050405020304" pitchFamily="18" charset="0"/>
                <a:cs typeface="Times New Roman" panose="02020603050405020304" pitchFamily="18" charset="0"/>
              </a:rPr>
              <a:t>marks)</a:t>
            </a:r>
            <a:endParaRPr lang="en-GB" sz="1200" kern="100" dirty="0">
              <a:effectLst/>
              <a:ea typeface="Times New Roman" panose="02020603050405020304" pitchFamily="18" charset="0"/>
              <a:cs typeface="Times New Roman" panose="02020603050405020304" pitchFamily="18" charset="0"/>
            </a:endParaRPr>
          </a:p>
          <a:p>
            <a:pPr>
              <a:lnSpc>
                <a:spcPct val="150000"/>
              </a:lnSpc>
            </a:pPr>
            <a:endParaRPr lang="en-GB" sz="1200" dirty="0"/>
          </a:p>
        </p:txBody>
      </p:sp>
      <p:pic>
        <p:nvPicPr>
          <p:cNvPr id="3074" name="Picture 2">
            <a:extLst>
              <a:ext uri="{FF2B5EF4-FFF2-40B4-BE49-F238E27FC236}">
                <a16:creationId xmlns:a16="http://schemas.microsoft.com/office/drawing/2014/main" id="{5D86B43F-7A45-E9F1-56CA-C386131ED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57" y="768248"/>
            <a:ext cx="5479281" cy="190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44CBE85-C428-CCE1-4602-559CB084987F}"/>
              </a:ext>
            </a:extLst>
          </p:cNvPr>
          <p:cNvPicPr>
            <a:picLocks noChangeAspect="1"/>
          </p:cNvPicPr>
          <p:nvPr/>
        </p:nvPicPr>
        <p:blipFill>
          <a:blip r:embed="rId3"/>
          <a:stretch>
            <a:fillRect/>
          </a:stretch>
        </p:blipFill>
        <p:spPr>
          <a:xfrm>
            <a:off x="689357" y="4950678"/>
            <a:ext cx="5177896" cy="1818111"/>
          </a:xfrm>
          <a:prstGeom prst="rect">
            <a:avLst/>
          </a:prstGeom>
        </p:spPr>
      </p:pic>
      <p:sp>
        <p:nvSpPr>
          <p:cNvPr id="2" name="Slide Number Placeholder 1">
            <a:extLst>
              <a:ext uri="{FF2B5EF4-FFF2-40B4-BE49-F238E27FC236}">
                <a16:creationId xmlns:a16="http://schemas.microsoft.com/office/drawing/2014/main" id="{81636281-0F95-F30B-47B3-D10B31153FFE}"/>
              </a:ext>
            </a:extLst>
          </p:cNvPr>
          <p:cNvSpPr>
            <a:spLocks noGrp="1"/>
          </p:cNvSpPr>
          <p:nvPr>
            <p:ph type="sldNum" sz="quarter" idx="12"/>
          </p:nvPr>
        </p:nvSpPr>
        <p:spPr/>
        <p:txBody>
          <a:bodyPr/>
          <a:lstStyle/>
          <a:p>
            <a:fld id="{A49C798E-A141-4728-B2C1-C020555BD9EF}" type="slidenum">
              <a:rPr lang="en-GB" smtClean="0"/>
              <a:t>77</a:t>
            </a:fld>
            <a:endParaRPr lang="en-GB"/>
          </a:p>
        </p:txBody>
      </p:sp>
    </p:spTree>
    <p:extLst>
      <p:ext uri="{BB962C8B-B14F-4D97-AF65-F5344CB8AC3E}">
        <p14:creationId xmlns:p14="http://schemas.microsoft.com/office/powerpoint/2010/main" val="1709282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09007"/>
            <a:ext cx="6311900" cy="340734"/>
          </a:xfrm>
          <a:prstGeom prst="rect">
            <a:avLst/>
          </a:prstGeom>
          <a:noFill/>
          <a:ln w="28575">
            <a:noFill/>
          </a:ln>
        </p:spPr>
        <p:txBody>
          <a:bodyPr wrap="square" rtlCol="0">
            <a:spAutoFit/>
          </a:bodyPr>
          <a:lstStyle/>
          <a:p>
            <a:pPr>
              <a:lnSpc>
                <a:spcPct val="150000"/>
              </a:lnSpc>
            </a:pPr>
            <a:r>
              <a:rPr lang="en-GB" sz="1200" b="1" u="sng" dirty="0"/>
              <a:t>YOU DO</a:t>
            </a:r>
          </a:p>
        </p:txBody>
      </p:sp>
      <p:sp>
        <p:nvSpPr>
          <p:cNvPr id="5" name="TextBox 4">
            <a:extLst>
              <a:ext uri="{FF2B5EF4-FFF2-40B4-BE49-F238E27FC236}">
                <a16:creationId xmlns:a16="http://schemas.microsoft.com/office/drawing/2014/main" id="{15E0918B-936A-3B0D-F181-6236CCC6E989}"/>
              </a:ext>
            </a:extLst>
          </p:cNvPr>
          <p:cNvSpPr txBox="1"/>
          <p:nvPr/>
        </p:nvSpPr>
        <p:spPr>
          <a:xfrm>
            <a:off x="273049" y="649741"/>
            <a:ext cx="6445251" cy="4598310"/>
          </a:xfrm>
          <a:prstGeom prst="rect">
            <a:avLst/>
          </a:prstGeom>
          <a:noFill/>
        </p:spPr>
        <p:txBody>
          <a:bodyPr wrap="square">
            <a:spAutoFit/>
          </a:bodyPr>
          <a:lstStyle/>
          <a:p>
            <a:pPr>
              <a:lnSpc>
                <a:spcPct val="150000"/>
              </a:lnSpc>
            </a:pPr>
            <a:r>
              <a:rPr lang="en-GB" sz="1200" kern="0" dirty="0">
                <a:ea typeface="Times New Roman" panose="02020603050405020304" pitchFamily="18" charset="0"/>
                <a:cs typeface="Times New Roman" panose="02020603050405020304" pitchFamily="18" charset="0"/>
              </a:rPr>
              <a:t>The peppered moth is an example of a mutation which gives the mutant variety an advantage in certain environmental conditions.</a:t>
            </a:r>
          </a:p>
          <a:p>
            <a:pPr>
              <a:lnSpc>
                <a:spcPct val="150000"/>
              </a:lnSpc>
            </a:pPr>
            <a:r>
              <a:rPr lang="en-GB" sz="1200" kern="0" dirty="0">
                <a:ea typeface="Times New Roman" panose="02020603050405020304" pitchFamily="18" charset="0"/>
                <a:cs typeface="Times New Roman" panose="02020603050405020304" pitchFamily="18" charset="0"/>
              </a:rPr>
              <a:t>Normally the peppered moth is light coloured.</a:t>
            </a:r>
          </a:p>
          <a:p>
            <a:pPr>
              <a:lnSpc>
                <a:spcPct val="150000"/>
              </a:lnSpc>
            </a:pPr>
            <a:r>
              <a:rPr lang="en-GB" sz="1200" kern="0" dirty="0">
                <a:ea typeface="Times New Roman" panose="02020603050405020304" pitchFamily="18" charset="0"/>
                <a:cs typeface="Times New Roman" panose="02020603050405020304" pitchFamily="18" charset="0"/>
              </a:rPr>
              <a:t>In 1848 the first dark form of the peppered moth was caught in the Manchester area. By 1895, 98% of the population was the dark form. In an area where a smokeless zone was established in 1972 the percentage of light-coloured peppered moths changed. In 1961 it was 5.2% but in 1974 it had risen to 10.5%.</a:t>
            </a:r>
          </a:p>
          <a:p>
            <a:pPr>
              <a:lnSpc>
                <a:spcPct val="150000"/>
              </a:lnSpc>
            </a:pPr>
            <a:endParaRPr lang="en-GB" sz="1200" kern="0" dirty="0">
              <a:ea typeface="Times New Roman" panose="02020603050405020304" pitchFamily="18" charset="0"/>
              <a:cs typeface="Times New Roman" panose="02020603050405020304" pitchFamily="18" charset="0"/>
            </a:endParaRPr>
          </a:p>
          <a:p>
            <a:pPr>
              <a:lnSpc>
                <a:spcPct val="150000"/>
              </a:lnSpc>
            </a:pPr>
            <a:r>
              <a:rPr lang="en-GB" sz="1200" kern="0" dirty="0">
                <a:ea typeface="Times New Roman" panose="02020603050405020304" pitchFamily="18" charset="0"/>
                <a:cs typeface="Times New Roman" panose="02020603050405020304" pitchFamily="18" charset="0"/>
              </a:rPr>
              <a:t>Use the information above to explain the term natural selection.</a:t>
            </a:r>
          </a:p>
          <a:p>
            <a:pPr algn="r">
              <a:lnSpc>
                <a:spcPct val="150000"/>
              </a:lnSpc>
              <a:spcAft>
                <a:spcPts val="800"/>
              </a:spcAft>
            </a:pPr>
            <a:r>
              <a:rPr lang="en-GB" sz="1200" kern="0" dirty="0">
                <a:effectLst/>
                <a:ea typeface="Times New Roman" panose="02020603050405020304" pitchFamily="18" charset="0"/>
                <a:cs typeface="Times New Roman" panose="02020603050405020304" pitchFamily="18" charset="0"/>
              </a:rPr>
              <a:t>………………………………………………………………………………………………………………………………………………………………………………………………………………………………………………………………………………………………………………………………………………………………………………………………………………………………………………………………………………………………………………………………………………………………………………………………………………………………………………………………………………………………………………………………………………………………………………………………………………………………….……………………………………………………………………………………………………………………………</a:t>
            </a:r>
            <a:r>
              <a:rPr lang="en-GB" sz="1200" b="1" kern="0" dirty="0">
                <a:effectLst/>
                <a:ea typeface="Times New Roman" panose="02020603050405020304" pitchFamily="18" charset="0"/>
                <a:cs typeface="Times New Roman" panose="02020603050405020304" pitchFamily="18" charset="0"/>
              </a:rPr>
              <a:t>(4</a:t>
            </a:r>
            <a:r>
              <a:rPr lang="en-GB" sz="1200" kern="0" dirty="0">
                <a:effectLst/>
                <a:ea typeface="Times New Roman" panose="02020603050405020304" pitchFamily="18" charset="0"/>
                <a:cs typeface="Times New Roman" panose="02020603050405020304" pitchFamily="18" charset="0"/>
              </a:rPr>
              <a:t> </a:t>
            </a:r>
            <a:r>
              <a:rPr lang="en-GB" sz="1200" b="1" kern="0" dirty="0">
                <a:effectLst/>
                <a:ea typeface="Times New Roman" panose="02020603050405020304" pitchFamily="18" charset="0"/>
                <a:cs typeface="Times New Roman" panose="02020603050405020304" pitchFamily="18" charset="0"/>
              </a:rPr>
              <a:t>marks)</a:t>
            </a:r>
            <a:endParaRPr lang="en-GB" sz="1200" kern="100" dirty="0">
              <a:effectLst/>
              <a:ea typeface="Times New Roman" panose="02020603050405020304" pitchFamily="18" charset="0"/>
              <a:cs typeface="Times New Roman" panose="02020603050405020304" pitchFamily="18" charset="0"/>
            </a:endParaRPr>
          </a:p>
          <a:p>
            <a:pPr>
              <a:lnSpc>
                <a:spcPct val="150000"/>
              </a:lnSpc>
            </a:pPr>
            <a:endParaRPr lang="en-GB" sz="1200" dirty="0"/>
          </a:p>
        </p:txBody>
      </p:sp>
      <p:pic>
        <p:nvPicPr>
          <p:cNvPr id="7" name="Picture 6">
            <a:extLst>
              <a:ext uri="{FF2B5EF4-FFF2-40B4-BE49-F238E27FC236}">
                <a16:creationId xmlns:a16="http://schemas.microsoft.com/office/drawing/2014/main" id="{B6A89B45-34A4-2854-1CA8-DBB704DED255}"/>
              </a:ext>
            </a:extLst>
          </p:cNvPr>
          <p:cNvPicPr>
            <a:picLocks noChangeAspect="1"/>
          </p:cNvPicPr>
          <p:nvPr/>
        </p:nvPicPr>
        <p:blipFill>
          <a:blip r:embed="rId2"/>
          <a:stretch>
            <a:fillRect/>
          </a:stretch>
        </p:blipFill>
        <p:spPr>
          <a:xfrm>
            <a:off x="718154" y="3387421"/>
            <a:ext cx="5077988" cy="4005837"/>
          </a:xfrm>
          <a:prstGeom prst="rect">
            <a:avLst/>
          </a:prstGeom>
        </p:spPr>
      </p:pic>
      <p:sp>
        <p:nvSpPr>
          <p:cNvPr id="2" name="Slide Number Placeholder 1">
            <a:extLst>
              <a:ext uri="{FF2B5EF4-FFF2-40B4-BE49-F238E27FC236}">
                <a16:creationId xmlns:a16="http://schemas.microsoft.com/office/drawing/2014/main" id="{EA710198-72B5-8112-D75C-DF5108E24D30}"/>
              </a:ext>
            </a:extLst>
          </p:cNvPr>
          <p:cNvSpPr>
            <a:spLocks noGrp="1"/>
          </p:cNvSpPr>
          <p:nvPr>
            <p:ph type="sldNum" sz="quarter" idx="12"/>
          </p:nvPr>
        </p:nvSpPr>
        <p:spPr/>
        <p:txBody>
          <a:bodyPr/>
          <a:lstStyle/>
          <a:p>
            <a:fld id="{A49C798E-A141-4728-B2C1-C020555BD9EF}" type="slidenum">
              <a:rPr lang="en-GB" smtClean="0"/>
              <a:t>78</a:t>
            </a:fld>
            <a:endParaRPr lang="en-GB"/>
          </a:p>
        </p:txBody>
      </p:sp>
    </p:spTree>
    <p:extLst>
      <p:ext uri="{BB962C8B-B14F-4D97-AF65-F5344CB8AC3E}">
        <p14:creationId xmlns:p14="http://schemas.microsoft.com/office/powerpoint/2010/main" val="2086175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4" y="324854"/>
          <a:ext cx="6274909" cy="8506326"/>
        </p:xfrm>
        <a:graphic>
          <a:graphicData uri="http://schemas.openxmlformats.org/drawingml/2006/table">
            <a:tbl>
              <a:tblPr firstRow="1" bandRow="1">
                <a:tableStyleId>{5C22544A-7EE6-4342-B048-85BDC9FD1C3A}</a:tableStyleId>
              </a:tblPr>
              <a:tblGrid>
                <a:gridCol w="379927">
                  <a:extLst>
                    <a:ext uri="{9D8B030D-6E8A-4147-A177-3AD203B41FA5}">
                      <a16:colId xmlns:a16="http://schemas.microsoft.com/office/drawing/2014/main" val="1728834577"/>
                    </a:ext>
                  </a:extLst>
                </a:gridCol>
                <a:gridCol w="5894982">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Natural Selection &amp; Evolution</a:t>
                      </a:r>
                    </a:p>
                    <a:p>
                      <a:pPr>
                        <a:lnSpc>
                          <a:spcPct val="150000"/>
                        </a:lnSpc>
                      </a:pPr>
                      <a:r>
                        <a:rPr lang="en-GB" sz="1200" b="0" u="none" dirty="0">
                          <a:solidFill>
                            <a:schemeClr val="tx1"/>
                          </a:solidFill>
                        </a:rPr>
                        <a:t>New species eventually form when natural selection occurs over many generations. </a:t>
                      </a:r>
                    </a:p>
                    <a:p>
                      <a:pPr>
                        <a:lnSpc>
                          <a:spcPct val="150000"/>
                        </a:lnSpc>
                      </a:pPr>
                      <a:r>
                        <a:rPr lang="en-GB" sz="1200" b="0" u="none" dirty="0">
                          <a:solidFill>
                            <a:schemeClr val="tx1"/>
                          </a:solidFill>
                        </a:rPr>
                        <a:t>For example, if a population gets separated into two separate populations (e.g. because of geographical or climate changes), the population will be exposed to different environments. Natural selection might select different characteristics which causes two species to evolve after many generations. </a:t>
                      </a:r>
                    </a:p>
                    <a:p>
                      <a:pPr>
                        <a:lnSpc>
                          <a:spcPct val="150000"/>
                        </a:lnSpc>
                      </a:pPr>
                      <a:r>
                        <a:rPr lang="en-GB" sz="1200" b="0" u="none" dirty="0">
                          <a:solidFill>
                            <a:schemeClr val="tx1"/>
                          </a:solidFill>
                        </a:rPr>
                        <a:t>Charles Darwin observed the results of evolution in the Galapagos Islands. Darwin observed that there were many species of finches on the islands that were all very similar. The difference between them was their beaks. On some islands, the finches had beaks that were good at picking up and eating seeds. Others had much stronger beaks that were good for cracking nuts. Darwin suggested that the finches had a common ancestor. The different beaks resulted from populations of finches becoming isolated from each other and being exposed to different types of food. </a:t>
                      </a: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endParaRPr lang="en-GB" sz="1200" b="0" u="none" dirty="0">
                        <a:solidFill>
                          <a:schemeClr val="tx1"/>
                        </a:solidFill>
                      </a:endParaRPr>
                    </a:p>
                    <a:p>
                      <a:pPr>
                        <a:lnSpc>
                          <a:spcPct val="150000"/>
                        </a:lnSpc>
                      </a:pPr>
                      <a:r>
                        <a:rPr lang="en-GB" sz="1200" b="1" u="sng" dirty="0">
                          <a:solidFill>
                            <a:schemeClr val="tx1"/>
                          </a:solidFill>
                        </a:rPr>
                        <a:t>Extinction</a:t>
                      </a:r>
                    </a:p>
                    <a:p>
                      <a:pPr>
                        <a:lnSpc>
                          <a:spcPct val="150000"/>
                        </a:lnSpc>
                      </a:pPr>
                      <a:r>
                        <a:rPr lang="en-GB" sz="1200" b="0" u="none" dirty="0">
                          <a:solidFill>
                            <a:schemeClr val="tx1"/>
                          </a:solidFill>
                        </a:rPr>
                        <a:t>Natural selection and evolution require that individuals in a population are exposed to changes in an environment. Those that are best suited to the environment then survive, reproduce and pass on favourable alleles. This process takes a lot of time. Sometimes, changes happen very quickly or are so large that no individuals survive; this is called extinction. </a:t>
                      </a:r>
                    </a:p>
                    <a:p>
                      <a:pPr>
                        <a:lnSpc>
                          <a:spcPct val="150000"/>
                        </a:lnSpc>
                      </a:pPr>
                      <a:r>
                        <a:rPr lang="en-GB" sz="1200" b="0" u="none" dirty="0">
                          <a:solidFill>
                            <a:schemeClr val="tx1"/>
                          </a:solidFill>
                        </a:rPr>
                        <a:t>Extinction can be caused by new predators, new diseases, food sources becoming scarce. Natural disasters and rapid climate changes.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descr="A black and white drawing of a bird's head&#10;&#10;Description automatically generated">
            <a:extLst>
              <a:ext uri="{FF2B5EF4-FFF2-40B4-BE49-F238E27FC236}">
                <a16:creationId xmlns:a16="http://schemas.microsoft.com/office/drawing/2014/main" id="{494F1A68-2A19-2DB0-044A-17852B7D80CD}"/>
              </a:ext>
            </a:extLst>
          </p:cNvPr>
          <p:cNvPicPr>
            <a:picLocks noChangeAspect="1"/>
          </p:cNvPicPr>
          <p:nvPr/>
        </p:nvPicPr>
        <p:blipFill>
          <a:blip r:embed="rId2"/>
          <a:stretch>
            <a:fillRect/>
          </a:stretch>
        </p:blipFill>
        <p:spPr>
          <a:xfrm>
            <a:off x="1025201" y="4160450"/>
            <a:ext cx="2852340" cy="2151140"/>
          </a:xfrm>
          <a:prstGeom prst="rect">
            <a:avLst/>
          </a:prstGeom>
        </p:spPr>
      </p:pic>
      <p:pic>
        <p:nvPicPr>
          <p:cNvPr id="7" name="Picture 6" descr="A collage of birds&#10;&#10;Description automatically generated">
            <a:extLst>
              <a:ext uri="{FF2B5EF4-FFF2-40B4-BE49-F238E27FC236}">
                <a16:creationId xmlns:a16="http://schemas.microsoft.com/office/drawing/2014/main" id="{EFE9D3E0-9DA4-B5C5-255E-86CA84339A3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766323" y="4160451"/>
            <a:ext cx="2491668" cy="2151140"/>
          </a:xfrm>
          <a:prstGeom prst="rect">
            <a:avLst/>
          </a:prstGeom>
        </p:spPr>
      </p:pic>
      <p:sp>
        <p:nvSpPr>
          <p:cNvPr id="3" name="Slide Number Placeholder 2">
            <a:extLst>
              <a:ext uri="{FF2B5EF4-FFF2-40B4-BE49-F238E27FC236}">
                <a16:creationId xmlns:a16="http://schemas.microsoft.com/office/drawing/2014/main" id="{75E6BF0D-2A5F-A18F-F666-E70946DF883C}"/>
              </a:ext>
            </a:extLst>
          </p:cNvPr>
          <p:cNvSpPr>
            <a:spLocks noGrp="1"/>
          </p:cNvSpPr>
          <p:nvPr>
            <p:ph type="sldNum" sz="quarter" idx="12"/>
          </p:nvPr>
        </p:nvSpPr>
        <p:spPr/>
        <p:txBody>
          <a:bodyPr/>
          <a:lstStyle/>
          <a:p>
            <a:fld id="{A49C798E-A141-4728-B2C1-C020555BD9EF}" type="slidenum">
              <a:rPr lang="en-GB" smtClean="0"/>
              <a:t>79</a:t>
            </a:fld>
            <a:endParaRPr lang="en-GB"/>
          </a:p>
        </p:txBody>
      </p:sp>
    </p:spTree>
    <p:extLst>
      <p:ext uri="{BB962C8B-B14F-4D97-AF65-F5344CB8AC3E}">
        <p14:creationId xmlns:p14="http://schemas.microsoft.com/office/powerpoint/2010/main" val="3886842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12945037"/>
              </p:ext>
            </p:extLst>
          </p:nvPr>
        </p:nvGraphicFramePr>
        <p:xfrm>
          <a:off x="348915" y="324854"/>
          <a:ext cx="6160570" cy="8506326"/>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GB" sz="1200" u="sng" dirty="0">
                          <a:solidFill>
                            <a:schemeClr val="tx1"/>
                          </a:solidFill>
                        </a:rPr>
                        <a:t>TRIPLE SCIENCE ONLY: Advantages and Disadvantages of sexual and asexual </a:t>
                      </a:r>
                      <a:r>
                        <a:rPr lang="en-GB" sz="1200" u="sng" dirty="0">
                          <a:solidFill>
                            <a:schemeClr val="tx1"/>
                          </a:solidFill>
                          <a:latin typeface="+mn-lt"/>
                        </a:rPr>
                        <a:t>reproduction</a:t>
                      </a:r>
                    </a:p>
                    <a:p>
                      <a:pPr fontAlgn="base">
                        <a:lnSpc>
                          <a:spcPct val="150000"/>
                        </a:lnSpc>
                      </a:pPr>
                      <a:r>
                        <a:rPr lang="en-US" sz="1200" b="0" i="0" u="sng" kern="1200" dirty="0">
                          <a:solidFill>
                            <a:schemeClr val="tx1"/>
                          </a:solidFill>
                          <a:effectLst/>
                          <a:latin typeface="+mn-lt"/>
                          <a:ea typeface="+mn-ea"/>
                          <a:cs typeface="+mn-cs"/>
                        </a:rPr>
                        <a:t>The </a:t>
                      </a:r>
                      <a:r>
                        <a:rPr lang="en-US" sz="1200" b="1" i="0" u="sng" kern="1200" dirty="0">
                          <a:solidFill>
                            <a:schemeClr val="tx1"/>
                          </a:solidFill>
                          <a:effectLst/>
                          <a:latin typeface="+mn-lt"/>
                          <a:ea typeface="+mn-ea"/>
                          <a:cs typeface="+mn-cs"/>
                        </a:rPr>
                        <a:t>advantages</a:t>
                      </a:r>
                      <a:r>
                        <a:rPr lang="en-US" sz="1200" b="0" i="0" u="sng" kern="1200" dirty="0">
                          <a:solidFill>
                            <a:schemeClr val="tx1"/>
                          </a:solidFill>
                          <a:effectLst/>
                          <a:latin typeface="+mn-lt"/>
                          <a:ea typeface="+mn-ea"/>
                          <a:cs typeface="+mn-cs"/>
                        </a:rPr>
                        <a:t> of sexual reproduction:</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Produces variation in the offspring</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0" i="1" kern="1200" dirty="0">
                          <a:solidFill>
                            <a:schemeClr val="tx1"/>
                          </a:solidFill>
                          <a:effectLst/>
                          <a:latin typeface="+mn-lt"/>
                          <a:ea typeface="+mn-ea"/>
                          <a:cs typeface="+mn-cs"/>
                        </a:rPr>
                        <a:t>species</a:t>
                      </a:r>
                      <a:r>
                        <a:rPr lang="en-US" sz="1200" b="0" i="0" kern="1200" dirty="0">
                          <a:solidFill>
                            <a:schemeClr val="tx1"/>
                          </a:solidFill>
                          <a:effectLst/>
                          <a:latin typeface="+mn-lt"/>
                          <a:ea typeface="+mn-ea"/>
                          <a:cs typeface="+mn-cs"/>
                        </a:rPr>
                        <a:t> can adapt to new environments due to variation, which gives them a survival advantage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A </a:t>
                      </a:r>
                      <a:r>
                        <a:rPr lang="en-US" sz="1200" b="0" i="1" kern="1200" dirty="0">
                          <a:solidFill>
                            <a:schemeClr val="tx1"/>
                          </a:solidFill>
                          <a:effectLst/>
                          <a:latin typeface="+mn-lt"/>
                          <a:ea typeface="+mn-ea"/>
                          <a:cs typeface="+mn-cs"/>
                        </a:rPr>
                        <a:t>disease</a:t>
                      </a:r>
                      <a:r>
                        <a:rPr lang="en-US" sz="1200" b="0" i="0" kern="1200" dirty="0">
                          <a:solidFill>
                            <a:schemeClr val="tx1"/>
                          </a:solidFill>
                          <a:effectLst/>
                          <a:latin typeface="+mn-lt"/>
                          <a:ea typeface="+mn-ea"/>
                          <a:cs typeface="+mn-cs"/>
                        </a:rPr>
                        <a:t> is less likely to affect all the individuals in a population</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Humans can speed up natural selection through </a:t>
                      </a:r>
                      <a:r>
                        <a:rPr lang="en-US" sz="1200" b="1" i="0" kern="1200" dirty="0">
                          <a:solidFill>
                            <a:schemeClr val="tx1"/>
                          </a:solidFill>
                          <a:effectLst/>
                          <a:latin typeface="+mn-lt"/>
                          <a:ea typeface="+mn-ea"/>
                          <a:cs typeface="+mn-cs"/>
                        </a:rPr>
                        <a:t>selective breeding</a:t>
                      </a:r>
                      <a:r>
                        <a:rPr lang="en-US" sz="1200" b="0" i="0" kern="1200" dirty="0">
                          <a:solidFill>
                            <a:schemeClr val="tx1"/>
                          </a:solidFill>
                          <a:effectLst/>
                          <a:latin typeface="+mn-lt"/>
                          <a:ea typeface="+mn-ea"/>
                          <a:cs typeface="+mn-cs"/>
                        </a:rPr>
                        <a:t>, which can increase food production</a:t>
                      </a:r>
                    </a:p>
                    <a:p>
                      <a:pPr fontAlgn="base">
                        <a:lnSpc>
                          <a:spcPct val="150000"/>
                        </a:lnSpc>
                      </a:pPr>
                      <a:r>
                        <a:rPr lang="en-US" sz="1200" b="0" i="0" u="sng" kern="1200" dirty="0">
                          <a:solidFill>
                            <a:schemeClr val="tx1"/>
                          </a:solidFill>
                          <a:effectLst/>
                          <a:latin typeface="+mn-lt"/>
                          <a:ea typeface="+mn-ea"/>
                          <a:cs typeface="+mn-cs"/>
                        </a:rPr>
                        <a:t>The </a:t>
                      </a:r>
                      <a:r>
                        <a:rPr lang="en-US" sz="1200" b="1" i="0" u="sng" kern="1200" dirty="0">
                          <a:solidFill>
                            <a:schemeClr val="tx1"/>
                          </a:solidFill>
                          <a:effectLst/>
                          <a:latin typeface="+mn-lt"/>
                          <a:ea typeface="+mn-ea"/>
                          <a:cs typeface="+mn-cs"/>
                        </a:rPr>
                        <a:t>disadvantages</a:t>
                      </a:r>
                      <a:r>
                        <a:rPr lang="en-US" sz="1200" b="0" i="0" u="sng" kern="1200" dirty="0">
                          <a:solidFill>
                            <a:schemeClr val="tx1"/>
                          </a:solidFill>
                          <a:effectLst/>
                          <a:latin typeface="+mn-lt"/>
                          <a:ea typeface="+mn-ea"/>
                          <a:cs typeface="+mn-cs"/>
                        </a:rPr>
                        <a:t> of sexual reproduction:</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time and energy are needed to find a mate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it is not possible for an isolated individual</a:t>
                      </a:r>
                    </a:p>
                    <a:p>
                      <a:pPr fontAlgn="base">
                        <a:lnSpc>
                          <a:spcPct val="150000"/>
                        </a:lnSpc>
                      </a:pPr>
                      <a:r>
                        <a:rPr lang="en-US" sz="1200" b="0" i="0" u="sng" kern="1200" dirty="0">
                          <a:solidFill>
                            <a:schemeClr val="tx1"/>
                          </a:solidFill>
                          <a:effectLst/>
                          <a:latin typeface="+mn-lt"/>
                          <a:ea typeface="+mn-ea"/>
                          <a:cs typeface="+mn-cs"/>
                        </a:rPr>
                        <a:t>The </a:t>
                      </a:r>
                      <a:r>
                        <a:rPr lang="en-US" sz="1200" b="1" i="0" u="sng" kern="1200" dirty="0">
                          <a:solidFill>
                            <a:schemeClr val="tx1"/>
                          </a:solidFill>
                          <a:effectLst/>
                          <a:latin typeface="+mn-lt"/>
                          <a:ea typeface="+mn-ea"/>
                          <a:cs typeface="+mn-cs"/>
                        </a:rPr>
                        <a:t>advantages</a:t>
                      </a:r>
                      <a:r>
                        <a:rPr lang="en-US" sz="1200" b="0" i="0" u="sng" kern="1200" dirty="0">
                          <a:solidFill>
                            <a:schemeClr val="tx1"/>
                          </a:solidFill>
                          <a:effectLst/>
                          <a:latin typeface="+mn-lt"/>
                          <a:ea typeface="+mn-ea"/>
                          <a:cs typeface="+mn-cs"/>
                        </a:rPr>
                        <a:t> of asexual reproduction include: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the population can increase rapidly when the conditions are favourable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only one parent is needed</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it is more time and energy efficient as you don't need a mate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it is faster than sexual reproduction</a:t>
                      </a:r>
                    </a:p>
                    <a:p>
                      <a:pPr fontAlgn="base">
                        <a:lnSpc>
                          <a:spcPct val="150000"/>
                        </a:lnSpc>
                      </a:pPr>
                      <a:r>
                        <a:rPr lang="en-US" sz="1200" b="0" i="0" u="sng" kern="1200" dirty="0">
                          <a:solidFill>
                            <a:schemeClr val="tx1"/>
                          </a:solidFill>
                          <a:effectLst/>
                          <a:latin typeface="+mn-lt"/>
                          <a:ea typeface="+mn-ea"/>
                          <a:cs typeface="+mn-cs"/>
                        </a:rPr>
                        <a:t>The </a:t>
                      </a:r>
                      <a:r>
                        <a:rPr lang="en-US" sz="1200" b="1" i="0" u="sng" kern="1200" dirty="0">
                          <a:solidFill>
                            <a:schemeClr val="tx1"/>
                          </a:solidFill>
                          <a:effectLst/>
                          <a:latin typeface="+mn-lt"/>
                          <a:ea typeface="+mn-ea"/>
                          <a:cs typeface="+mn-cs"/>
                        </a:rPr>
                        <a:t>disadvantages</a:t>
                      </a:r>
                      <a:r>
                        <a:rPr lang="en-US" sz="1200" b="0" i="0" u="sng" kern="1200" dirty="0">
                          <a:solidFill>
                            <a:schemeClr val="tx1"/>
                          </a:solidFill>
                          <a:effectLst/>
                          <a:latin typeface="+mn-lt"/>
                          <a:ea typeface="+mn-ea"/>
                          <a:cs typeface="+mn-cs"/>
                        </a:rPr>
                        <a:t> of asexual reproduction include: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it does not lead to variation in a population</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the species may only be suited to one habitat</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disease may affect all the individuals in a population</a:t>
                      </a:r>
                    </a:p>
                    <a:p>
                      <a:pPr algn="l">
                        <a:lnSpc>
                          <a:spcPct val="150000"/>
                        </a:lnSpc>
                      </a:pPr>
                      <a:endParaRPr lang="en-GB" sz="120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3" name="Slide Number Placeholder 2">
            <a:extLst>
              <a:ext uri="{FF2B5EF4-FFF2-40B4-BE49-F238E27FC236}">
                <a16:creationId xmlns:a16="http://schemas.microsoft.com/office/drawing/2014/main" id="{B837BB71-63B7-9D84-848F-31A74C8110A2}"/>
              </a:ext>
            </a:extLst>
          </p:cNvPr>
          <p:cNvSpPr>
            <a:spLocks noGrp="1"/>
          </p:cNvSpPr>
          <p:nvPr>
            <p:ph type="sldNum" sz="quarter" idx="12"/>
          </p:nvPr>
        </p:nvSpPr>
        <p:spPr/>
        <p:txBody>
          <a:bodyPr/>
          <a:lstStyle/>
          <a:p>
            <a:fld id="{A49C798E-A141-4728-B2C1-C020555BD9EF}" type="slidenum">
              <a:rPr lang="en-GB" smtClean="0"/>
              <a:t>8</a:t>
            </a:fld>
            <a:endParaRPr lang="en-GB"/>
          </a:p>
        </p:txBody>
      </p:sp>
    </p:spTree>
    <p:extLst>
      <p:ext uri="{BB962C8B-B14F-4D97-AF65-F5344CB8AC3E}">
        <p14:creationId xmlns:p14="http://schemas.microsoft.com/office/powerpoint/2010/main" val="33776388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203200"/>
            <a:ext cx="6311900" cy="8327536"/>
          </a:xfrm>
          <a:prstGeom prst="rect">
            <a:avLst/>
          </a:prstGeom>
          <a:noFill/>
          <a:ln w="28575">
            <a:noFill/>
          </a:ln>
        </p:spPr>
        <p:txBody>
          <a:bodyPr wrap="square" rtlCol="0">
            <a:spAutoFit/>
          </a:bodyPr>
          <a:lstStyle/>
          <a:p>
            <a:pPr>
              <a:lnSpc>
                <a:spcPct val="150000"/>
              </a:lnSpc>
            </a:pPr>
            <a:r>
              <a:rPr lang="en-GB" sz="1400" b="1" u="sng" dirty="0"/>
              <a:t>Rehearsal Questions</a:t>
            </a:r>
          </a:p>
          <a:p>
            <a:pPr marL="228600" indent="-228600">
              <a:lnSpc>
                <a:spcPct val="200000"/>
              </a:lnSpc>
              <a:buAutoNum type="alphaLcPeriod"/>
            </a:pPr>
            <a:r>
              <a:rPr lang="en-GB" sz="1200" dirty="0"/>
              <a:t>How many generations are required for evolution by natural selection to occur?</a:t>
            </a:r>
          </a:p>
          <a:p>
            <a:pPr>
              <a:lnSpc>
                <a:spcPct val="200000"/>
              </a:lnSpc>
            </a:pPr>
            <a:r>
              <a:rPr lang="en-GB" sz="1200" dirty="0"/>
              <a:t>………………………………………………………………………………………………………………………………………………………….</a:t>
            </a:r>
          </a:p>
          <a:p>
            <a:pPr marL="228600" indent="-228600">
              <a:lnSpc>
                <a:spcPct val="200000"/>
              </a:lnSpc>
              <a:buAutoNum type="alphaLcPeriod" startAt="2"/>
            </a:pPr>
            <a:r>
              <a:rPr lang="en-GB" sz="1200" dirty="0"/>
              <a:t>How could you find out if two individuals are in the same species? </a:t>
            </a:r>
          </a:p>
          <a:p>
            <a:pPr>
              <a:lnSpc>
                <a:spcPct val="200000"/>
              </a:lnSpc>
            </a:pPr>
            <a:r>
              <a:rPr lang="en-GB" sz="1200" dirty="0"/>
              <a:t>………………………………………………………………………………………………………………………………………………………….</a:t>
            </a:r>
          </a:p>
          <a:p>
            <a:pPr marL="228600" indent="-228600">
              <a:lnSpc>
                <a:spcPct val="200000"/>
              </a:lnSpc>
              <a:buAutoNum type="alphaLcPeriod" startAt="3"/>
            </a:pPr>
            <a:r>
              <a:rPr lang="en-GB" sz="1200" dirty="0"/>
              <a:t>What do we call it when all of the individuals in a species die? </a:t>
            </a:r>
          </a:p>
          <a:p>
            <a:pPr>
              <a:lnSpc>
                <a:spcPct val="200000"/>
              </a:lnSpc>
            </a:pPr>
            <a:r>
              <a:rPr lang="en-GB" sz="1200" dirty="0"/>
              <a:t>…………………………………………………………………………………………………………………………………………………………</a:t>
            </a:r>
          </a:p>
          <a:p>
            <a:pPr marL="228600" indent="-228600">
              <a:lnSpc>
                <a:spcPct val="200000"/>
              </a:lnSpc>
              <a:buAutoNum type="alphaLcPeriod" startAt="4"/>
            </a:pPr>
            <a:r>
              <a:rPr lang="en-GB" sz="1200" dirty="0"/>
              <a:t>Sometimes changes to the environment happen so quickly that natural selection doesn’t occur. This is because all of the individuals die. What do we call it when all of the individuals in a species die </a:t>
            </a:r>
          </a:p>
          <a:p>
            <a:pPr>
              <a:lnSpc>
                <a:spcPct val="200000"/>
              </a:lnSpc>
            </a:pPr>
            <a:r>
              <a:rPr lang="en-GB" sz="1200" dirty="0"/>
              <a:t>…………………………………………………………………………………………………………………………………………………………</a:t>
            </a:r>
          </a:p>
          <a:p>
            <a:pPr marL="228600" indent="-228600">
              <a:lnSpc>
                <a:spcPct val="200000"/>
              </a:lnSpc>
              <a:buAutoNum type="alphaLcPeriod" startAt="5"/>
            </a:pPr>
            <a:r>
              <a:rPr lang="en-GB" sz="1200" dirty="0"/>
              <a:t>Give one specific cause of extinction. </a:t>
            </a:r>
          </a:p>
          <a:p>
            <a:pPr>
              <a:lnSpc>
                <a:spcPct val="200000"/>
              </a:lnSpc>
            </a:pPr>
            <a:r>
              <a:rPr lang="en-GB" sz="1200" dirty="0"/>
              <a:t>…………………………………………………………………………………………………………………………………………………………</a:t>
            </a:r>
          </a:p>
          <a:p>
            <a:pPr>
              <a:lnSpc>
                <a:spcPct val="200000"/>
              </a:lnSpc>
            </a:pPr>
            <a:r>
              <a:rPr lang="en-GB" sz="1200" dirty="0"/>
              <a:t>f.    Two individuals reproduce and have fertile offspring. Are the individuals the same species? </a:t>
            </a:r>
          </a:p>
          <a:p>
            <a:pPr>
              <a:lnSpc>
                <a:spcPct val="200000"/>
              </a:lnSpc>
            </a:pPr>
            <a:r>
              <a:rPr lang="en-GB" sz="1200" dirty="0"/>
              <a:t>…………………………………………………………………………………………………………………………………………………………</a:t>
            </a:r>
          </a:p>
          <a:p>
            <a:pPr>
              <a:lnSpc>
                <a:spcPct val="200000"/>
              </a:lnSpc>
            </a:pPr>
            <a:r>
              <a:rPr lang="en-GB" sz="1200" dirty="0"/>
              <a:t>g.   There are many causes of extinction. State one cause of extinction. </a:t>
            </a:r>
          </a:p>
          <a:p>
            <a:pPr>
              <a:lnSpc>
                <a:spcPct val="200000"/>
              </a:lnSpc>
            </a:pPr>
            <a:r>
              <a:rPr lang="en-GB" sz="1200" dirty="0"/>
              <a:t>…………………………………………………………………………………………………………………………………………………………h.   Define ‘extinction’. </a:t>
            </a:r>
          </a:p>
          <a:p>
            <a:pPr>
              <a:lnSpc>
                <a:spcPct val="200000"/>
              </a:lnSpc>
            </a:pPr>
            <a:r>
              <a:rPr lang="en-GB" sz="1200" dirty="0"/>
              <a:t>…………………………………………………………………………………………………………………………………………………………</a:t>
            </a:r>
          </a:p>
          <a:p>
            <a:pPr>
              <a:lnSpc>
                <a:spcPct val="200000"/>
              </a:lnSpc>
            </a:pPr>
            <a:r>
              <a:rPr lang="en-GB" sz="1200" dirty="0" err="1"/>
              <a:t>i</a:t>
            </a:r>
            <a:r>
              <a:rPr lang="en-GB" sz="1200" dirty="0"/>
              <a:t>.   A lion and a tiger produce an infertile liger. Are the lion and tiger the same species?</a:t>
            </a:r>
          </a:p>
          <a:p>
            <a:pPr>
              <a:lnSpc>
                <a:spcPct val="200000"/>
              </a:lnSpc>
            </a:pPr>
            <a:r>
              <a:rPr lang="en-GB" sz="1200" dirty="0"/>
              <a:t>…………………………………………………………………………………………………………………………………………………………</a:t>
            </a:r>
          </a:p>
          <a:p>
            <a:pPr fontAlgn="base">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dirty="0"/>
          </a:p>
        </p:txBody>
      </p:sp>
      <p:sp>
        <p:nvSpPr>
          <p:cNvPr id="2" name="TextBox 1">
            <a:extLst>
              <a:ext uri="{FF2B5EF4-FFF2-40B4-BE49-F238E27FC236}">
                <a16:creationId xmlns:a16="http://schemas.microsoft.com/office/drawing/2014/main" id="{2FC3C02D-F8E4-CD59-CCEF-9951DFD833AD}"/>
              </a:ext>
            </a:extLst>
          </p:cNvPr>
          <p:cNvSpPr txBox="1"/>
          <p:nvPr/>
        </p:nvSpPr>
        <p:spPr>
          <a:xfrm>
            <a:off x="401444" y="6777351"/>
            <a:ext cx="4103649" cy="276999"/>
          </a:xfrm>
          <a:prstGeom prst="rect">
            <a:avLst/>
          </a:prstGeom>
          <a:noFill/>
          <a:ln>
            <a:solidFill>
              <a:schemeClr val="tx1"/>
            </a:solidFill>
          </a:ln>
        </p:spPr>
        <p:txBody>
          <a:bodyPr wrap="square" rtlCol="0">
            <a:spAutoFit/>
          </a:bodyPr>
          <a:lstStyle/>
          <a:p>
            <a:r>
              <a:rPr lang="en-GB" sz="1200" dirty="0"/>
              <a:t>Extinction occurs when all individuals in a species die.  </a:t>
            </a:r>
          </a:p>
        </p:txBody>
      </p:sp>
      <p:sp>
        <p:nvSpPr>
          <p:cNvPr id="3" name="TextBox 2">
            <a:extLst>
              <a:ext uri="{FF2B5EF4-FFF2-40B4-BE49-F238E27FC236}">
                <a16:creationId xmlns:a16="http://schemas.microsoft.com/office/drawing/2014/main" id="{73ABEFC6-E771-9630-F6F5-42E2BE972113}"/>
              </a:ext>
            </a:extLst>
          </p:cNvPr>
          <p:cNvSpPr txBox="1"/>
          <p:nvPr/>
        </p:nvSpPr>
        <p:spPr>
          <a:xfrm>
            <a:off x="401444" y="7515544"/>
            <a:ext cx="4103649" cy="276999"/>
          </a:xfrm>
          <a:prstGeom prst="rect">
            <a:avLst/>
          </a:prstGeom>
          <a:noFill/>
          <a:ln>
            <a:solidFill>
              <a:schemeClr val="tx1"/>
            </a:solidFill>
          </a:ln>
        </p:spPr>
        <p:txBody>
          <a:bodyPr wrap="square" rtlCol="0">
            <a:spAutoFit/>
          </a:bodyPr>
          <a:lstStyle/>
          <a:p>
            <a:r>
              <a:rPr lang="en-GB" sz="1200" dirty="0"/>
              <a:t>No. </a:t>
            </a:r>
          </a:p>
        </p:txBody>
      </p:sp>
      <p:sp>
        <p:nvSpPr>
          <p:cNvPr id="5" name="TextBox 4">
            <a:extLst>
              <a:ext uri="{FF2B5EF4-FFF2-40B4-BE49-F238E27FC236}">
                <a16:creationId xmlns:a16="http://schemas.microsoft.com/office/drawing/2014/main" id="{77F6DC44-08E1-6BA2-52CE-72079BA11211}"/>
              </a:ext>
            </a:extLst>
          </p:cNvPr>
          <p:cNvSpPr txBox="1"/>
          <p:nvPr/>
        </p:nvSpPr>
        <p:spPr>
          <a:xfrm>
            <a:off x="401444" y="6039158"/>
            <a:ext cx="6032810" cy="276999"/>
          </a:xfrm>
          <a:prstGeom prst="rect">
            <a:avLst/>
          </a:prstGeom>
          <a:noFill/>
          <a:ln>
            <a:solidFill>
              <a:schemeClr val="tx1"/>
            </a:solidFill>
          </a:ln>
        </p:spPr>
        <p:txBody>
          <a:bodyPr wrap="square" rtlCol="0">
            <a:spAutoFit/>
          </a:bodyPr>
          <a:lstStyle/>
          <a:p>
            <a:r>
              <a:rPr lang="en-GB" sz="1200" dirty="0"/>
              <a:t>New predator, new disease, rapid geographic / climatic change, loss of food source. </a:t>
            </a:r>
          </a:p>
        </p:txBody>
      </p:sp>
      <p:sp>
        <p:nvSpPr>
          <p:cNvPr id="7" name="TextBox 6">
            <a:extLst>
              <a:ext uri="{FF2B5EF4-FFF2-40B4-BE49-F238E27FC236}">
                <a16:creationId xmlns:a16="http://schemas.microsoft.com/office/drawing/2014/main" id="{01AD1444-BC65-B0A2-A60D-DFC15EA1B46A}"/>
              </a:ext>
            </a:extLst>
          </p:cNvPr>
          <p:cNvSpPr txBox="1"/>
          <p:nvPr/>
        </p:nvSpPr>
        <p:spPr>
          <a:xfrm>
            <a:off x="401443" y="5294310"/>
            <a:ext cx="4103649" cy="276999"/>
          </a:xfrm>
          <a:prstGeom prst="rect">
            <a:avLst/>
          </a:prstGeom>
          <a:noFill/>
          <a:ln>
            <a:solidFill>
              <a:schemeClr val="tx1"/>
            </a:solidFill>
          </a:ln>
        </p:spPr>
        <p:txBody>
          <a:bodyPr wrap="square" rtlCol="0">
            <a:spAutoFit/>
          </a:bodyPr>
          <a:lstStyle/>
          <a:p>
            <a:r>
              <a:rPr lang="en-GB" sz="1200" dirty="0"/>
              <a:t>Yes.</a:t>
            </a:r>
          </a:p>
        </p:txBody>
      </p:sp>
      <p:sp>
        <p:nvSpPr>
          <p:cNvPr id="8" name="TextBox 7">
            <a:extLst>
              <a:ext uri="{FF2B5EF4-FFF2-40B4-BE49-F238E27FC236}">
                <a16:creationId xmlns:a16="http://schemas.microsoft.com/office/drawing/2014/main" id="{336C074E-BFDD-5F02-CE97-2B0F384C93C3}"/>
              </a:ext>
            </a:extLst>
          </p:cNvPr>
          <p:cNvSpPr txBox="1"/>
          <p:nvPr/>
        </p:nvSpPr>
        <p:spPr>
          <a:xfrm>
            <a:off x="328806" y="4607247"/>
            <a:ext cx="6032810" cy="276999"/>
          </a:xfrm>
          <a:prstGeom prst="rect">
            <a:avLst/>
          </a:prstGeom>
          <a:noFill/>
          <a:ln>
            <a:solidFill>
              <a:schemeClr val="tx1"/>
            </a:solidFill>
          </a:ln>
        </p:spPr>
        <p:txBody>
          <a:bodyPr wrap="square" rtlCol="0">
            <a:spAutoFit/>
          </a:bodyPr>
          <a:lstStyle/>
          <a:p>
            <a:r>
              <a:rPr lang="en-GB" sz="1200" dirty="0"/>
              <a:t>New predator, new disease, rapid geographic / climatic change, loss of food source. </a:t>
            </a:r>
          </a:p>
        </p:txBody>
      </p:sp>
      <p:sp>
        <p:nvSpPr>
          <p:cNvPr id="9" name="TextBox 8">
            <a:extLst>
              <a:ext uri="{FF2B5EF4-FFF2-40B4-BE49-F238E27FC236}">
                <a16:creationId xmlns:a16="http://schemas.microsoft.com/office/drawing/2014/main" id="{B23EE847-686D-4440-A87D-2B6B1706717F}"/>
              </a:ext>
            </a:extLst>
          </p:cNvPr>
          <p:cNvSpPr txBox="1"/>
          <p:nvPr/>
        </p:nvSpPr>
        <p:spPr>
          <a:xfrm>
            <a:off x="328806" y="3869054"/>
            <a:ext cx="6032810" cy="276999"/>
          </a:xfrm>
          <a:prstGeom prst="rect">
            <a:avLst/>
          </a:prstGeom>
          <a:noFill/>
          <a:ln>
            <a:solidFill>
              <a:schemeClr val="tx1"/>
            </a:solidFill>
          </a:ln>
        </p:spPr>
        <p:txBody>
          <a:bodyPr wrap="square" rtlCol="0">
            <a:spAutoFit/>
          </a:bodyPr>
          <a:lstStyle/>
          <a:p>
            <a:r>
              <a:rPr lang="en-GB" sz="1200" dirty="0"/>
              <a:t>Extinction.</a:t>
            </a:r>
          </a:p>
        </p:txBody>
      </p:sp>
      <p:sp>
        <p:nvSpPr>
          <p:cNvPr id="10" name="TextBox 9">
            <a:extLst>
              <a:ext uri="{FF2B5EF4-FFF2-40B4-BE49-F238E27FC236}">
                <a16:creationId xmlns:a16="http://schemas.microsoft.com/office/drawing/2014/main" id="{3416115C-9981-C09A-99AE-5B19D093C950}"/>
              </a:ext>
            </a:extLst>
          </p:cNvPr>
          <p:cNvSpPr txBox="1"/>
          <p:nvPr/>
        </p:nvSpPr>
        <p:spPr>
          <a:xfrm>
            <a:off x="401443" y="2392668"/>
            <a:ext cx="6032810" cy="276999"/>
          </a:xfrm>
          <a:prstGeom prst="rect">
            <a:avLst/>
          </a:prstGeom>
          <a:noFill/>
          <a:ln>
            <a:solidFill>
              <a:schemeClr val="tx1"/>
            </a:solidFill>
          </a:ln>
        </p:spPr>
        <p:txBody>
          <a:bodyPr wrap="square" rtlCol="0">
            <a:spAutoFit/>
          </a:bodyPr>
          <a:lstStyle/>
          <a:p>
            <a:r>
              <a:rPr lang="en-GB" sz="1200" dirty="0"/>
              <a:t>Extinction.</a:t>
            </a:r>
          </a:p>
        </p:txBody>
      </p:sp>
      <p:sp>
        <p:nvSpPr>
          <p:cNvPr id="11" name="TextBox 10">
            <a:extLst>
              <a:ext uri="{FF2B5EF4-FFF2-40B4-BE49-F238E27FC236}">
                <a16:creationId xmlns:a16="http://schemas.microsoft.com/office/drawing/2014/main" id="{5907B655-C054-DF99-6BEA-F7F9197924B8}"/>
              </a:ext>
            </a:extLst>
          </p:cNvPr>
          <p:cNvSpPr txBox="1"/>
          <p:nvPr/>
        </p:nvSpPr>
        <p:spPr>
          <a:xfrm>
            <a:off x="412595" y="1654475"/>
            <a:ext cx="6032810" cy="276999"/>
          </a:xfrm>
          <a:prstGeom prst="rect">
            <a:avLst/>
          </a:prstGeom>
          <a:noFill/>
          <a:ln>
            <a:solidFill>
              <a:schemeClr val="tx1"/>
            </a:solidFill>
          </a:ln>
        </p:spPr>
        <p:txBody>
          <a:bodyPr wrap="square" rtlCol="0">
            <a:spAutoFit/>
          </a:bodyPr>
          <a:lstStyle/>
          <a:p>
            <a:r>
              <a:rPr lang="en-GB" sz="1200" dirty="0"/>
              <a:t>See if they produce fertile offspring. </a:t>
            </a:r>
          </a:p>
        </p:txBody>
      </p:sp>
      <p:sp>
        <p:nvSpPr>
          <p:cNvPr id="12" name="TextBox 11">
            <a:extLst>
              <a:ext uri="{FF2B5EF4-FFF2-40B4-BE49-F238E27FC236}">
                <a16:creationId xmlns:a16="http://schemas.microsoft.com/office/drawing/2014/main" id="{2D5D6439-9081-EDB4-5553-D8ADDAD991D5}"/>
              </a:ext>
            </a:extLst>
          </p:cNvPr>
          <p:cNvSpPr txBox="1"/>
          <p:nvPr/>
        </p:nvSpPr>
        <p:spPr>
          <a:xfrm>
            <a:off x="412595" y="938520"/>
            <a:ext cx="6032810" cy="276999"/>
          </a:xfrm>
          <a:prstGeom prst="rect">
            <a:avLst/>
          </a:prstGeom>
          <a:noFill/>
          <a:ln>
            <a:solidFill>
              <a:schemeClr val="tx1"/>
            </a:solidFill>
          </a:ln>
        </p:spPr>
        <p:txBody>
          <a:bodyPr wrap="square" rtlCol="0">
            <a:spAutoFit/>
          </a:bodyPr>
          <a:lstStyle/>
          <a:p>
            <a:r>
              <a:rPr lang="en-GB" sz="1200" dirty="0"/>
              <a:t>Many.</a:t>
            </a:r>
          </a:p>
        </p:txBody>
      </p:sp>
      <p:sp>
        <p:nvSpPr>
          <p:cNvPr id="13" name="Slide Number Placeholder 12">
            <a:extLst>
              <a:ext uri="{FF2B5EF4-FFF2-40B4-BE49-F238E27FC236}">
                <a16:creationId xmlns:a16="http://schemas.microsoft.com/office/drawing/2014/main" id="{04006380-3FCC-869C-A162-210E94EA53F2}"/>
              </a:ext>
            </a:extLst>
          </p:cNvPr>
          <p:cNvSpPr>
            <a:spLocks noGrp="1"/>
          </p:cNvSpPr>
          <p:nvPr>
            <p:ph type="sldNum" sz="quarter" idx="12"/>
          </p:nvPr>
        </p:nvSpPr>
        <p:spPr/>
        <p:txBody>
          <a:bodyPr/>
          <a:lstStyle/>
          <a:p>
            <a:fld id="{A49C798E-A141-4728-B2C1-C020555BD9EF}" type="slidenum">
              <a:rPr lang="en-GB" smtClean="0"/>
              <a:t>80</a:t>
            </a:fld>
            <a:endParaRPr lang="en-GB"/>
          </a:p>
        </p:txBody>
      </p:sp>
    </p:spTree>
    <p:extLst>
      <p:ext uri="{BB962C8B-B14F-4D97-AF65-F5344CB8AC3E}">
        <p14:creationId xmlns:p14="http://schemas.microsoft.com/office/powerpoint/2010/main" val="1300471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5603714"/>
          </a:xfrm>
          <a:prstGeom prst="rect">
            <a:avLst/>
          </a:prstGeom>
          <a:noFill/>
        </p:spPr>
        <p:txBody>
          <a:bodyPr wrap="square" rtlCol="0">
            <a:spAutoFit/>
          </a:bodyPr>
          <a:lstStyle/>
          <a:p>
            <a:pPr>
              <a:lnSpc>
                <a:spcPct val="150000"/>
              </a:lnSpc>
            </a:pPr>
            <a:r>
              <a:rPr lang="en-GB" sz="1200" b="1" u="sng" dirty="0"/>
              <a:t>If I didn’t</a:t>
            </a:r>
          </a:p>
          <a:p>
            <a:pPr>
              <a:lnSpc>
                <a:spcPct val="150000"/>
              </a:lnSpc>
            </a:pPr>
            <a:endParaRPr lang="en-GB" sz="1200" b="1" u="sng" dirty="0"/>
          </a:p>
          <a:p>
            <a:pPr>
              <a:lnSpc>
                <a:spcPct val="150000"/>
              </a:lnSpc>
            </a:pPr>
            <a:r>
              <a:rPr lang="en-GB" sz="1200" b="1" dirty="0"/>
              <a:t>I DO    </a:t>
            </a:r>
            <a:r>
              <a:rPr lang="en-GB" sz="1200" dirty="0"/>
              <a:t>If variation didn’t exist, how would it affect natural selection?</a:t>
            </a:r>
          </a:p>
          <a:p>
            <a:pPr>
              <a:lnSpc>
                <a:spcPct val="150000"/>
              </a:lnSpc>
            </a:pPr>
            <a:r>
              <a:rPr lang="en-GB" sz="1200" dirty="0"/>
              <a:t>………………………………………………………………………………………………………………………………………………………………………………………………………………………………………………………………………………………………………………………………………………………………………………………………………………………………………………………………………</a:t>
            </a:r>
          </a:p>
          <a:p>
            <a:pPr>
              <a:lnSpc>
                <a:spcPct val="150000"/>
              </a:lnSpc>
            </a:pPr>
            <a:r>
              <a:rPr lang="en-GB" sz="1200" b="1" dirty="0"/>
              <a:t>YOU DO </a:t>
            </a:r>
            <a:r>
              <a:rPr lang="en-GB" sz="1200" dirty="0"/>
              <a:t>If variation didn’t exist, how would it affect evolution?</a:t>
            </a:r>
          </a:p>
          <a:p>
            <a:pPr>
              <a:lnSpc>
                <a:spcPct val="150000"/>
              </a:lnSpc>
            </a:pPr>
            <a:r>
              <a:rPr lang="en-GB" sz="1200" dirty="0"/>
              <a:t>………………………………………………………………………………………………………………………………………………………………………………………………………………………………………………………………………………………………………………………………………………………………………………………………………………………………………………………………………</a:t>
            </a:r>
          </a:p>
          <a:p>
            <a:pPr>
              <a:lnSpc>
                <a:spcPct val="150000"/>
              </a:lnSpc>
            </a:pPr>
            <a:r>
              <a:rPr lang="en-GB" sz="1200" b="1" dirty="0"/>
              <a:t>YOU DO </a:t>
            </a:r>
            <a:r>
              <a:rPr lang="en-GB" sz="1200" dirty="0"/>
              <a:t>If a species reproduces asexually, how would it affect natural selection?</a:t>
            </a:r>
          </a:p>
          <a:p>
            <a:pPr>
              <a:lnSpc>
                <a:spcPct val="150000"/>
              </a:lnSpc>
            </a:pPr>
            <a:r>
              <a:rPr lang="en-GB" sz="1200" dirty="0"/>
              <a:t>………………………………………………………………………………………………………………………………………………………………………………………………………………………………………………………………………………………………………………………………………………………………………………………………………………………………………………………………………</a:t>
            </a:r>
          </a:p>
          <a:p>
            <a:pPr>
              <a:lnSpc>
                <a:spcPct val="150000"/>
              </a:lnSpc>
            </a:pPr>
            <a:endParaRPr lang="en-GB" sz="1200" dirty="0"/>
          </a:p>
          <a:p>
            <a:pPr>
              <a:lnSpc>
                <a:spcPct val="150000"/>
              </a:lnSpc>
            </a:pPr>
            <a:r>
              <a:rPr lang="en-GB" sz="1200" b="1" dirty="0"/>
              <a:t>YOU DO </a:t>
            </a:r>
            <a:r>
              <a:rPr lang="en-GB" sz="1200" dirty="0"/>
              <a:t>If a species reproduces asexually, how would it affect evolution?</a:t>
            </a:r>
          </a:p>
          <a:p>
            <a:pPr>
              <a:lnSpc>
                <a:spcPct val="150000"/>
              </a:lnSpc>
            </a:pPr>
            <a:r>
              <a:rPr lang="en-GB" sz="1200" dirty="0"/>
              <a:t>………………………………………………………………………………………………………………………………………………………………………………………………………………………………………………………………………………………………………………………………………………………………………………………………………………………………………………………………………</a:t>
            </a:r>
          </a:p>
          <a:p>
            <a:pPr>
              <a:lnSpc>
                <a:spcPct val="150000"/>
              </a:lnSpc>
            </a:pPr>
            <a:endParaRPr lang="en-GB" sz="1200" b="1" dirty="0"/>
          </a:p>
        </p:txBody>
      </p:sp>
      <p:sp>
        <p:nvSpPr>
          <p:cNvPr id="3" name="TextBox 2">
            <a:extLst>
              <a:ext uri="{FF2B5EF4-FFF2-40B4-BE49-F238E27FC236}">
                <a16:creationId xmlns:a16="http://schemas.microsoft.com/office/drawing/2014/main" id="{67AF963E-D729-2BCB-8940-4B65B1ACC8A0}"/>
              </a:ext>
            </a:extLst>
          </p:cNvPr>
          <p:cNvSpPr txBox="1"/>
          <p:nvPr/>
        </p:nvSpPr>
        <p:spPr>
          <a:xfrm>
            <a:off x="763858" y="6015380"/>
            <a:ext cx="5330283" cy="1015663"/>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ALL</a:t>
            </a:r>
            <a:r>
              <a:rPr lang="en-GB" sz="1200" dirty="0"/>
              <a:t> answers are the same!</a:t>
            </a:r>
          </a:p>
          <a:p>
            <a:endParaRPr lang="en-GB" sz="1200" dirty="0"/>
          </a:p>
          <a:p>
            <a:r>
              <a:rPr lang="en-GB" sz="1200" dirty="0"/>
              <a:t>No individual would have an advantage / would be selected for. </a:t>
            </a:r>
          </a:p>
          <a:p>
            <a:r>
              <a:rPr lang="en-GB" sz="1200" dirty="0"/>
              <a:t>All surviving individuals would be identical to the original individuals. </a:t>
            </a:r>
          </a:p>
          <a:p>
            <a:r>
              <a:rPr lang="en-GB" sz="1200" dirty="0"/>
              <a:t>Natural selection / evolution could not occur. </a:t>
            </a:r>
          </a:p>
        </p:txBody>
      </p:sp>
      <p:sp>
        <p:nvSpPr>
          <p:cNvPr id="5" name="Slide Number Placeholder 4">
            <a:extLst>
              <a:ext uri="{FF2B5EF4-FFF2-40B4-BE49-F238E27FC236}">
                <a16:creationId xmlns:a16="http://schemas.microsoft.com/office/drawing/2014/main" id="{D5961453-BC6A-5DAE-2450-D0EC62885899}"/>
              </a:ext>
            </a:extLst>
          </p:cNvPr>
          <p:cNvSpPr>
            <a:spLocks noGrp="1"/>
          </p:cNvSpPr>
          <p:nvPr>
            <p:ph type="sldNum" sz="quarter" idx="12"/>
          </p:nvPr>
        </p:nvSpPr>
        <p:spPr/>
        <p:txBody>
          <a:bodyPr/>
          <a:lstStyle/>
          <a:p>
            <a:fld id="{A49C798E-A141-4728-B2C1-C020555BD9EF}" type="slidenum">
              <a:rPr lang="en-GB" smtClean="0"/>
              <a:t>81</a:t>
            </a:fld>
            <a:endParaRPr lang="en-GB"/>
          </a:p>
        </p:txBody>
      </p:sp>
    </p:spTree>
    <p:extLst>
      <p:ext uri="{BB962C8B-B14F-4D97-AF65-F5344CB8AC3E}">
        <p14:creationId xmlns:p14="http://schemas.microsoft.com/office/powerpoint/2010/main" val="371634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5880712"/>
          </a:xfrm>
          <a:prstGeom prst="rect">
            <a:avLst/>
          </a:prstGeom>
          <a:noFill/>
        </p:spPr>
        <p:txBody>
          <a:bodyPr wrap="square" rtlCol="0">
            <a:spAutoFit/>
          </a:bodyPr>
          <a:lstStyle/>
          <a:p>
            <a:pPr>
              <a:lnSpc>
                <a:spcPct val="150000"/>
              </a:lnSpc>
            </a:pPr>
            <a:r>
              <a:rPr lang="en-GB" sz="1200" b="1" u="sng" dirty="0"/>
              <a:t>Spaced Retrieval</a:t>
            </a:r>
          </a:p>
          <a:p>
            <a:pPr>
              <a:lnSpc>
                <a:spcPct val="150000"/>
              </a:lnSpc>
            </a:pPr>
            <a:r>
              <a:rPr lang="en-GB" sz="1200" dirty="0"/>
              <a:t>Extinction can be caused by new diseases. The following questions relate to disease. </a:t>
            </a:r>
          </a:p>
          <a:p>
            <a:pPr marL="228600" indent="-228600">
              <a:lnSpc>
                <a:spcPct val="150000"/>
              </a:lnSpc>
              <a:buAutoNum type="arabicPeriod"/>
            </a:pPr>
            <a:r>
              <a:rPr lang="en-GB" sz="1200" dirty="0"/>
              <a:t>Define ‘pathogen’. </a:t>
            </a:r>
          </a:p>
          <a:p>
            <a:pPr>
              <a:lnSpc>
                <a:spcPct val="150000"/>
              </a:lnSpc>
            </a:pPr>
            <a:r>
              <a:rPr lang="en-GB" sz="1200" dirty="0"/>
              <a:t>……………………………………………………………………………………………………………………………………………………….</a:t>
            </a:r>
          </a:p>
          <a:p>
            <a:pPr>
              <a:lnSpc>
                <a:spcPct val="150000"/>
              </a:lnSpc>
            </a:pPr>
            <a:r>
              <a:rPr lang="en-GB" sz="1200" dirty="0"/>
              <a:t>2. Name four types of pathogen. </a:t>
            </a:r>
          </a:p>
          <a:p>
            <a:pPr>
              <a:lnSpc>
                <a:spcPct val="150000"/>
              </a:lnSpc>
            </a:pPr>
            <a:r>
              <a:rPr lang="en-GB" sz="1200" dirty="0"/>
              <a:t>……………………………………………………………………………………………………………………………………………………….</a:t>
            </a:r>
          </a:p>
          <a:p>
            <a:pPr>
              <a:lnSpc>
                <a:spcPct val="150000"/>
              </a:lnSpc>
            </a:pPr>
            <a:r>
              <a:rPr lang="en-GB" sz="1200" dirty="0"/>
              <a:t>3. List three ways that our bodies prevent pathogens from entering our tissues. </a:t>
            </a:r>
          </a:p>
          <a:p>
            <a:pPr marL="228600" indent="-228600">
              <a:lnSpc>
                <a:spcPct val="150000"/>
              </a:lnSpc>
              <a:buAutoNum type="alphaLcPeriod"/>
            </a:pPr>
            <a:r>
              <a:rPr lang="en-GB" sz="1200" dirty="0"/>
              <a:t>………………………………………………………………………………………………………….</a:t>
            </a:r>
          </a:p>
          <a:p>
            <a:pPr marL="228600" indent="-228600">
              <a:lnSpc>
                <a:spcPct val="150000"/>
              </a:lnSpc>
              <a:buFontTx/>
              <a:buAutoNum type="alphaLcPeriod"/>
            </a:pPr>
            <a:r>
              <a:rPr lang="en-GB" sz="1200" dirty="0"/>
              <a:t>………………………………………………………………………………………………………….</a:t>
            </a:r>
          </a:p>
          <a:p>
            <a:pPr marL="228600" indent="-228600">
              <a:lnSpc>
                <a:spcPct val="150000"/>
              </a:lnSpc>
              <a:buFontTx/>
              <a:buAutoNum type="alphaLcPeriod"/>
            </a:pPr>
            <a:r>
              <a:rPr lang="en-GB" sz="1200" dirty="0"/>
              <a:t>………………………………………………………………………………………………………….</a:t>
            </a:r>
          </a:p>
          <a:p>
            <a:pPr>
              <a:lnSpc>
                <a:spcPct val="150000"/>
              </a:lnSpc>
            </a:pPr>
            <a:r>
              <a:rPr lang="en-GB" sz="1200" dirty="0"/>
              <a:t>4. Which type of blood cell is involved in fighting infections? </a:t>
            </a:r>
          </a:p>
          <a:p>
            <a:pPr>
              <a:lnSpc>
                <a:spcPct val="150000"/>
              </a:lnSpc>
            </a:pPr>
            <a:r>
              <a:rPr lang="en-GB" sz="1200" dirty="0"/>
              <a:t>……………………………………………………………………………………………………………………………………………………….</a:t>
            </a:r>
          </a:p>
          <a:p>
            <a:pPr>
              <a:lnSpc>
                <a:spcPct val="150000"/>
              </a:lnSpc>
            </a:pPr>
            <a:r>
              <a:rPr lang="en-GB" sz="1200" dirty="0"/>
              <a:t>5. List three ways that those blood cells fight infections. </a:t>
            </a:r>
          </a:p>
          <a:p>
            <a:pPr marL="228600" indent="-228600">
              <a:lnSpc>
                <a:spcPct val="150000"/>
              </a:lnSpc>
              <a:buAutoNum type="alphaLcPeriod"/>
            </a:pPr>
            <a:r>
              <a:rPr lang="en-GB" sz="1200" dirty="0"/>
              <a:t>………………………………………………………………………………………………………….</a:t>
            </a:r>
          </a:p>
          <a:p>
            <a:pPr marL="228600" indent="-228600">
              <a:lnSpc>
                <a:spcPct val="150000"/>
              </a:lnSpc>
              <a:buFontTx/>
              <a:buAutoNum type="alphaLcPeriod"/>
            </a:pPr>
            <a:r>
              <a:rPr lang="en-GB" sz="1200" dirty="0"/>
              <a:t>………………………………………………………………………………………………………….</a:t>
            </a:r>
          </a:p>
          <a:p>
            <a:pPr marL="228600" indent="-228600">
              <a:lnSpc>
                <a:spcPct val="150000"/>
              </a:lnSpc>
              <a:buFontTx/>
              <a:buAutoNum type="alphaLcPeriod"/>
            </a:pPr>
            <a:r>
              <a:rPr lang="en-GB" sz="1200" dirty="0"/>
              <a:t>………………………………………………………………………………………………………….</a:t>
            </a:r>
          </a:p>
          <a:p>
            <a:pPr>
              <a:lnSpc>
                <a:spcPct val="150000"/>
              </a:lnSpc>
            </a:pPr>
            <a:r>
              <a:rPr lang="en-GB" sz="1200" dirty="0"/>
              <a:t>6. Which type of pathogen can be killed using antibiotics? </a:t>
            </a:r>
          </a:p>
          <a:p>
            <a:pPr>
              <a:lnSpc>
                <a:spcPct val="150000"/>
              </a:lnSpc>
            </a:pPr>
            <a:r>
              <a:rPr lang="en-GB" sz="1200" dirty="0"/>
              <a:t>……………………………………………………………………………………………………………………………………………………….</a:t>
            </a:r>
          </a:p>
          <a:p>
            <a:pPr>
              <a:lnSpc>
                <a:spcPct val="150000"/>
              </a:lnSpc>
            </a:pPr>
            <a:r>
              <a:rPr lang="en-GB" sz="1200" dirty="0"/>
              <a:t>7. Which type of pathogen can produce toxins? </a:t>
            </a:r>
          </a:p>
          <a:p>
            <a:pPr>
              <a:lnSpc>
                <a:spcPct val="150000"/>
              </a:lnSpc>
            </a:pPr>
            <a:r>
              <a:rPr lang="en-GB" sz="1200" dirty="0"/>
              <a:t>……………………………………………………………………………………………………………………………………………………….</a:t>
            </a:r>
          </a:p>
          <a:p>
            <a:pPr>
              <a:lnSpc>
                <a:spcPct val="150000"/>
              </a:lnSpc>
            </a:pPr>
            <a:endParaRPr lang="en-GB" sz="1200" dirty="0"/>
          </a:p>
        </p:txBody>
      </p:sp>
      <p:sp>
        <p:nvSpPr>
          <p:cNvPr id="5" name="TextBox 4">
            <a:extLst>
              <a:ext uri="{FF2B5EF4-FFF2-40B4-BE49-F238E27FC236}">
                <a16:creationId xmlns:a16="http://schemas.microsoft.com/office/drawing/2014/main" id="{2531A345-D692-A99D-421A-F39288C840C2}"/>
              </a:ext>
            </a:extLst>
          </p:cNvPr>
          <p:cNvSpPr txBox="1"/>
          <p:nvPr/>
        </p:nvSpPr>
        <p:spPr>
          <a:xfrm>
            <a:off x="2609385" y="1070517"/>
            <a:ext cx="3713356" cy="276999"/>
          </a:xfrm>
          <a:prstGeom prst="rect">
            <a:avLst/>
          </a:prstGeom>
          <a:noFill/>
        </p:spPr>
        <p:txBody>
          <a:bodyPr wrap="square" rtlCol="0">
            <a:spAutoFit/>
          </a:bodyPr>
          <a:lstStyle/>
          <a:p>
            <a:r>
              <a:rPr lang="en-GB" sz="1200" dirty="0"/>
              <a:t>Microorganisms that cause communicable disease.</a:t>
            </a:r>
          </a:p>
        </p:txBody>
      </p:sp>
      <p:sp>
        <p:nvSpPr>
          <p:cNvPr id="6" name="TextBox 5">
            <a:extLst>
              <a:ext uri="{FF2B5EF4-FFF2-40B4-BE49-F238E27FC236}">
                <a16:creationId xmlns:a16="http://schemas.microsoft.com/office/drawing/2014/main" id="{29F49A1B-68AB-DDA2-59D0-25DA2696D81B}"/>
              </a:ext>
            </a:extLst>
          </p:cNvPr>
          <p:cNvSpPr txBox="1"/>
          <p:nvPr/>
        </p:nvSpPr>
        <p:spPr>
          <a:xfrm>
            <a:off x="420028" y="1680116"/>
            <a:ext cx="5557025" cy="276999"/>
          </a:xfrm>
          <a:prstGeom prst="rect">
            <a:avLst/>
          </a:prstGeom>
          <a:noFill/>
        </p:spPr>
        <p:txBody>
          <a:bodyPr wrap="square" rtlCol="0">
            <a:spAutoFit/>
          </a:bodyPr>
          <a:lstStyle/>
          <a:p>
            <a:r>
              <a:rPr lang="en-GB" sz="1200" dirty="0"/>
              <a:t>Bacteria, fungi, viruses, protists.</a:t>
            </a:r>
          </a:p>
        </p:txBody>
      </p:sp>
      <p:sp>
        <p:nvSpPr>
          <p:cNvPr id="7" name="TextBox 6">
            <a:extLst>
              <a:ext uri="{FF2B5EF4-FFF2-40B4-BE49-F238E27FC236}">
                <a16:creationId xmlns:a16="http://schemas.microsoft.com/office/drawing/2014/main" id="{5C7E6DC3-B291-7844-E486-A01956BCD15A}"/>
              </a:ext>
            </a:extLst>
          </p:cNvPr>
          <p:cNvSpPr txBox="1"/>
          <p:nvPr/>
        </p:nvSpPr>
        <p:spPr>
          <a:xfrm>
            <a:off x="654204" y="2117758"/>
            <a:ext cx="4720684" cy="894732"/>
          </a:xfrm>
          <a:prstGeom prst="rect">
            <a:avLst/>
          </a:prstGeom>
          <a:noFill/>
        </p:spPr>
        <p:txBody>
          <a:bodyPr wrap="square" rtlCol="0">
            <a:spAutoFit/>
          </a:bodyPr>
          <a:lstStyle/>
          <a:p>
            <a:pPr>
              <a:lnSpc>
                <a:spcPct val="150000"/>
              </a:lnSpc>
            </a:pPr>
            <a:r>
              <a:rPr lang="en-GB" sz="1200" dirty="0"/>
              <a:t>Skin is a physical barrier.</a:t>
            </a:r>
          </a:p>
          <a:p>
            <a:pPr>
              <a:lnSpc>
                <a:spcPct val="150000"/>
              </a:lnSpc>
            </a:pPr>
            <a:r>
              <a:rPr lang="en-GB" sz="1200" dirty="0"/>
              <a:t>Hydrochloric acid produced by the stomach. </a:t>
            </a:r>
          </a:p>
          <a:p>
            <a:pPr>
              <a:lnSpc>
                <a:spcPct val="150000"/>
              </a:lnSpc>
            </a:pPr>
            <a:r>
              <a:rPr lang="en-GB" sz="1200" dirty="0"/>
              <a:t>Mucus traps pathogens and cilia move them to the top of the throat. </a:t>
            </a:r>
          </a:p>
        </p:txBody>
      </p:sp>
      <p:sp>
        <p:nvSpPr>
          <p:cNvPr id="8" name="TextBox 7">
            <a:extLst>
              <a:ext uri="{FF2B5EF4-FFF2-40B4-BE49-F238E27FC236}">
                <a16:creationId xmlns:a16="http://schemas.microsoft.com/office/drawing/2014/main" id="{1CE7394E-5793-164E-C247-9BE681371E47}"/>
              </a:ext>
            </a:extLst>
          </p:cNvPr>
          <p:cNvSpPr txBox="1"/>
          <p:nvPr/>
        </p:nvSpPr>
        <p:spPr>
          <a:xfrm>
            <a:off x="542692" y="3321356"/>
            <a:ext cx="3713356" cy="276999"/>
          </a:xfrm>
          <a:prstGeom prst="rect">
            <a:avLst/>
          </a:prstGeom>
          <a:noFill/>
        </p:spPr>
        <p:txBody>
          <a:bodyPr wrap="square" rtlCol="0">
            <a:spAutoFit/>
          </a:bodyPr>
          <a:lstStyle/>
          <a:p>
            <a:r>
              <a:rPr lang="en-GB" sz="1200" dirty="0"/>
              <a:t>White blood cells.</a:t>
            </a:r>
          </a:p>
        </p:txBody>
      </p:sp>
      <p:sp>
        <p:nvSpPr>
          <p:cNvPr id="10" name="TextBox 9">
            <a:extLst>
              <a:ext uri="{FF2B5EF4-FFF2-40B4-BE49-F238E27FC236}">
                <a16:creationId xmlns:a16="http://schemas.microsoft.com/office/drawing/2014/main" id="{A2DCA618-0375-AE20-3125-20745A115113}"/>
              </a:ext>
            </a:extLst>
          </p:cNvPr>
          <p:cNvSpPr txBox="1"/>
          <p:nvPr/>
        </p:nvSpPr>
        <p:spPr>
          <a:xfrm>
            <a:off x="838198" y="3856844"/>
            <a:ext cx="4720684" cy="894732"/>
          </a:xfrm>
          <a:prstGeom prst="rect">
            <a:avLst/>
          </a:prstGeom>
          <a:noFill/>
        </p:spPr>
        <p:txBody>
          <a:bodyPr wrap="square" rtlCol="0">
            <a:spAutoFit/>
          </a:bodyPr>
          <a:lstStyle/>
          <a:p>
            <a:pPr>
              <a:lnSpc>
                <a:spcPct val="150000"/>
              </a:lnSpc>
            </a:pPr>
            <a:r>
              <a:rPr lang="en-GB" sz="1200" dirty="0"/>
              <a:t>Produce antibodies.</a:t>
            </a:r>
          </a:p>
          <a:p>
            <a:pPr>
              <a:lnSpc>
                <a:spcPct val="150000"/>
              </a:lnSpc>
            </a:pPr>
            <a:r>
              <a:rPr lang="en-GB" sz="1200" dirty="0"/>
              <a:t>Produce antitoxins. </a:t>
            </a:r>
          </a:p>
          <a:p>
            <a:pPr>
              <a:lnSpc>
                <a:spcPct val="150000"/>
              </a:lnSpc>
            </a:pPr>
            <a:r>
              <a:rPr lang="en-GB" sz="1200" dirty="0"/>
              <a:t>Phagocytosis.</a:t>
            </a:r>
          </a:p>
        </p:txBody>
      </p:sp>
      <p:sp>
        <p:nvSpPr>
          <p:cNvPr id="11" name="TextBox 10">
            <a:extLst>
              <a:ext uri="{FF2B5EF4-FFF2-40B4-BE49-F238E27FC236}">
                <a16:creationId xmlns:a16="http://schemas.microsoft.com/office/drawing/2014/main" id="{4396138F-4A1D-0CD3-CAB5-BB6C864A842F}"/>
              </a:ext>
            </a:extLst>
          </p:cNvPr>
          <p:cNvSpPr txBox="1"/>
          <p:nvPr/>
        </p:nvSpPr>
        <p:spPr>
          <a:xfrm>
            <a:off x="425603" y="4962596"/>
            <a:ext cx="3713356" cy="276999"/>
          </a:xfrm>
          <a:prstGeom prst="rect">
            <a:avLst/>
          </a:prstGeom>
          <a:noFill/>
        </p:spPr>
        <p:txBody>
          <a:bodyPr wrap="square" rtlCol="0">
            <a:spAutoFit/>
          </a:bodyPr>
          <a:lstStyle/>
          <a:p>
            <a:r>
              <a:rPr lang="en-GB" sz="1200" dirty="0"/>
              <a:t>Bacteria.</a:t>
            </a:r>
          </a:p>
        </p:txBody>
      </p:sp>
      <p:sp>
        <p:nvSpPr>
          <p:cNvPr id="12" name="TextBox 11">
            <a:extLst>
              <a:ext uri="{FF2B5EF4-FFF2-40B4-BE49-F238E27FC236}">
                <a16:creationId xmlns:a16="http://schemas.microsoft.com/office/drawing/2014/main" id="{F4374BFB-B5A2-66E4-7040-D48D8F6CA75F}"/>
              </a:ext>
            </a:extLst>
          </p:cNvPr>
          <p:cNvSpPr txBox="1"/>
          <p:nvPr/>
        </p:nvSpPr>
        <p:spPr>
          <a:xfrm>
            <a:off x="420028" y="5502768"/>
            <a:ext cx="3713356" cy="276999"/>
          </a:xfrm>
          <a:prstGeom prst="rect">
            <a:avLst/>
          </a:prstGeom>
          <a:noFill/>
        </p:spPr>
        <p:txBody>
          <a:bodyPr wrap="square" rtlCol="0">
            <a:spAutoFit/>
          </a:bodyPr>
          <a:lstStyle/>
          <a:p>
            <a:r>
              <a:rPr lang="en-GB" sz="1200" dirty="0"/>
              <a:t>Bacteria.</a:t>
            </a:r>
          </a:p>
        </p:txBody>
      </p:sp>
      <p:sp>
        <p:nvSpPr>
          <p:cNvPr id="3" name="Slide Number Placeholder 2">
            <a:extLst>
              <a:ext uri="{FF2B5EF4-FFF2-40B4-BE49-F238E27FC236}">
                <a16:creationId xmlns:a16="http://schemas.microsoft.com/office/drawing/2014/main" id="{CD94104F-17BE-6271-A32A-B876443562E2}"/>
              </a:ext>
            </a:extLst>
          </p:cNvPr>
          <p:cNvSpPr>
            <a:spLocks noGrp="1"/>
          </p:cNvSpPr>
          <p:nvPr>
            <p:ph type="sldNum" sz="quarter" idx="12"/>
          </p:nvPr>
        </p:nvSpPr>
        <p:spPr/>
        <p:txBody>
          <a:bodyPr/>
          <a:lstStyle/>
          <a:p>
            <a:fld id="{A49C798E-A141-4728-B2C1-C020555BD9EF}" type="slidenum">
              <a:rPr lang="en-GB" smtClean="0"/>
              <a:t>82</a:t>
            </a:fld>
            <a:endParaRPr lang="en-GB"/>
          </a:p>
        </p:txBody>
      </p:sp>
    </p:spTree>
    <p:extLst>
      <p:ext uri="{BB962C8B-B14F-4D97-AF65-F5344CB8AC3E}">
        <p14:creationId xmlns:p14="http://schemas.microsoft.com/office/powerpoint/2010/main" val="1638158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617733"/>
          </a:xfrm>
          <a:prstGeom prst="rect">
            <a:avLst/>
          </a:prstGeom>
          <a:noFill/>
        </p:spPr>
        <p:txBody>
          <a:bodyPr wrap="square" rtlCol="0">
            <a:spAutoFit/>
          </a:bodyPr>
          <a:lstStyle/>
          <a:p>
            <a:pPr>
              <a:lnSpc>
                <a:spcPct val="150000"/>
              </a:lnSpc>
            </a:pPr>
            <a:r>
              <a:rPr lang="en-GB" sz="1200" b="1" u="sng" dirty="0"/>
              <a:t>Exam questions (or alternative)</a:t>
            </a:r>
          </a:p>
          <a:p>
            <a:pPr>
              <a:lnSpc>
                <a:spcPct val="150000"/>
              </a:lnSpc>
            </a:pPr>
            <a:endParaRPr lang="en-GB" sz="1200" b="1" u="sng" dirty="0"/>
          </a:p>
        </p:txBody>
      </p:sp>
      <p:pic>
        <p:nvPicPr>
          <p:cNvPr id="7" name="Picture 6">
            <a:extLst>
              <a:ext uri="{FF2B5EF4-FFF2-40B4-BE49-F238E27FC236}">
                <a16:creationId xmlns:a16="http://schemas.microsoft.com/office/drawing/2014/main" id="{C2F47EA6-2D6E-2F7E-2564-4800E8CAEA68}"/>
              </a:ext>
            </a:extLst>
          </p:cNvPr>
          <p:cNvPicPr>
            <a:picLocks noChangeAspect="1"/>
          </p:cNvPicPr>
          <p:nvPr/>
        </p:nvPicPr>
        <p:blipFill>
          <a:blip r:embed="rId2"/>
          <a:stretch>
            <a:fillRect/>
          </a:stretch>
        </p:blipFill>
        <p:spPr>
          <a:xfrm>
            <a:off x="323385" y="918816"/>
            <a:ext cx="6211230" cy="5228990"/>
          </a:xfrm>
          <a:prstGeom prst="rect">
            <a:avLst/>
          </a:prstGeom>
        </p:spPr>
      </p:pic>
      <p:sp>
        <p:nvSpPr>
          <p:cNvPr id="3" name="Slide Number Placeholder 2">
            <a:extLst>
              <a:ext uri="{FF2B5EF4-FFF2-40B4-BE49-F238E27FC236}">
                <a16:creationId xmlns:a16="http://schemas.microsoft.com/office/drawing/2014/main" id="{DAD2BF92-7C73-EE4D-41A2-5CCFA28E8DE3}"/>
              </a:ext>
            </a:extLst>
          </p:cNvPr>
          <p:cNvSpPr>
            <a:spLocks noGrp="1"/>
          </p:cNvSpPr>
          <p:nvPr>
            <p:ph type="sldNum" sz="quarter" idx="12"/>
          </p:nvPr>
        </p:nvSpPr>
        <p:spPr/>
        <p:txBody>
          <a:bodyPr/>
          <a:lstStyle/>
          <a:p>
            <a:fld id="{A49C798E-A141-4728-B2C1-C020555BD9EF}" type="slidenum">
              <a:rPr lang="en-GB" smtClean="0"/>
              <a:t>83</a:t>
            </a:fld>
            <a:endParaRPr lang="en-GB"/>
          </a:p>
        </p:txBody>
      </p:sp>
    </p:spTree>
    <p:extLst>
      <p:ext uri="{BB962C8B-B14F-4D97-AF65-F5344CB8AC3E}">
        <p14:creationId xmlns:p14="http://schemas.microsoft.com/office/powerpoint/2010/main" val="3595900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FE1CB65-D305-2DAF-857F-DA2EE0869CAB}"/>
              </a:ext>
            </a:extLst>
          </p:cNvPr>
          <p:cNvPicPr>
            <a:picLocks noChangeAspect="1"/>
          </p:cNvPicPr>
          <p:nvPr/>
        </p:nvPicPr>
        <p:blipFill>
          <a:blip r:embed="rId2"/>
          <a:stretch>
            <a:fillRect/>
          </a:stretch>
        </p:blipFill>
        <p:spPr>
          <a:xfrm>
            <a:off x="259265" y="303613"/>
            <a:ext cx="6339469" cy="5902264"/>
          </a:xfrm>
          <a:prstGeom prst="rect">
            <a:avLst/>
          </a:prstGeom>
        </p:spPr>
      </p:pic>
      <p:pic>
        <p:nvPicPr>
          <p:cNvPr id="7" name="Picture 6">
            <a:extLst>
              <a:ext uri="{FF2B5EF4-FFF2-40B4-BE49-F238E27FC236}">
                <a16:creationId xmlns:a16="http://schemas.microsoft.com/office/drawing/2014/main" id="{A6B4FB9A-FF24-DF40-A97D-B8AF3470935C}"/>
              </a:ext>
            </a:extLst>
          </p:cNvPr>
          <p:cNvPicPr>
            <a:picLocks noChangeAspect="1"/>
          </p:cNvPicPr>
          <p:nvPr/>
        </p:nvPicPr>
        <p:blipFill>
          <a:blip r:embed="rId3"/>
          <a:stretch>
            <a:fillRect/>
          </a:stretch>
        </p:blipFill>
        <p:spPr>
          <a:xfrm>
            <a:off x="246268" y="6455000"/>
            <a:ext cx="6352466" cy="2236677"/>
          </a:xfrm>
          <a:prstGeom prst="rect">
            <a:avLst/>
          </a:prstGeom>
        </p:spPr>
      </p:pic>
      <p:sp>
        <p:nvSpPr>
          <p:cNvPr id="2" name="Slide Number Placeholder 1">
            <a:extLst>
              <a:ext uri="{FF2B5EF4-FFF2-40B4-BE49-F238E27FC236}">
                <a16:creationId xmlns:a16="http://schemas.microsoft.com/office/drawing/2014/main" id="{418E943D-50EA-D466-78C8-5DFD507C519D}"/>
              </a:ext>
            </a:extLst>
          </p:cNvPr>
          <p:cNvSpPr>
            <a:spLocks noGrp="1"/>
          </p:cNvSpPr>
          <p:nvPr>
            <p:ph type="sldNum" sz="quarter" idx="12"/>
          </p:nvPr>
        </p:nvSpPr>
        <p:spPr/>
        <p:txBody>
          <a:bodyPr/>
          <a:lstStyle/>
          <a:p>
            <a:fld id="{A49C798E-A141-4728-B2C1-C020555BD9EF}" type="slidenum">
              <a:rPr lang="en-GB" smtClean="0"/>
              <a:t>84</a:t>
            </a:fld>
            <a:endParaRPr lang="en-GB"/>
          </a:p>
        </p:txBody>
      </p:sp>
    </p:spTree>
    <p:extLst>
      <p:ext uri="{BB962C8B-B14F-4D97-AF65-F5344CB8AC3E}">
        <p14:creationId xmlns:p14="http://schemas.microsoft.com/office/powerpoint/2010/main" val="16235901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08243"/>
            <a:ext cx="6311900" cy="7727372"/>
          </a:xfrm>
          <a:prstGeom prst="rect">
            <a:avLst/>
          </a:prstGeom>
          <a:noFill/>
          <a:ln w="12700">
            <a:solidFill>
              <a:schemeClr val="tx1"/>
            </a:solidFill>
            <a:prstDash val="dash"/>
          </a:ln>
        </p:spPr>
        <p:txBody>
          <a:bodyPr wrap="square" rtlCol="0">
            <a:spAutoFit/>
          </a:bodyPr>
          <a:lstStyle/>
          <a:p>
            <a:r>
              <a:rPr lang="en-GB" sz="1200" b="1" dirty="0"/>
              <a:t>AQA Content – </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p:txBody>
      </p:sp>
      <p:pic>
        <p:nvPicPr>
          <p:cNvPr id="5" name="Picture 4" descr="A screenshot of a computer&#10;&#10;Description automatically generated">
            <a:extLst>
              <a:ext uri="{FF2B5EF4-FFF2-40B4-BE49-F238E27FC236}">
                <a16:creationId xmlns:a16="http://schemas.microsoft.com/office/drawing/2014/main" id="{4DA0278B-1635-6BCC-67A2-CE555D0B263F}"/>
              </a:ext>
            </a:extLst>
          </p:cNvPr>
          <p:cNvPicPr>
            <a:picLocks noChangeAspect="1"/>
          </p:cNvPicPr>
          <p:nvPr/>
        </p:nvPicPr>
        <p:blipFill rotWithShape="1">
          <a:blip r:embed="rId2">
            <a:extLst>
              <a:ext uri="{28A0092B-C50C-407E-A947-70E740481C1C}">
                <a14:useLocalDpi xmlns:a14="http://schemas.microsoft.com/office/drawing/2010/main" val="0"/>
              </a:ext>
            </a:extLst>
          </a:blip>
          <a:srcRect l="25472" t="21071" r="26966" b="6977"/>
          <a:stretch/>
        </p:blipFill>
        <p:spPr>
          <a:xfrm>
            <a:off x="423080" y="565823"/>
            <a:ext cx="6104855" cy="495540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6AE6EE0-2922-BD26-49D5-9AB3A0050BDF}"/>
              </a:ext>
            </a:extLst>
          </p:cNvPr>
          <p:cNvPicPr>
            <a:picLocks noChangeAspect="1"/>
          </p:cNvPicPr>
          <p:nvPr/>
        </p:nvPicPr>
        <p:blipFill rotWithShape="1">
          <a:blip r:embed="rId3">
            <a:extLst>
              <a:ext uri="{28A0092B-C50C-407E-A947-70E740481C1C}">
                <a14:useLocalDpi xmlns:a14="http://schemas.microsoft.com/office/drawing/2010/main" val="0"/>
              </a:ext>
            </a:extLst>
          </a:blip>
          <a:srcRect l="26069" t="38502" r="27562" b="27920"/>
          <a:stretch/>
        </p:blipFill>
        <p:spPr>
          <a:xfrm>
            <a:off x="423080" y="5626716"/>
            <a:ext cx="6213843" cy="2414390"/>
          </a:xfrm>
          <a:prstGeom prst="rect">
            <a:avLst/>
          </a:prstGeom>
        </p:spPr>
      </p:pic>
      <p:sp>
        <p:nvSpPr>
          <p:cNvPr id="2" name="Slide Number Placeholder 1">
            <a:extLst>
              <a:ext uri="{FF2B5EF4-FFF2-40B4-BE49-F238E27FC236}">
                <a16:creationId xmlns:a16="http://schemas.microsoft.com/office/drawing/2014/main" id="{3A800F2B-0C0D-D678-20EE-39E2CEF9B651}"/>
              </a:ext>
            </a:extLst>
          </p:cNvPr>
          <p:cNvSpPr>
            <a:spLocks noGrp="1"/>
          </p:cNvSpPr>
          <p:nvPr>
            <p:ph type="sldNum" sz="quarter" idx="12"/>
          </p:nvPr>
        </p:nvSpPr>
        <p:spPr/>
        <p:txBody>
          <a:bodyPr/>
          <a:lstStyle/>
          <a:p>
            <a:fld id="{A49C798E-A141-4728-B2C1-C020555BD9EF}" type="slidenum">
              <a:rPr lang="en-GB" smtClean="0"/>
              <a:t>85</a:t>
            </a:fld>
            <a:endParaRPr lang="en-GB"/>
          </a:p>
        </p:txBody>
      </p:sp>
    </p:spTree>
    <p:extLst>
      <p:ext uri="{BB962C8B-B14F-4D97-AF65-F5344CB8AC3E}">
        <p14:creationId xmlns:p14="http://schemas.microsoft.com/office/powerpoint/2010/main" val="599418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FC172A08-1287-5D7D-F071-0B3FDB6F95F9}"/>
              </a:ext>
            </a:extLst>
          </p:cNvPr>
          <p:cNvPicPr>
            <a:picLocks noChangeAspect="1"/>
          </p:cNvPicPr>
          <p:nvPr/>
        </p:nvPicPr>
        <p:blipFill rotWithShape="1">
          <a:blip r:embed="rId2">
            <a:extLst>
              <a:ext uri="{28A0092B-C50C-407E-A947-70E740481C1C}">
                <a14:useLocalDpi xmlns:a14="http://schemas.microsoft.com/office/drawing/2010/main" val="0"/>
              </a:ext>
            </a:extLst>
          </a:blip>
          <a:srcRect l="26269" t="23667" r="27761" b="18104"/>
          <a:stretch/>
        </p:blipFill>
        <p:spPr>
          <a:xfrm>
            <a:off x="180832" y="245659"/>
            <a:ext cx="6586395" cy="4476466"/>
          </a:xfrm>
          <a:prstGeom prst="rect">
            <a:avLst/>
          </a:prstGeom>
        </p:spPr>
      </p:pic>
      <p:sp>
        <p:nvSpPr>
          <p:cNvPr id="2" name="Slide Number Placeholder 1">
            <a:extLst>
              <a:ext uri="{FF2B5EF4-FFF2-40B4-BE49-F238E27FC236}">
                <a16:creationId xmlns:a16="http://schemas.microsoft.com/office/drawing/2014/main" id="{4578371B-260F-31C6-8EC7-00284947D58E}"/>
              </a:ext>
            </a:extLst>
          </p:cNvPr>
          <p:cNvSpPr>
            <a:spLocks noGrp="1"/>
          </p:cNvSpPr>
          <p:nvPr>
            <p:ph type="sldNum" sz="quarter" idx="12"/>
          </p:nvPr>
        </p:nvSpPr>
        <p:spPr/>
        <p:txBody>
          <a:bodyPr/>
          <a:lstStyle/>
          <a:p>
            <a:fld id="{A49C798E-A141-4728-B2C1-C020555BD9EF}" type="slidenum">
              <a:rPr lang="en-GB" smtClean="0"/>
              <a:t>86</a:t>
            </a:fld>
            <a:endParaRPr lang="en-GB"/>
          </a:p>
        </p:txBody>
      </p:sp>
    </p:spTree>
    <p:extLst>
      <p:ext uri="{BB962C8B-B14F-4D97-AF65-F5344CB8AC3E}">
        <p14:creationId xmlns:p14="http://schemas.microsoft.com/office/powerpoint/2010/main" val="1662877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a:t>
            </a:r>
            <a:r>
              <a:rPr lang="en-GB" sz="1200" dirty="0"/>
              <a:t>To be able to explain why Darwin’s theory o evolution is the most widely accepted in the scientific community.</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1754326"/>
          </a:xfrm>
          <a:prstGeom prst="rect">
            <a:avLst/>
          </a:prstGeom>
          <a:noFill/>
          <a:ln>
            <a:solidFill>
              <a:schemeClr val="tx1"/>
            </a:solidFill>
            <a:prstDash val="lgDash"/>
          </a:ln>
        </p:spPr>
        <p:txBody>
          <a:bodyPr wrap="square" rtlCol="0">
            <a:spAutoFit/>
          </a:bodyPr>
          <a:lstStyle/>
          <a:p>
            <a:r>
              <a:rPr lang="en-US" sz="1200" b="1" dirty="0"/>
              <a:t>Why are we learning about this?</a:t>
            </a:r>
          </a:p>
          <a:p>
            <a:endParaRPr lang="en-US" sz="1200" b="1" dirty="0"/>
          </a:p>
          <a:p>
            <a:r>
              <a:rPr lang="en-US" sz="1200" dirty="0"/>
              <a:t>This topics links to the use of antibiotics and the issues caused by the overuse of antibiotics for treating bacterial infections.  </a:t>
            </a:r>
          </a:p>
          <a:p>
            <a:r>
              <a:rPr lang="en-US" sz="1200" dirty="0"/>
              <a:t>There are lots of different theories about evolution that has been put forward and some people don’t believe the theory of evolution at all, however the scientific community has found evidence to support this theory.   This is a fundamental aspect of scientific research, gathering evidence to support or refute what scientists are proposing as explanations to scientific phenomena. </a:t>
            </a:r>
          </a:p>
          <a:p>
            <a:endParaRPr lang="en-US" sz="1200" dirty="0">
              <a:latin typeface="+mj-lt"/>
            </a:endParaRPr>
          </a:p>
        </p:txBody>
      </p:sp>
      <p:sp>
        <p:nvSpPr>
          <p:cNvPr id="5" name="TextBox 4">
            <a:extLst>
              <a:ext uri="{FF2B5EF4-FFF2-40B4-BE49-F238E27FC236}">
                <a16:creationId xmlns:a16="http://schemas.microsoft.com/office/drawing/2014/main" id="{97ACA549-BD07-9C52-84E9-CA43C094A0BA}"/>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r>
              <a:rPr lang="en-GB" b="1" u="sng" dirty="0"/>
              <a:t>Subtopic 5: </a:t>
            </a:r>
            <a:r>
              <a:rPr lang="en-GB" sz="1800" b="1" u="sng" dirty="0"/>
              <a:t>Evidence </a:t>
            </a:r>
            <a:r>
              <a:rPr lang="en-GB" sz="1800" b="1" u="sng" dirty="0" err="1"/>
              <a:t>fro</a:t>
            </a:r>
            <a:r>
              <a:rPr lang="en-GB" sz="1800" b="1" u="sng" dirty="0"/>
              <a:t> evolution.</a:t>
            </a:r>
          </a:p>
        </p:txBody>
      </p:sp>
      <p:sp>
        <p:nvSpPr>
          <p:cNvPr id="2" name="Slide Number Placeholder 1">
            <a:extLst>
              <a:ext uri="{FF2B5EF4-FFF2-40B4-BE49-F238E27FC236}">
                <a16:creationId xmlns:a16="http://schemas.microsoft.com/office/drawing/2014/main" id="{AB3EFA0F-765C-C018-BBE0-6DFAC302E074}"/>
              </a:ext>
            </a:extLst>
          </p:cNvPr>
          <p:cNvSpPr>
            <a:spLocks noGrp="1"/>
          </p:cNvSpPr>
          <p:nvPr>
            <p:ph type="sldNum" sz="quarter" idx="12"/>
          </p:nvPr>
        </p:nvSpPr>
        <p:spPr/>
        <p:txBody>
          <a:bodyPr/>
          <a:lstStyle/>
          <a:p>
            <a:fld id="{A49C798E-A141-4728-B2C1-C020555BD9EF}" type="slidenum">
              <a:rPr lang="en-GB" smtClean="0"/>
              <a:t>87</a:t>
            </a:fld>
            <a:endParaRPr lang="en-GB"/>
          </a:p>
        </p:txBody>
      </p:sp>
    </p:spTree>
    <p:extLst>
      <p:ext uri="{BB962C8B-B14F-4D97-AF65-F5344CB8AC3E}">
        <p14:creationId xmlns:p14="http://schemas.microsoft.com/office/powerpoint/2010/main" val="1341240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16628"/>
            <a:ext cx="6311900" cy="5603714"/>
          </a:xfrm>
          <a:prstGeom prst="rect">
            <a:avLst/>
          </a:prstGeom>
          <a:noFill/>
          <a:ln w="28575">
            <a:noFill/>
          </a:ln>
        </p:spPr>
        <p:txBody>
          <a:bodyPr wrap="square" rtlCol="0">
            <a:spAutoFit/>
          </a:bodyPr>
          <a:lstStyle/>
          <a:p>
            <a:pPr>
              <a:lnSpc>
                <a:spcPct val="150000"/>
              </a:lnSpc>
            </a:pPr>
            <a:r>
              <a:rPr lang="en-GB" sz="1200" b="1" u="sng" dirty="0"/>
              <a:t>I wasn’t there but I still care!</a:t>
            </a:r>
          </a:p>
          <a:p>
            <a:pPr marL="228600" indent="-228600">
              <a:lnSpc>
                <a:spcPct val="150000"/>
              </a:lnSpc>
              <a:buAutoNum type="arabicPeriod"/>
            </a:pPr>
            <a:r>
              <a:rPr lang="en-GB" sz="1200" dirty="0">
                <a:effectLst/>
              </a:rPr>
              <a:t>Define natural selection.</a:t>
            </a:r>
          </a:p>
          <a:p>
            <a:pPr>
              <a:lnSpc>
                <a:spcPct val="150000"/>
              </a:lnSpc>
            </a:pPr>
            <a:r>
              <a:rPr lang="en-GB" sz="1200" dirty="0">
                <a:effectLst/>
              </a:rPr>
              <a:t>………………………………………………………………………………………………………………………………………………………………………………………………………………………………………………………………………………………………………………………………………………………………………………………………………………………………………………………………………………</a:t>
            </a:r>
          </a:p>
          <a:p>
            <a:pPr>
              <a:lnSpc>
                <a:spcPct val="150000"/>
              </a:lnSpc>
            </a:pPr>
            <a:r>
              <a:rPr lang="en-GB" sz="1200" b="1" dirty="0">
                <a:effectLst/>
              </a:rPr>
              <a:t>2</a:t>
            </a:r>
            <a:r>
              <a:rPr lang="en-GB" sz="1200" b="1" dirty="0"/>
              <a:t>.</a:t>
            </a:r>
            <a:r>
              <a:rPr lang="en-GB" sz="1200" dirty="0">
                <a:effectLst/>
              </a:rPr>
              <a:t> Define variation.</a:t>
            </a:r>
          </a:p>
          <a:p>
            <a:pPr>
              <a:lnSpc>
                <a:spcPct val="150000"/>
              </a:lnSpc>
            </a:pPr>
            <a:r>
              <a:rPr lang="en-GB" sz="1200" dirty="0">
                <a:effectLst/>
              </a:rPr>
              <a:t>………………………………………………………………………………………………………………………………………………………………………………………………………………………………………………………………………………………………………………………………………………………………………………………………………………………………………………………………………………</a:t>
            </a:r>
          </a:p>
          <a:p>
            <a:pPr>
              <a:lnSpc>
                <a:spcPct val="150000"/>
              </a:lnSpc>
            </a:pPr>
            <a:r>
              <a:rPr lang="en-GB" sz="1200" b="1" dirty="0">
                <a:effectLst/>
              </a:rPr>
              <a:t>3</a:t>
            </a:r>
            <a:r>
              <a:rPr lang="en-GB" sz="1200" b="1" dirty="0"/>
              <a:t>.</a:t>
            </a:r>
            <a:r>
              <a:rPr lang="en-GB" sz="1200" dirty="0">
                <a:effectLst/>
              </a:rPr>
              <a:t> List the steps involved in natural selection.</a:t>
            </a:r>
          </a:p>
          <a:p>
            <a:pPr>
              <a:lnSpc>
                <a:spcPct val="150000"/>
              </a:lnSpc>
            </a:pPr>
            <a:r>
              <a:rPr lang="en-GB" sz="1200" dirty="0">
                <a:effectLst/>
              </a:rPr>
              <a:t>………………………………………………………………………………………………………………………………………………………………………………………………………………………………………………………………………………………………………………………………………………………………………………………………………………………………………………………………………………</a:t>
            </a:r>
          </a:p>
          <a:p>
            <a:pPr>
              <a:lnSpc>
                <a:spcPct val="150000"/>
              </a:lnSpc>
            </a:pPr>
            <a:r>
              <a:rPr lang="en-GB" sz="1200" dirty="0">
                <a:effectLst/>
              </a:rPr>
              <a:t>………………………………………………………………………………………………………………………………………………………………………………………………………………………………………………………………………………………………………………………………………………………………………………………………………………………………………………………………………………</a:t>
            </a:r>
          </a:p>
          <a:p>
            <a:pPr>
              <a:lnSpc>
                <a:spcPct val="150000"/>
              </a:lnSpc>
            </a:pPr>
            <a:r>
              <a:rPr lang="en-GB" sz="1200" dirty="0">
                <a:effectLst/>
              </a:rPr>
              <a:t>………………………………………………………………………………………………………………………………………………………………………………………………………………………………………………………………………………………………………………………………………………………………………………………………………………………………………………………………………………</a:t>
            </a:r>
          </a:p>
          <a:p>
            <a:pPr>
              <a:lnSpc>
                <a:spcPct val="150000"/>
              </a:lnSpc>
            </a:pPr>
            <a:endParaRPr lang="en-GB" sz="1200" dirty="0">
              <a:effectLst/>
            </a:endParaRPr>
          </a:p>
        </p:txBody>
      </p:sp>
      <p:sp>
        <p:nvSpPr>
          <p:cNvPr id="2" name="Slide Number Placeholder 1">
            <a:extLst>
              <a:ext uri="{FF2B5EF4-FFF2-40B4-BE49-F238E27FC236}">
                <a16:creationId xmlns:a16="http://schemas.microsoft.com/office/drawing/2014/main" id="{902259B3-4563-03F1-7DD1-BC8EDF22D852}"/>
              </a:ext>
            </a:extLst>
          </p:cNvPr>
          <p:cNvSpPr>
            <a:spLocks noGrp="1"/>
          </p:cNvSpPr>
          <p:nvPr>
            <p:ph type="sldNum" sz="quarter" idx="12"/>
          </p:nvPr>
        </p:nvSpPr>
        <p:spPr/>
        <p:txBody>
          <a:bodyPr/>
          <a:lstStyle/>
          <a:p>
            <a:fld id="{A49C798E-A141-4728-B2C1-C020555BD9EF}" type="slidenum">
              <a:rPr lang="en-GB" smtClean="0"/>
              <a:t>88</a:t>
            </a:fld>
            <a:endParaRPr lang="en-GB"/>
          </a:p>
        </p:txBody>
      </p:sp>
    </p:spTree>
    <p:extLst>
      <p:ext uri="{BB962C8B-B14F-4D97-AF65-F5344CB8AC3E}">
        <p14:creationId xmlns:p14="http://schemas.microsoft.com/office/powerpoint/2010/main" val="5858596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971200702"/>
              </p:ext>
            </p:extLst>
          </p:nvPr>
        </p:nvGraphicFramePr>
        <p:xfrm>
          <a:off x="348915" y="324854"/>
          <a:ext cx="6160570" cy="8506326"/>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a:r>
                        <a:rPr lang="en-US" sz="1350" b="1" i="0" u="sng" kern="1200" dirty="0">
                          <a:solidFill>
                            <a:schemeClr val="tx1"/>
                          </a:solidFill>
                          <a:effectLst/>
                          <a:latin typeface="+mn-lt"/>
                          <a:ea typeface="+mn-ea"/>
                          <a:cs typeface="+mn-cs"/>
                        </a:rPr>
                        <a:t>Evidence to Support Darwin’s Theory of Evolution</a:t>
                      </a:r>
                    </a:p>
                    <a:p>
                      <a:pPr fontAlgn="base"/>
                      <a:endParaRPr lang="en-US" sz="1350" b="1" i="0" kern="1200" dirty="0">
                        <a:solidFill>
                          <a:schemeClr val="tx1"/>
                        </a:solidFill>
                        <a:effectLst/>
                        <a:latin typeface="+mn-lt"/>
                        <a:ea typeface="+mn-ea"/>
                        <a:cs typeface="+mn-cs"/>
                      </a:endParaRPr>
                    </a:p>
                    <a:p>
                      <a:pPr fontAlgn="base">
                        <a:lnSpc>
                          <a:spcPct val="150000"/>
                        </a:lnSpc>
                      </a:pPr>
                      <a:r>
                        <a:rPr lang="en-US" sz="1200" b="0" i="0" kern="1200" dirty="0">
                          <a:solidFill>
                            <a:schemeClr val="tx1"/>
                          </a:solidFill>
                          <a:effectLst/>
                          <a:latin typeface="+mn-lt"/>
                          <a:ea typeface="+mn-ea"/>
                          <a:cs typeface="+mn-cs"/>
                        </a:rPr>
                        <a:t>There are several different theories of evolution put forward by different scientists yet Darwin’ is the most widely accepted in the scientific community.  This is due to the evidence that supports this theory.  </a:t>
                      </a:r>
                    </a:p>
                    <a:p>
                      <a:pPr fontAlgn="base"/>
                      <a:r>
                        <a:rPr lang="en-US" sz="1200" b="1" i="0" u="sng" kern="1200" dirty="0">
                          <a:solidFill>
                            <a:schemeClr val="tx1"/>
                          </a:solidFill>
                          <a:effectLst/>
                          <a:latin typeface="+mn-lt"/>
                          <a:ea typeface="+mn-ea"/>
                          <a:cs typeface="+mn-cs"/>
                        </a:rPr>
                        <a:t>Evidence of evolution - Fossils</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fossil</a:t>
                      </a:r>
                      <a:r>
                        <a:rPr lang="en-US" sz="1200" b="0" i="0" kern="1200" dirty="0">
                          <a:solidFill>
                            <a:schemeClr val="tx1"/>
                          </a:solidFill>
                          <a:effectLst/>
                          <a:latin typeface="+mn-lt"/>
                          <a:ea typeface="+mn-ea"/>
                          <a:cs typeface="+mn-cs"/>
                        </a:rPr>
                        <a:t> is the preserved remains of a dead </a:t>
                      </a:r>
                      <a:r>
                        <a:rPr lang="en-US" sz="1200" b="0" i="1" kern="1200" dirty="0">
                          <a:solidFill>
                            <a:schemeClr val="tx1"/>
                          </a:solidFill>
                          <a:effectLst/>
                          <a:latin typeface="+mn-lt"/>
                          <a:ea typeface="+mn-ea"/>
                          <a:cs typeface="+mn-cs"/>
                        </a:rPr>
                        <a:t>organism</a:t>
                      </a:r>
                      <a:r>
                        <a:rPr lang="en-US" sz="1200" b="0" i="0" kern="1200" dirty="0">
                          <a:solidFill>
                            <a:schemeClr val="tx1"/>
                          </a:solidFill>
                          <a:effectLst/>
                          <a:latin typeface="+mn-lt"/>
                          <a:ea typeface="+mn-ea"/>
                          <a:cs typeface="+mn-cs"/>
                        </a:rPr>
                        <a:t> from millions of years ago. Fossils are found in rocks and can be formed from:</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hard body parts, such as </a:t>
                      </a:r>
                      <a:r>
                        <a:rPr lang="en-US" sz="1200" b="1" i="0" kern="1200" dirty="0">
                          <a:solidFill>
                            <a:schemeClr val="tx1"/>
                          </a:solidFill>
                          <a:effectLst/>
                          <a:latin typeface="+mn-lt"/>
                          <a:ea typeface="+mn-ea"/>
                          <a:cs typeface="+mn-cs"/>
                        </a:rPr>
                        <a:t>bones and shells</a:t>
                      </a:r>
                      <a:r>
                        <a:rPr lang="en-US" sz="1200" b="0" i="0" kern="1200" dirty="0">
                          <a:solidFill>
                            <a:schemeClr val="tx1"/>
                          </a:solidFill>
                          <a:effectLst/>
                          <a:latin typeface="+mn-lt"/>
                          <a:ea typeface="+mn-ea"/>
                          <a:cs typeface="+mn-cs"/>
                        </a:rPr>
                        <a:t>, which do not decay easily or are replaced by minerals as they decay</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parts of organisms that have not decayed because one or more of the conditions needed for decay are absent. For example, </a:t>
                      </a:r>
                      <a:r>
                        <a:rPr lang="en-US" sz="1200" b="1" i="0" kern="1200" dirty="0">
                          <a:solidFill>
                            <a:schemeClr val="tx1"/>
                          </a:solidFill>
                          <a:effectLst/>
                          <a:latin typeface="+mn-lt"/>
                          <a:ea typeface="+mn-ea"/>
                          <a:cs typeface="+mn-cs"/>
                        </a:rPr>
                        <a:t>dead animals and plants</a:t>
                      </a:r>
                      <a:r>
                        <a:rPr lang="en-US" sz="1200" b="0" i="0" kern="1200" dirty="0">
                          <a:solidFill>
                            <a:schemeClr val="tx1"/>
                          </a:solidFill>
                          <a:effectLst/>
                          <a:latin typeface="+mn-lt"/>
                          <a:ea typeface="+mn-ea"/>
                          <a:cs typeface="+mn-cs"/>
                        </a:rPr>
                        <a:t> can be preserved in </a:t>
                      </a:r>
                      <a:r>
                        <a:rPr lang="en-US" sz="1200" b="0" i="1" kern="1200" dirty="0">
                          <a:solidFill>
                            <a:schemeClr val="tx1"/>
                          </a:solidFill>
                          <a:effectLst/>
                          <a:latin typeface="+mn-lt"/>
                          <a:ea typeface="+mn-ea"/>
                          <a:cs typeface="+mn-cs"/>
                        </a:rPr>
                        <a:t>amber</a:t>
                      </a:r>
                      <a:r>
                        <a:rPr lang="en-US" sz="1200" b="0" i="0" kern="1200" dirty="0">
                          <a:solidFill>
                            <a:schemeClr val="tx1"/>
                          </a:solidFill>
                          <a:effectLst/>
                          <a:latin typeface="+mn-lt"/>
                          <a:ea typeface="+mn-ea"/>
                          <a:cs typeface="+mn-cs"/>
                        </a:rPr>
                        <a:t>, peat bogs, tar pits, or in ice</a:t>
                      </a:r>
                    </a:p>
                    <a:p>
                      <a:pPr marL="171450" indent="-171450" fontAlgn="base">
                        <a:lnSpc>
                          <a:spcPct val="150000"/>
                        </a:lnSpc>
                        <a:buFont typeface="Arial" panose="020B0604020202020204" pitchFamily="34" charset="0"/>
                        <a:buChar char="•"/>
                      </a:pPr>
                      <a:r>
                        <a:rPr lang="en-US" sz="1200" b="0" i="0" kern="1200" dirty="0">
                          <a:solidFill>
                            <a:schemeClr val="tx1"/>
                          </a:solidFill>
                          <a:effectLst/>
                          <a:latin typeface="+mn-lt"/>
                          <a:ea typeface="+mn-ea"/>
                          <a:cs typeface="+mn-cs"/>
                        </a:rPr>
                        <a:t>preserved traces of organisms, such as </a:t>
                      </a:r>
                      <a:r>
                        <a:rPr lang="en-US" sz="1200" b="1" i="0" kern="1200" dirty="0">
                          <a:solidFill>
                            <a:schemeClr val="tx1"/>
                          </a:solidFill>
                          <a:effectLst/>
                          <a:latin typeface="+mn-lt"/>
                          <a:ea typeface="+mn-ea"/>
                          <a:cs typeface="+mn-cs"/>
                        </a:rPr>
                        <a:t>footprints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burrows</a:t>
                      </a:r>
                      <a:r>
                        <a:rPr lang="en-US" sz="1200" b="0" i="0" kern="1200" dirty="0">
                          <a:solidFill>
                            <a:schemeClr val="tx1"/>
                          </a:solidFill>
                          <a:effectLst/>
                          <a:latin typeface="+mn-lt"/>
                          <a:ea typeface="+mn-ea"/>
                          <a:cs typeface="+mn-cs"/>
                        </a:rPr>
                        <a:t> and rootlet traces - these become covered by layers of </a:t>
                      </a:r>
                      <a:r>
                        <a:rPr lang="en-US" sz="1200" b="0" i="1" kern="1200" dirty="0">
                          <a:solidFill>
                            <a:schemeClr val="tx1"/>
                          </a:solidFill>
                          <a:effectLst/>
                          <a:latin typeface="+mn-lt"/>
                          <a:ea typeface="+mn-ea"/>
                          <a:cs typeface="+mn-cs"/>
                        </a:rPr>
                        <a:t>sediment</a:t>
                      </a:r>
                      <a:r>
                        <a:rPr lang="en-US" sz="1200" b="0" i="0" kern="1200" dirty="0">
                          <a:solidFill>
                            <a:schemeClr val="tx1"/>
                          </a:solidFill>
                          <a:effectLst/>
                          <a:latin typeface="+mn-lt"/>
                          <a:ea typeface="+mn-ea"/>
                          <a:cs typeface="+mn-cs"/>
                        </a:rPr>
                        <a:t>, which eventually become rock</a:t>
                      </a:r>
                      <a:endParaRPr lang="en-US" sz="1200" b="1" i="0" kern="1200" dirty="0">
                        <a:solidFill>
                          <a:schemeClr val="tx1"/>
                        </a:solidFill>
                        <a:effectLst/>
                        <a:latin typeface="+mn-lt"/>
                        <a:ea typeface="+mn-ea"/>
                        <a:cs typeface="+mn-cs"/>
                      </a:endParaRPr>
                    </a:p>
                    <a:p>
                      <a:pPr marL="0" indent="0" fontAlgn="base">
                        <a:lnSpc>
                          <a:spcPct val="150000"/>
                        </a:lnSpc>
                        <a:buFont typeface="Arial" panose="020B0604020202020204" pitchFamily="34" charset="0"/>
                        <a:buNone/>
                      </a:pPr>
                      <a:r>
                        <a:rPr lang="en-US" sz="1200" b="1" i="0" kern="1200" dirty="0">
                          <a:solidFill>
                            <a:schemeClr val="tx1"/>
                          </a:solidFill>
                          <a:effectLst/>
                          <a:latin typeface="+mn-lt"/>
                          <a:ea typeface="+mn-ea"/>
                          <a:cs typeface="+mn-cs"/>
                        </a:rPr>
                        <a:t>The fossil record</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Fossil remains have been found in rocks of all ages. Fossils </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of the simplest organisms are found in the oldest rocks, </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and fossils of more complex organisms in the newest rocks. </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This supports Darwin's theory of evolution, which states that</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simple life forms gradually evolved into more complex ones.</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There are gaps in the fossil record because many early forms of life were soft-bodied,</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                                                                                          which means that they have left few</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                                                                                         traces behind. What traces there were</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                                                                                         may have been destroyed by geological</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                                                                                         activity. This is why scientists cannot be</a:t>
                      </a:r>
                    </a:p>
                    <a:p>
                      <a:pPr marL="0" indent="0" fontAlgn="base">
                        <a:lnSpc>
                          <a:spcPct val="150000"/>
                        </a:lnSpc>
                        <a:buFont typeface="Arial" panose="020B0604020202020204" pitchFamily="34" charset="0"/>
                        <a:buNone/>
                      </a:pPr>
                      <a:r>
                        <a:rPr lang="en-US" sz="1200" b="0" i="0" kern="1200" dirty="0">
                          <a:solidFill>
                            <a:schemeClr val="tx1"/>
                          </a:solidFill>
                          <a:effectLst/>
                          <a:latin typeface="+mn-lt"/>
                          <a:ea typeface="+mn-ea"/>
                          <a:cs typeface="+mn-cs"/>
                        </a:rPr>
                        <a:t>                                                                                         certain about how life began.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7" name="Picture 6" descr="A close-up of a fossil&#10;&#10;Description automatically generated">
            <a:extLst>
              <a:ext uri="{FF2B5EF4-FFF2-40B4-BE49-F238E27FC236}">
                <a16:creationId xmlns:a16="http://schemas.microsoft.com/office/drawing/2014/main" id="{C8D88503-4619-A599-74A4-2C54AA44C8A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3265" t="5076" r="24983" b="4401"/>
          <a:stretch/>
        </p:blipFill>
        <p:spPr>
          <a:xfrm>
            <a:off x="4805916" y="4355518"/>
            <a:ext cx="1477924" cy="1454141"/>
          </a:xfrm>
          <a:prstGeom prst="rect">
            <a:avLst/>
          </a:prstGeom>
        </p:spPr>
      </p:pic>
      <p:pic>
        <p:nvPicPr>
          <p:cNvPr id="9" name="Picture 8" descr="A diagram of a fossilized rock&#10;&#10;Description automatically generated with medium confidence">
            <a:extLst>
              <a:ext uri="{FF2B5EF4-FFF2-40B4-BE49-F238E27FC236}">
                <a16:creationId xmlns:a16="http://schemas.microsoft.com/office/drawing/2014/main" id="{961CD15A-FA66-293E-A676-A4889E265BD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r="34347"/>
          <a:stretch/>
        </p:blipFill>
        <p:spPr>
          <a:xfrm>
            <a:off x="961281" y="6400798"/>
            <a:ext cx="2575010" cy="2212497"/>
          </a:xfrm>
          <a:prstGeom prst="rect">
            <a:avLst/>
          </a:prstGeom>
        </p:spPr>
      </p:pic>
      <p:sp>
        <p:nvSpPr>
          <p:cNvPr id="3" name="Slide Number Placeholder 2">
            <a:extLst>
              <a:ext uri="{FF2B5EF4-FFF2-40B4-BE49-F238E27FC236}">
                <a16:creationId xmlns:a16="http://schemas.microsoft.com/office/drawing/2014/main" id="{4F46D36A-AB9B-4F00-3FA9-8CF60F593DCB}"/>
              </a:ext>
            </a:extLst>
          </p:cNvPr>
          <p:cNvSpPr>
            <a:spLocks noGrp="1"/>
          </p:cNvSpPr>
          <p:nvPr>
            <p:ph type="sldNum" sz="quarter" idx="12"/>
          </p:nvPr>
        </p:nvSpPr>
        <p:spPr/>
        <p:txBody>
          <a:bodyPr/>
          <a:lstStyle/>
          <a:p>
            <a:fld id="{A49C798E-A141-4728-B2C1-C020555BD9EF}" type="slidenum">
              <a:rPr lang="en-GB" smtClean="0"/>
              <a:t>89</a:t>
            </a:fld>
            <a:endParaRPr lang="en-GB"/>
          </a:p>
        </p:txBody>
      </p:sp>
    </p:spTree>
    <p:extLst>
      <p:ext uri="{BB962C8B-B14F-4D97-AF65-F5344CB8AC3E}">
        <p14:creationId xmlns:p14="http://schemas.microsoft.com/office/powerpoint/2010/main" val="371344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8617744"/>
          </a:xfrm>
          <a:prstGeom prst="rect">
            <a:avLst/>
          </a:prstGeom>
          <a:noFill/>
          <a:ln w="28575">
            <a:noFill/>
          </a:ln>
        </p:spPr>
        <p:txBody>
          <a:bodyPr wrap="square" rtlCol="0">
            <a:spAutoFit/>
          </a:bodyPr>
          <a:lstStyle/>
          <a:p>
            <a:r>
              <a:rPr lang="en-GB" sz="1400" b="1" u="sng" dirty="0"/>
              <a:t>Rehearsal Questions</a:t>
            </a:r>
          </a:p>
          <a:p>
            <a:endParaRPr lang="en-GB" sz="1200" b="1" u="sng" dirty="0"/>
          </a:p>
          <a:p>
            <a:pPr marL="342900" indent="-342900">
              <a:buAutoNum type="arabicPeriod"/>
            </a:pPr>
            <a:r>
              <a:rPr lang="en-GB" sz="1200" dirty="0"/>
              <a:t>How many parents are involved in asexual reproduction?</a:t>
            </a:r>
          </a:p>
          <a:p>
            <a:r>
              <a:rPr lang="en-GB" sz="1200" dirty="0"/>
              <a:t>……………………………………………………………………………………………………………………………………………………….</a:t>
            </a:r>
          </a:p>
          <a:p>
            <a:endParaRPr lang="en-GB" sz="1200" dirty="0"/>
          </a:p>
          <a:p>
            <a:pPr marL="342900" indent="-342900">
              <a:buAutoNum type="arabicPeriod" startAt="2"/>
            </a:pPr>
            <a:r>
              <a:rPr lang="en-GB" sz="1200" dirty="0"/>
              <a:t>In the daughter cells formed from sexual reproduction are they genetically the same or different as the parent cell?</a:t>
            </a:r>
          </a:p>
          <a:p>
            <a:r>
              <a:rPr lang="en-GB" sz="1200" dirty="0"/>
              <a:t>………………………………………………………………………………………………………………………………………………………</a:t>
            </a:r>
          </a:p>
          <a:p>
            <a:endParaRPr lang="en-GB" sz="1200" dirty="0"/>
          </a:p>
          <a:p>
            <a:r>
              <a:rPr lang="en-GB" sz="1200" dirty="0"/>
              <a:t>3.  What is meant by the term clone?</a:t>
            </a:r>
          </a:p>
          <a:p>
            <a:r>
              <a:rPr lang="en-GB" sz="1200" dirty="0"/>
              <a:t>…………………………………………………………………………………………………………………………………………………………</a:t>
            </a:r>
          </a:p>
          <a:p>
            <a:endParaRPr lang="en-GB" sz="1200" dirty="0"/>
          </a:p>
          <a:p>
            <a:pPr marL="342900" indent="-342900">
              <a:buAutoNum type="arabicPeriod" startAt="4"/>
            </a:pPr>
            <a:r>
              <a:rPr lang="en-GB" sz="1200" dirty="0"/>
              <a:t>How many parents are involved in producing offspring using sexual reproduction?</a:t>
            </a:r>
          </a:p>
          <a:p>
            <a:r>
              <a:rPr lang="en-GB" sz="1200" dirty="0"/>
              <a:t>……………………………………………………………………………………………………………………………………………………..</a:t>
            </a:r>
          </a:p>
          <a:p>
            <a:endParaRPr lang="en-GB" sz="1200" dirty="0"/>
          </a:p>
          <a:p>
            <a:pPr marL="342900" indent="-342900">
              <a:buAutoNum type="arabicPeriod" startAt="5"/>
            </a:pPr>
            <a:r>
              <a:rPr lang="en-GB" sz="1200" dirty="0"/>
              <a:t>What is another term for egg and sperm cells or pollen and egg cells in plants?</a:t>
            </a:r>
          </a:p>
          <a:p>
            <a:r>
              <a:rPr lang="en-GB" sz="1200" dirty="0"/>
              <a:t>………………………………………………………………………………………………………………………………………………….</a:t>
            </a:r>
          </a:p>
          <a:p>
            <a:endParaRPr lang="en-GB" sz="1200" dirty="0"/>
          </a:p>
          <a:p>
            <a:pPr marL="228600" indent="-228600">
              <a:buAutoNum type="arabicPeriod" startAt="6"/>
            </a:pPr>
            <a:r>
              <a:rPr lang="en-GB" sz="1200" dirty="0"/>
              <a:t>What are the three stages in the cell cycle that happen during mitosis cell division?</a:t>
            </a:r>
          </a:p>
          <a:p>
            <a:r>
              <a:rPr lang="en-GB" sz="1200" dirty="0"/>
              <a:t>…………………………………………………………………………………………………………………………………..…………………….</a:t>
            </a:r>
          </a:p>
          <a:p>
            <a:r>
              <a:rPr lang="en-GB" sz="1200" dirty="0"/>
              <a:t>…………………………………………………………………………………………………………………………………………………….….. ………………………………………………………………………………………………………………………………………………….……..</a:t>
            </a:r>
          </a:p>
          <a:p>
            <a:endParaRPr lang="en-GB" sz="1200" dirty="0"/>
          </a:p>
          <a:p>
            <a:pPr marL="342900" indent="-342900">
              <a:buAutoNum type="arabicPeriod" startAt="7"/>
            </a:pPr>
            <a:r>
              <a:rPr lang="en-GB" sz="1200" dirty="0"/>
              <a:t>What word describes a cell that has got half a set of chromosomes in each?</a:t>
            </a:r>
          </a:p>
          <a:p>
            <a:r>
              <a:rPr lang="en-GB" sz="1200" dirty="0"/>
              <a:t>………………………………………………………………………………………………………………………………………………………….</a:t>
            </a:r>
          </a:p>
          <a:p>
            <a:endParaRPr lang="en-GB" sz="1200" dirty="0"/>
          </a:p>
          <a:p>
            <a:pPr marL="228600" indent="-228600">
              <a:buAutoNum type="arabicPeriod" startAt="8"/>
            </a:pPr>
            <a:r>
              <a:rPr lang="en-GB" sz="1200" dirty="0"/>
              <a:t>What are gametes?  </a:t>
            </a:r>
          </a:p>
          <a:p>
            <a:r>
              <a:rPr lang="en-GB" sz="1200" dirty="0"/>
              <a:t>…………………………………………………………………………………………………………………………………..……………</a:t>
            </a:r>
          </a:p>
          <a:p>
            <a:pPr marL="228600" indent="-228600">
              <a:buAutoNum type="arabicPeriod" startAt="8"/>
            </a:pPr>
            <a:endParaRPr lang="en-GB" sz="1200" dirty="0"/>
          </a:p>
          <a:p>
            <a:pPr marL="228600" indent="-228600">
              <a:buAutoNum type="arabicPeriod" startAt="8"/>
            </a:pPr>
            <a:r>
              <a:rPr lang="en-GB" sz="1200" dirty="0"/>
              <a:t>How many parents are involved in asexual reproduction compared number of parents for sexual reproduction?</a:t>
            </a:r>
          </a:p>
          <a:p>
            <a:pPr marL="228600" indent="-228600">
              <a:buAutoNum type="arabicPeriod" startAt="8"/>
            </a:pPr>
            <a:endParaRPr lang="en-GB" sz="1200" dirty="0"/>
          </a:p>
          <a:p>
            <a:r>
              <a:rPr lang="en-GB" sz="1200" dirty="0"/>
              <a:t>…………………………………………………………………………………………………………………………………..…………………….</a:t>
            </a:r>
          </a:p>
          <a:p>
            <a:endParaRPr lang="en-GB" sz="1200" dirty="0"/>
          </a:p>
          <a:p>
            <a:r>
              <a:rPr lang="en-GB" sz="1200" dirty="0"/>
              <a:t>10.  What word is used to describe a cell that is genetically identical to another cell?</a:t>
            </a:r>
          </a:p>
          <a:p>
            <a:r>
              <a:rPr lang="en-GB" sz="1200" dirty="0"/>
              <a:t>…………………………………………………………………………………………………………………………………..…………………….</a:t>
            </a:r>
          </a:p>
          <a:p>
            <a:endParaRPr lang="en-GB" sz="1200" dirty="0"/>
          </a:p>
          <a:p>
            <a:pPr marL="228600" indent="-228600">
              <a:buAutoNum type="arabicPeriod" startAt="11"/>
            </a:pPr>
            <a:r>
              <a:rPr lang="en-GB" sz="1200" dirty="0"/>
              <a:t>How many new (daughter) cells are produced in </a:t>
            </a:r>
            <a:r>
              <a:rPr lang="en-GB" sz="1200" b="1" dirty="0"/>
              <a:t>meiosis</a:t>
            </a:r>
            <a:r>
              <a:rPr lang="en-GB" sz="1200" dirty="0"/>
              <a:t> cell division?</a:t>
            </a:r>
          </a:p>
          <a:p>
            <a:r>
              <a:rPr lang="en-GB" sz="1200" dirty="0"/>
              <a:t>…………………………………………………………………………………………………………………………………..……………………</a:t>
            </a:r>
          </a:p>
          <a:p>
            <a:endParaRPr lang="en-GB" sz="1200" dirty="0"/>
          </a:p>
          <a:p>
            <a:pPr marL="228600" indent="-228600">
              <a:buAutoNum type="arabicPeriod" startAt="12"/>
            </a:pPr>
            <a:r>
              <a:rPr lang="en-GB" sz="1200" dirty="0"/>
              <a:t>In mitosis how many times does the parent cell divide?</a:t>
            </a:r>
          </a:p>
          <a:p>
            <a:r>
              <a:rPr lang="en-GB" sz="1200" dirty="0"/>
              <a:t>…………………………………………………………………………………………………………………………………..…………………….</a:t>
            </a:r>
          </a:p>
          <a:p>
            <a:endParaRPr lang="en-GB" sz="1200" dirty="0"/>
          </a:p>
          <a:p>
            <a:pPr marL="228600" indent="-228600">
              <a:buAutoNum type="arabicPeriod" startAt="13"/>
            </a:pPr>
            <a:r>
              <a:rPr lang="en-GB" sz="1200" dirty="0"/>
              <a:t>What is the purpose of meiosis cell division?</a:t>
            </a:r>
          </a:p>
          <a:p>
            <a:r>
              <a:rPr lang="en-GB" sz="1200" dirty="0"/>
              <a:t>…………………………………………………………………………………………………………………………………..…………………….</a:t>
            </a:r>
          </a:p>
        </p:txBody>
      </p:sp>
      <p:sp>
        <p:nvSpPr>
          <p:cNvPr id="2" name="Slide Number Placeholder 1">
            <a:extLst>
              <a:ext uri="{FF2B5EF4-FFF2-40B4-BE49-F238E27FC236}">
                <a16:creationId xmlns:a16="http://schemas.microsoft.com/office/drawing/2014/main" id="{95D860B1-0B5D-FC52-3009-8EA6DBF4F5CF}"/>
              </a:ext>
            </a:extLst>
          </p:cNvPr>
          <p:cNvSpPr>
            <a:spLocks noGrp="1"/>
          </p:cNvSpPr>
          <p:nvPr>
            <p:ph type="sldNum" sz="quarter" idx="12"/>
          </p:nvPr>
        </p:nvSpPr>
        <p:spPr/>
        <p:txBody>
          <a:bodyPr/>
          <a:lstStyle/>
          <a:p>
            <a:fld id="{A49C798E-A141-4728-B2C1-C020555BD9EF}" type="slidenum">
              <a:rPr lang="en-GB" smtClean="0"/>
              <a:t>9</a:t>
            </a:fld>
            <a:endParaRPr lang="en-GB"/>
          </a:p>
        </p:txBody>
      </p:sp>
    </p:spTree>
    <p:extLst>
      <p:ext uri="{BB962C8B-B14F-4D97-AF65-F5344CB8AC3E}">
        <p14:creationId xmlns:p14="http://schemas.microsoft.com/office/powerpoint/2010/main" val="6499251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314725348"/>
              </p:ext>
            </p:extLst>
          </p:nvPr>
        </p:nvGraphicFramePr>
        <p:xfrm>
          <a:off x="348915" y="324854"/>
          <a:ext cx="6160570" cy="8506326"/>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base">
                        <a:lnSpc>
                          <a:spcPct val="150000"/>
                        </a:lnSpc>
                      </a:pPr>
                      <a:r>
                        <a:rPr lang="en-US" sz="1200" b="1" i="0" u="sng" kern="1200" dirty="0">
                          <a:solidFill>
                            <a:schemeClr val="tx1"/>
                          </a:solidFill>
                          <a:effectLst/>
                          <a:latin typeface="+mn-lt"/>
                          <a:ea typeface="+mn-ea"/>
                          <a:cs typeface="+mn-cs"/>
                        </a:rPr>
                        <a:t>Evidence for evolution - resistant bacteria</a:t>
                      </a:r>
                    </a:p>
                    <a:p>
                      <a:pPr fontAlgn="base">
                        <a:lnSpc>
                          <a:spcPct val="150000"/>
                        </a:lnSpc>
                      </a:pPr>
                      <a:r>
                        <a:rPr lang="en-US" sz="1200" b="1" i="0" u="sng" kern="1200" dirty="0">
                          <a:solidFill>
                            <a:schemeClr val="tx1"/>
                          </a:solidFill>
                          <a:effectLst/>
                          <a:latin typeface="+mn-lt"/>
                          <a:ea typeface="+mn-ea"/>
                          <a:cs typeface="+mn-cs"/>
                        </a:rPr>
                        <a:t>Antibiotic resistance</a:t>
                      </a:r>
                    </a:p>
                    <a:p>
                      <a:pPr fontAlgn="base">
                        <a:lnSpc>
                          <a:spcPct val="150000"/>
                        </a:lnSpc>
                      </a:pPr>
                      <a:r>
                        <a:rPr lang="en-US" sz="1200" b="0" i="0" kern="1200" dirty="0">
                          <a:solidFill>
                            <a:schemeClr val="tx1"/>
                          </a:solidFill>
                          <a:effectLst/>
                          <a:latin typeface="+mn-lt"/>
                          <a:ea typeface="+mn-ea"/>
                          <a:cs typeface="+mn-cs"/>
                        </a:rPr>
                        <a:t>Bacteria can evolve quickly because they reproduce at a fast rate. Mutations of </a:t>
                      </a:r>
                      <a:r>
                        <a:rPr lang="en-US" sz="1200" b="0" i="1" kern="1200" dirty="0">
                          <a:solidFill>
                            <a:schemeClr val="tx1"/>
                          </a:solidFill>
                          <a:effectLst/>
                          <a:latin typeface="+mn-lt"/>
                          <a:ea typeface="+mn-ea"/>
                          <a:cs typeface="+mn-cs"/>
                        </a:rPr>
                        <a:t>bacteria</a:t>
                      </a:r>
                      <a:r>
                        <a:rPr lang="en-US" sz="1200" b="0" i="0" kern="1200" dirty="0">
                          <a:solidFill>
                            <a:schemeClr val="tx1"/>
                          </a:solidFill>
                          <a:effectLst/>
                          <a:latin typeface="+mn-lt"/>
                          <a:ea typeface="+mn-ea"/>
                          <a:cs typeface="+mn-cs"/>
                        </a:rPr>
                        <a:t> produce new strains. Some bacteria might become </a:t>
                      </a:r>
                      <a:r>
                        <a:rPr lang="en-US" sz="1200" b="1" i="0" kern="1200" dirty="0">
                          <a:solidFill>
                            <a:schemeClr val="tx1"/>
                          </a:solidFill>
                          <a:effectLst/>
                          <a:latin typeface="+mn-lt"/>
                          <a:ea typeface="+mn-ea"/>
                          <a:cs typeface="+mn-cs"/>
                        </a:rPr>
                        <a:t>resistant</a:t>
                      </a:r>
                      <a:r>
                        <a:rPr lang="en-US" sz="1200" b="0" i="0" kern="1200" dirty="0">
                          <a:solidFill>
                            <a:schemeClr val="tx1"/>
                          </a:solidFill>
                          <a:effectLst/>
                          <a:latin typeface="+mn-lt"/>
                          <a:ea typeface="+mn-ea"/>
                          <a:cs typeface="+mn-cs"/>
                        </a:rPr>
                        <a:t> to certain </a:t>
                      </a:r>
                      <a:r>
                        <a:rPr lang="en-US" sz="1200" b="0" i="1" kern="1200" dirty="0">
                          <a:solidFill>
                            <a:schemeClr val="tx1"/>
                          </a:solidFill>
                          <a:effectLst/>
                          <a:latin typeface="+mn-lt"/>
                          <a:ea typeface="+mn-ea"/>
                          <a:cs typeface="+mn-cs"/>
                        </a:rPr>
                        <a:t>antibiotics</a:t>
                      </a:r>
                      <a:r>
                        <a:rPr lang="en-US" sz="1200" b="0" i="0" kern="1200" dirty="0">
                          <a:solidFill>
                            <a:schemeClr val="tx1"/>
                          </a:solidFill>
                          <a:effectLst/>
                          <a:latin typeface="+mn-lt"/>
                          <a:ea typeface="+mn-ea"/>
                          <a:cs typeface="+mn-cs"/>
                        </a:rPr>
                        <a:t>, such as penicillin, and cannot be destroyed by the antibiotic. The evolution of the bacteria is an example of </a:t>
                      </a:r>
                      <a:r>
                        <a:rPr lang="en-US" sz="1200" b="0" i="1" kern="1200" dirty="0">
                          <a:solidFill>
                            <a:schemeClr val="tx1"/>
                          </a:solidFill>
                          <a:effectLst/>
                          <a:latin typeface="+mn-lt"/>
                          <a:ea typeface="+mn-ea"/>
                          <a:cs typeface="+mn-cs"/>
                        </a:rPr>
                        <a:t>natural selection</a:t>
                      </a:r>
                      <a:r>
                        <a:rPr lang="en-US" sz="1200" b="0" i="0" kern="1200" dirty="0">
                          <a:solidFill>
                            <a:schemeClr val="tx1"/>
                          </a:solidFill>
                          <a:effectLst/>
                          <a:latin typeface="+mn-lt"/>
                          <a:ea typeface="+mn-ea"/>
                          <a:cs typeface="+mn-cs"/>
                        </a:rPr>
                        <a:t>.</a:t>
                      </a:r>
                    </a:p>
                    <a:p>
                      <a:pPr fontAlgn="base">
                        <a:lnSpc>
                          <a:spcPct val="150000"/>
                        </a:lnSpc>
                      </a:pPr>
                      <a:r>
                        <a:rPr lang="en-US" sz="1200" b="1" i="0" kern="1200" dirty="0">
                          <a:solidFill>
                            <a:schemeClr val="tx1"/>
                          </a:solidFill>
                          <a:effectLst/>
                          <a:latin typeface="+mn-lt"/>
                          <a:ea typeface="+mn-ea"/>
                          <a:cs typeface="+mn-cs"/>
                        </a:rPr>
                        <a:t>Development of resistance</a:t>
                      </a:r>
                    </a:p>
                    <a:p>
                      <a:pPr fontAlgn="base">
                        <a:lnSpc>
                          <a:spcPct val="150000"/>
                        </a:lnSpc>
                      </a:pPr>
                      <a:r>
                        <a:rPr lang="en-US" sz="1200" b="0" i="0" kern="1200" dirty="0">
                          <a:solidFill>
                            <a:schemeClr val="tx1"/>
                          </a:solidFill>
                          <a:effectLst/>
                          <a:latin typeface="+mn-lt"/>
                          <a:ea typeface="+mn-ea"/>
                          <a:cs typeface="+mn-cs"/>
                        </a:rPr>
                        <a:t>The main steps in the development of resistance are:</a:t>
                      </a:r>
                    </a:p>
                    <a:p>
                      <a:pPr fontAlgn="base">
                        <a:lnSpc>
                          <a:spcPct val="150000"/>
                        </a:lnSpc>
                      </a:pPr>
                      <a:r>
                        <a:rPr lang="en-US" sz="1200" b="0" i="0" kern="1200" dirty="0">
                          <a:solidFill>
                            <a:schemeClr val="tx1"/>
                          </a:solidFill>
                          <a:effectLst/>
                          <a:latin typeface="+mn-lt"/>
                          <a:ea typeface="+mn-ea"/>
                          <a:cs typeface="+mn-cs"/>
                        </a:rPr>
                        <a:t>random mutations occur in the genes of individual bacterial cells</a:t>
                      </a:r>
                    </a:p>
                    <a:p>
                      <a:pPr fontAlgn="base">
                        <a:lnSpc>
                          <a:spcPct val="150000"/>
                        </a:lnSpc>
                      </a:pPr>
                      <a:r>
                        <a:rPr lang="en-US" sz="1200" b="0" i="0" kern="1200" dirty="0">
                          <a:solidFill>
                            <a:schemeClr val="tx1"/>
                          </a:solidFill>
                          <a:effectLst/>
                          <a:latin typeface="+mn-lt"/>
                          <a:ea typeface="+mn-ea"/>
                          <a:cs typeface="+mn-cs"/>
                        </a:rPr>
                        <a:t>some mutations protect the bacterial cell from the effects of the antibiotic</a:t>
                      </a:r>
                    </a:p>
                    <a:p>
                      <a:pPr fontAlgn="base">
                        <a:lnSpc>
                          <a:spcPct val="150000"/>
                        </a:lnSpc>
                      </a:pPr>
                      <a:r>
                        <a:rPr lang="en-US" sz="1200" b="0" i="0" kern="1200" dirty="0">
                          <a:solidFill>
                            <a:schemeClr val="tx1"/>
                          </a:solidFill>
                          <a:effectLst/>
                          <a:latin typeface="+mn-lt"/>
                          <a:ea typeface="+mn-ea"/>
                          <a:cs typeface="+mn-cs"/>
                        </a:rPr>
                        <a:t>bacteria without the mutation die or cannot reproduce when the antibiotic is present</a:t>
                      </a:r>
                    </a:p>
                    <a:p>
                      <a:pPr fontAlgn="base">
                        <a:lnSpc>
                          <a:spcPct val="150000"/>
                        </a:lnSpc>
                      </a:pPr>
                      <a:r>
                        <a:rPr lang="en-US" sz="1200" b="0" i="0" kern="1200" dirty="0">
                          <a:solidFill>
                            <a:schemeClr val="tx1"/>
                          </a:solidFill>
                          <a:effectLst/>
                          <a:latin typeface="+mn-lt"/>
                          <a:ea typeface="+mn-ea"/>
                          <a:cs typeface="+mn-cs"/>
                        </a:rPr>
                        <a:t>resistant bacteria can reproduce with less competition from normal bacterial strains</a:t>
                      </a: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endParaRPr lang="en-US" sz="1200" b="0" i="0" u="sng" kern="1200" dirty="0">
                        <a:solidFill>
                          <a:schemeClr val="tx1"/>
                        </a:solidFill>
                        <a:effectLst/>
                        <a:latin typeface="+mn-lt"/>
                        <a:ea typeface="+mn-ea"/>
                        <a:cs typeface="+mn-cs"/>
                      </a:endParaRPr>
                    </a:p>
                    <a:p>
                      <a:pPr fontAlgn="base">
                        <a:lnSpc>
                          <a:spcPct val="150000"/>
                        </a:lnSpc>
                      </a:pPr>
                      <a:r>
                        <a:rPr lang="en-US" sz="1200" b="1" i="0" u="sng" kern="1200" dirty="0">
                          <a:solidFill>
                            <a:schemeClr val="tx1"/>
                          </a:solidFill>
                          <a:effectLst/>
                          <a:latin typeface="+mn-lt"/>
                          <a:ea typeface="+mn-ea"/>
                          <a:cs typeface="+mn-cs"/>
                        </a:rPr>
                        <a:t>MRSA</a:t>
                      </a:r>
                    </a:p>
                    <a:p>
                      <a:pPr fontAlgn="base">
                        <a:lnSpc>
                          <a:spcPct val="150000"/>
                        </a:lnSpc>
                      </a:pPr>
                      <a:r>
                        <a:rPr lang="en-US" sz="1200" b="0" i="0" u="none" kern="1200" dirty="0">
                          <a:solidFill>
                            <a:schemeClr val="tx1"/>
                          </a:solidFill>
                          <a:effectLst/>
                          <a:latin typeface="+mn-lt"/>
                          <a:ea typeface="+mn-ea"/>
                          <a:cs typeface="+mn-cs"/>
                        </a:rPr>
                        <a:t>The number of resistant strains has increased, partly due to the misuse of antibiotics. This has resulted in more infections that are difficult to control.  MRSA is methicillin-resistant staphylococcus aureus, and it is very dangerous because it is resistant to most antibiotics.</a:t>
                      </a:r>
                    </a:p>
                    <a:p>
                      <a:pPr fontAlgn="base">
                        <a:lnSpc>
                          <a:spcPct val="150000"/>
                        </a:lnSpc>
                      </a:pPr>
                      <a:r>
                        <a:rPr lang="en-US" sz="1200" b="0" i="0" u="none" kern="1200" dirty="0">
                          <a:solidFill>
                            <a:schemeClr val="tx1"/>
                          </a:solidFill>
                          <a:effectLst/>
                          <a:latin typeface="+mn-lt"/>
                          <a:ea typeface="+mn-ea"/>
                          <a:cs typeface="+mn-cs"/>
                        </a:rPr>
                        <a:t>To reduce the rate of development of antibiotic resistant strains:</a:t>
                      </a:r>
                    </a:p>
                    <a:p>
                      <a:pPr marL="171450" indent="-171450" fontAlgn="base">
                        <a:lnSpc>
                          <a:spcPct val="150000"/>
                        </a:lnSpc>
                        <a:buFont typeface="Arial" panose="020B0604020202020204" pitchFamily="34" charset="0"/>
                        <a:buChar char="•"/>
                      </a:pPr>
                      <a:r>
                        <a:rPr lang="en-US" sz="1200" b="0" i="0" u="none" kern="1200" dirty="0">
                          <a:solidFill>
                            <a:schemeClr val="tx1"/>
                          </a:solidFill>
                          <a:effectLst/>
                          <a:latin typeface="+mn-lt"/>
                          <a:ea typeface="+mn-ea"/>
                          <a:cs typeface="+mn-cs"/>
                        </a:rPr>
                        <a:t>doctors should not prescribe antibiotics inappropriately, such as for the treatment of non-serious infections</a:t>
                      </a:r>
                    </a:p>
                    <a:p>
                      <a:pPr marL="171450" indent="-171450" fontAlgn="base">
                        <a:lnSpc>
                          <a:spcPct val="150000"/>
                        </a:lnSpc>
                        <a:buFont typeface="Arial" panose="020B0604020202020204" pitchFamily="34" charset="0"/>
                        <a:buChar char="•"/>
                      </a:pPr>
                      <a:r>
                        <a:rPr lang="en-US" sz="1200" b="0" i="0" u="none" kern="1200" dirty="0">
                          <a:solidFill>
                            <a:schemeClr val="tx1"/>
                          </a:solidFill>
                          <a:effectLst/>
                          <a:latin typeface="+mn-lt"/>
                          <a:ea typeface="+mn-ea"/>
                          <a:cs typeface="+mn-cs"/>
                        </a:rPr>
                        <a:t>patients should always complete the full course of antibiotics to ensure all bacteria are killed and none do not survive to mutate and form resistant strains</a:t>
                      </a:r>
                    </a:p>
                    <a:p>
                      <a:pPr marL="171450" indent="-171450" fontAlgn="base">
                        <a:lnSpc>
                          <a:spcPct val="150000"/>
                        </a:lnSpc>
                        <a:buFont typeface="Arial" panose="020B0604020202020204" pitchFamily="34" charset="0"/>
                        <a:buChar char="•"/>
                      </a:pPr>
                      <a:r>
                        <a:rPr lang="en-US" sz="1200" b="0" i="0" u="none" kern="1200" dirty="0">
                          <a:solidFill>
                            <a:schemeClr val="tx1"/>
                          </a:solidFill>
                          <a:effectLst/>
                          <a:latin typeface="+mn-lt"/>
                          <a:ea typeface="+mn-ea"/>
                          <a:cs typeface="+mn-cs"/>
                        </a:rPr>
                        <a:t>the agricultural use of antibiotics should be restricted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10" name="Picture 9" descr="A diagram of a variety of bacteria&#10;&#10;Description automatically generated">
            <a:extLst>
              <a:ext uri="{FF2B5EF4-FFF2-40B4-BE49-F238E27FC236}">
                <a16:creationId xmlns:a16="http://schemas.microsoft.com/office/drawing/2014/main" id="{9C10FB96-8912-3C8F-1E59-AE0373E48178}"/>
              </a:ext>
            </a:extLst>
          </p:cNvPr>
          <p:cNvPicPr>
            <a:picLocks noChangeAspect="1"/>
          </p:cNvPicPr>
          <p:nvPr/>
        </p:nvPicPr>
        <p:blipFill rotWithShape="1">
          <a:blip r:embed="rId2"/>
          <a:srcRect l="3565" t="15814" r="4075" b="18373"/>
          <a:stretch/>
        </p:blipFill>
        <p:spPr>
          <a:xfrm>
            <a:off x="1313919" y="3763925"/>
            <a:ext cx="4230162" cy="2009554"/>
          </a:xfrm>
          <a:prstGeom prst="rect">
            <a:avLst/>
          </a:prstGeom>
        </p:spPr>
      </p:pic>
      <p:sp>
        <p:nvSpPr>
          <p:cNvPr id="3" name="Slide Number Placeholder 2">
            <a:extLst>
              <a:ext uri="{FF2B5EF4-FFF2-40B4-BE49-F238E27FC236}">
                <a16:creationId xmlns:a16="http://schemas.microsoft.com/office/drawing/2014/main" id="{7D8D4590-658E-3049-2F9A-59A357222D70}"/>
              </a:ext>
            </a:extLst>
          </p:cNvPr>
          <p:cNvSpPr>
            <a:spLocks noGrp="1"/>
          </p:cNvSpPr>
          <p:nvPr>
            <p:ph type="sldNum" sz="quarter" idx="12"/>
          </p:nvPr>
        </p:nvSpPr>
        <p:spPr/>
        <p:txBody>
          <a:bodyPr/>
          <a:lstStyle/>
          <a:p>
            <a:fld id="{A49C798E-A141-4728-B2C1-C020555BD9EF}" type="slidenum">
              <a:rPr lang="en-GB" smtClean="0"/>
              <a:t>90</a:t>
            </a:fld>
            <a:endParaRPr lang="en-GB"/>
          </a:p>
        </p:txBody>
      </p:sp>
    </p:spTree>
    <p:extLst>
      <p:ext uri="{BB962C8B-B14F-4D97-AF65-F5344CB8AC3E}">
        <p14:creationId xmlns:p14="http://schemas.microsoft.com/office/powerpoint/2010/main" val="40669070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8773812"/>
          </a:xfrm>
          <a:prstGeom prst="rect">
            <a:avLst/>
          </a:prstGeom>
          <a:noFill/>
          <a:ln w="28575">
            <a:noFill/>
          </a:ln>
        </p:spPr>
        <p:txBody>
          <a:bodyPr wrap="square" rtlCol="0">
            <a:spAutoFit/>
          </a:bodyPr>
          <a:lstStyle/>
          <a:p>
            <a:r>
              <a:rPr lang="en-GB" sz="1400" b="1" u="sng" dirty="0"/>
              <a:t>Rehearsal Questions</a:t>
            </a:r>
          </a:p>
          <a:p>
            <a:endParaRPr lang="en-GB" sz="1200" b="1" u="sng" dirty="0"/>
          </a:p>
          <a:p>
            <a:pPr marL="342900" indent="-342900">
              <a:lnSpc>
                <a:spcPct val="150000"/>
              </a:lnSpc>
              <a:buAutoNum type="arabicPeriod"/>
            </a:pPr>
            <a:r>
              <a:rPr lang="en-GB" sz="1200" dirty="0"/>
              <a:t>What is a fossil?</a:t>
            </a:r>
          </a:p>
          <a:p>
            <a:pPr>
              <a:lnSpc>
                <a:spcPct val="150000"/>
              </a:lnSpc>
            </a:pPr>
            <a:r>
              <a:rPr lang="en-GB" sz="1200" dirty="0"/>
              <a:t>……………………………………………………………………………………………………………………………………………………….</a:t>
            </a:r>
          </a:p>
          <a:p>
            <a:pPr>
              <a:lnSpc>
                <a:spcPct val="150000"/>
              </a:lnSpc>
            </a:pPr>
            <a:endParaRPr lang="en-GB" sz="1200" dirty="0"/>
          </a:p>
          <a:p>
            <a:pPr>
              <a:lnSpc>
                <a:spcPct val="150000"/>
              </a:lnSpc>
            </a:pPr>
            <a:r>
              <a:rPr lang="en-GB" sz="1200" dirty="0"/>
              <a:t>2. What parts of organisms form fossils?</a:t>
            </a:r>
          </a:p>
          <a:p>
            <a:pPr>
              <a:lnSpc>
                <a:spcPct val="150000"/>
              </a:lnSpc>
            </a:pPr>
            <a:r>
              <a:rPr lang="en-GB" sz="1200" dirty="0"/>
              <a:t>………………………………………………………………………………………………………………………………………………………</a:t>
            </a:r>
          </a:p>
          <a:p>
            <a:pPr>
              <a:lnSpc>
                <a:spcPct val="150000"/>
              </a:lnSpc>
            </a:pPr>
            <a:endParaRPr lang="en-GB" sz="1200" dirty="0"/>
          </a:p>
          <a:p>
            <a:pPr>
              <a:lnSpc>
                <a:spcPct val="150000"/>
              </a:lnSpc>
            </a:pPr>
            <a:r>
              <a:rPr lang="en-GB" sz="1200" dirty="0"/>
              <a:t>3. Why are fossil records incomplete? …………………………………………………………………………………………………………………………………………………………</a:t>
            </a:r>
          </a:p>
          <a:p>
            <a:pPr>
              <a:lnSpc>
                <a:spcPct val="150000"/>
              </a:lnSpc>
            </a:pPr>
            <a:endParaRPr lang="en-GB" sz="1200" dirty="0"/>
          </a:p>
          <a:p>
            <a:pPr marL="342900" indent="-342900">
              <a:lnSpc>
                <a:spcPct val="150000"/>
              </a:lnSpc>
              <a:buAutoNum type="arabicPeriod" startAt="4"/>
            </a:pPr>
            <a:r>
              <a:rPr lang="en-GB" sz="1200" dirty="0"/>
              <a:t>Which scientist’s theory of evolution do fossil records provide evidence for?</a:t>
            </a:r>
          </a:p>
          <a:p>
            <a:pPr>
              <a:lnSpc>
                <a:spcPct val="150000"/>
              </a:lnSpc>
            </a:pPr>
            <a:r>
              <a:rPr lang="en-GB" sz="1200" dirty="0"/>
              <a:t>……………………………………………………………………………………………………………………………………………………..</a:t>
            </a:r>
          </a:p>
          <a:p>
            <a:pPr>
              <a:lnSpc>
                <a:spcPct val="150000"/>
              </a:lnSpc>
            </a:pPr>
            <a:endParaRPr lang="en-GB" sz="1200" dirty="0"/>
          </a:p>
          <a:p>
            <a:pPr marL="342900" indent="-342900">
              <a:lnSpc>
                <a:spcPct val="150000"/>
              </a:lnSpc>
              <a:buAutoNum type="arabicPeriod" startAt="5"/>
            </a:pPr>
            <a:r>
              <a:rPr lang="en-GB" sz="1200" dirty="0"/>
              <a:t>Why do antibiotic resistant bacteria provide evidence for the theory of evolution?</a:t>
            </a:r>
          </a:p>
          <a:p>
            <a:pPr>
              <a:lnSpc>
                <a:spcPct val="150000"/>
              </a:lnSpc>
            </a:pPr>
            <a:r>
              <a:rPr lang="en-GB" sz="1200" dirty="0"/>
              <a:t>………………………………………………………………………………………………………………………………………………….</a:t>
            </a:r>
          </a:p>
          <a:p>
            <a:pPr>
              <a:lnSpc>
                <a:spcPct val="150000"/>
              </a:lnSpc>
            </a:pPr>
            <a:endParaRPr lang="en-GB" sz="1200" dirty="0"/>
          </a:p>
          <a:p>
            <a:pPr>
              <a:lnSpc>
                <a:spcPct val="150000"/>
              </a:lnSpc>
            </a:pPr>
            <a:r>
              <a:rPr lang="en-GB" sz="1200" dirty="0"/>
              <a:t>6.  What name is given to </a:t>
            </a:r>
            <a:r>
              <a:rPr lang="en-US" sz="1200" b="0" i="0" kern="1200" dirty="0">
                <a:solidFill>
                  <a:schemeClr val="tx1"/>
                </a:solidFill>
                <a:effectLst/>
                <a:latin typeface="+mn-lt"/>
                <a:ea typeface="+mn-ea"/>
                <a:cs typeface="+mn-cs"/>
              </a:rPr>
              <a:t>preserved remains of a dead </a:t>
            </a:r>
            <a:r>
              <a:rPr lang="en-US" sz="1200" b="0" i="1" kern="1200" dirty="0">
                <a:solidFill>
                  <a:schemeClr val="tx1"/>
                </a:solidFill>
                <a:effectLst/>
                <a:latin typeface="+mn-lt"/>
                <a:ea typeface="+mn-ea"/>
                <a:cs typeface="+mn-cs"/>
              </a:rPr>
              <a:t>organism</a:t>
            </a:r>
            <a:r>
              <a:rPr lang="en-US" sz="1200" b="0" i="0" kern="1200" dirty="0">
                <a:solidFill>
                  <a:schemeClr val="tx1"/>
                </a:solidFill>
                <a:effectLst/>
                <a:latin typeface="+mn-lt"/>
                <a:ea typeface="+mn-ea"/>
                <a:cs typeface="+mn-cs"/>
              </a:rPr>
              <a:t> from millions of years ago?</a:t>
            </a:r>
            <a:endParaRPr lang="en-GB" sz="1200" dirty="0"/>
          </a:p>
          <a:p>
            <a:pPr>
              <a:lnSpc>
                <a:spcPct val="150000"/>
              </a:lnSpc>
            </a:pPr>
            <a:r>
              <a:rPr lang="en-GB" sz="1200" dirty="0"/>
              <a:t>………………………………………………………………………………………………………………………………………………………….</a:t>
            </a:r>
          </a:p>
          <a:p>
            <a:pPr>
              <a:lnSpc>
                <a:spcPct val="150000"/>
              </a:lnSpc>
            </a:pPr>
            <a:endParaRPr lang="en-GB" sz="1200" dirty="0"/>
          </a:p>
          <a:p>
            <a:pPr>
              <a:lnSpc>
                <a:spcPct val="150000"/>
              </a:lnSpc>
            </a:pPr>
            <a:r>
              <a:rPr lang="en-GB" sz="1200" dirty="0"/>
              <a:t>7. Parts of fossil records are missing.  Explain why it is hard to find a compete fossil record?</a:t>
            </a:r>
          </a:p>
          <a:p>
            <a:pPr>
              <a:lnSpc>
                <a:spcPct val="150000"/>
              </a:lnSpc>
            </a:pPr>
            <a:r>
              <a:rPr lang="en-GB" sz="1200" dirty="0"/>
              <a:t>…………………………………………………………………………………………………………………………………..……………</a:t>
            </a:r>
          </a:p>
          <a:p>
            <a:pPr>
              <a:lnSpc>
                <a:spcPct val="150000"/>
              </a:lnSpc>
            </a:pPr>
            <a:endParaRPr lang="en-GB" sz="1200" dirty="0"/>
          </a:p>
          <a:p>
            <a:pPr>
              <a:lnSpc>
                <a:spcPct val="150000"/>
              </a:lnSpc>
            </a:pPr>
            <a:r>
              <a:rPr lang="en-GB" sz="1200" dirty="0"/>
              <a:t>8.  Why do we hardly ever find the skin of dead animals?</a:t>
            </a:r>
          </a:p>
          <a:p>
            <a:pPr>
              <a:lnSpc>
                <a:spcPct val="150000"/>
              </a:lnSpc>
            </a:pPr>
            <a:r>
              <a:rPr lang="en-GB" sz="1200" dirty="0"/>
              <a:t>…………………………………………………………………………………………………………………………………..…………………….</a:t>
            </a:r>
          </a:p>
          <a:p>
            <a:pPr>
              <a:lnSpc>
                <a:spcPct val="150000"/>
              </a:lnSpc>
            </a:pPr>
            <a:endParaRPr lang="en-GB" sz="1200" dirty="0"/>
          </a:p>
          <a:p>
            <a:pPr>
              <a:lnSpc>
                <a:spcPct val="150000"/>
              </a:lnSpc>
            </a:pPr>
            <a:r>
              <a:rPr lang="en-GB" sz="1200" dirty="0"/>
              <a:t>10.  What are antibiotic resistant bacteria?</a:t>
            </a:r>
          </a:p>
          <a:p>
            <a:pPr>
              <a:lnSpc>
                <a:spcPct val="150000"/>
              </a:lnSpc>
            </a:pPr>
            <a:r>
              <a:rPr lang="en-GB" sz="1200" dirty="0"/>
              <a:t>…………………………………………………………………………………………………………………………………..…………………….</a:t>
            </a:r>
          </a:p>
          <a:p>
            <a:pPr>
              <a:lnSpc>
                <a:spcPct val="150000"/>
              </a:lnSpc>
            </a:pPr>
            <a:endParaRPr lang="en-GB" sz="1200" dirty="0"/>
          </a:p>
          <a:p>
            <a:pPr>
              <a:lnSpc>
                <a:spcPct val="150000"/>
              </a:lnSpc>
            </a:pPr>
            <a:r>
              <a:rPr lang="en-GB" sz="1200" dirty="0"/>
              <a:t>11. What steps can doctors take to prevent antibiotic resistant bacteria?</a:t>
            </a:r>
          </a:p>
          <a:p>
            <a:pPr>
              <a:lnSpc>
                <a:spcPct val="150000"/>
              </a:lnSpc>
            </a:pPr>
            <a:r>
              <a:rPr lang="en-GB" sz="1200" dirty="0"/>
              <a:t>…………………………………………………………………………………………………………………………………..……………………</a:t>
            </a:r>
          </a:p>
          <a:p>
            <a:pPr>
              <a:lnSpc>
                <a:spcPct val="150000"/>
              </a:lnSpc>
            </a:pPr>
            <a:endParaRPr lang="en-GB" sz="1200" dirty="0"/>
          </a:p>
        </p:txBody>
      </p:sp>
      <p:sp>
        <p:nvSpPr>
          <p:cNvPr id="2" name="Slide Number Placeholder 1">
            <a:extLst>
              <a:ext uri="{FF2B5EF4-FFF2-40B4-BE49-F238E27FC236}">
                <a16:creationId xmlns:a16="http://schemas.microsoft.com/office/drawing/2014/main" id="{28B22E02-5C13-2136-4FF1-01402BB14B5A}"/>
              </a:ext>
            </a:extLst>
          </p:cNvPr>
          <p:cNvSpPr>
            <a:spLocks noGrp="1"/>
          </p:cNvSpPr>
          <p:nvPr>
            <p:ph type="sldNum" sz="quarter" idx="12"/>
          </p:nvPr>
        </p:nvSpPr>
        <p:spPr/>
        <p:txBody>
          <a:bodyPr/>
          <a:lstStyle/>
          <a:p>
            <a:fld id="{A49C798E-A141-4728-B2C1-C020555BD9EF}" type="slidenum">
              <a:rPr lang="en-GB" smtClean="0"/>
              <a:t>91</a:t>
            </a:fld>
            <a:endParaRPr lang="en-GB"/>
          </a:p>
        </p:txBody>
      </p:sp>
    </p:spTree>
    <p:extLst>
      <p:ext uri="{BB962C8B-B14F-4D97-AF65-F5344CB8AC3E}">
        <p14:creationId xmlns:p14="http://schemas.microsoft.com/office/powerpoint/2010/main" val="2687198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2772169"/>
          </a:xfrm>
          <a:prstGeom prst="rect">
            <a:avLst/>
          </a:prstGeom>
          <a:noFill/>
          <a:ln w="28575">
            <a:noFill/>
          </a:ln>
        </p:spPr>
        <p:txBody>
          <a:bodyPr wrap="square" rtlCol="0">
            <a:spAutoFit/>
          </a:bodyPr>
          <a:lstStyle/>
          <a:p>
            <a:r>
              <a:rPr lang="en-GB" sz="1400" b="1" u="sng" dirty="0"/>
              <a:t>Rehearsal Questions</a:t>
            </a:r>
            <a:endParaRPr lang="en-GB" sz="1200" dirty="0"/>
          </a:p>
          <a:p>
            <a:pPr>
              <a:lnSpc>
                <a:spcPct val="150000"/>
              </a:lnSpc>
            </a:pPr>
            <a:r>
              <a:rPr lang="en-GB" sz="1200" dirty="0"/>
              <a:t>12. What two main types of evidence are widely accepted to support the theory of evolution?</a:t>
            </a:r>
          </a:p>
          <a:p>
            <a:pPr>
              <a:lnSpc>
                <a:spcPct val="150000"/>
              </a:lnSpc>
            </a:pPr>
            <a:r>
              <a:rPr lang="en-GB" sz="1200" dirty="0"/>
              <a:t>…………………………………………………………………………………………………………………………………..…………………….</a:t>
            </a:r>
          </a:p>
          <a:p>
            <a:pPr>
              <a:lnSpc>
                <a:spcPct val="150000"/>
              </a:lnSpc>
            </a:pPr>
            <a:endParaRPr lang="en-GB" sz="1200" dirty="0"/>
          </a:p>
          <a:p>
            <a:pPr>
              <a:lnSpc>
                <a:spcPct val="150000"/>
              </a:lnSpc>
            </a:pPr>
            <a:r>
              <a:rPr lang="en-GB" sz="1200" dirty="0"/>
              <a:t>13. Suggest two reasons why we have incomplete fossil records?</a:t>
            </a:r>
          </a:p>
          <a:p>
            <a:pPr>
              <a:lnSpc>
                <a:spcPct val="150000"/>
              </a:lnSpc>
            </a:pPr>
            <a:r>
              <a:rPr lang="en-GB" sz="1200" dirty="0"/>
              <a:t>…………………………………………………………………………………………………………………………………..…………………….</a:t>
            </a:r>
          </a:p>
          <a:p>
            <a:pPr>
              <a:lnSpc>
                <a:spcPct val="150000"/>
              </a:lnSpc>
            </a:pPr>
            <a:endParaRPr lang="en-GB" sz="1200" dirty="0"/>
          </a:p>
          <a:p>
            <a:pPr marL="228600" indent="-228600">
              <a:lnSpc>
                <a:spcPct val="150000"/>
              </a:lnSpc>
              <a:buAutoNum type="arabicPeriod" startAt="14"/>
            </a:pPr>
            <a:r>
              <a:rPr lang="en-GB" sz="1200" dirty="0"/>
              <a:t>How do bacterial strains form to  become resistant to antibiotics?</a:t>
            </a:r>
          </a:p>
          <a:p>
            <a:pPr>
              <a:lnSpc>
                <a:spcPct val="150000"/>
              </a:lnSpc>
            </a:pPr>
            <a:r>
              <a:rPr lang="en-GB" sz="1200" dirty="0"/>
              <a:t>…………………………………………………………………………………………………………………………………………………………………………………………………………………………………………………………………………………………………………………..</a:t>
            </a:r>
          </a:p>
        </p:txBody>
      </p:sp>
      <p:sp>
        <p:nvSpPr>
          <p:cNvPr id="2" name="Slide Number Placeholder 1">
            <a:extLst>
              <a:ext uri="{FF2B5EF4-FFF2-40B4-BE49-F238E27FC236}">
                <a16:creationId xmlns:a16="http://schemas.microsoft.com/office/drawing/2014/main" id="{7BA1CF7E-B964-8638-D8CD-653FFB48F3D9}"/>
              </a:ext>
            </a:extLst>
          </p:cNvPr>
          <p:cNvSpPr>
            <a:spLocks noGrp="1"/>
          </p:cNvSpPr>
          <p:nvPr>
            <p:ph type="sldNum" sz="quarter" idx="12"/>
          </p:nvPr>
        </p:nvSpPr>
        <p:spPr/>
        <p:txBody>
          <a:bodyPr/>
          <a:lstStyle/>
          <a:p>
            <a:fld id="{A49C798E-A141-4728-B2C1-C020555BD9EF}" type="slidenum">
              <a:rPr lang="en-GB" smtClean="0"/>
              <a:t>92</a:t>
            </a:fld>
            <a:endParaRPr lang="en-GB"/>
          </a:p>
        </p:txBody>
      </p:sp>
    </p:spTree>
    <p:extLst>
      <p:ext uri="{BB962C8B-B14F-4D97-AF65-F5344CB8AC3E}">
        <p14:creationId xmlns:p14="http://schemas.microsoft.com/office/powerpoint/2010/main" val="310441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87065"/>
            <a:ext cx="6311900" cy="7879080"/>
          </a:xfrm>
          <a:prstGeom prst="rect">
            <a:avLst/>
          </a:prstGeom>
          <a:noFill/>
          <a:ln w="28575">
            <a:noFill/>
          </a:ln>
        </p:spPr>
        <p:txBody>
          <a:bodyPr wrap="square" rtlCol="0">
            <a:spAutoFit/>
          </a:bodyPr>
          <a:lstStyle/>
          <a:p>
            <a:r>
              <a:rPr lang="en-GB" sz="1400" b="1" u="sng" dirty="0"/>
              <a:t>Rehearsal Questions  ANSWERS</a:t>
            </a:r>
          </a:p>
          <a:p>
            <a:endParaRPr lang="en-GB" sz="1200" b="1" u="sng" dirty="0"/>
          </a:p>
          <a:p>
            <a:pPr marL="342900" indent="-342900">
              <a:buAutoNum type="arabicPeriod"/>
            </a:pPr>
            <a:r>
              <a:rPr lang="en-GB" sz="1200" dirty="0"/>
              <a:t>What is a fossil? </a:t>
            </a: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fossil</a:t>
            </a:r>
            <a:r>
              <a:rPr lang="en-US" sz="1200" b="0" i="0" kern="1200" dirty="0">
                <a:solidFill>
                  <a:schemeClr val="tx1"/>
                </a:solidFill>
                <a:effectLst/>
                <a:latin typeface="+mn-lt"/>
                <a:ea typeface="+mn-ea"/>
                <a:cs typeface="+mn-cs"/>
              </a:rPr>
              <a:t> is the preserved remains of a dead </a:t>
            </a:r>
            <a:r>
              <a:rPr lang="en-US" sz="1200" b="0" i="1" kern="1200" dirty="0">
                <a:solidFill>
                  <a:schemeClr val="tx1"/>
                </a:solidFill>
                <a:effectLst/>
                <a:latin typeface="+mn-lt"/>
                <a:ea typeface="+mn-ea"/>
                <a:cs typeface="+mn-cs"/>
              </a:rPr>
              <a:t>organism</a:t>
            </a:r>
            <a:r>
              <a:rPr lang="en-US" sz="1200" b="0" i="0" kern="1200" dirty="0">
                <a:solidFill>
                  <a:schemeClr val="tx1"/>
                </a:solidFill>
                <a:effectLst/>
                <a:latin typeface="+mn-lt"/>
                <a:ea typeface="+mn-ea"/>
                <a:cs typeface="+mn-cs"/>
              </a:rPr>
              <a:t> from millions of years ag</a:t>
            </a:r>
            <a:r>
              <a:rPr lang="en-GB" sz="1200" b="0" i="0" kern="1200" dirty="0">
                <a:solidFill>
                  <a:schemeClr val="tx1"/>
                </a:solidFill>
                <a:effectLst/>
                <a:latin typeface="+mn-lt"/>
                <a:ea typeface="+mn-ea"/>
                <a:cs typeface="+mn-cs"/>
              </a:rPr>
              <a:t>o</a:t>
            </a:r>
            <a:r>
              <a:rPr lang="en-GB" sz="1200" dirty="0"/>
              <a:t>.</a:t>
            </a:r>
          </a:p>
          <a:p>
            <a:endParaRPr lang="en-GB" sz="1200" dirty="0"/>
          </a:p>
          <a:p>
            <a:r>
              <a:rPr lang="en-GB" sz="1200" dirty="0"/>
              <a:t>2. What parts of organisms form fossils</a:t>
            </a:r>
            <a:r>
              <a:rPr lang="en-GB" sz="1200" b="1" dirty="0"/>
              <a:t>? </a:t>
            </a:r>
            <a:r>
              <a:rPr lang="en-US" sz="1200" b="1" i="0" kern="1200" dirty="0">
                <a:solidFill>
                  <a:schemeClr val="tx1"/>
                </a:solidFill>
                <a:effectLst/>
                <a:latin typeface="+mn-lt"/>
                <a:ea typeface="+mn-ea"/>
                <a:cs typeface="+mn-cs"/>
              </a:rPr>
              <a:t>hard body parts, such as bones and shells or parts that have been preserved and not decayed</a:t>
            </a:r>
            <a:endParaRPr lang="en-GB" sz="1200" b="1" dirty="0"/>
          </a:p>
          <a:p>
            <a:endParaRPr lang="en-GB" sz="1200" dirty="0"/>
          </a:p>
          <a:p>
            <a:r>
              <a:rPr lang="en-GB" sz="1200" dirty="0"/>
              <a:t>3. Why are fossil records incomplete?  </a:t>
            </a:r>
            <a:r>
              <a:rPr lang="en-GB" sz="1200" b="1" dirty="0"/>
              <a:t>Some are inaccessible, </a:t>
            </a:r>
            <a:r>
              <a:rPr lang="en-GB" sz="1200" b="1" dirty="0" err="1"/>
              <a:t>i.e</a:t>
            </a:r>
            <a:r>
              <a:rPr lang="en-GB" sz="1200" b="1" dirty="0"/>
              <a:t> under buildings, some are not able to  reach, some have been damaged or not preserved as conditions didn’t allow.</a:t>
            </a:r>
          </a:p>
          <a:p>
            <a:endParaRPr lang="en-GB" sz="1200" dirty="0"/>
          </a:p>
          <a:p>
            <a:pPr marL="342900" indent="-342900">
              <a:buAutoNum type="arabicPeriod" startAt="4"/>
            </a:pPr>
            <a:r>
              <a:rPr lang="en-GB" sz="1200" dirty="0"/>
              <a:t>Which scientist’s theory of evolution do fossil records provide evidence for</a:t>
            </a:r>
            <a:r>
              <a:rPr lang="en-GB" sz="1200" b="1" dirty="0"/>
              <a:t>? Charles Darwin</a:t>
            </a:r>
          </a:p>
          <a:p>
            <a:endParaRPr lang="en-GB" sz="1200" dirty="0"/>
          </a:p>
          <a:p>
            <a:r>
              <a:rPr lang="en-GB" sz="1200" dirty="0"/>
              <a:t>5. Why do antibiotic resistant bacteria provide evidence for the theory of evolution?</a:t>
            </a:r>
          </a:p>
          <a:p>
            <a:r>
              <a:rPr lang="en-GB" sz="1200" b="1" dirty="0"/>
              <a:t>They reproduce rapidly and so can see lot of generations of bacteria within a relatively small period of time.  </a:t>
            </a:r>
          </a:p>
          <a:p>
            <a:endParaRPr lang="en-GB" sz="1200" dirty="0"/>
          </a:p>
          <a:p>
            <a:r>
              <a:rPr lang="en-GB" sz="1200" dirty="0"/>
              <a:t>6.  What name is given to </a:t>
            </a:r>
            <a:r>
              <a:rPr lang="en-US" sz="1200" b="0" i="0" kern="1200" dirty="0">
                <a:solidFill>
                  <a:schemeClr val="tx1"/>
                </a:solidFill>
                <a:effectLst/>
                <a:latin typeface="+mn-lt"/>
                <a:ea typeface="+mn-ea"/>
                <a:cs typeface="+mn-cs"/>
              </a:rPr>
              <a:t>preserved remains of a dead </a:t>
            </a:r>
            <a:r>
              <a:rPr lang="en-US" sz="1200" b="0" i="1" kern="1200" dirty="0">
                <a:solidFill>
                  <a:schemeClr val="tx1"/>
                </a:solidFill>
                <a:effectLst/>
                <a:latin typeface="+mn-lt"/>
                <a:ea typeface="+mn-ea"/>
                <a:cs typeface="+mn-cs"/>
              </a:rPr>
              <a:t>organism</a:t>
            </a:r>
            <a:r>
              <a:rPr lang="en-US" sz="1200" b="0" i="0" kern="1200" dirty="0">
                <a:solidFill>
                  <a:schemeClr val="tx1"/>
                </a:solidFill>
                <a:effectLst/>
                <a:latin typeface="+mn-lt"/>
                <a:ea typeface="+mn-ea"/>
                <a:cs typeface="+mn-cs"/>
              </a:rPr>
              <a:t> from millions of years ago?</a:t>
            </a:r>
            <a:endParaRPr lang="en-GB" sz="1200" dirty="0"/>
          </a:p>
          <a:p>
            <a:r>
              <a:rPr lang="en-GB" sz="1200" b="1" dirty="0"/>
              <a:t>fossil</a:t>
            </a:r>
            <a:endParaRPr lang="en-GB" sz="1200" dirty="0"/>
          </a:p>
          <a:p>
            <a:r>
              <a:rPr lang="en-GB" sz="1200" dirty="0"/>
              <a:t>7. Parts of fossil records are missing.  Explain why it is hard to find a compete fossil record?</a:t>
            </a:r>
          </a:p>
          <a:p>
            <a:r>
              <a:rPr lang="en-GB" sz="1200" b="1" dirty="0"/>
              <a:t>some are too deep down, some are under buildings that can’t be demolished, some have been </a:t>
            </a:r>
            <a:r>
              <a:rPr lang="en-GB" sz="1200" b="1" dirty="0" err="1"/>
              <a:t>damaged,some</a:t>
            </a:r>
            <a:r>
              <a:rPr lang="en-GB" sz="1200" b="1" dirty="0"/>
              <a:t> are not preserved</a:t>
            </a:r>
          </a:p>
          <a:p>
            <a:endParaRPr lang="en-GB" sz="1200" b="1" dirty="0"/>
          </a:p>
          <a:p>
            <a:r>
              <a:rPr lang="en-GB" sz="1200" dirty="0"/>
              <a:t>8.  Why do we hardly ever find the skin of dead animals?  </a:t>
            </a:r>
            <a:r>
              <a:rPr lang="en-GB" sz="1200" b="1" dirty="0"/>
              <a:t>It decomposes </a:t>
            </a:r>
          </a:p>
          <a:p>
            <a:r>
              <a:rPr lang="en-GB" sz="1200" dirty="0"/>
              <a:t>10.  What are antibiotic resistant bacteria?  </a:t>
            </a:r>
            <a:r>
              <a:rPr lang="en-GB" sz="1200" b="1" dirty="0"/>
              <a:t>Bacterial that are more resistant to the effects of </a:t>
            </a:r>
            <a:r>
              <a:rPr lang="en-GB" sz="1200" b="1" dirty="0" err="1"/>
              <a:t>antibioitics</a:t>
            </a:r>
            <a:r>
              <a:rPr lang="en-GB" sz="1200" b="1" dirty="0"/>
              <a:t> so they are harder to kill with that antibiotic</a:t>
            </a:r>
          </a:p>
          <a:p>
            <a:endParaRPr lang="en-GB" sz="1200" dirty="0"/>
          </a:p>
          <a:p>
            <a:r>
              <a:rPr lang="en-GB" sz="1200" dirty="0"/>
              <a:t>11. What steps can doctors take to prevent antibiotic resistant bacteria? </a:t>
            </a:r>
            <a:r>
              <a:rPr lang="en-GB" sz="1200" b="1" dirty="0"/>
              <a:t>Not </a:t>
            </a:r>
            <a:r>
              <a:rPr lang="en-GB" sz="1200" b="1" dirty="0" err="1"/>
              <a:t>presecribe</a:t>
            </a:r>
            <a:r>
              <a:rPr lang="en-GB" sz="1200" b="1" dirty="0"/>
              <a:t> for mild infections, not prescribe for viral infections, insist patients complete a full course</a:t>
            </a:r>
          </a:p>
          <a:p>
            <a:endParaRPr lang="en-GB" sz="1200" dirty="0"/>
          </a:p>
          <a:p>
            <a:r>
              <a:rPr lang="en-GB" sz="1200" dirty="0"/>
              <a:t>12. What two main types of evidence are widely accepted to support the theory of evolution?</a:t>
            </a:r>
          </a:p>
          <a:p>
            <a:r>
              <a:rPr lang="en-GB" sz="1200" b="1" dirty="0"/>
              <a:t>Fossil records and evolution of antibiotic resistant bacteria</a:t>
            </a:r>
          </a:p>
          <a:p>
            <a:r>
              <a:rPr lang="en-GB" sz="1200" dirty="0"/>
              <a:t>13. Suggest two reasons why we have incomplete fossil records?  .</a:t>
            </a:r>
          </a:p>
          <a:p>
            <a:r>
              <a:rPr lang="en-GB" sz="1200" b="1" dirty="0"/>
              <a:t>Could have been destroyed, could not have been found yet</a:t>
            </a:r>
          </a:p>
          <a:p>
            <a:endParaRPr lang="en-GB" sz="1200" b="1" dirty="0"/>
          </a:p>
          <a:p>
            <a:r>
              <a:rPr lang="en-GB" sz="1200" dirty="0"/>
              <a:t>14.  How do bacterial strains form to  become resistant to antibiotics?</a:t>
            </a:r>
          </a:p>
          <a:p>
            <a:pPr fontAlgn="base"/>
            <a:r>
              <a:rPr lang="en-US" sz="1200" b="1" i="0" kern="1200" dirty="0">
                <a:solidFill>
                  <a:schemeClr val="tx1"/>
                </a:solidFill>
                <a:effectLst/>
                <a:latin typeface="+mn-lt"/>
                <a:ea typeface="+mn-ea"/>
                <a:cs typeface="+mn-cs"/>
              </a:rPr>
              <a:t>random mutations occur in the genes of individual bacterial cells some mutations protect the bacterial cell from the effects of the antibiotic bacteria without the mutation die or cannot reproduce when the antibiotic is present resistant bacteria can reproduce with less competition from normal bacterial strains</a:t>
            </a:r>
          </a:p>
          <a:p>
            <a:endParaRPr lang="en-GB" sz="1200" dirty="0"/>
          </a:p>
          <a:p>
            <a:endParaRPr lang="en-GB" sz="1200" dirty="0"/>
          </a:p>
        </p:txBody>
      </p:sp>
      <p:sp>
        <p:nvSpPr>
          <p:cNvPr id="2" name="Slide Number Placeholder 1">
            <a:extLst>
              <a:ext uri="{FF2B5EF4-FFF2-40B4-BE49-F238E27FC236}">
                <a16:creationId xmlns:a16="http://schemas.microsoft.com/office/drawing/2014/main" id="{7F5CEC37-FFE1-89E5-6C8D-A527DCDAC55B}"/>
              </a:ext>
            </a:extLst>
          </p:cNvPr>
          <p:cNvSpPr>
            <a:spLocks noGrp="1"/>
          </p:cNvSpPr>
          <p:nvPr>
            <p:ph type="sldNum" sz="quarter" idx="12"/>
          </p:nvPr>
        </p:nvSpPr>
        <p:spPr/>
        <p:txBody>
          <a:bodyPr/>
          <a:lstStyle/>
          <a:p>
            <a:fld id="{A49C798E-A141-4728-B2C1-C020555BD9EF}" type="slidenum">
              <a:rPr lang="en-GB" smtClean="0"/>
              <a:t>93</a:t>
            </a:fld>
            <a:endParaRPr lang="en-GB"/>
          </a:p>
        </p:txBody>
      </p:sp>
    </p:spTree>
    <p:extLst>
      <p:ext uri="{BB962C8B-B14F-4D97-AF65-F5344CB8AC3E}">
        <p14:creationId xmlns:p14="http://schemas.microsoft.com/office/powerpoint/2010/main" val="2676216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6265"/>
            <a:ext cx="6311900" cy="7819705"/>
          </a:xfrm>
          <a:prstGeom prst="rect">
            <a:avLst/>
          </a:prstGeom>
          <a:noFill/>
          <a:ln w="28575">
            <a:noFill/>
          </a:ln>
        </p:spPr>
        <p:txBody>
          <a:bodyPr wrap="square" rtlCol="0">
            <a:spAutoFit/>
          </a:bodyPr>
          <a:lstStyle/>
          <a:p>
            <a:pPr>
              <a:lnSpc>
                <a:spcPct val="150000"/>
              </a:lnSpc>
            </a:pPr>
            <a:r>
              <a:rPr lang="en-GB" sz="1200" b="1" u="sng" dirty="0"/>
              <a:t>Interleaving</a:t>
            </a:r>
          </a:p>
          <a:p>
            <a:pPr>
              <a:lnSpc>
                <a:spcPct val="150000"/>
              </a:lnSpc>
            </a:pPr>
            <a:r>
              <a:rPr lang="en-GB" sz="1200" dirty="0"/>
              <a:t>1.  I DO:  Name 2 diseases caused by bacteria?  …………………..………………………………………………………….</a:t>
            </a:r>
          </a:p>
          <a:p>
            <a:pPr>
              <a:lnSpc>
                <a:spcPct val="150000"/>
              </a:lnSpc>
            </a:pPr>
            <a:r>
              <a:rPr lang="en-GB" sz="1200" dirty="0"/>
              <a:t>2. We DO:  Explain why HIV cannot be treated with antibiotics?</a:t>
            </a:r>
          </a:p>
          <a:p>
            <a:pPr>
              <a:lnSpc>
                <a:spcPct val="150000"/>
              </a:lnSpc>
            </a:pPr>
            <a:r>
              <a:rPr lang="en-GB" sz="1200" dirty="0"/>
              <a:t>………………………………………………………………………………………………………………………………………………………….</a:t>
            </a:r>
          </a:p>
          <a:p>
            <a:pPr>
              <a:lnSpc>
                <a:spcPct val="150000"/>
              </a:lnSpc>
            </a:pPr>
            <a:r>
              <a:rPr lang="en-GB" sz="1200" dirty="0"/>
              <a:t>………………………………………………………………………………………………………………………………………………………….</a:t>
            </a:r>
          </a:p>
          <a:p>
            <a:pPr>
              <a:lnSpc>
                <a:spcPct val="150000"/>
              </a:lnSpc>
            </a:pPr>
            <a:r>
              <a:rPr lang="en-GB" sz="1200" dirty="0"/>
              <a:t>You do:  3.  Explain why doctor would not prescribe antibiotics for a minor bacterial infection such as salmonella?</a:t>
            </a:r>
          </a:p>
          <a:p>
            <a:pPr>
              <a:lnSpc>
                <a:spcPct val="150000"/>
              </a:lnSpc>
            </a:pPr>
            <a:r>
              <a:rPr lang="en-GB" sz="1200" dirty="0"/>
              <a:t>………………………………………………………………………………………………………………………………………………………….</a:t>
            </a:r>
          </a:p>
          <a:p>
            <a:pPr>
              <a:lnSpc>
                <a:spcPct val="150000"/>
              </a:lnSpc>
            </a:pPr>
            <a:r>
              <a:rPr lang="en-GB" sz="1200" dirty="0"/>
              <a:t>………………………………………………………………………………………………………………………………………………………….</a:t>
            </a:r>
          </a:p>
          <a:p>
            <a:pPr>
              <a:lnSpc>
                <a:spcPct val="150000"/>
              </a:lnSpc>
            </a:pPr>
            <a:r>
              <a:rPr lang="en-GB" sz="1200" dirty="0"/>
              <a:t>4. What is the process of evolution?</a:t>
            </a:r>
          </a:p>
          <a:p>
            <a:pPr>
              <a:lnSpc>
                <a:spcPct val="150000"/>
              </a:lnSpc>
            </a:pPr>
            <a:r>
              <a:rPr lang="en-GB" sz="1200" dirty="0"/>
              <a:t>………………………………………………………………………………………………………………………………………………………….</a:t>
            </a:r>
          </a:p>
          <a:p>
            <a:pPr>
              <a:lnSpc>
                <a:spcPct val="150000"/>
              </a:lnSpc>
            </a:pPr>
            <a:r>
              <a:rPr lang="en-GB" sz="1200" dirty="0"/>
              <a:t>………………………………………………………………………………………………………………………………………………………….</a:t>
            </a:r>
          </a:p>
          <a:p>
            <a:pPr>
              <a:lnSpc>
                <a:spcPct val="150000"/>
              </a:lnSpc>
            </a:pPr>
            <a:r>
              <a:rPr lang="en-GB" sz="1200" dirty="0"/>
              <a:t>5.  Skin tissue is not often found on fossils.  What is the definition of a tissue?</a:t>
            </a:r>
          </a:p>
          <a:p>
            <a:pPr>
              <a:lnSpc>
                <a:spcPct val="150000"/>
              </a:lnSpc>
            </a:pPr>
            <a:r>
              <a:rPr lang="en-GB" sz="1200" dirty="0"/>
              <a:t>………………………………………………………………………………………………………………………………………………………….</a:t>
            </a:r>
          </a:p>
          <a:p>
            <a:pPr>
              <a:lnSpc>
                <a:spcPct val="150000"/>
              </a:lnSpc>
            </a:pPr>
            <a:r>
              <a:rPr lang="en-GB" sz="1200" dirty="0"/>
              <a:t>………………………………………………………………………………………………………………………………………………………….</a:t>
            </a:r>
          </a:p>
          <a:p>
            <a:pPr>
              <a:lnSpc>
                <a:spcPct val="150000"/>
              </a:lnSpc>
            </a:pPr>
            <a:r>
              <a:rPr lang="en-GB" sz="1200" dirty="0"/>
              <a:t>6. What advice would be given to patients prescribed antibiotics for treatment of gonorrhoea? ………………………………………………………………………………………………………………………………………………………….</a:t>
            </a:r>
          </a:p>
          <a:p>
            <a:pPr>
              <a:lnSpc>
                <a:spcPct val="150000"/>
              </a:lnSpc>
            </a:pPr>
            <a:r>
              <a:rPr lang="en-GB" sz="1200" dirty="0"/>
              <a:t>………………………………………………………………………………………………………………………………………………………….</a:t>
            </a:r>
          </a:p>
          <a:p>
            <a:pPr>
              <a:lnSpc>
                <a:spcPct val="150000"/>
              </a:lnSpc>
            </a:pPr>
            <a:r>
              <a:rPr lang="en-GB" sz="1200" dirty="0"/>
              <a:t>7.. What type of contraceptive could be used to prevent the transmission of gonorrhoea during sexual intercourse? ………………………………………………………………………………………………………………………………………………………….</a:t>
            </a:r>
          </a:p>
          <a:p>
            <a:pPr>
              <a:lnSpc>
                <a:spcPct val="150000"/>
              </a:lnSpc>
            </a:pPr>
            <a:r>
              <a:rPr lang="en-GB" sz="1200" dirty="0"/>
              <a:t>………………………………………………………………………………………………………………………………………………………….</a:t>
            </a:r>
          </a:p>
          <a:p>
            <a:pPr>
              <a:lnSpc>
                <a:spcPct val="150000"/>
              </a:lnSpc>
            </a:pPr>
            <a:r>
              <a:rPr lang="en-GB" sz="1200" dirty="0"/>
              <a:t>8. . What type of reproduction do bacteria use to reproduce?</a:t>
            </a:r>
          </a:p>
          <a:p>
            <a:pPr>
              <a:lnSpc>
                <a:spcPct val="150000"/>
              </a:lnSpc>
            </a:pPr>
            <a:r>
              <a:rPr lang="en-GB" sz="1200" dirty="0"/>
              <a:t>………………………………………………………………………………………………………………………………………………………….</a:t>
            </a:r>
          </a:p>
          <a:p>
            <a:pPr>
              <a:lnSpc>
                <a:spcPct val="150000"/>
              </a:lnSpc>
            </a:pPr>
            <a:r>
              <a:rPr lang="en-GB" sz="1200" dirty="0"/>
              <a:t>9. Bacteria grow by using mitosis.  State the three stages of the cell cycle for a cell undergoing mitosis?.................................................................................................................................................. …………………………………………………………………………………………………………………………………………………………………………………………………………………………………………………………………………………………………………………..</a:t>
            </a:r>
          </a:p>
        </p:txBody>
      </p:sp>
      <p:sp>
        <p:nvSpPr>
          <p:cNvPr id="2" name="Slide Number Placeholder 1">
            <a:extLst>
              <a:ext uri="{FF2B5EF4-FFF2-40B4-BE49-F238E27FC236}">
                <a16:creationId xmlns:a16="http://schemas.microsoft.com/office/drawing/2014/main" id="{2B8E7D2E-04F1-4391-3E0C-93F74AA00FF9}"/>
              </a:ext>
            </a:extLst>
          </p:cNvPr>
          <p:cNvSpPr>
            <a:spLocks noGrp="1"/>
          </p:cNvSpPr>
          <p:nvPr>
            <p:ph type="sldNum" sz="quarter" idx="12"/>
          </p:nvPr>
        </p:nvSpPr>
        <p:spPr/>
        <p:txBody>
          <a:bodyPr/>
          <a:lstStyle/>
          <a:p>
            <a:fld id="{A49C798E-A141-4728-B2C1-C020555BD9EF}" type="slidenum">
              <a:rPr lang="en-GB" smtClean="0"/>
              <a:t>94</a:t>
            </a:fld>
            <a:endParaRPr lang="en-GB"/>
          </a:p>
        </p:txBody>
      </p:sp>
    </p:spTree>
    <p:extLst>
      <p:ext uri="{BB962C8B-B14F-4D97-AF65-F5344CB8AC3E}">
        <p14:creationId xmlns:p14="http://schemas.microsoft.com/office/powerpoint/2010/main" val="38598403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6265"/>
            <a:ext cx="6311900" cy="6988708"/>
          </a:xfrm>
          <a:prstGeom prst="rect">
            <a:avLst/>
          </a:prstGeom>
          <a:noFill/>
          <a:ln w="28575">
            <a:noFill/>
          </a:ln>
        </p:spPr>
        <p:txBody>
          <a:bodyPr wrap="square" rtlCol="0">
            <a:spAutoFit/>
          </a:bodyPr>
          <a:lstStyle/>
          <a:p>
            <a:pPr>
              <a:lnSpc>
                <a:spcPct val="150000"/>
              </a:lnSpc>
            </a:pPr>
            <a:r>
              <a:rPr lang="en-GB" sz="1200" b="1" u="sng" dirty="0"/>
              <a:t>Interleaving ANSWERS</a:t>
            </a:r>
          </a:p>
          <a:p>
            <a:pPr marL="228600" indent="-228600">
              <a:lnSpc>
                <a:spcPct val="150000"/>
              </a:lnSpc>
              <a:buAutoNum type="arabicPeriod"/>
            </a:pPr>
            <a:r>
              <a:rPr lang="en-GB" sz="1200" dirty="0"/>
              <a:t>I DO:  Name 2 diseases caused by bacteria? </a:t>
            </a:r>
            <a:r>
              <a:rPr lang="en-GB" sz="1200" b="1" dirty="0"/>
              <a:t>salmonella and </a:t>
            </a:r>
            <a:r>
              <a:rPr lang="en-GB" sz="1200" b="1" dirty="0" err="1"/>
              <a:t>gonorrhea</a:t>
            </a:r>
            <a:endParaRPr lang="en-GB" sz="1200" b="1" dirty="0"/>
          </a:p>
          <a:p>
            <a:pPr>
              <a:lnSpc>
                <a:spcPct val="150000"/>
              </a:lnSpc>
            </a:pPr>
            <a:r>
              <a:rPr lang="en-GB" sz="1200" dirty="0"/>
              <a:t>2. We DO:  Explain why HIV cannot be treated with antibiotics?</a:t>
            </a:r>
          </a:p>
          <a:p>
            <a:pPr>
              <a:lnSpc>
                <a:spcPct val="150000"/>
              </a:lnSpc>
            </a:pPr>
            <a:r>
              <a:rPr lang="en-GB" sz="1200" dirty="0"/>
              <a:t>…………………………</a:t>
            </a:r>
            <a:r>
              <a:rPr lang="en-GB" sz="1200" b="1" dirty="0"/>
              <a:t>HIV is caused by a virus and antibiotics only kill bacteria </a:t>
            </a:r>
          </a:p>
          <a:p>
            <a:pPr>
              <a:lnSpc>
                <a:spcPct val="150000"/>
              </a:lnSpc>
            </a:pPr>
            <a:r>
              <a:rPr lang="en-GB" sz="1200" dirty="0"/>
              <a:t>You do:  3.  Explain why doctor would not prescribe antibiotics for a minor bacterial infection such as salmonella?</a:t>
            </a:r>
          </a:p>
          <a:p>
            <a:pPr>
              <a:lnSpc>
                <a:spcPct val="150000"/>
              </a:lnSpc>
            </a:pPr>
            <a:r>
              <a:rPr lang="en-GB" sz="1200" b="1" dirty="0"/>
              <a:t>Can lead to antibiotic resistance</a:t>
            </a:r>
          </a:p>
          <a:p>
            <a:pPr>
              <a:lnSpc>
                <a:spcPct val="150000"/>
              </a:lnSpc>
            </a:pPr>
            <a:r>
              <a:rPr lang="en-GB" sz="1200" dirty="0"/>
              <a:t>4. What is the process of evolution?</a:t>
            </a:r>
          </a:p>
          <a:p>
            <a:pPr>
              <a:lnSpc>
                <a:spcPct val="150000"/>
              </a:lnSpc>
            </a:pPr>
            <a:r>
              <a:rPr lang="en-GB" sz="1200" b="1" dirty="0"/>
              <a:t>Variation within a species caused by mutations in DNA, competition for a resource, ones with the desirable characteristics will survive and reproduce and pass on these desirable genes to their offspring</a:t>
            </a:r>
          </a:p>
          <a:p>
            <a:pPr>
              <a:lnSpc>
                <a:spcPct val="150000"/>
              </a:lnSpc>
            </a:pPr>
            <a:r>
              <a:rPr lang="en-GB" sz="1200" dirty="0"/>
              <a:t>5.  Skin tissue is not often found on fossils.  What is the definition of a tissue?</a:t>
            </a:r>
          </a:p>
          <a:p>
            <a:pPr>
              <a:lnSpc>
                <a:spcPct val="150000"/>
              </a:lnSpc>
            </a:pPr>
            <a:r>
              <a:rPr lang="en-GB" sz="1200" b="1" dirty="0"/>
              <a:t>group of the same type of cells carrying out the same function</a:t>
            </a:r>
          </a:p>
          <a:p>
            <a:pPr>
              <a:lnSpc>
                <a:spcPct val="150000"/>
              </a:lnSpc>
            </a:pPr>
            <a:endParaRPr lang="en-GB" sz="1200" b="1" dirty="0"/>
          </a:p>
          <a:p>
            <a:pPr>
              <a:lnSpc>
                <a:spcPct val="150000"/>
              </a:lnSpc>
            </a:pPr>
            <a:r>
              <a:rPr lang="en-GB" sz="1200" dirty="0"/>
              <a:t>6. What advice would be given to patients prescribed antibiotics for treatment of gonorrhoea?</a:t>
            </a:r>
            <a:r>
              <a:rPr lang="en-GB" sz="1200" b="1" dirty="0"/>
              <a:t> to complete the full course of antibiotics</a:t>
            </a:r>
          </a:p>
          <a:p>
            <a:pPr>
              <a:lnSpc>
                <a:spcPct val="150000"/>
              </a:lnSpc>
            </a:pPr>
            <a:r>
              <a:rPr lang="en-GB" sz="1200" dirty="0"/>
              <a:t>.</a:t>
            </a:r>
          </a:p>
          <a:p>
            <a:pPr>
              <a:lnSpc>
                <a:spcPct val="150000"/>
              </a:lnSpc>
            </a:pPr>
            <a:r>
              <a:rPr lang="en-GB" sz="1200" dirty="0"/>
              <a:t>7. What type of contraceptive could be used to prevent the transmission of gonorrhoea during sexual intercourse? </a:t>
            </a:r>
            <a:r>
              <a:rPr lang="en-GB" sz="1200" b="1" dirty="0"/>
              <a:t>Condom (barrier method).</a:t>
            </a:r>
          </a:p>
          <a:p>
            <a:pPr>
              <a:lnSpc>
                <a:spcPct val="150000"/>
              </a:lnSpc>
            </a:pPr>
            <a:r>
              <a:rPr lang="en-GB" sz="1200" dirty="0"/>
              <a:t>8. What type of reproduction do bacteria use to reproduce?</a:t>
            </a:r>
          </a:p>
          <a:p>
            <a:pPr>
              <a:lnSpc>
                <a:spcPct val="150000"/>
              </a:lnSpc>
            </a:pPr>
            <a:r>
              <a:rPr lang="en-GB" sz="1200" b="1" dirty="0"/>
              <a:t>Asexual reproduction</a:t>
            </a:r>
          </a:p>
          <a:p>
            <a:pPr>
              <a:lnSpc>
                <a:spcPct val="150000"/>
              </a:lnSpc>
            </a:pPr>
            <a:r>
              <a:rPr lang="en-GB" sz="1200" dirty="0"/>
              <a:t>9. Bacteria grow by using mitosis.  State the three stages of the cell cycle for a cell undergoing mitosis 1</a:t>
            </a:r>
            <a:r>
              <a:rPr lang="en-GB" sz="1200" b="1" dirty="0"/>
              <a:t>.  DNA replicates in the nucleus/ sub cellular structures increase in number.  2.  The chromosomes line up in the centre of the </a:t>
            </a:r>
            <a:r>
              <a:rPr lang="en-GB" sz="1200" b="1" dirty="0" err="1"/>
              <a:t>nucelus</a:t>
            </a:r>
            <a:r>
              <a:rPr lang="en-GB" sz="1200" b="1" dirty="0"/>
              <a:t> and then pull apart to each end of the nucleus, then the nucleus and the rest of the cell and membrane divide forming 2 new cells.</a:t>
            </a:r>
          </a:p>
        </p:txBody>
      </p:sp>
      <p:sp>
        <p:nvSpPr>
          <p:cNvPr id="2" name="Slide Number Placeholder 1">
            <a:extLst>
              <a:ext uri="{FF2B5EF4-FFF2-40B4-BE49-F238E27FC236}">
                <a16:creationId xmlns:a16="http://schemas.microsoft.com/office/drawing/2014/main" id="{F3E7B669-9760-B94E-E2B2-F64E151AEDD3}"/>
              </a:ext>
            </a:extLst>
          </p:cNvPr>
          <p:cNvSpPr>
            <a:spLocks noGrp="1"/>
          </p:cNvSpPr>
          <p:nvPr>
            <p:ph type="sldNum" sz="quarter" idx="12"/>
          </p:nvPr>
        </p:nvSpPr>
        <p:spPr/>
        <p:txBody>
          <a:bodyPr/>
          <a:lstStyle/>
          <a:p>
            <a:fld id="{A49C798E-A141-4728-B2C1-C020555BD9EF}" type="slidenum">
              <a:rPr lang="en-GB" smtClean="0"/>
              <a:t>95</a:t>
            </a:fld>
            <a:endParaRPr lang="en-GB"/>
          </a:p>
        </p:txBody>
      </p:sp>
    </p:spTree>
    <p:extLst>
      <p:ext uri="{BB962C8B-B14F-4D97-AF65-F5344CB8AC3E}">
        <p14:creationId xmlns:p14="http://schemas.microsoft.com/office/powerpoint/2010/main" val="30667432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3669E8-CB3B-C819-98D9-1E86B933EB81}"/>
              </a:ext>
            </a:extLst>
          </p:cNvPr>
          <p:cNvSpPr txBox="1"/>
          <p:nvPr/>
        </p:nvSpPr>
        <p:spPr>
          <a:xfrm>
            <a:off x="323385" y="301083"/>
            <a:ext cx="6211230" cy="1725729"/>
          </a:xfrm>
          <a:prstGeom prst="rect">
            <a:avLst/>
          </a:prstGeom>
          <a:noFill/>
        </p:spPr>
        <p:txBody>
          <a:bodyPr wrap="square" rtlCol="0">
            <a:spAutoFit/>
          </a:bodyPr>
          <a:lstStyle/>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a:t>
            </a:r>
          </a:p>
          <a:p>
            <a:pPr>
              <a:lnSpc>
                <a:spcPct val="150000"/>
              </a:lnSpc>
            </a:pPr>
            <a:endParaRPr lang="en-GB" sz="1200" b="1" u="sng" dirty="0"/>
          </a:p>
        </p:txBody>
      </p:sp>
      <p:sp>
        <p:nvSpPr>
          <p:cNvPr id="13" name="TextBox 12">
            <a:extLst>
              <a:ext uri="{FF2B5EF4-FFF2-40B4-BE49-F238E27FC236}">
                <a16:creationId xmlns:a16="http://schemas.microsoft.com/office/drawing/2014/main" id="{7FFE4833-04C7-733F-3E41-5C87C79402B1}"/>
              </a:ext>
            </a:extLst>
          </p:cNvPr>
          <p:cNvSpPr txBox="1"/>
          <p:nvPr/>
        </p:nvSpPr>
        <p:spPr>
          <a:xfrm>
            <a:off x="228600" y="301083"/>
            <a:ext cx="6306015" cy="8956298"/>
          </a:xfrm>
          <a:prstGeom prst="rect">
            <a:avLst/>
          </a:prstGeom>
          <a:noFill/>
        </p:spPr>
        <p:txBody>
          <a:bodyPr wrap="square">
            <a:spAutoFit/>
          </a:bodyPr>
          <a:lstStyle/>
          <a:p>
            <a:r>
              <a:rPr lang="en-US" sz="1200" dirty="0"/>
              <a:t>1.   Figure 1 shows a photograph of a fossil of a trilobite.</a:t>
            </a:r>
          </a:p>
          <a:p>
            <a:r>
              <a:rPr lang="en-US" sz="1200" dirty="0"/>
              <a:t>                                                                  Figure 1</a:t>
            </a:r>
          </a:p>
          <a:p>
            <a:r>
              <a:rPr lang="en-US" sz="1200" dirty="0"/>
              <a:t>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a)     When were trilobites alive? Tick one box.  </a:t>
            </a:r>
          </a:p>
          <a:p>
            <a:r>
              <a:rPr lang="en-US" sz="1200" dirty="0"/>
              <a:t> </a:t>
            </a:r>
          </a:p>
          <a:p>
            <a:r>
              <a:rPr lang="en-US" sz="1200" dirty="0"/>
              <a:t>Between 20 and 50 years ago.	                         </a:t>
            </a:r>
          </a:p>
          <a:p>
            <a:r>
              <a:rPr lang="en-US" sz="1200" dirty="0"/>
              <a:t>Between 20 and 50 thousand years ago.	 </a:t>
            </a:r>
          </a:p>
          <a:p>
            <a:r>
              <a:rPr lang="en-US" sz="1200" dirty="0"/>
              <a:t>Between 200 and 500 thousand years ago.	 </a:t>
            </a:r>
          </a:p>
          <a:p>
            <a:r>
              <a:rPr lang="en-US" sz="1200" dirty="0"/>
              <a:t>Between 200 and 500 million years ago.	 </a:t>
            </a:r>
          </a:p>
          <a:p>
            <a:endParaRPr lang="en-US" sz="1200" dirty="0"/>
          </a:p>
          <a:p>
            <a:endParaRPr lang="en-US" sz="1200" dirty="0"/>
          </a:p>
          <a:p>
            <a:r>
              <a:rPr lang="en-US" sz="1200" dirty="0"/>
              <a:t>(b)     Suggest how the fossil in Figure 1 was formed.  Tick one box.</a:t>
            </a:r>
          </a:p>
          <a:p>
            <a:r>
              <a:rPr lang="en-US" sz="1200" dirty="0"/>
              <a:t> </a:t>
            </a:r>
          </a:p>
          <a:p>
            <a:r>
              <a:rPr lang="en-US" sz="1200" dirty="0"/>
              <a:t>The organism left a footprint behind.	            </a:t>
            </a:r>
          </a:p>
          <a:p>
            <a:r>
              <a:rPr lang="en-US" sz="1200" dirty="0"/>
              <a:t>The organism was buried by rocks.	 </a:t>
            </a:r>
          </a:p>
          <a:p>
            <a:r>
              <a:rPr lang="en-US" sz="1200" dirty="0"/>
              <a:t>The organism was frozen in ice.	 </a:t>
            </a:r>
          </a:p>
          <a:p>
            <a:r>
              <a:rPr lang="en-US" sz="1200" dirty="0"/>
              <a:t>The organism was replaced by minerals.	 </a:t>
            </a:r>
          </a:p>
          <a:p>
            <a:endParaRPr lang="en-US" sz="1200" dirty="0"/>
          </a:p>
          <a:p>
            <a:r>
              <a:rPr lang="en-US" sz="1200" dirty="0"/>
              <a:t>(c)     Trilobites are extinct.  What does extinct mean?  Tick one box.</a:t>
            </a:r>
          </a:p>
          <a:p>
            <a:r>
              <a:rPr lang="en-US" sz="1200" dirty="0"/>
              <a:t> </a:t>
            </a:r>
          </a:p>
          <a:p>
            <a:r>
              <a:rPr lang="en-US" sz="1200" dirty="0"/>
              <a:t>The species evolved into another species.	 </a:t>
            </a:r>
          </a:p>
          <a:p>
            <a:r>
              <a:rPr lang="en-US" sz="1200" dirty="0"/>
              <a:t>The species does not have any soft tissue parts.	 </a:t>
            </a:r>
          </a:p>
          <a:p>
            <a:r>
              <a:rPr lang="en-US" sz="1200" dirty="0"/>
              <a:t>There are no organisms of that species alive today.	 </a:t>
            </a:r>
          </a:p>
          <a:p>
            <a:r>
              <a:rPr lang="en-US" sz="1200" dirty="0"/>
              <a:t>There are not enough of the species alive to reproduce.	 </a:t>
            </a:r>
          </a:p>
          <a:p>
            <a:endParaRPr lang="en-US" sz="1200" dirty="0"/>
          </a:p>
          <a:p>
            <a:r>
              <a:rPr lang="en-US" sz="1200" dirty="0"/>
              <a:t>(d)  </a:t>
            </a:r>
            <a:r>
              <a:rPr lang="en-US" sz="1200" dirty="0" err="1"/>
              <a:t>Hyoliths</a:t>
            </a:r>
            <a:r>
              <a:rPr lang="en-US" sz="1200" dirty="0"/>
              <a:t> are another type of fossil. </a:t>
            </a:r>
            <a:r>
              <a:rPr lang="en-US" sz="1200" dirty="0" err="1"/>
              <a:t>Hyoliths</a:t>
            </a:r>
            <a:r>
              <a:rPr lang="en-US" sz="1200" dirty="0"/>
              <a:t> were discovered in the 1800s and thought to be a type of snail.  In 2017 scientists used modern techniques to place </a:t>
            </a:r>
            <a:r>
              <a:rPr lang="en-US" sz="1200" dirty="0" err="1"/>
              <a:t>hyoliths</a:t>
            </a:r>
            <a:r>
              <a:rPr lang="en-US" sz="1200" dirty="0"/>
              <a:t> into a different group.</a:t>
            </a:r>
          </a:p>
          <a:p>
            <a:r>
              <a:rPr lang="en-US" sz="1200" dirty="0"/>
              <a:t>Suggest a modern technique that the scientists may have used.  Tick one box.</a:t>
            </a:r>
          </a:p>
          <a:p>
            <a:r>
              <a:rPr lang="en-US" sz="1200" dirty="0"/>
              <a:t> </a:t>
            </a:r>
          </a:p>
          <a:p>
            <a:r>
              <a:rPr lang="en-US" sz="1200" dirty="0"/>
              <a:t>DNA analysis	 </a:t>
            </a:r>
          </a:p>
          <a:p>
            <a:r>
              <a:rPr lang="en-US" sz="1200" dirty="0"/>
              <a:t>Genetic modification	 </a:t>
            </a:r>
          </a:p>
          <a:p>
            <a:r>
              <a:rPr lang="en-US" sz="1200" dirty="0"/>
              <a:t>Light microscopy	 </a:t>
            </a:r>
          </a:p>
          <a:p>
            <a:r>
              <a:rPr lang="en-US" sz="1200" dirty="0"/>
              <a:t>Selective breeding	 </a:t>
            </a:r>
          </a:p>
          <a:p>
            <a:endParaRPr lang="en-US" sz="1200" dirty="0"/>
          </a:p>
          <a:p>
            <a:endParaRPr lang="en-US" sz="1200" dirty="0"/>
          </a:p>
          <a:p>
            <a:endParaRPr lang="en-US" sz="1200" dirty="0"/>
          </a:p>
        </p:txBody>
      </p:sp>
      <p:pic>
        <p:nvPicPr>
          <p:cNvPr id="14" name="Picture 13">
            <a:extLst>
              <a:ext uri="{FF2B5EF4-FFF2-40B4-BE49-F238E27FC236}">
                <a16:creationId xmlns:a16="http://schemas.microsoft.com/office/drawing/2014/main" id="{77778DD6-50C2-7E35-4B66-B6F9045F1FC1}"/>
              </a:ext>
            </a:extLst>
          </p:cNvPr>
          <p:cNvPicPr>
            <a:picLocks noChangeAspect="1"/>
          </p:cNvPicPr>
          <p:nvPr/>
        </p:nvPicPr>
        <p:blipFill>
          <a:blip r:embed="rId2"/>
          <a:stretch>
            <a:fillRect/>
          </a:stretch>
        </p:blipFill>
        <p:spPr>
          <a:xfrm>
            <a:off x="1536895" y="703395"/>
            <a:ext cx="3123809" cy="2123810"/>
          </a:xfrm>
          <a:prstGeom prst="rect">
            <a:avLst/>
          </a:prstGeom>
        </p:spPr>
      </p:pic>
      <p:sp>
        <p:nvSpPr>
          <p:cNvPr id="16" name="TextBox 15">
            <a:extLst>
              <a:ext uri="{FF2B5EF4-FFF2-40B4-BE49-F238E27FC236}">
                <a16:creationId xmlns:a16="http://schemas.microsoft.com/office/drawing/2014/main" id="{8CDA681F-C494-76D5-A213-CD3C44E4135D}"/>
              </a:ext>
            </a:extLst>
          </p:cNvPr>
          <p:cNvSpPr txBox="1"/>
          <p:nvPr/>
        </p:nvSpPr>
        <p:spPr>
          <a:xfrm>
            <a:off x="3195442" y="3410886"/>
            <a:ext cx="272586" cy="183214"/>
          </a:xfrm>
          <a:prstGeom prst="rect">
            <a:avLst/>
          </a:prstGeom>
          <a:noFill/>
          <a:ln>
            <a:solidFill>
              <a:schemeClr val="tx1"/>
            </a:solidFill>
          </a:ln>
        </p:spPr>
        <p:txBody>
          <a:bodyPr wrap="square" rtlCol="0">
            <a:spAutoFit/>
          </a:bodyPr>
          <a:lstStyle/>
          <a:p>
            <a:endParaRPr lang="en-GB" dirty="0"/>
          </a:p>
        </p:txBody>
      </p:sp>
      <p:sp>
        <p:nvSpPr>
          <p:cNvPr id="17" name="TextBox 16">
            <a:extLst>
              <a:ext uri="{FF2B5EF4-FFF2-40B4-BE49-F238E27FC236}">
                <a16:creationId xmlns:a16="http://schemas.microsoft.com/office/drawing/2014/main" id="{F5E15CB0-0E7D-2FDA-E083-25A853DB0BCF}"/>
              </a:ext>
            </a:extLst>
          </p:cNvPr>
          <p:cNvSpPr txBox="1"/>
          <p:nvPr/>
        </p:nvSpPr>
        <p:spPr>
          <a:xfrm>
            <a:off x="3195442" y="3658850"/>
            <a:ext cx="272586" cy="183214"/>
          </a:xfrm>
          <a:prstGeom prst="rect">
            <a:avLst/>
          </a:prstGeom>
          <a:noFill/>
          <a:ln>
            <a:solidFill>
              <a:schemeClr val="tx1"/>
            </a:solidFill>
          </a:ln>
        </p:spPr>
        <p:txBody>
          <a:bodyPr wrap="square" rtlCol="0">
            <a:spAutoFit/>
          </a:bodyPr>
          <a:lstStyle/>
          <a:p>
            <a:endParaRPr lang="en-GB" dirty="0"/>
          </a:p>
        </p:txBody>
      </p:sp>
      <p:sp>
        <p:nvSpPr>
          <p:cNvPr id="18" name="TextBox 17">
            <a:extLst>
              <a:ext uri="{FF2B5EF4-FFF2-40B4-BE49-F238E27FC236}">
                <a16:creationId xmlns:a16="http://schemas.microsoft.com/office/drawing/2014/main" id="{8749E558-CA16-18AB-1462-C1BA27FB5145}"/>
              </a:ext>
            </a:extLst>
          </p:cNvPr>
          <p:cNvSpPr txBox="1"/>
          <p:nvPr/>
        </p:nvSpPr>
        <p:spPr>
          <a:xfrm>
            <a:off x="3195442" y="3876000"/>
            <a:ext cx="272586" cy="183214"/>
          </a:xfrm>
          <a:prstGeom prst="rect">
            <a:avLst/>
          </a:prstGeom>
          <a:noFill/>
          <a:ln>
            <a:solidFill>
              <a:schemeClr val="tx1"/>
            </a:solidFill>
          </a:ln>
        </p:spPr>
        <p:txBody>
          <a:bodyPr wrap="square" rtlCol="0">
            <a:spAutoFit/>
          </a:bodyPr>
          <a:lstStyle/>
          <a:p>
            <a:endParaRPr lang="en-GB" dirty="0"/>
          </a:p>
        </p:txBody>
      </p:sp>
      <p:sp>
        <p:nvSpPr>
          <p:cNvPr id="19" name="TextBox 18">
            <a:extLst>
              <a:ext uri="{FF2B5EF4-FFF2-40B4-BE49-F238E27FC236}">
                <a16:creationId xmlns:a16="http://schemas.microsoft.com/office/drawing/2014/main" id="{2711B6B4-4086-3663-AEA5-87563A007557}"/>
              </a:ext>
            </a:extLst>
          </p:cNvPr>
          <p:cNvSpPr txBox="1"/>
          <p:nvPr/>
        </p:nvSpPr>
        <p:spPr>
          <a:xfrm>
            <a:off x="3195442" y="4093150"/>
            <a:ext cx="272586" cy="183214"/>
          </a:xfrm>
          <a:prstGeom prst="rect">
            <a:avLst/>
          </a:prstGeom>
          <a:noFill/>
          <a:ln>
            <a:solidFill>
              <a:schemeClr val="tx1"/>
            </a:solidFill>
          </a:ln>
        </p:spPr>
        <p:txBody>
          <a:bodyPr wrap="square" rtlCol="0">
            <a:spAutoFit/>
          </a:bodyPr>
          <a:lstStyle/>
          <a:p>
            <a:endParaRPr lang="en-GB" dirty="0"/>
          </a:p>
        </p:txBody>
      </p:sp>
      <p:sp>
        <p:nvSpPr>
          <p:cNvPr id="20" name="TextBox 19">
            <a:extLst>
              <a:ext uri="{FF2B5EF4-FFF2-40B4-BE49-F238E27FC236}">
                <a16:creationId xmlns:a16="http://schemas.microsoft.com/office/drawing/2014/main" id="{7250C208-F368-62DD-E21D-377C5A121CDD}"/>
              </a:ext>
            </a:extLst>
          </p:cNvPr>
          <p:cNvSpPr txBox="1"/>
          <p:nvPr/>
        </p:nvSpPr>
        <p:spPr>
          <a:xfrm>
            <a:off x="3195442" y="4867637"/>
            <a:ext cx="272586" cy="183214"/>
          </a:xfrm>
          <a:prstGeom prst="rect">
            <a:avLst/>
          </a:prstGeom>
          <a:noFill/>
          <a:ln>
            <a:solidFill>
              <a:schemeClr val="tx1"/>
            </a:solidFill>
          </a:ln>
        </p:spPr>
        <p:txBody>
          <a:bodyPr wrap="square" rtlCol="0">
            <a:spAutoFit/>
          </a:bodyPr>
          <a:lstStyle/>
          <a:p>
            <a:endParaRPr lang="en-GB" dirty="0"/>
          </a:p>
        </p:txBody>
      </p:sp>
      <p:sp>
        <p:nvSpPr>
          <p:cNvPr id="21" name="TextBox 20">
            <a:extLst>
              <a:ext uri="{FF2B5EF4-FFF2-40B4-BE49-F238E27FC236}">
                <a16:creationId xmlns:a16="http://schemas.microsoft.com/office/drawing/2014/main" id="{069CB7FB-24BB-5DEB-0BA7-06458F9EEFD0}"/>
              </a:ext>
            </a:extLst>
          </p:cNvPr>
          <p:cNvSpPr txBox="1"/>
          <p:nvPr/>
        </p:nvSpPr>
        <p:spPr>
          <a:xfrm>
            <a:off x="3195442" y="5089145"/>
            <a:ext cx="272586" cy="183214"/>
          </a:xfrm>
          <a:prstGeom prst="rect">
            <a:avLst/>
          </a:prstGeom>
          <a:noFill/>
          <a:ln>
            <a:solidFill>
              <a:schemeClr val="tx1"/>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36ABD6BD-55BC-FE7F-CF43-67059561726B}"/>
              </a:ext>
            </a:extLst>
          </p:cNvPr>
          <p:cNvSpPr txBox="1"/>
          <p:nvPr/>
        </p:nvSpPr>
        <p:spPr>
          <a:xfrm>
            <a:off x="3195442" y="5301937"/>
            <a:ext cx="272586" cy="183214"/>
          </a:xfrm>
          <a:prstGeom prst="rect">
            <a:avLst/>
          </a:prstGeom>
          <a:noFill/>
          <a:ln>
            <a:solidFill>
              <a:schemeClr val="tx1"/>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F0C87E4A-3997-DD66-DBFE-C918B2361EF5}"/>
              </a:ext>
            </a:extLst>
          </p:cNvPr>
          <p:cNvSpPr txBox="1"/>
          <p:nvPr/>
        </p:nvSpPr>
        <p:spPr>
          <a:xfrm>
            <a:off x="3195442" y="5550517"/>
            <a:ext cx="272586" cy="183214"/>
          </a:xfrm>
          <a:prstGeom prst="rect">
            <a:avLst/>
          </a:prstGeom>
          <a:noFill/>
          <a:ln>
            <a:solidFill>
              <a:schemeClr val="tx1"/>
            </a:solidFill>
          </a:ln>
        </p:spPr>
        <p:txBody>
          <a:bodyPr wrap="square" rtlCol="0">
            <a:spAutoFit/>
          </a:bodyPr>
          <a:lstStyle/>
          <a:p>
            <a:endParaRPr lang="en-GB" dirty="0"/>
          </a:p>
        </p:txBody>
      </p:sp>
      <p:sp>
        <p:nvSpPr>
          <p:cNvPr id="24" name="TextBox 23">
            <a:extLst>
              <a:ext uri="{FF2B5EF4-FFF2-40B4-BE49-F238E27FC236}">
                <a16:creationId xmlns:a16="http://schemas.microsoft.com/office/drawing/2014/main" id="{A41BFC7B-671B-0B2C-3355-4008AEED7CFA}"/>
              </a:ext>
            </a:extLst>
          </p:cNvPr>
          <p:cNvSpPr txBox="1"/>
          <p:nvPr/>
        </p:nvSpPr>
        <p:spPr>
          <a:xfrm>
            <a:off x="4249542" y="6133582"/>
            <a:ext cx="272586" cy="183214"/>
          </a:xfrm>
          <a:prstGeom prst="rect">
            <a:avLst/>
          </a:prstGeom>
          <a:noFill/>
          <a:ln>
            <a:solidFill>
              <a:schemeClr val="tx1"/>
            </a:solidFill>
          </a:ln>
        </p:spPr>
        <p:txBody>
          <a:bodyPr wrap="square" rtlCol="0">
            <a:spAutoFit/>
          </a:bodyPr>
          <a:lstStyle/>
          <a:p>
            <a:endParaRPr lang="en-GB" dirty="0"/>
          </a:p>
        </p:txBody>
      </p:sp>
      <p:sp>
        <p:nvSpPr>
          <p:cNvPr id="25" name="TextBox 24">
            <a:extLst>
              <a:ext uri="{FF2B5EF4-FFF2-40B4-BE49-F238E27FC236}">
                <a16:creationId xmlns:a16="http://schemas.microsoft.com/office/drawing/2014/main" id="{F71DA583-A33E-420A-1CD7-EEBDA84914A6}"/>
              </a:ext>
            </a:extLst>
          </p:cNvPr>
          <p:cNvSpPr txBox="1"/>
          <p:nvPr/>
        </p:nvSpPr>
        <p:spPr>
          <a:xfrm>
            <a:off x="4249542" y="6335772"/>
            <a:ext cx="272586" cy="183214"/>
          </a:xfrm>
          <a:prstGeom prst="rect">
            <a:avLst/>
          </a:prstGeom>
          <a:noFill/>
          <a:ln>
            <a:solidFill>
              <a:schemeClr val="tx1"/>
            </a:solidFill>
          </a:ln>
        </p:spPr>
        <p:txBody>
          <a:bodyPr wrap="square" rtlCol="0">
            <a:spAutoFit/>
          </a:bodyPr>
          <a:lstStyle/>
          <a:p>
            <a:endParaRPr lang="en-GB" dirty="0"/>
          </a:p>
        </p:txBody>
      </p:sp>
      <p:sp>
        <p:nvSpPr>
          <p:cNvPr id="26" name="TextBox 25">
            <a:extLst>
              <a:ext uri="{FF2B5EF4-FFF2-40B4-BE49-F238E27FC236}">
                <a16:creationId xmlns:a16="http://schemas.microsoft.com/office/drawing/2014/main" id="{6A73E21E-F41E-CC7F-A823-30558033ACC3}"/>
              </a:ext>
            </a:extLst>
          </p:cNvPr>
          <p:cNvSpPr txBox="1"/>
          <p:nvPr/>
        </p:nvSpPr>
        <p:spPr>
          <a:xfrm>
            <a:off x="4249542" y="6563753"/>
            <a:ext cx="272586" cy="183214"/>
          </a:xfrm>
          <a:prstGeom prst="rect">
            <a:avLst/>
          </a:prstGeom>
          <a:noFill/>
          <a:ln>
            <a:solidFill>
              <a:schemeClr val="tx1"/>
            </a:solidFill>
          </a:ln>
        </p:spPr>
        <p:txBody>
          <a:bodyPr wrap="square" rtlCol="0">
            <a:spAutoFit/>
          </a:bodyPr>
          <a:lstStyle/>
          <a:p>
            <a:endParaRPr lang="en-GB" dirty="0"/>
          </a:p>
        </p:txBody>
      </p:sp>
      <p:sp>
        <p:nvSpPr>
          <p:cNvPr id="27" name="TextBox 26">
            <a:extLst>
              <a:ext uri="{FF2B5EF4-FFF2-40B4-BE49-F238E27FC236}">
                <a16:creationId xmlns:a16="http://schemas.microsoft.com/office/drawing/2014/main" id="{523F9D4C-F046-68C2-DAB0-3F0DAEEABAF4}"/>
              </a:ext>
            </a:extLst>
          </p:cNvPr>
          <p:cNvSpPr txBox="1"/>
          <p:nvPr/>
        </p:nvSpPr>
        <p:spPr>
          <a:xfrm>
            <a:off x="4249542" y="6791734"/>
            <a:ext cx="272586" cy="183214"/>
          </a:xfrm>
          <a:prstGeom prst="rect">
            <a:avLst/>
          </a:prstGeom>
          <a:noFill/>
          <a:ln>
            <a:solidFill>
              <a:schemeClr val="tx1"/>
            </a:solidFill>
          </a:ln>
        </p:spPr>
        <p:txBody>
          <a:bodyPr wrap="square" rtlCol="0">
            <a:spAutoFit/>
          </a:bodyPr>
          <a:lstStyle/>
          <a:p>
            <a:endParaRPr lang="en-GB" dirty="0"/>
          </a:p>
        </p:txBody>
      </p:sp>
      <p:sp>
        <p:nvSpPr>
          <p:cNvPr id="31" name="TextBox 30">
            <a:extLst>
              <a:ext uri="{FF2B5EF4-FFF2-40B4-BE49-F238E27FC236}">
                <a16:creationId xmlns:a16="http://schemas.microsoft.com/office/drawing/2014/main" id="{2D215F0C-0171-91EA-1992-EF4337EB5498}"/>
              </a:ext>
            </a:extLst>
          </p:cNvPr>
          <p:cNvSpPr txBox="1"/>
          <p:nvPr/>
        </p:nvSpPr>
        <p:spPr>
          <a:xfrm>
            <a:off x="2331842" y="7809982"/>
            <a:ext cx="272586" cy="183214"/>
          </a:xfrm>
          <a:prstGeom prst="rect">
            <a:avLst/>
          </a:prstGeom>
          <a:noFill/>
          <a:ln>
            <a:solidFill>
              <a:schemeClr val="tx1"/>
            </a:solidFill>
          </a:ln>
        </p:spPr>
        <p:txBody>
          <a:bodyPr wrap="square" rtlCol="0">
            <a:spAutoFit/>
          </a:bodyPr>
          <a:lstStyle/>
          <a:p>
            <a:endParaRPr lang="en-GB" dirty="0"/>
          </a:p>
        </p:txBody>
      </p:sp>
      <p:sp>
        <p:nvSpPr>
          <p:cNvPr id="32" name="TextBox 31">
            <a:extLst>
              <a:ext uri="{FF2B5EF4-FFF2-40B4-BE49-F238E27FC236}">
                <a16:creationId xmlns:a16="http://schemas.microsoft.com/office/drawing/2014/main" id="{C36BC5DB-D382-F42C-A123-9FB2260A26C0}"/>
              </a:ext>
            </a:extLst>
          </p:cNvPr>
          <p:cNvSpPr txBox="1"/>
          <p:nvPr/>
        </p:nvSpPr>
        <p:spPr>
          <a:xfrm>
            <a:off x="2331842" y="8012172"/>
            <a:ext cx="272586" cy="183214"/>
          </a:xfrm>
          <a:prstGeom prst="rect">
            <a:avLst/>
          </a:prstGeom>
          <a:noFill/>
          <a:ln>
            <a:solidFill>
              <a:schemeClr val="tx1"/>
            </a:solidFill>
          </a:ln>
        </p:spPr>
        <p:txBody>
          <a:bodyPr wrap="square" rtlCol="0">
            <a:spAutoFit/>
          </a:bodyPr>
          <a:lstStyle/>
          <a:p>
            <a:endParaRPr lang="en-GB" dirty="0"/>
          </a:p>
        </p:txBody>
      </p:sp>
      <p:sp>
        <p:nvSpPr>
          <p:cNvPr id="33" name="TextBox 32">
            <a:extLst>
              <a:ext uri="{FF2B5EF4-FFF2-40B4-BE49-F238E27FC236}">
                <a16:creationId xmlns:a16="http://schemas.microsoft.com/office/drawing/2014/main" id="{530116AB-1593-592B-6425-9E897643FF00}"/>
              </a:ext>
            </a:extLst>
          </p:cNvPr>
          <p:cNvSpPr txBox="1"/>
          <p:nvPr/>
        </p:nvSpPr>
        <p:spPr>
          <a:xfrm>
            <a:off x="2331842" y="8214362"/>
            <a:ext cx="272586" cy="183214"/>
          </a:xfrm>
          <a:prstGeom prst="rect">
            <a:avLst/>
          </a:prstGeom>
          <a:noFill/>
          <a:ln>
            <a:solidFill>
              <a:schemeClr val="tx1"/>
            </a:solidFill>
          </a:ln>
        </p:spPr>
        <p:txBody>
          <a:bodyPr wrap="square" rtlCol="0">
            <a:spAutoFit/>
          </a:bodyPr>
          <a:lstStyle/>
          <a:p>
            <a:endParaRPr lang="en-GB" dirty="0"/>
          </a:p>
        </p:txBody>
      </p:sp>
      <p:sp>
        <p:nvSpPr>
          <p:cNvPr id="34" name="TextBox 33">
            <a:extLst>
              <a:ext uri="{FF2B5EF4-FFF2-40B4-BE49-F238E27FC236}">
                <a16:creationId xmlns:a16="http://schemas.microsoft.com/office/drawing/2014/main" id="{B514C67A-1584-146F-6864-6D6BAA71E961}"/>
              </a:ext>
            </a:extLst>
          </p:cNvPr>
          <p:cNvSpPr txBox="1"/>
          <p:nvPr/>
        </p:nvSpPr>
        <p:spPr>
          <a:xfrm>
            <a:off x="2331842" y="8439468"/>
            <a:ext cx="272586" cy="183214"/>
          </a:xfrm>
          <a:prstGeom prst="rect">
            <a:avLst/>
          </a:prstGeom>
          <a:noFill/>
          <a:ln>
            <a:solidFill>
              <a:schemeClr val="tx1"/>
            </a:solidFill>
          </a:ln>
        </p:spPr>
        <p:txBody>
          <a:bodyPr wrap="square" rtlCol="0">
            <a:spAutoFit/>
          </a:bodyPr>
          <a:lstStyle/>
          <a:p>
            <a:endParaRPr lang="en-GB" dirty="0"/>
          </a:p>
        </p:txBody>
      </p:sp>
      <p:sp>
        <p:nvSpPr>
          <p:cNvPr id="3" name="Slide Number Placeholder 2">
            <a:extLst>
              <a:ext uri="{FF2B5EF4-FFF2-40B4-BE49-F238E27FC236}">
                <a16:creationId xmlns:a16="http://schemas.microsoft.com/office/drawing/2014/main" id="{B43D5566-F24F-EFDB-126C-B2EBCE92E901}"/>
              </a:ext>
            </a:extLst>
          </p:cNvPr>
          <p:cNvSpPr>
            <a:spLocks noGrp="1"/>
          </p:cNvSpPr>
          <p:nvPr>
            <p:ph type="sldNum" sz="quarter" idx="12"/>
          </p:nvPr>
        </p:nvSpPr>
        <p:spPr/>
        <p:txBody>
          <a:bodyPr/>
          <a:lstStyle/>
          <a:p>
            <a:fld id="{A49C798E-A141-4728-B2C1-C020555BD9EF}" type="slidenum">
              <a:rPr lang="en-GB" smtClean="0"/>
              <a:t>96</a:t>
            </a:fld>
            <a:endParaRPr lang="en-GB"/>
          </a:p>
        </p:txBody>
      </p:sp>
    </p:spTree>
    <p:extLst>
      <p:ext uri="{BB962C8B-B14F-4D97-AF65-F5344CB8AC3E}">
        <p14:creationId xmlns:p14="http://schemas.microsoft.com/office/powerpoint/2010/main" val="388709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05178"/>
            <a:ext cx="6311900" cy="8846909"/>
          </a:xfrm>
          <a:prstGeom prst="rect">
            <a:avLst/>
          </a:prstGeom>
          <a:noFill/>
          <a:ln w="28575">
            <a:noFill/>
          </a:ln>
        </p:spPr>
        <p:txBody>
          <a:bodyPr wrap="square" rtlCol="0">
            <a:spAutoFit/>
          </a:bodyPr>
          <a:lstStyle/>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fossil record is used to draw evolutionary trees.  Figure 2 shows an evolutionary tree for a group of dinosaurs</a:t>
            </a:r>
          </a:p>
          <a:p>
            <a:pPr>
              <a:lnSpc>
                <a:spcPct val="107000"/>
              </a:lnSpc>
              <a:spcAft>
                <a:spcPts val="80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      Suggest which two of these dinosaurs are most closely related.</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				(1)</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     Name a common ancestor of Triceratops and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Leptoceratops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(1)</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     How does the fossil record provide evidence for Darwin’s theory of evolution?  Tick one box.</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Dinosaurs became extinct 65 million years ago.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Fossils have been found in most countries of the world.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Older fossils have a simpler structure.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Trilobites belong to the arthropod group of animals.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Q2.  Pseudomonas bacteria cause infections in hospital patients.</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new strain of Pseudomonas bacteria has evolved. This new strain can only be killed by one antibiotic called fluroquinolone.  Scientists want to prevent the new strain of Pseudomonas from spreading in the human population.</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Explain the advice doctors should be given to prevent the spread of the new strain.   (6)</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9CE8AD39-7D0A-F44F-8544-FF96A62E2DDA}"/>
              </a:ext>
            </a:extLst>
          </p:cNvPr>
          <p:cNvPicPr>
            <a:picLocks noChangeAspect="1"/>
          </p:cNvPicPr>
          <p:nvPr/>
        </p:nvPicPr>
        <p:blipFill>
          <a:blip r:embed="rId2"/>
          <a:stretch>
            <a:fillRect/>
          </a:stretch>
        </p:blipFill>
        <p:spPr>
          <a:xfrm>
            <a:off x="1727200" y="857455"/>
            <a:ext cx="3098800" cy="1487970"/>
          </a:xfrm>
          <a:prstGeom prst="rect">
            <a:avLst/>
          </a:prstGeom>
        </p:spPr>
      </p:pic>
      <p:sp>
        <p:nvSpPr>
          <p:cNvPr id="8" name="TextBox 7">
            <a:extLst>
              <a:ext uri="{FF2B5EF4-FFF2-40B4-BE49-F238E27FC236}">
                <a16:creationId xmlns:a16="http://schemas.microsoft.com/office/drawing/2014/main" id="{90736327-CFCC-8A8C-E3B2-A0E23A2B289D}"/>
              </a:ext>
            </a:extLst>
          </p:cNvPr>
          <p:cNvSpPr txBox="1"/>
          <p:nvPr/>
        </p:nvSpPr>
        <p:spPr>
          <a:xfrm>
            <a:off x="3964256" y="3815780"/>
            <a:ext cx="272586" cy="183214"/>
          </a:xfrm>
          <a:prstGeom prst="rect">
            <a:avLst/>
          </a:prstGeom>
          <a:noFill/>
          <a:ln>
            <a:solidFill>
              <a:schemeClr val="tx1"/>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07269407-2106-F069-CC73-E9EAC3F01F43}"/>
              </a:ext>
            </a:extLst>
          </p:cNvPr>
          <p:cNvSpPr txBox="1"/>
          <p:nvPr/>
        </p:nvSpPr>
        <p:spPr>
          <a:xfrm>
            <a:off x="3968591" y="4062316"/>
            <a:ext cx="272586" cy="183214"/>
          </a:xfrm>
          <a:prstGeom prst="rect">
            <a:avLst/>
          </a:prstGeom>
          <a:noFill/>
          <a:ln>
            <a:solidFill>
              <a:schemeClr val="tx1"/>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85F69630-24D0-31F2-20B8-A5D34B76594C}"/>
              </a:ext>
            </a:extLst>
          </p:cNvPr>
          <p:cNvSpPr txBox="1"/>
          <p:nvPr/>
        </p:nvSpPr>
        <p:spPr>
          <a:xfrm>
            <a:off x="3968591" y="4330047"/>
            <a:ext cx="272586" cy="183214"/>
          </a:xfrm>
          <a:prstGeom prst="rect">
            <a:avLst/>
          </a:prstGeom>
          <a:noFill/>
          <a:ln>
            <a:solidFill>
              <a:schemeClr val="tx1"/>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B4E53D3B-608F-6F7D-3F21-7DFA24DA5C65}"/>
              </a:ext>
            </a:extLst>
          </p:cNvPr>
          <p:cNvSpPr txBox="1"/>
          <p:nvPr/>
        </p:nvSpPr>
        <p:spPr>
          <a:xfrm>
            <a:off x="3931419" y="4621980"/>
            <a:ext cx="272586" cy="183214"/>
          </a:xfrm>
          <a:prstGeom prst="rect">
            <a:avLst/>
          </a:prstGeom>
          <a:noFill/>
          <a:ln>
            <a:solidFill>
              <a:schemeClr val="tx1"/>
            </a:solidFill>
          </a:ln>
        </p:spPr>
        <p:txBody>
          <a:bodyPr wrap="square" rtlCol="0">
            <a:spAutoFit/>
          </a:bodyPr>
          <a:lstStyle/>
          <a:p>
            <a:endParaRPr lang="en-GB" dirty="0"/>
          </a:p>
        </p:txBody>
      </p:sp>
      <p:sp>
        <p:nvSpPr>
          <p:cNvPr id="3" name="Slide Number Placeholder 2">
            <a:extLst>
              <a:ext uri="{FF2B5EF4-FFF2-40B4-BE49-F238E27FC236}">
                <a16:creationId xmlns:a16="http://schemas.microsoft.com/office/drawing/2014/main" id="{45826DD4-26B7-C293-F3CE-D35692F68D6C}"/>
              </a:ext>
            </a:extLst>
          </p:cNvPr>
          <p:cNvSpPr>
            <a:spLocks noGrp="1"/>
          </p:cNvSpPr>
          <p:nvPr>
            <p:ph type="sldNum" sz="quarter" idx="12"/>
          </p:nvPr>
        </p:nvSpPr>
        <p:spPr/>
        <p:txBody>
          <a:bodyPr/>
          <a:lstStyle/>
          <a:p>
            <a:fld id="{A49C798E-A141-4728-B2C1-C020555BD9EF}" type="slidenum">
              <a:rPr lang="en-GB" smtClean="0"/>
              <a:t>97</a:t>
            </a:fld>
            <a:endParaRPr lang="en-GB"/>
          </a:p>
        </p:txBody>
      </p:sp>
    </p:spTree>
    <p:extLst>
      <p:ext uri="{BB962C8B-B14F-4D97-AF65-F5344CB8AC3E}">
        <p14:creationId xmlns:p14="http://schemas.microsoft.com/office/powerpoint/2010/main" val="23877290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CCA2DF-3729-6612-9258-3EFD5CEFBF08}"/>
              </a:ext>
            </a:extLst>
          </p:cNvPr>
          <p:cNvSpPr txBox="1"/>
          <p:nvPr/>
        </p:nvSpPr>
        <p:spPr>
          <a:xfrm>
            <a:off x="215900" y="150336"/>
            <a:ext cx="6273800" cy="8586966"/>
          </a:xfrm>
          <a:prstGeom prst="rect">
            <a:avLst/>
          </a:prstGeom>
          <a:noFill/>
          <a:ln>
            <a:solidFill>
              <a:schemeClr val="tx1"/>
            </a:solidFill>
          </a:ln>
        </p:spPr>
        <p:txBody>
          <a:bodyPr wrap="square">
            <a:spAutoFit/>
          </a:bodyPr>
          <a:lstStyle/>
          <a:p>
            <a:r>
              <a:rPr lang="en-US" sz="1200" dirty="0"/>
              <a:t>Q3. The diagram below shows changes in the foot bones of four ancestors of modern horses over the past 50 million years.</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(a)     Describe two changes to the bones in the feet of horses that have taken place over the past 50 million years.</a:t>
            </a:r>
          </a:p>
          <a:p>
            <a:r>
              <a:rPr lang="en-US" sz="1200" dirty="0"/>
              <a:t>…………………………………………………………………………………………………………………………………………………………………………………………………………………………………………………………………………………………………………………………………………………………………………………………………………………………………………………………………………………………………………………………………………………………………………………………………………………………………..(2)</a:t>
            </a:r>
          </a:p>
          <a:p>
            <a:endParaRPr lang="en-US" sz="1200" dirty="0"/>
          </a:p>
          <a:p>
            <a:r>
              <a:rPr lang="en-US" sz="1200" dirty="0"/>
              <a:t>(b)     Eohippus lived in swampy areas with soft mud.  Since this time the ground in the habitat has become drier and harder.  All of the horse ancestors were preyed upon by other animals.</a:t>
            </a:r>
          </a:p>
          <a:p>
            <a:pPr marL="285750" indent="-285750">
              <a:buAutoNum type="romanLcParenBoth"/>
            </a:pPr>
            <a:r>
              <a:rPr lang="en-US" sz="1200" dirty="0"/>
              <a:t>Explain one advantage to Eohippus of the arrangement of bones in its feet      (2)</a:t>
            </a:r>
          </a:p>
          <a:p>
            <a:r>
              <a:rPr lang="en-US" sz="1200" dirty="0"/>
              <a:t>…………………………………………………………………………………………………………………………………………………………………………………………………………………………………………………………………………………………………………………………………………………………………………………………………………………………………………………………………………………………………………………………………………………………………………………………………………………………………..</a:t>
            </a:r>
          </a:p>
          <a:p>
            <a:r>
              <a:rPr lang="en-US" sz="1200" dirty="0"/>
              <a:t>(ii)     The changes in the arrangement of the foot bones of horses support Darwin’s theory of evolution by natural selection.  Explain how the arrangement of the foot bones of Eohippus could have evolved into the arrangement of the foot bones of Equus.</a:t>
            </a:r>
          </a:p>
          <a:p>
            <a:r>
              <a:rPr lang="en-US" sz="1200" dirty="0"/>
              <a:t>…………………………………………………………………………………………………………………………………………………………………………………………………………………………………………………………………………………………………………………………………………………………………………………………………………………………………………………………………………………………………………………………………………………………………………………………………………………………………..</a:t>
            </a:r>
          </a:p>
          <a:p>
            <a:r>
              <a:rPr lang="en-US" sz="1200" dirty="0"/>
              <a:t>……………………………………………………………………………………………………………………………………………………………………………………………………………………………………………………………………………………………………………………………………………………………………………………………………………………………………………………………………………………………………………………………………………………………………………………………………………………………………</a:t>
            </a:r>
          </a:p>
          <a:p>
            <a:r>
              <a:rPr lang="en-US" sz="1200" dirty="0"/>
              <a:t>……………………………………………………………………………………………………………………………………………………………………………………………………………………………………………………………………………………………………………………………………………………………………………………………………………………………………………………………………………………………………………………………………………………………………………………………………………………………………4)</a:t>
            </a:r>
          </a:p>
          <a:p>
            <a:r>
              <a:rPr lang="en-US" sz="1200" dirty="0"/>
              <a:t> </a:t>
            </a:r>
          </a:p>
          <a:p>
            <a:endParaRPr lang="en-US" sz="1200" dirty="0"/>
          </a:p>
        </p:txBody>
      </p:sp>
      <p:pic>
        <p:nvPicPr>
          <p:cNvPr id="8" name="Picture 7">
            <a:extLst>
              <a:ext uri="{FF2B5EF4-FFF2-40B4-BE49-F238E27FC236}">
                <a16:creationId xmlns:a16="http://schemas.microsoft.com/office/drawing/2014/main" id="{4A6E132B-C1BE-3067-A03E-675452FED3F5}"/>
              </a:ext>
            </a:extLst>
          </p:cNvPr>
          <p:cNvPicPr>
            <a:picLocks noChangeAspect="1"/>
          </p:cNvPicPr>
          <p:nvPr/>
        </p:nvPicPr>
        <p:blipFill>
          <a:blip r:embed="rId2"/>
          <a:stretch>
            <a:fillRect/>
          </a:stretch>
        </p:blipFill>
        <p:spPr>
          <a:xfrm>
            <a:off x="1544004" y="659342"/>
            <a:ext cx="3769991" cy="2048757"/>
          </a:xfrm>
          <a:prstGeom prst="rect">
            <a:avLst/>
          </a:prstGeom>
        </p:spPr>
      </p:pic>
      <p:sp>
        <p:nvSpPr>
          <p:cNvPr id="2" name="Slide Number Placeholder 1">
            <a:extLst>
              <a:ext uri="{FF2B5EF4-FFF2-40B4-BE49-F238E27FC236}">
                <a16:creationId xmlns:a16="http://schemas.microsoft.com/office/drawing/2014/main" id="{C8D29484-F772-AA28-6787-DFE532620B81}"/>
              </a:ext>
            </a:extLst>
          </p:cNvPr>
          <p:cNvSpPr>
            <a:spLocks noGrp="1"/>
          </p:cNvSpPr>
          <p:nvPr>
            <p:ph type="sldNum" sz="quarter" idx="12"/>
          </p:nvPr>
        </p:nvSpPr>
        <p:spPr/>
        <p:txBody>
          <a:bodyPr/>
          <a:lstStyle/>
          <a:p>
            <a:fld id="{A49C798E-A141-4728-B2C1-C020555BD9EF}" type="slidenum">
              <a:rPr lang="en-GB" smtClean="0"/>
              <a:t>98</a:t>
            </a:fld>
            <a:endParaRPr lang="en-GB"/>
          </a:p>
        </p:txBody>
      </p:sp>
    </p:spTree>
    <p:extLst>
      <p:ext uri="{BB962C8B-B14F-4D97-AF65-F5344CB8AC3E}">
        <p14:creationId xmlns:p14="http://schemas.microsoft.com/office/powerpoint/2010/main" val="3954407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51150-922F-6A87-CD7D-19C81BD5658E}"/>
              </a:ext>
            </a:extLst>
          </p:cNvPr>
          <p:cNvSpPr>
            <a:spLocks noGrp="1"/>
          </p:cNvSpPr>
          <p:nvPr>
            <p:ph idx="1"/>
          </p:nvPr>
        </p:nvSpPr>
        <p:spPr>
          <a:xfrm>
            <a:off x="344488" y="313267"/>
            <a:ext cx="5915025" cy="8529792"/>
          </a:xfrm>
          <a:ln>
            <a:solidFill>
              <a:schemeClr val="tx1"/>
            </a:solidFill>
          </a:ln>
        </p:spPr>
        <p:txBody>
          <a:bodyPr>
            <a:normAutofit fontScale="25000" lnSpcReduction="20000"/>
          </a:bodyPr>
          <a:lstStyle/>
          <a:p>
            <a:pPr>
              <a:lnSpc>
                <a:spcPct val="120000"/>
              </a:lnSpc>
              <a:spcBef>
                <a:spcPts val="500"/>
              </a:spcBef>
              <a:spcAft>
                <a:spcPts val="500"/>
              </a:spcAft>
            </a:pPr>
            <a:r>
              <a:rPr lang="en-GB" sz="4800" dirty="0">
                <a:effectLst/>
                <a:ea typeface="Times New Roman" panose="02020603050405020304" pitchFamily="18" charset="0"/>
                <a:cs typeface="Times New Roman" panose="02020603050405020304" pitchFamily="18" charset="0"/>
              </a:rPr>
              <a:t>Mark schemes</a:t>
            </a:r>
          </a:p>
          <a:p>
            <a:pPr marL="95250" marR="28575">
              <a:lnSpc>
                <a:spcPct val="120000"/>
              </a:lnSpc>
              <a:spcBef>
                <a:spcPts val="0"/>
              </a:spcBef>
            </a:pPr>
            <a:r>
              <a:rPr lang="en-GB" sz="4800" b="1" dirty="0">
                <a:solidFill>
                  <a:srgbClr val="000000"/>
                </a:solidFill>
                <a:effectLst/>
                <a:ea typeface="Times New Roman" panose="02020603050405020304" pitchFamily="18" charset="0"/>
                <a:cs typeface="Times New Roman" panose="02020603050405020304" pitchFamily="18" charset="0"/>
              </a:rPr>
              <a:t>Q1.</a:t>
            </a:r>
            <a:r>
              <a:rPr lang="en-GB" sz="4800" dirty="0">
                <a:effectLst/>
                <a:ea typeface="Times New Roman" panose="02020603050405020304" pitchFamily="18" charset="0"/>
                <a:cs typeface="Times New Roman" panose="02020603050405020304" pitchFamily="18" charset="0"/>
              </a:rPr>
              <a:t>(a)     between 200 and 500 million years ago</a:t>
            </a: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(b)     the organism was replaced by minerals</a:t>
            </a: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(c)     there are no organisms of that species alive todays</a:t>
            </a: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(d)     DNA analysis</a:t>
            </a: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f)      </a:t>
            </a:r>
            <a:r>
              <a:rPr lang="en-GB" sz="4800" dirty="0" err="1">
                <a:effectLst/>
                <a:ea typeface="Times New Roman" panose="02020603050405020304" pitchFamily="18" charset="0"/>
                <a:cs typeface="Times New Roman" panose="02020603050405020304" pitchFamily="18" charset="0"/>
              </a:rPr>
              <a:t>Protoceratops</a:t>
            </a:r>
            <a:r>
              <a:rPr lang="en-GB" sz="4800" dirty="0">
                <a:effectLst/>
                <a:ea typeface="Times New Roman" panose="02020603050405020304" pitchFamily="18" charset="0"/>
                <a:cs typeface="Times New Roman" panose="02020603050405020304" pitchFamily="18" charset="0"/>
              </a:rPr>
              <a:t> </a:t>
            </a:r>
            <a:r>
              <a:rPr lang="en-GB" sz="4800" b="1" dirty="0">
                <a:effectLst/>
                <a:ea typeface="Times New Roman" panose="02020603050405020304" pitchFamily="18" charset="0"/>
                <a:cs typeface="Times New Roman" panose="02020603050405020304" pitchFamily="18" charset="0"/>
              </a:rPr>
              <a:t>and</a:t>
            </a:r>
            <a:r>
              <a:rPr lang="en-GB" sz="4800" dirty="0">
                <a:effectLst/>
                <a:ea typeface="Times New Roman" panose="02020603050405020304" pitchFamily="18" charset="0"/>
                <a:cs typeface="Times New Roman" panose="02020603050405020304" pitchFamily="18" charset="0"/>
              </a:rPr>
              <a:t> Triceratops</a:t>
            </a:r>
          </a:p>
          <a:p>
            <a:pPr>
              <a:lnSpc>
                <a:spcPct val="120000"/>
              </a:lnSpc>
              <a:spcBef>
                <a:spcPts val="0"/>
              </a:spcBef>
            </a:pPr>
            <a:r>
              <a:rPr lang="en-GB" sz="4800" i="1" dirty="0">
                <a:effectLst/>
                <a:ea typeface="Times New Roman" panose="02020603050405020304" pitchFamily="18" charset="0"/>
                <a:cs typeface="Times New Roman" panose="02020603050405020304" pitchFamily="18" charset="0"/>
              </a:rPr>
              <a:t>Allow  </a:t>
            </a:r>
            <a:r>
              <a:rPr lang="en-GB" sz="4800" i="1" dirty="0" err="1">
                <a:effectLst/>
                <a:ea typeface="Times New Roman" panose="02020603050405020304" pitchFamily="18" charset="0"/>
                <a:cs typeface="Times New Roman" panose="02020603050405020304" pitchFamily="18" charset="0"/>
              </a:rPr>
              <a:t>Coronosaurus</a:t>
            </a:r>
            <a:r>
              <a:rPr lang="en-GB" sz="4800" i="1" dirty="0">
                <a:effectLst/>
                <a:ea typeface="Times New Roman" panose="02020603050405020304" pitchFamily="18" charset="0"/>
                <a:cs typeface="Times New Roman" panose="02020603050405020304" pitchFamily="18" charset="0"/>
              </a:rPr>
              <a:t> </a:t>
            </a:r>
            <a:r>
              <a:rPr lang="en-GB" sz="4800" b="1" i="1" dirty="0">
                <a:effectLst/>
                <a:ea typeface="Times New Roman" panose="02020603050405020304" pitchFamily="18" charset="0"/>
                <a:cs typeface="Times New Roman" panose="02020603050405020304" pitchFamily="18" charset="0"/>
              </a:rPr>
              <a:t>and</a:t>
            </a:r>
            <a:r>
              <a:rPr lang="en-GB" sz="4800" i="1" dirty="0">
                <a:effectLst/>
                <a:ea typeface="Times New Roman" panose="02020603050405020304" pitchFamily="18" charset="0"/>
                <a:cs typeface="Times New Roman" panose="02020603050405020304" pitchFamily="18" charset="0"/>
              </a:rPr>
              <a:t> Triceratops  </a:t>
            </a:r>
            <a:r>
              <a:rPr lang="en-GB" sz="4800" b="1" i="1" dirty="0">
                <a:effectLst/>
                <a:ea typeface="Times New Roman" panose="02020603050405020304" pitchFamily="18" charset="0"/>
                <a:cs typeface="Times New Roman" panose="02020603050405020304" pitchFamily="18" charset="0"/>
              </a:rPr>
              <a:t>or  </a:t>
            </a:r>
            <a:r>
              <a:rPr lang="en-GB" sz="4800" i="1" dirty="0" err="1">
                <a:effectLst/>
                <a:ea typeface="Times New Roman" panose="02020603050405020304" pitchFamily="18" charset="0"/>
                <a:cs typeface="Times New Roman" panose="02020603050405020304" pitchFamily="18" charset="0"/>
              </a:rPr>
              <a:t>Protoceratops</a:t>
            </a:r>
            <a:r>
              <a:rPr lang="en-GB" sz="4800" i="1" dirty="0">
                <a:effectLst/>
                <a:ea typeface="Times New Roman" panose="02020603050405020304" pitchFamily="18" charset="0"/>
                <a:cs typeface="Times New Roman" panose="02020603050405020304" pitchFamily="18" charset="0"/>
              </a:rPr>
              <a:t> </a:t>
            </a:r>
            <a:r>
              <a:rPr lang="en-GB" sz="4800" b="1" i="1" dirty="0">
                <a:effectLst/>
                <a:ea typeface="Times New Roman" panose="02020603050405020304" pitchFamily="18" charset="0"/>
                <a:cs typeface="Times New Roman" panose="02020603050405020304" pitchFamily="18" charset="0"/>
              </a:rPr>
              <a:t>and</a:t>
            </a:r>
            <a:r>
              <a:rPr lang="en-GB" sz="4800" i="1" dirty="0">
                <a:effectLst/>
                <a:ea typeface="Times New Roman" panose="02020603050405020304" pitchFamily="18" charset="0"/>
                <a:cs typeface="Times New Roman" panose="02020603050405020304" pitchFamily="18" charset="0"/>
              </a:rPr>
              <a:t> </a:t>
            </a:r>
            <a:r>
              <a:rPr lang="en-GB" sz="4800" i="1" dirty="0" err="1">
                <a:effectLst/>
                <a:ea typeface="Times New Roman" panose="02020603050405020304" pitchFamily="18" charset="0"/>
                <a:cs typeface="Times New Roman" panose="02020603050405020304" pitchFamily="18" charset="0"/>
              </a:rPr>
              <a:t>Coronosaurus</a:t>
            </a:r>
            <a:r>
              <a:rPr lang="en-GB" sz="4800" i="1" dirty="0">
                <a:effectLst/>
                <a:ea typeface="Times New Roman" panose="02020603050405020304" pitchFamily="18" charset="0"/>
                <a:cs typeface="Times New Roman" panose="02020603050405020304" pitchFamily="18" charset="0"/>
              </a:rPr>
              <a:t>  </a:t>
            </a:r>
            <a:r>
              <a:rPr lang="en-GB" sz="4800" b="1" i="1" dirty="0">
                <a:effectLst/>
                <a:ea typeface="Times New Roman" panose="02020603050405020304" pitchFamily="18" charset="0"/>
                <a:cs typeface="Times New Roman" panose="02020603050405020304" pitchFamily="18" charset="0"/>
              </a:rPr>
              <a:t>or</a:t>
            </a:r>
            <a:endParaRPr lang="en-GB" sz="4800" dirty="0">
              <a:effectLst/>
              <a:ea typeface="Times New Roman" panose="02020603050405020304" pitchFamily="18" charset="0"/>
              <a:cs typeface="Times New Roman" panose="02020603050405020304" pitchFamily="18" charset="0"/>
            </a:endParaRPr>
          </a:p>
          <a:p>
            <a:pPr>
              <a:lnSpc>
                <a:spcPct val="120000"/>
              </a:lnSpc>
              <a:spcBef>
                <a:spcPts val="0"/>
              </a:spcBef>
            </a:pPr>
            <a:r>
              <a:rPr lang="en-GB" sz="4800" i="1" dirty="0" err="1">
                <a:effectLst/>
                <a:ea typeface="Times New Roman" panose="02020603050405020304" pitchFamily="18" charset="0"/>
                <a:cs typeface="Times New Roman" panose="02020603050405020304" pitchFamily="18" charset="0"/>
              </a:rPr>
              <a:t>Marginocephalia</a:t>
            </a:r>
            <a:r>
              <a:rPr lang="en-GB" sz="4800" i="1" dirty="0">
                <a:effectLst/>
                <a:ea typeface="Times New Roman" panose="02020603050405020304" pitchFamily="18" charset="0"/>
                <a:cs typeface="Times New Roman" panose="02020603050405020304" pitchFamily="18" charset="0"/>
              </a:rPr>
              <a:t> </a:t>
            </a:r>
            <a:r>
              <a:rPr lang="en-GB" sz="4800" b="1" i="1" dirty="0">
                <a:effectLst/>
                <a:ea typeface="Times New Roman" panose="02020603050405020304" pitchFamily="18" charset="0"/>
                <a:cs typeface="Times New Roman" panose="02020603050405020304" pitchFamily="18" charset="0"/>
              </a:rPr>
              <a:t>and</a:t>
            </a:r>
            <a:r>
              <a:rPr lang="en-GB" sz="4800" i="1" dirty="0">
                <a:effectLst/>
                <a:ea typeface="Times New Roman" panose="02020603050405020304" pitchFamily="18" charset="0"/>
                <a:cs typeface="Times New Roman" panose="02020603050405020304" pitchFamily="18" charset="0"/>
              </a:rPr>
              <a:t> Pachycephalosaurus  				</a:t>
            </a:r>
            <a:r>
              <a:rPr lang="en-GB" sz="4800" b="1" dirty="0">
                <a:effectLst/>
                <a:ea typeface="Times New Roman" panose="02020603050405020304" pitchFamily="18" charset="0"/>
                <a:cs typeface="Times New Roman" panose="02020603050405020304" pitchFamily="18" charset="0"/>
              </a:rPr>
              <a:t>1</a:t>
            </a:r>
            <a:endParaRPr lang="en-GB" sz="4800" dirty="0">
              <a:effectLst/>
              <a:ea typeface="Times New Roman" panose="02020603050405020304" pitchFamily="18" charset="0"/>
              <a:cs typeface="Times New Roman" panose="02020603050405020304" pitchFamily="18" charset="0"/>
            </a:endParaRP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(g)     </a:t>
            </a:r>
            <a:r>
              <a:rPr lang="en-GB" sz="4800" dirty="0" err="1">
                <a:effectLst/>
                <a:ea typeface="Times New Roman" panose="02020603050405020304" pitchFamily="18" charset="0"/>
                <a:cs typeface="Times New Roman" panose="02020603050405020304" pitchFamily="18" charset="0"/>
              </a:rPr>
              <a:t>Marginocephalia</a:t>
            </a:r>
            <a:r>
              <a:rPr lang="en-GB" sz="4800" dirty="0">
                <a:effectLst/>
                <a:ea typeface="Times New Roman" panose="02020603050405020304" pitchFamily="18" charset="0"/>
                <a:cs typeface="Times New Roman" panose="02020603050405020304" pitchFamily="18" charset="0"/>
              </a:rPr>
              <a:t>						</a:t>
            </a:r>
            <a:r>
              <a:rPr lang="en-GB" sz="4800" b="1" dirty="0">
                <a:effectLst/>
                <a:ea typeface="Times New Roman" panose="02020603050405020304" pitchFamily="18" charset="0"/>
                <a:cs typeface="Times New Roman" panose="02020603050405020304" pitchFamily="18" charset="0"/>
              </a:rPr>
              <a:t>1</a:t>
            </a:r>
            <a:endParaRPr lang="en-GB" sz="4800" dirty="0">
              <a:effectLst/>
              <a:ea typeface="Times New Roman" panose="02020603050405020304" pitchFamily="18" charset="0"/>
              <a:cs typeface="Times New Roman" panose="02020603050405020304" pitchFamily="18" charset="0"/>
            </a:endParaRPr>
          </a:p>
          <a:p>
            <a:pPr>
              <a:lnSpc>
                <a:spcPct val="120000"/>
              </a:lnSpc>
              <a:spcBef>
                <a:spcPts val="0"/>
              </a:spcBef>
            </a:pPr>
            <a:r>
              <a:rPr lang="en-GB" sz="4800" dirty="0">
                <a:effectLst/>
                <a:ea typeface="Times New Roman" panose="02020603050405020304" pitchFamily="18" charset="0"/>
                <a:cs typeface="Times New Roman" panose="02020603050405020304" pitchFamily="18" charset="0"/>
              </a:rPr>
              <a:t>(h)     older fossils have a simpler structure				</a:t>
            </a:r>
            <a:r>
              <a:rPr lang="en-GB" sz="4800" b="1" dirty="0">
                <a:effectLst/>
                <a:ea typeface="Times New Roman" panose="02020603050405020304" pitchFamily="18" charset="0"/>
                <a:cs typeface="Times New Roman" panose="02020603050405020304" pitchFamily="18" charset="0"/>
              </a:rPr>
              <a:t>1</a:t>
            </a:r>
            <a:endParaRPr lang="en-GB" sz="4800" dirty="0">
              <a:ea typeface="Times New Roman" panose="02020603050405020304" pitchFamily="18" charset="0"/>
              <a:cs typeface="Times New Roman" panose="02020603050405020304" pitchFamily="18" charset="0"/>
            </a:endParaRPr>
          </a:p>
          <a:p>
            <a:pPr marL="0" indent="0">
              <a:lnSpc>
                <a:spcPct val="120000"/>
              </a:lnSpc>
              <a:spcBef>
                <a:spcPts val="1200"/>
              </a:spcBef>
              <a:spcAft>
                <a:spcPts val="800"/>
              </a:spcAft>
              <a:buNone/>
            </a:pPr>
            <a:r>
              <a:rPr lang="en-GB" sz="4800" b="1" dirty="0">
                <a:solidFill>
                  <a:srgbClr val="000000"/>
                </a:solidFill>
                <a:effectLst/>
                <a:ea typeface="Times New Roman" panose="02020603050405020304" pitchFamily="18" charset="0"/>
                <a:cs typeface="Times New Roman" panose="02020603050405020304" pitchFamily="18" charset="0"/>
              </a:rPr>
              <a:t>Q2.  </a:t>
            </a:r>
            <a:r>
              <a:rPr lang="en-GB" sz="4800" b="1" dirty="0">
                <a:effectLst/>
                <a:ea typeface="Times New Roman" panose="02020603050405020304" pitchFamily="18" charset="0"/>
                <a:cs typeface="Times New Roman" panose="02020603050405020304" pitchFamily="18" charset="0"/>
              </a:rPr>
              <a:t>Level 3:</a:t>
            </a:r>
            <a:r>
              <a:rPr lang="en-GB" sz="4800" dirty="0">
                <a:effectLst/>
                <a:ea typeface="Times New Roman" panose="02020603050405020304" pitchFamily="18" charset="0"/>
                <a:cs typeface="Times New Roman" panose="02020603050405020304" pitchFamily="18" charset="0"/>
              </a:rPr>
              <a:t> Relevant points (advice / reasons) are identified, given in detail and logically linked to form a clear account.   </a:t>
            </a:r>
            <a:r>
              <a:rPr lang="en-GB" sz="4800" b="1" dirty="0">
                <a:effectLst/>
                <a:ea typeface="Times New Roman" panose="02020603050405020304" pitchFamily="18" charset="0"/>
                <a:cs typeface="Times New Roman" panose="02020603050405020304" pitchFamily="18" charset="0"/>
              </a:rPr>
              <a:t>5−Level 2:</a:t>
            </a:r>
            <a:r>
              <a:rPr lang="en-GB" sz="4800" dirty="0">
                <a:effectLst/>
                <a:ea typeface="Times New Roman" panose="02020603050405020304" pitchFamily="18" charset="0"/>
                <a:cs typeface="Times New Roman" panose="02020603050405020304" pitchFamily="18" charset="0"/>
              </a:rPr>
              <a:t> Relevant points (advice / reasons) are identified, and there are attempts at logical linking. The resulting account is not fully clear.</a:t>
            </a:r>
            <a:r>
              <a:rPr lang="en-GB" sz="4800" b="1" dirty="0">
                <a:effectLst/>
                <a:ea typeface="Times New Roman" panose="02020603050405020304" pitchFamily="18" charset="0"/>
                <a:cs typeface="Times New Roman" panose="02020603050405020304" pitchFamily="18" charset="0"/>
              </a:rPr>
              <a:t>3−4Level 1:</a:t>
            </a:r>
            <a:r>
              <a:rPr lang="en-GB" sz="4800" dirty="0">
                <a:effectLst/>
                <a:ea typeface="Times New Roman" panose="02020603050405020304" pitchFamily="18" charset="0"/>
                <a:cs typeface="Times New Roman" panose="02020603050405020304" pitchFamily="18" charset="0"/>
              </a:rPr>
              <a:t> Points are identified and stated simply, but their relevance is not clear and there is no attempt at logical linking </a:t>
            </a:r>
            <a:r>
              <a:rPr lang="en-GB" sz="4800" b="1" dirty="0">
                <a:effectLst/>
                <a:ea typeface="Times New Roman" panose="02020603050405020304" pitchFamily="18" charset="0"/>
                <a:cs typeface="Times New Roman" panose="02020603050405020304" pitchFamily="18" charset="0"/>
              </a:rPr>
              <a:t>1−2  No relevant content  </a:t>
            </a:r>
            <a:endParaRPr lang="en-GB" sz="4800" dirty="0">
              <a:effectLst/>
              <a:ea typeface="Times New Roman" panose="02020603050405020304" pitchFamily="18" charset="0"/>
              <a:cs typeface="Times New Roman" panose="02020603050405020304" pitchFamily="18" charset="0"/>
            </a:endParaRPr>
          </a:p>
          <a:p>
            <a:pPr>
              <a:lnSpc>
                <a:spcPct val="120000"/>
              </a:lnSpc>
              <a:spcBef>
                <a:spcPts val="1200"/>
              </a:spcBef>
              <a:spcAft>
                <a:spcPts val="800"/>
              </a:spcAft>
            </a:pPr>
            <a:r>
              <a:rPr lang="en-GB" sz="4800" b="1" dirty="0">
                <a:effectLst/>
                <a:ea typeface="Times New Roman" panose="02020603050405020304" pitchFamily="18" charset="0"/>
                <a:cs typeface="Times New Roman" panose="02020603050405020304" pitchFamily="18" charset="0"/>
              </a:rPr>
              <a:t>precautions with reasons  </a:t>
            </a:r>
            <a:r>
              <a:rPr lang="en-GB" sz="4800" dirty="0">
                <a:effectLst/>
                <a:ea typeface="Times New Roman" panose="02020603050405020304" pitchFamily="18" charset="0"/>
                <a:cs typeface="Times New Roman" panose="02020603050405020304" pitchFamily="18" charset="0"/>
              </a:rPr>
              <a:t>do not prescribe fluroquinolone / antibiotics for mild infections   because they will get better due to the body’s normal immune system / do not prescribe fluroquinolone / antibiotics for viral infections / colds / flu / because antibiotics do not kill viruses  /if you do prescribe fluroquinolone / antibiotics make sure the patient finishes </a:t>
            </a:r>
            <a:r>
              <a:rPr lang="en-GB" sz="4800" dirty="0" err="1">
                <a:effectLst/>
                <a:ea typeface="Times New Roman" panose="02020603050405020304" pitchFamily="18" charset="0"/>
                <a:cs typeface="Times New Roman" panose="02020603050405020304" pitchFamily="18" charset="0"/>
              </a:rPr>
              <a:t>thecourse</a:t>
            </a:r>
            <a:r>
              <a:rPr lang="en-GB" sz="4800" dirty="0">
                <a:effectLst/>
                <a:ea typeface="Times New Roman" panose="02020603050405020304" pitchFamily="18" charset="0"/>
                <a:cs typeface="Times New Roman" panose="02020603050405020304" pitchFamily="18" charset="0"/>
              </a:rPr>
              <a:t> / because any bacteria left may develop resistance, survive and reproduce rapidly (due to lack of competition)/  only prescribe fluroquinolone if the patient has the new strain  / because routine use would lead to an increase in resistant bacteria</a:t>
            </a:r>
          </a:p>
          <a:p>
            <a:pPr>
              <a:lnSpc>
                <a:spcPct val="120000"/>
              </a:lnSpc>
              <a:spcBef>
                <a:spcPts val="1200"/>
              </a:spcBef>
              <a:spcAft>
                <a:spcPts val="800"/>
              </a:spcAft>
            </a:pPr>
            <a:r>
              <a:rPr lang="en-GB" sz="4800" b="1" dirty="0">
                <a:effectLst/>
                <a:ea typeface="Times New Roman" panose="02020603050405020304" pitchFamily="18" charset="0"/>
                <a:cs typeface="Times New Roman" panose="02020603050405020304" pitchFamily="18" charset="0"/>
              </a:rPr>
              <a:t>other relevant </a:t>
            </a:r>
            <a:r>
              <a:rPr lang="en-GB" sz="4800" b="1" dirty="0" err="1">
                <a:effectLst/>
                <a:ea typeface="Times New Roman" panose="02020603050405020304" pitchFamily="18" charset="0"/>
                <a:cs typeface="Times New Roman" panose="02020603050405020304" pitchFamily="18" charset="0"/>
              </a:rPr>
              <a:t>content</a:t>
            </a:r>
            <a:r>
              <a:rPr lang="en-GB" sz="4800" b="1" dirty="0" err="1">
                <a:ea typeface="Times New Roman" panose="02020603050405020304" pitchFamily="18" charset="0"/>
                <a:cs typeface="Times New Roman" panose="02020603050405020304" pitchFamily="18" charset="0"/>
              </a:rPr>
              <a:t>:</a:t>
            </a:r>
            <a:r>
              <a:rPr lang="en-GB" sz="4800" dirty="0" err="1">
                <a:effectLst/>
                <a:ea typeface="Times New Roman" panose="02020603050405020304" pitchFamily="18" charset="0"/>
                <a:cs typeface="Times New Roman" panose="02020603050405020304" pitchFamily="18" charset="0"/>
              </a:rPr>
              <a:t>doctors</a:t>
            </a:r>
            <a:r>
              <a:rPr lang="en-GB" sz="4800" dirty="0">
                <a:effectLst/>
                <a:ea typeface="Times New Roman" panose="02020603050405020304" pitchFamily="18" charset="0"/>
                <a:cs typeface="Times New Roman" panose="02020603050405020304" pitchFamily="18" charset="0"/>
              </a:rPr>
              <a:t> and nurses in the practice / hospital should be using antibacterial / alcohol hand wash between each patient </a:t>
            </a:r>
            <a:r>
              <a:rPr lang="en-GB" sz="4800" b="1" dirty="0">
                <a:effectLst/>
                <a:ea typeface="Times New Roman" panose="02020603050405020304" pitchFamily="18" charset="0"/>
                <a:cs typeface="Times New Roman" panose="02020603050405020304" pitchFamily="18" charset="0"/>
              </a:rPr>
              <a:t>and / or</a:t>
            </a:r>
            <a:r>
              <a:rPr lang="en-GB" sz="4800" dirty="0">
                <a:effectLst/>
                <a:ea typeface="Times New Roman" panose="02020603050405020304" pitchFamily="18" charset="0"/>
                <a:cs typeface="Times New Roman" panose="02020603050405020304" pitchFamily="18" charset="0"/>
              </a:rPr>
              <a:t> disinfectant to clean wards/ to kill (resistant) bacteria/ doctors should isolate patients with this strain of bacteria/ to prevent other patients getting the resistant infection</a:t>
            </a:r>
          </a:p>
          <a:p>
            <a:pPr algn="r">
              <a:lnSpc>
                <a:spcPct val="120000"/>
              </a:lnSpc>
              <a:spcBef>
                <a:spcPts val="300"/>
              </a:spcBef>
              <a:spcAft>
                <a:spcPts val="800"/>
              </a:spcAft>
            </a:pPr>
            <a:r>
              <a:rPr lang="en-GB" sz="4800" b="1" dirty="0">
                <a:effectLst/>
                <a:ea typeface="Times New Roman" panose="02020603050405020304" pitchFamily="18" charset="0"/>
                <a:cs typeface="Times New Roman" panose="02020603050405020304" pitchFamily="18" charset="0"/>
              </a:rPr>
              <a:t>[6</a:t>
            </a:r>
            <a:r>
              <a:rPr lang="en-GB" sz="4800" b="1" dirty="0">
                <a:solidFill>
                  <a:srgbClr val="000000"/>
                </a:solidFill>
                <a:effectLst/>
                <a:ea typeface="Times New Roman" panose="02020603050405020304" pitchFamily="18" charset="0"/>
                <a:cs typeface="Times New Roman" panose="02020603050405020304" pitchFamily="18" charset="0"/>
              </a:rPr>
              <a:t>Q3.</a:t>
            </a:r>
            <a:endParaRPr lang="en-GB" sz="4800" dirty="0">
              <a:effectLst/>
              <a:ea typeface="Times New Roman" panose="02020603050405020304" pitchFamily="18" charset="0"/>
              <a:cs typeface="Times New Roman" panose="02020603050405020304" pitchFamily="18" charset="0"/>
            </a:endParaRPr>
          </a:p>
          <a:p>
            <a:pPr>
              <a:lnSpc>
                <a:spcPct val="120000"/>
              </a:lnSpc>
              <a:spcAft>
                <a:spcPts val="800"/>
              </a:spcAft>
            </a:pPr>
            <a:r>
              <a:rPr lang="en-GB" sz="4800" dirty="0">
                <a:effectLst/>
                <a:ea typeface="Times New Roman" panose="02020603050405020304" pitchFamily="18" charset="0"/>
                <a:cs typeface="Times New Roman" panose="02020603050405020304" pitchFamily="18" charset="0"/>
              </a:rPr>
              <a:t>(a)     any </a:t>
            </a:r>
            <a:r>
              <a:rPr lang="en-GB" sz="4800" b="1" dirty="0">
                <a:effectLst/>
                <a:ea typeface="Times New Roman" panose="02020603050405020304" pitchFamily="18" charset="0"/>
                <a:cs typeface="Times New Roman" panose="02020603050405020304" pitchFamily="18" charset="0"/>
              </a:rPr>
              <a:t>two</a:t>
            </a:r>
            <a:r>
              <a:rPr lang="en-GB" sz="4800" dirty="0">
                <a:effectLst/>
                <a:ea typeface="Times New Roman" panose="02020603050405020304" pitchFamily="18" charset="0"/>
                <a:cs typeface="Times New Roman" panose="02020603050405020304" pitchFamily="18" charset="0"/>
              </a:rPr>
              <a:t> from:</a:t>
            </a:r>
          </a:p>
          <a:p>
            <a:pPr>
              <a:lnSpc>
                <a:spcPct val="120000"/>
              </a:lnSpc>
              <a:spcAft>
                <a:spcPts val="800"/>
              </a:spcAft>
            </a:pPr>
            <a:r>
              <a:rPr lang="en-GB" sz="4800" dirty="0">
                <a:effectLst/>
                <a:ea typeface="Times New Roman" panose="02020603050405020304" pitchFamily="18" charset="0"/>
                <a:cs typeface="Times New Roman" panose="02020603050405020304" pitchFamily="18" charset="0"/>
              </a:rPr>
              <a:t>•        larger / longer / thicker</a:t>
            </a:r>
          </a:p>
          <a:p>
            <a:pPr>
              <a:lnSpc>
                <a:spcPct val="120000"/>
              </a:lnSpc>
              <a:spcAft>
                <a:spcPts val="800"/>
              </a:spcAft>
            </a:pPr>
            <a:r>
              <a:rPr lang="en-GB" sz="4800" i="1" dirty="0">
                <a:effectLst/>
                <a:ea typeface="Times New Roman" panose="02020603050405020304" pitchFamily="18" charset="0"/>
                <a:cs typeface="Times New Roman" panose="02020603050405020304" pitchFamily="18" charset="0"/>
              </a:rPr>
              <a:t>allow examples </a:t>
            </a:r>
            <a:r>
              <a:rPr lang="en-GB" sz="4800" i="1" dirty="0" err="1">
                <a:effectLst/>
                <a:ea typeface="Times New Roman" panose="02020603050405020304" pitchFamily="18" charset="0"/>
                <a:cs typeface="Times New Roman" panose="02020603050405020304" pitchFamily="18" charset="0"/>
              </a:rPr>
              <a:t>eg</a:t>
            </a:r>
            <a:r>
              <a:rPr lang="en-GB" sz="4800" i="1" dirty="0">
                <a:effectLst/>
                <a:ea typeface="Times New Roman" panose="02020603050405020304" pitchFamily="18" charset="0"/>
                <a:cs typeface="Times New Roman" panose="02020603050405020304" pitchFamily="18" charset="0"/>
              </a:rPr>
              <a:t> fewer toes </a:t>
            </a:r>
            <a:r>
              <a:rPr lang="en-GB" sz="4800" b="1" i="1" dirty="0">
                <a:effectLst/>
                <a:ea typeface="Times New Roman" panose="02020603050405020304" pitchFamily="18" charset="0"/>
                <a:cs typeface="Times New Roman" panose="02020603050405020304" pitchFamily="18" charset="0"/>
              </a:rPr>
              <a:t>or</a:t>
            </a:r>
            <a:r>
              <a:rPr lang="en-GB" sz="4800" i="1" dirty="0">
                <a:effectLst/>
                <a:ea typeface="Times New Roman" panose="02020603050405020304" pitchFamily="18" charset="0"/>
                <a:cs typeface="Times New Roman" panose="02020603050405020304" pitchFamily="18" charset="0"/>
              </a:rPr>
              <a:t> bones fused</a:t>
            </a:r>
            <a:endParaRPr lang="en-GB" sz="4800" dirty="0">
              <a:effectLst/>
              <a:ea typeface="Times New Roman" panose="02020603050405020304" pitchFamily="18" charset="0"/>
              <a:cs typeface="Times New Roman" panose="02020603050405020304" pitchFamily="18" charset="0"/>
            </a:endParaRPr>
          </a:p>
          <a:p>
            <a:pPr>
              <a:lnSpc>
                <a:spcPct val="120000"/>
              </a:lnSpc>
              <a:spcAft>
                <a:spcPts val="800"/>
              </a:spcAft>
            </a:pPr>
            <a:r>
              <a:rPr lang="en-GB" sz="4800" dirty="0">
                <a:effectLst/>
                <a:ea typeface="Times New Roman" panose="02020603050405020304" pitchFamily="18" charset="0"/>
                <a:cs typeface="Times New Roman" panose="02020603050405020304" pitchFamily="18" charset="0"/>
              </a:rPr>
              <a:t>•        fewer (bones in total)</a:t>
            </a:r>
          </a:p>
          <a:p>
            <a:pPr>
              <a:lnSpc>
                <a:spcPct val="120000"/>
              </a:lnSpc>
              <a:spcAft>
                <a:spcPts val="800"/>
              </a:spcAft>
            </a:pPr>
            <a:r>
              <a:rPr lang="en-GB" sz="4800" i="1" dirty="0">
                <a:effectLst/>
                <a:ea typeface="Times New Roman" panose="02020603050405020304" pitchFamily="18" charset="0"/>
                <a:cs typeface="Times New Roman" panose="02020603050405020304" pitchFamily="18" charset="0"/>
              </a:rPr>
              <a:t>allow smaller surface area touching the ground</a:t>
            </a:r>
            <a:endParaRPr lang="en-GB" sz="4800" dirty="0">
              <a:effectLst/>
              <a:ea typeface="Times New Roman" panose="02020603050405020304" pitchFamily="18" charset="0"/>
              <a:cs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5D75B531-0E28-78C6-08D5-EEC3BAE481FF}"/>
              </a:ext>
            </a:extLst>
          </p:cNvPr>
          <p:cNvSpPr>
            <a:spLocks noGrp="1"/>
          </p:cNvSpPr>
          <p:nvPr>
            <p:ph type="sldNum" sz="quarter" idx="12"/>
          </p:nvPr>
        </p:nvSpPr>
        <p:spPr/>
        <p:txBody>
          <a:bodyPr/>
          <a:lstStyle/>
          <a:p>
            <a:fld id="{A49C798E-A141-4728-B2C1-C020555BD9EF}" type="slidenum">
              <a:rPr lang="en-GB" smtClean="0"/>
              <a:t>99</a:t>
            </a:fld>
            <a:endParaRPr lang="en-GB"/>
          </a:p>
        </p:txBody>
      </p:sp>
    </p:spTree>
    <p:extLst>
      <p:ext uri="{BB962C8B-B14F-4D97-AF65-F5344CB8AC3E}">
        <p14:creationId xmlns:p14="http://schemas.microsoft.com/office/powerpoint/2010/main" val="28658309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4063</TotalTime>
  <Words>23845</Words>
  <Application>Microsoft Office PowerPoint</Application>
  <PresentationFormat>On-screen Show (4:3)</PresentationFormat>
  <Paragraphs>4377</Paragraphs>
  <Slides>166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166</vt:i4>
      </vt:variant>
    </vt:vector>
  </HeadingPairs>
  <TitlesOfParts>
    <vt:vector size="172" baseType="lpstr">
      <vt:lpstr>Arial</vt:lpstr>
      <vt:lpstr>Calibri</vt:lpstr>
      <vt:lpstr>Calibri Light</vt:lpstr>
      <vt:lpstr>Segoe UI 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Q3. (a)     any two from: •        larger / longer / thicker allow examples eg fewer toes or bones fused •        fewer (bones in total) allow smaller surface area touching the ground •        fewer bones touching the ground 2 (b)     (i)      large(r) surface / area in contact with the ground or low / less pressure on ground 1 (so) less likely to sink into mud / ground or (so) could run fast(er) allow easy / easier to escape predators 1 (ii)     variation (in size / number / arrangement of bones) allow mutation(s) (in size / number / arrangement of bones) 1 (and) those with large(r) / few(er) bones more suited to running or run faster (on harder / drier ground) 1 these survive and breed allow ref to offspring for breed 1 (so) genes / DNA (for larger / fewer bones) passed on allow alleles passed on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Astrea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Sammy Mercer (Staff, Dearne)</dc:creator>
  <cp:lastModifiedBy>Derrick Venning</cp:lastModifiedBy>
  <cp:revision>12</cp:revision>
  <dcterms:created xsi:type="dcterms:W3CDTF">2023-05-15T10:20:51Z</dcterms:created>
  <dcterms:modified xsi:type="dcterms:W3CDTF">2023-11-19T22:02:56Z</dcterms:modified>
</cp:coreProperties>
</file>