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2"/>
  </p:notesMasterIdLst>
  <p:sldIdLst>
    <p:sldId id="339" r:id="rId2"/>
    <p:sldId id="257" r:id="rId3"/>
    <p:sldId id="256" r:id="rId4"/>
    <p:sldId id="343" r:id="rId5"/>
    <p:sldId id="376" r:id="rId6"/>
    <p:sldId id="378" r:id="rId7"/>
    <p:sldId id="377" r:id="rId8"/>
    <p:sldId id="523" r:id="rId9"/>
    <p:sldId id="368" r:id="rId10"/>
    <p:sldId id="371" r:id="rId11"/>
    <p:sldId id="372" r:id="rId12"/>
    <p:sldId id="381" r:id="rId13"/>
    <p:sldId id="407" r:id="rId14"/>
    <p:sldId id="363" r:id="rId15"/>
    <p:sldId id="359" r:id="rId16"/>
    <p:sldId id="408" r:id="rId17"/>
    <p:sldId id="409" r:id="rId18"/>
    <p:sldId id="410" r:id="rId19"/>
    <p:sldId id="411" r:id="rId20"/>
    <p:sldId id="412" r:id="rId21"/>
    <p:sldId id="413" r:id="rId22"/>
    <p:sldId id="374" r:id="rId23"/>
    <p:sldId id="419" r:id="rId24"/>
    <p:sldId id="387" r:id="rId25"/>
    <p:sldId id="420" r:id="rId26"/>
    <p:sldId id="440" r:id="rId27"/>
    <p:sldId id="441" r:id="rId28"/>
    <p:sldId id="442" r:id="rId29"/>
    <p:sldId id="443" r:id="rId30"/>
    <p:sldId id="444" r:id="rId31"/>
    <p:sldId id="445" r:id="rId32"/>
    <p:sldId id="446" r:id="rId33"/>
    <p:sldId id="447" r:id="rId34"/>
    <p:sldId id="448" r:id="rId35"/>
    <p:sldId id="449" r:id="rId36"/>
    <p:sldId id="450" r:id="rId37"/>
    <p:sldId id="393" r:id="rId38"/>
    <p:sldId id="451" r:id="rId39"/>
    <p:sldId id="452" r:id="rId40"/>
    <p:sldId id="453" r:id="rId41"/>
    <p:sldId id="454" r:id="rId42"/>
    <p:sldId id="455" r:id="rId43"/>
    <p:sldId id="456" r:id="rId44"/>
    <p:sldId id="390" r:id="rId45"/>
    <p:sldId id="426" r:id="rId46"/>
    <p:sldId id="427" r:id="rId47"/>
    <p:sldId id="428" r:id="rId48"/>
    <p:sldId id="429" r:id="rId49"/>
    <p:sldId id="430" r:id="rId50"/>
    <p:sldId id="431" r:id="rId51"/>
    <p:sldId id="432" r:id="rId52"/>
    <p:sldId id="433" r:id="rId53"/>
    <p:sldId id="434" r:id="rId54"/>
    <p:sldId id="435" r:id="rId55"/>
    <p:sldId id="389" r:id="rId56"/>
    <p:sldId id="436" r:id="rId57"/>
    <p:sldId id="460" r:id="rId58"/>
    <p:sldId id="437" r:id="rId59"/>
    <p:sldId id="461" r:id="rId60"/>
    <p:sldId id="462" r:id="rId61"/>
    <p:sldId id="463" r:id="rId62"/>
    <p:sldId id="464" r:id="rId63"/>
    <p:sldId id="465" r:id="rId64"/>
    <p:sldId id="466" r:id="rId65"/>
    <p:sldId id="467" r:id="rId66"/>
    <p:sldId id="468" r:id="rId67"/>
    <p:sldId id="469" r:id="rId68"/>
    <p:sldId id="470" r:id="rId69"/>
    <p:sldId id="373" r:id="rId70"/>
    <p:sldId id="471" r:id="rId71"/>
    <p:sldId id="472" r:id="rId72"/>
    <p:sldId id="366" r:id="rId73"/>
    <p:sldId id="367" r:id="rId74"/>
    <p:sldId id="341" r:id="rId75"/>
    <p:sldId id="345" r:id="rId76"/>
    <p:sldId id="354" r:id="rId77"/>
    <p:sldId id="355" r:id="rId78"/>
    <p:sldId id="524" r:id="rId79"/>
    <p:sldId id="356" r:id="rId80"/>
    <p:sldId id="351" r:id="rId8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526EE-ECC0-4D7F-AF4A-8BB633D69FB9}" v="1" dt="2023-11-19T22:37:12.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6357" autoAdjust="0"/>
  </p:normalViewPr>
  <p:slideViewPr>
    <p:cSldViewPr snapToGrid="0">
      <p:cViewPr varScale="1">
        <p:scale>
          <a:sx n="83" d="100"/>
          <a:sy n="83" d="100"/>
        </p:scale>
        <p:origin x="23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67D526EE-ECC0-4D7F-AF4A-8BB633D69FB9}"/>
    <pc:docChg chg="delSld">
      <pc:chgData name="Derrick Venning" userId="6ef9305461909ead" providerId="LiveId" clId="{67D526EE-ECC0-4D7F-AF4A-8BB633D69FB9}" dt="2023-11-19T22:36:59.367" v="4" actId="2696"/>
      <pc:docMkLst>
        <pc:docMk/>
      </pc:docMkLst>
      <pc:sldChg chg="del">
        <pc:chgData name="Derrick Venning" userId="6ef9305461909ead" providerId="LiveId" clId="{67D526EE-ECC0-4D7F-AF4A-8BB633D69FB9}" dt="2023-11-19T22:36:53.508" v="3" actId="2696"/>
        <pc:sldMkLst>
          <pc:docMk/>
          <pc:sldMk cId="3357445200" sldId="340"/>
        </pc:sldMkLst>
      </pc:sldChg>
      <pc:sldChg chg="del">
        <pc:chgData name="Derrick Venning" userId="6ef9305461909ead" providerId="LiveId" clId="{67D526EE-ECC0-4D7F-AF4A-8BB633D69FB9}" dt="2023-11-19T22:36:59.367" v="4" actId="2696"/>
        <pc:sldMkLst>
          <pc:docMk/>
          <pc:sldMk cId="554824113" sldId="342"/>
        </pc:sldMkLst>
      </pc:sldChg>
      <pc:sldChg chg="del">
        <pc:chgData name="Derrick Venning" userId="6ef9305461909ead" providerId="LiveId" clId="{67D526EE-ECC0-4D7F-AF4A-8BB633D69FB9}" dt="2023-11-19T22:36:35.090" v="1" actId="2696"/>
        <pc:sldMkLst>
          <pc:docMk/>
          <pc:sldMk cId="1860776775" sldId="347"/>
        </pc:sldMkLst>
      </pc:sldChg>
      <pc:sldChg chg="del">
        <pc:chgData name="Derrick Venning" userId="6ef9305461909ead" providerId="LiveId" clId="{67D526EE-ECC0-4D7F-AF4A-8BB633D69FB9}" dt="2023-11-19T22:36:35.090" v="1" actId="2696"/>
        <pc:sldMkLst>
          <pc:docMk/>
          <pc:sldMk cId="3246056895" sldId="348"/>
        </pc:sldMkLst>
      </pc:sldChg>
      <pc:sldChg chg="del">
        <pc:chgData name="Derrick Venning" userId="6ef9305461909ead" providerId="LiveId" clId="{67D526EE-ECC0-4D7F-AF4A-8BB633D69FB9}" dt="2023-11-19T22:36:35.090" v="1" actId="2696"/>
        <pc:sldMkLst>
          <pc:docMk/>
          <pc:sldMk cId="754506461" sldId="349"/>
        </pc:sldMkLst>
      </pc:sldChg>
      <pc:sldChg chg="del">
        <pc:chgData name="Derrick Venning" userId="6ef9305461909ead" providerId="LiveId" clId="{67D526EE-ECC0-4D7F-AF4A-8BB633D69FB9}" dt="2023-11-19T22:36:40.721" v="2" actId="2696"/>
        <pc:sldMkLst>
          <pc:docMk/>
          <pc:sldMk cId="1465953596" sldId="360"/>
        </pc:sldMkLst>
      </pc:sldChg>
      <pc:sldChg chg="del">
        <pc:chgData name="Derrick Venning" userId="6ef9305461909ead" providerId="LiveId" clId="{67D526EE-ECC0-4D7F-AF4A-8BB633D69FB9}" dt="2023-11-19T22:36:40.721" v="2" actId="2696"/>
        <pc:sldMkLst>
          <pc:docMk/>
          <pc:sldMk cId="1057660926" sldId="361"/>
        </pc:sldMkLst>
      </pc:sldChg>
      <pc:sldChg chg="del">
        <pc:chgData name="Derrick Venning" userId="6ef9305461909ead" providerId="LiveId" clId="{67D526EE-ECC0-4D7F-AF4A-8BB633D69FB9}" dt="2023-11-19T22:36:40.721" v="2" actId="2696"/>
        <pc:sldMkLst>
          <pc:docMk/>
          <pc:sldMk cId="2217728863" sldId="362"/>
        </pc:sldMkLst>
      </pc:sldChg>
      <pc:sldChg chg="del">
        <pc:chgData name="Derrick Venning" userId="6ef9305461909ead" providerId="LiveId" clId="{67D526EE-ECC0-4D7F-AF4A-8BB633D69FB9}" dt="2023-11-19T22:36:25.447" v="0" actId="2696"/>
        <pc:sldMkLst>
          <pc:docMk/>
          <pc:sldMk cId="1341240872" sldId="383"/>
        </pc:sldMkLst>
      </pc:sldChg>
      <pc:sldChg chg="del">
        <pc:chgData name="Derrick Venning" userId="6ef9305461909ead" providerId="LiveId" clId="{67D526EE-ECC0-4D7F-AF4A-8BB633D69FB9}" dt="2023-11-19T22:36:25.447" v="0" actId="2696"/>
        <pc:sldMkLst>
          <pc:docMk/>
          <pc:sldMk cId="1627726655" sldId="384"/>
        </pc:sldMkLst>
      </pc:sldChg>
      <pc:sldChg chg="del">
        <pc:chgData name="Derrick Venning" userId="6ef9305461909ead" providerId="LiveId" clId="{67D526EE-ECC0-4D7F-AF4A-8BB633D69FB9}" dt="2023-11-19T22:36:25.447" v="0" actId="2696"/>
        <pc:sldMkLst>
          <pc:docMk/>
          <pc:sldMk cId="3713448975" sldId="385"/>
        </pc:sldMkLst>
      </pc:sldChg>
      <pc:sldChg chg="del">
        <pc:chgData name="Derrick Venning" userId="6ef9305461909ead" providerId="LiveId" clId="{67D526EE-ECC0-4D7F-AF4A-8BB633D69FB9}" dt="2023-11-19T22:36:25.447" v="0" actId="2696"/>
        <pc:sldMkLst>
          <pc:docMk/>
          <pc:sldMk cId="4066907044" sldId="386"/>
        </pc:sldMkLst>
      </pc:sldChg>
      <pc:sldChg chg="del">
        <pc:chgData name="Derrick Venning" userId="6ef9305461909ead" providerId="LiveId" clId="{67D526EE-ECC0-4D7F-AF4A-8BB633D69FB9}" dt="2023-11-19T22:36:25.447" v="0" actId="2696"/>
        <pc:sldMkLst>
          <pc:docMk/>
          <pc:sldMk cId="2687198782" sldId="388"/>
        </pc:sldMkLst>
      </pc:sldChg>
      <pc:sldChg chg="del">
        <pc:chgData name="Derrick Venning" userId="6ef9305461909ead" providerId="LiveId" clId="{67D526EE-ECC0-4D7F-AF4A-8BB633D69FB9}" dt="2023-11-19T22:36:25.447" v="0" actId="2696"/>
        <pc:sldMkLst>
          <pc:docMk/>
          <pc:sldMk cId="3859840330" sldId="392"/>
        </pc:sldMkLst>
      </pc:sldChg>
      <pc:sldChg chg="del">
        <pc:chgData name="Derrick Venning" userId="6ef9305461909ead" providerId="LiveId" clId="{67D526EE-ECC0-4D7F-AF4A-8BB633D69FB9}" dt="2023-11-19T22:36:25.447" v="0" actId="2696"/>
        <pc:sldMkLst>
          <pc:docMk/>
          <pc:sldMk cId="388709294" sldId="394"/>
        </pc:sldMkLst>
      </pc:sldChg>
      <pc:sldChg chg="del">
        <pc:chgData name="Derrick Venning" userId="6ef9305461909ead" providerId="LiveId" clId="{67D526EE-ECC0-4D7F-AF4A-8BB633D69FB9}" dt="2023-11-19T22:36:25.447" v="0" actId="2696"/>
        <pc:sldMkLst>
          <pc:docMk/>
          <pc:sldMk cId="2387729072" sldId="395"/>
        </pc:sldMkLst>
      </pc:sldChg>
      <pc:sldChg chg="del">
        <pc:chgData name="Derrick Venning" userId="6ef9305461909ead" providerId="LiveId" clId="{67D526EE-ECC0-4D7F-AF4A-8BB633D69FB9}" dt="2023-11-19T22:36:25.447" v="0" actId="2696"/>
        <pc:sldMkLst>
          <pc:docMk/>
          <pc:sldMk cId="3954407260" sldId="399"/>
        </pc:sldMkLst>
      </pc:sldChg>
      <pc:sldChg chg="del">
        <pc:chgData name="Derrick Venning" userId="6ef9305461909ead" providerId="LiveId" clId="{67D526EE-ECC0-4D7F-AF4A-8BB633D69FB9}" dt="2023-11-19T22:36:25.447" v="0" actId="2696"/>
        <pc:sldMkLst>
          <pc:docMk/>
          <pc:sldMk cId="969910048" sldId="404"/>
        </pc:sldMkLst>
      </pc:sldChg>
      <pc:sldChg chg="del">
        <pc:chgData name="Derrick Venning" userId="6ef9305461909ead" providerId="LiveId" clId="{67D526EE-ECC0-4D7F-AF4A-8BB633D69FB9}" dt="2023-11-19T22:36:25.447" v="0" actId="2696"/>
        <pc:sldMkLst>
          <pc:docMk/>
          <pc:sldMk cId="269155616" sldId="475"/>
        </pc:sldMkLst>
      </pc:sldChg>
      <pc:sldChg chg="del">
        <pc:chgData name="Derrick Venning" userId="6ef9305461909ead" providerId="LiveId" clId="{67D526EE-ECC0-4D7F-AF4A-8BB633D69FB9}" dt="2023-11-19T22:36:25.447" v="0" actId="2696"/>
        <pc:sldMkLst>
          <pc:docMk/>
          <pc:sldMk cId="3958937712" sldId="476"/>
        </pc:sldMkLst>
      </pc:sldChg>
      <pc:sldChg chg="del">
        <pc:chgData name="Derrick Venning" userId="6ef9305461909ead" providerId="LiveId" clId="{67D526EE-ECC0-4D7F-AF4A-8BB633D69FB9}" dt="2023-11-19T22:36:25.447" v="0" actId="2696"/>
        <pc:sldMkLst>
          <pc:docMk/>
          <pc:sldMk cId="1095520619" sldId="477"/>
        </pc:sldMkLst>
      </pc:sldChg>
      <pc:sldChg chg="del">
        <pc:chgData name="Derrick Venning" userId="6ef9305461909ead" providerId="LiveId" clId="{67D526EE-ECC0-4D7F-AF4A-8BB633D69FB9}" dt="2023-11-19T22:36:25.447" v="0" actId="2696"/>
        <pc:sldMkLst>
          <pc:docMk/>
          <pc:sldMk cId="3395517595" sldId="478"/>
        </pc:sldMkLst>
      </pc:sldChg>
      <pc:sldChg chg="del">
        <pc:chgData name="Derrick Venning" userId="6ef9305461909ead" providerId="LiveId" clId="{67D526EE-ECC0-4D7F-AF4A-8BB633D69FB9}" dt="2023-11-19T22:36:25.447" v="0" actId="2696"/>
        <pc:sldMkLst>
          <pc:docMk/>
          <pc:sldMk cId="4012805302" sldId="479"/>
        </pc:sldMkLst>
      </pc:sldChg>
      <pc:sldChg chg="del">
        <pc:chgData name="Derrick Venning" userId="6ef9305461909ead" providerId="LiveId" clId="{67D526EE-ECC0-4D7F-AF4A-8BB633D69FB9}" dt="2023-11-19T22:36:25.447" v="0" actId="2696"/>
        <pc:sldMkLst>
          <pc:docMk/>
          <pc:sldMk cId="2464396427" sldId="480"/>
        </pc:sldMkLst>
      </pc:sldChg>
      <pc:sldChg chg="del">
        <pc:chgData name="Derrick Venning" userId="6ef9305461909ead" providerId="LiveId" clId="{67D526EE-ECC0-4D7F-AF4A-8BB633D69FB9}" dt="2023-11-19T22:36:25.447" v="0" actId="2696"/>
        <pc:sldMkLst>
          <pc:docMk/>
          <pc:sldMk cId="1449742521" sldId="481"/>
        </pc:sldMkLst>
      </pc:sldChg>
      <pc:sldChg chg="del">
        <pc:chgData name="Derrick Venning" userId="6ef9305461909ead" providerId="LiveId" clId="{67D526EE-ECC0-4D7F-AF4A-8BB633D69FB9}" dt="2023-11-19T22:36:25.447" v="0" actId="2696"/>
        <pc:sldMkLst>
          <pc:docMk/>
          <pc:sldMk cId="4186728032" sldId="483"/>
        </pc:sldMkLst>
      </pc:sldChg>
      <pc:sldChg chg="del">
        <pc:chgData name="Derrick Venning" userId="6ef9305461909ead" providerId="LiveId" clId="{67D526EE-ECC0-4D7F-AF4A-8BB633D69FB9}" dt="2023-11-19T22:36:25.447" v="0" actId="2696"/>
        <pc:sldMkLst>
          <pc:docMk/>
          <pc:sldMk cId="2296907894" sldId="484"/>
        </pc:sldMkLst>
      </pc:sldChg>
      <pc:sldChg chg="del">
        <pc:chgData name="Derrick Venning" userId="6ef9305461909ead" providerId="LiveId" clId="{67D526EE-ECC0-4D7F-AF4A-8BB633D69FB9}" dt="2023-11-19T22:36:25.447" v="0" actId="2696"/>
        <pc:sldMkLst>
          <pc:docMk/>
          <pc:sldMk cId="4274653810" sldId="485"/>
        </pc:sldMkLst>
      </pc:sldChg>
      <pc:sldChg chg="del">
        <pc:chgData name="Derrick Venning" userId="6ef9305461909ead" providerId="LiveId" clId="{67D526EE-ECC0-4D7F-AF4A-8BB633D69FB9}" dt="2023-11-19T22:36:25.447" v="0" actId="2696"/>
        <pc:sldMkLst>
          <pc:docMk/>
          <pc:sldMk cId="3142665536" sldId="486"/>
        </pc:sldMkLst>
      </pc:sldChg>
      <pc:sldChg chg="del">
        <pc:chgData name="Derrick Venning" userId="6ef9305461909ead" providerId="LiveId" clId="{67D526EE-ECC0-4D7F-AF4A-8BB633D69FB9}" dt="2023-11-19T22:36:25.447" v="0" actId="2696"/>
        <pc:sldMkLst>
          <pc:docMk/>
          <pc:sldMk cId="949863784" sldId="487"/>
        </pc:sldMkLst>
      </pc:sldChg>
      <pc:sldChg chg="del">
        <pc:chgData name="Derrick Venning" userId="6ef9305461909ead" providerId="LiveId" clId="{67D526EE-ECC0-4D7F-AF4A-8BB633D69FB9}" dt="2023-11-19T22:36:25.447" v="0" actId="2696"/>
        <pc:sldMkLst>
          <pc:docMk/>
          <pc:sldMk cId="926697810" sldId="488"/>
        </pc:sldMkLst>
      </pc:sldChg>
      <pc:sldChg chg="del">
        <pc:chgData name="Derrick Venning" userId="6ef9305461909ead" providerId="LiveId" clId="{67D526EE-ECC0-4D7F-AF4A-8BB633D69FB9}" dt="2023-11-19T22:36:25.447" v="0" actId="2696"/>
        <pc:sldMkLst>
          <pc:docMk/>
          <pc:sldMk cId="2461490629" sldId="489"/>
        </pc:sldMkLst>
      </pc:sldChg>
      <pc:sldChg chg="del">
        <pc:chgData name="Derrick Venning" userId="6ef9305461909ead" providerId="LiveId" clId="{67D526EE-ECC0-4D7F-AF4A-8BB633D69FB9}" dt="2023-11-19T22:36:25.447" v="0" actId="2696"/>
        <pc:sldMkLst>
          <pc:docMk/>
          <pc:sldMk cId="1920926706" sldId="490"/>
        </pc:sldMkLst>
      </pc:sldChg>
      <pc:sldChg chg="del">
        <pc:chgData name="Derrick Venning" userId="6ef9305461909ead" providerId="LiveId" clId="{67D526EE-ECC0-4D7F-AF4A-8BB633D69FB9}" dt="2023-11-19T22:36:25.447" v="0" actId="2696"/>
        <pc:sldMkLst>
          <pc:docMk/>
          <pc:sldMk cId="3270927802" sldId="491"/>
        </pc:sldMkLst>
      </pc:sldChg>
      <pc:sldChg chg="del">
        <pc:chgData name="Derrick Venning" userId="6ef9305461909ead" providerId="LiveId" clId="{67D526EE-ECC0-4D7F-AF4A-8BB633D69FB9}" dt="2023-11-19T22:36:25.447" v="0" actId="2696"/>
        <pc:sldMkLst>
          <pc:docMk/>
          <pc:sldMk cId="2646439046" sldId="492"/>
        </pc:sldMkLst>
      </pc:sldChg>
      <pc:sldChg chg="del">
        <pc:chgData name="Derrick Venning" userId="6ef9305461909ead" providerId="LiveId" clId="{67D526EE-ECC0-4D7F-AF4A-8BB633D69FB9}" dt="2023-11-19T22:36:25.447" v="0" actId="2696"/>
        <pc:sldMkLst>
          <pc:docMk/>
          <pc:sldMk cId="1872478197" sldId="493"/>
        </pc:sldMkLst>
      </pc:sldChg>
      <pc:sldChg chg="del">
        <pc:chgData name="Derrick Venning" userId="6ef9305461909ead" providerId="LiveId" clId="{67D526EE-ECC0-4D7F-AF4A-8BB633D69FB9}" dt="2023-11-19T22:36:25.447" v="0" actId="2696"/>
        <pc:sldMkLst>
          <pc:docMk/>
          <pc:sldMk cId="1408276000" sldId="494"/>
        </pc:sldMkLst>
      </pc:sldChg>
      <pc:sldChg chg="del">
        <pc:chgData name="Derrick Venning" userId="6ef9305461909ead" providerId="LiveId" clId="{67D526EE-ECC0-4D7F-AF4A-8BB633D69FB9}" dt="2023-11-19T22:36:25.447" v="0" actId="2696"/>
        <pc:sldMkLst>
          <pc:docMk/>
          <pc:sldMk cId="3185563278" sldId="495"/>
        </pc:sldMkLst>
      </pc:sldChg>
      <pc:sldChg chg="del">
        <pc:chgData name="Derrick Venning" userId="6ef9305461909ead" providerId="LiveId" clId="{67D526EE-ECC0-4D7F-AF4A-8BB633D69FB9}" dt="2023-11-19T22:36:25.447" v="0" actId="2696"/>
        <pc:sldMkLst>
          <pc:docMk/>
          <pc:sldMk cId="1915283527" sldId="496"/>
        </pc:sldMkLst>
      </pc:sldChg>
      <pc:sldChg chg="del">
        <pc:chgData name="Derrick Venning" userId="6ef9305461909ead" providerId="LiveId" clId="{67D526EE-ECC0-4D7F-AF4A-8BB633D69FB9}" dt="2023-11-19T22:36:25.447" v="0" actId="2696"/>
        <pc:sldMkLst>
          <pc:docMk/>
          <pc:sldMk cId="803343924" sldId="497"/>
        </pc:sldMkLst>
      </pc:sldChg>
      <pc:sldChg chg="del">
        <pc:chgData name="Derrick Venning" userId="6ef9305461909ead" providerId="LiveId" clId="{67D526EE-ECC0-4D7F-AF4A-8BB633D69FB9}" dt="2023-11-19T22:36:25.447" v="0" actId="2696"/>
        <pc:sldMkLst>
          <pc:docMk/>
          <pc:sldMk cId="3623442276" sldId="498"/>
        </pc:sldMkLst>
      </pc:sldChg>
      <pc:sldChg chg="del">
        <pc:chgData name="Derrick Venning" userId="6ef9305461909ead" providerId="LiveId" clId="{67D526EE-ECC0-4D7F-AF4A-8BB633D69FB9}" dt="2023-11-19T22:36:25.447" v="0" actId="2696"/>
        <pc:sldMkLst>
          <pc:docMk/>
          <pc:sldMk cId="2717381430" sldId="499"/>
        </pc:sldMkLst>
      </pc:sldChg>
      <pc:sldChg chg="del">
        <pc:chgData name="Derrick Venning" userId="6ef9305461909ead" providerId="LiveId" clId="{67D526EE-ECC0-4D7F-AF4A-8BB633D69FB9}" dt="2023-11-19T22:36:25.447" v="0" actId="2696"/>
        <pc:sldMkLst>
          <pc:docMk/>
          <pc:sldMk cId="2022491106" sldId="500"/>
        </pc:sldMkLst>
      </pc:sldChg>
      <pc:sldChg chg="del">
        <pc:chgData name="Derrick Venning" userId="6ef9305461909ead" providerId="LiveId" clId="{67D526EE-ECC0-4D7F-AF4A-8BB633D69FB9}" dt="2023-11-19T22:36:25.447" v="0" actId="2696"/>
        <pc:sldMkLst>
          <pc:docMk/>
          <pc:sldMk cId="1427663883" sldId="501"/>
        </pc:sldMkLst>
      </pc:sldChg>
      <pc:sldChg chg="del">
        <pc:chgData name="Derrick Venning" userId="6ef9305461909ead" providerId="LiveId" clId="{67D526EE-ECC0-4D7F-AF4A-8BB633D69FB9}" dt="2023-11-19T22:36:25.447" v="0" actId="2696"/>
        <pc:sldMkLst>
          <pc:docMk/>
          <pc:sldMk cId="245313872" sldId="503"/>
        </pc:sldMkLst>
      </pc:sldChg>
      <pc:sldChg chg="del">
        <pc:chgData name="Derrick Venning" userId="6ef9305461909ead" providerId="LiveId" clId="{67D526EE-ECC0-4D7F-AF4A-8BB633D69FB9}" dt="2023-11-19T22:36:25.447" v="0" actId="2696"/>
        <pc:sldMkLst>
          <pc:docMk/>
          <pc:sldMk cId="735324368" sldId="504"/>
        </pc:sldMkLst>
      </pc:sldChg>
      <pc:sldChg chg="del">
        <pc:chgData name="Derrick Venning" userId="6ef9305461909ead" providerId="LiveId" clId="{67D526EE-ECC0-4D7F-AF4A-8BB633D69FB9}" dt="2023-11-19T22:36:25.447" v="0" actId="2696"/>
        <pc:sldMkLst>
          <pc:docMk/>
          <pc:sldMk cId="4047894171" sldId="505"/>
        </pc:sldMkLst>
      </pc:sldChg>
      <pc:sldChg chg="del">
        <pc:chgData name="Derrick Venning" userId="6ef9305461909ead" providerId="LiveId" clId="{67D526EE-ECC0-4D7F-AF4A-8BB633D69FB9}" dt="2023-11-19T22:36:25.447" v="0" actId="2696"/>
        <pc:sldMkLst>
          <pc:docMk/>
          <pc:sldMk cId="3314197273" sldId="506"/>
        </pc:sldMkLst>
      </pc:sldChg>
      <pc:sldChg chg="del">
        <pc:chgData name="Derrick Venning" userId="6ef9305461909ead" providerId="LiveId" clId="{67D526EE-ECC0-4D7F-AF4A-8BB633D69FB9}" dt="2023-11-19T22:36:25.447" v="0" actId="2696"/>
        <pc:sldMkLst>
          <pc:docMk/>
          <pc:sldMk cId="1218074231" sldId="507"/>
        </pc:sldMkLst>
      </pc:sldChg>
      <pc:sldChg chg="del">
        <pc:chgData name="Derrick Venning" userId="6ef9305461909ead" providerId="LiveId" clId="{67D526EE-ECC0-4D7F-AF4A-8BB633D69FB9}" dt="2023-11-19T22:36:25.447" v="0" actId="2696"/>
        <pc:sldMkLst>
          <pc:docMk/>
          <pc:sldMk cId="768060140" sldId="508"/>
        </pc:sldMkLst>
      </pc:sldChg>
      <pc:sldChg chg="del">
        <pc:chgData name="Derrick Venning" userId="6ef9305461909ead" providerId="LiveId" clId="{67D526EE-ECC0-4D7F-AF4A-8BB633D69FB9}" dt="2023-11-19T22:36:25.447" v="0" actId="2696"/>
        <pc:sldMkLst>
          <pc:docMk/>
          <pc:sldMk cId="563806757" sldId="509"/>
        </pc:sldMkLst>
      </pc:sldChg>
      <pc:sldChg chg="del">
        <pc:chgData name="Derrick Venning" userId="6ef9305461909ead" providerId="LiveId" clId="{67D526EE-ECC0-4D7F-AF4A-8BB633D69FB9}" dt="2023-11-19T22:36:25.447" v="0" actId="2696"/>
        <pc:sldMkLst>
          <pc:docMk/>
          <pc:sldMk cId="4032591496" sldId="510"/>
        </pc:sldMkLst>
      </pc:sldChg>
      <pc:sldChg chg="del">
        <pc:chgData name="Derrick Venning" userId="6ef9305461909ead" providerId="LiveId" clId="{67D526EE-ECC0-4D7F-AF4A-8BB633D69FB9}" dt="2023-11-19T22:36:25.447" v="0" actId="2696"/>
        <pc:sldMkLst>
          <pc:docMk/>
          <pc:sldMk cId="645252166" sldId="511"/>
        </pc:sldMkLst>
      </pc:sldChg>
      <pc:sldChg chg="del">
        <pc:chgData name="Derrick Venning" userId="6ef9305461909ead" providerId="LiveId" clId="{67D526EE-ECC0-4D7F-AF4A-8BB633D69FB9}" dt="2023-11-19T22:36:25.447" v="0" actId="2696"/>
        <pc:sldMkLst>
          <pc:docMk/>
          <pc:sldMk cId="2176132506" sldId="512"/>
        </pc:sldMkLst>
      </pc:sldChg>
      <pc:sldChg chg="del">
        <pc:chgData name="Derrick Venning" userId="6ef9305461909ead" providerId="LiveId" clId="{67D526EE-ECC0-4D7F-AF4A-8BB633D69FB9}" dt="2023-11-19T22:36:25.447" v="0" actId="2696"/>
        <pc:sldMkLst>
          <pc:docMk/>
          <pc:sldMk cId="273400820" sldId="513"/>
        </pc:sldMkLst>
      </pc:sldChg>
      <pc:sldChg chg="del">
        <pc:chgData name="Derrick Venning" userId="6ef9305461909ead" providerId="LiveId" clId="{67D526EE-ECC0-4D7F-AF4A-8BB633D69FB9}" dt="2023-11-19T22:36:25.447" v="0" actId="2696"/>
        <pc:sldMkLst>
          <pc:docMk/>
          <pc:sldMk cId="1155744995" sldId="514"/>
        </pc:sldMkLst>
      </pc:sldChg>
      <pc:sldChg chg="del">
        <pc:chgData name="Derrick Venning" userId="6ef9305461909ead" providerId="LiveId" clId="{67D526EE-ECC0-4D7F-AF4A-8BB633D69FB9}" dt="2023-11-19T22:36:25.447" v="0" actId="2696"/>
        <pc:sldMkLst>
          <pc:docMk/>
          <pc:sldMk cId="3826028860" sldId="515"/>
        </pc:sldMkLst>
      </pc:sldChg>
      <pc:sldChg chg="del">
        <pc:chgData name="Derrick Venning" userId="6ef9305461909ead" providerId="LiveId" clId="{67D526EE-ECC0-4D7F-AF4A-8BB633D69FB9}" dt="2023-11-19T22:36:25.447" v="0" actId="2696"/>
        <pc:sldMkLst>
          <pc:docMk/>
          <pc:sldMk cId="3048378132" sldId="516"/>
        </pc:sldMkLst>
      </pc:sldChg>
      <pc:sldChg chg="del">
        <pc:chgData name="Derrick Venning" userId="6ef9305461909ead" providerId="LiveId" clId="{67D526EE-ECC0-4D7F-AF4A-8BB633D69FB9}" dt="2023-11-19T22:36:25.447" v="0" actId="2696"/>
        <pc:sldMkLst>
          <pc:docMk/>
          <pc:sldMk cId="4172934153" sldId="517"/>
        </pc:sldMkLst>
      </pc:sldChg>
      <pc:sldChg chg="del">
        <pc:chgData name="Derrick Venning" userId="6ef9305461909ead" providerId="LiveId" clId="{67D526EE-ECC0-4D7F-AF4A-8BB633D69FB9}" dt="2023-11-19T22:36:25.447" v="0" actId="2696"/>
        <pc:sldMkLst>
          <pc:docMk/>
          <pc:sldMk cId="1241404327" sldId="518"/>
        </pc:sldMkLst>
      </pc:sldChg>
      <pc:sldChg chg="del">
        <pc:chgData name="Derrick Venning" userId="6ef9305461909ead" providerId="LiveId" clId="{67D526EE-ECC0-4D7F-AF4A-8BB633D69FB9}" dt="2023-11-19T22:36:25.447" v="0" actId="2696"/>
        <pc:sldMkLst>
          <pc:docMk/>
          <pc:sldMk cId="61939317" sldId="519"/>
        </pc:sldMkLst>
      </pc:sldChg>
      <pc:sldChg chg="del">
        <pc:chgData name="Derrick Venning" userId="6ef9305461909ead" providerId="LiveId" clId="{67D526EE-ECC0-4D7F-AF4A-8BB633D69FB9}" dt="2023-11-19T22:36:25.447" v="0" actId="2696"/>
        <pc:sldMkLst>
          <pc:docMk/>
          <pc:sldMk cId="1040579300" sldId="520"/>
        </pc:sldMkLst>
      </pc:sldChg>
      <pc:sldChg chg="del">
        <pc:chgData name="Derrick Venning" userId="6ef9305461909ead" providerId="LiveId" clId="{67D526EE-ECC0-4D7F-AF4A-8BB633D69FB9}" dt="2023-11-19T22:36:25.447" v="0" actId="2696"/>
        <pc:sldMkLst>
          <pc:docMk/>
          <pc:sldMk cId="310441379" sldId="521"/>
        </pc:sldMkLst>
      </pc:sldChg>
      <pc:sldChg chg="del">
        <pc:chgData name="Derrick Venning" userId="6ef9305461909ead" providerId="LiveId" clId="{67D526EE-ECC0-4D7F-AF4A-8BB633D69FB9}" dt="2023-11-19T22:36:25.447" v="0" actId="2696"/>
        <pc:sldMkLst>
          <pc:docMk/>
          <pc:sldMk cId="585859610" sldId="522"/>
        </pc:sldMkLst>
      </pc:sldChg>
      <pc:sldChg chg="del">
        <pc:chgData name="Derrick Venning" userId="6ef9305461909ead" providerId="LiveId" clId="{67D526EE-ECC0-4D7F-AF4A-8BB633D69FB9}" dt="2023-11-19T22:36:25.447" v="0" actId="2696"/>
        <pc:sldMkLst>
          <pc:docMk/>
          <pc:sldMk cId="287595734" sldId="5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1AB01-2690-4FC1-A2B3-3C476C1AC42B}" type="datetimeFigureOut">
              <a:rPr lang="en-GB" smtClean="0"/>
              <a:t>19/11/2023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530FF-DA81-49C6-B5A1-BF5FEF64263F}" type="slidenum">
              <a:rPr lang="en-GB" smtClean="0"/>
              <a:t>‹#›</a:t>
            </a:fld>
            <a:endParaRPr lang="en-GB"/>
          </a:p>
        </p:txBody>
      </p:sp>
    </p:spTree>
    <p:extLst>
      <p:ext uri="{BB962C8B-B14F-4D97-AF65-F5344CB8AC3E}">
        <p14:creationId xmlns:p14="http://schemas.microsoft.com/office/powerpoint/2010/main" val="3723717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F69ABCE-5963-4BE9-8440-28A558B686AD}" type="datetime1">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4B1B259-81B7-4209-BB83-BE144890EB42}" type="datetime1">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15B7CD-3A4E-403C-9E28-C0FE957F4923}" type="datetime1">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05804F9-E038-499C-83B8-7132BBCE97C8}" type="datetime1">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78DDF52-189B-4636-BF2F-2D6DBA428C69}" type="datetime1">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E808A75-7608-45C3-87AB-7E2A660ADAC9}" type="datetime1">
              <a:rPr lang="en-GB" smtClean="0"/>
              <a:t>19/11/2023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CFCE073-5CA5-44D3-889D-C815D815A0AF}" type="datetime1">
              <a:rPr lang="en-GB" smtClean="0"/>
              <a:t>19/11/2023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08C0C71-5CD4-42F5-AF66-86049311BC0D}" type="datetime1">
              <a:rPr lang="en-GB" smtClean="0"/>
              <a:t>19/11/2023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03AF6-54E8-45C0-A30D-33D04960DB2D}" type="datetime1">
              <a:rPr lang="en-GB" smtClean="0"/>
              <a:t>19/11/2023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19A9938-2396-4292-886B-DA2AE2E82E20}" type="datetime1">
              <a:rPr lang="en-GB" smtClean="0"/>
              <a:t>19/11/2023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B80DDD0-29D3-4D68-83B4-8762DEDF6D5E}" type="datetime1">
              <a:rPr lang="en-GB" smtClean="0"/>
              <a:t>19/11/2023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45FA52D-9933-4A67-A0E0-24C5882BE17F}" type="datetime1">
              <a:rPr lang="en-GB" smtClean="0"/>
              <a:t>19/11/2023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7.wdp"/></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8" y="205761"/>
            <a:ext cx="3359766" cy="433196"/>
          </a:xfrm>
          <a:prstGeom prst="rect">
            <a:avLst/>
          </a:prstGeom>
          <a:noFill/>
        </p:spPr>
        <p:txBody>
          <a:bodyPr wrap="square" rtlCol="0">
            <a:spAutoFit/>
          </a:bodyPr>
          <a:lstStyle/>
          <a:p>
            <a:r>
              <a:rPr lang="en-GB" sz="2215" b="1" dirty="0"/>
              <a:t>KS4 – Inheritance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3060533722"/>
              </p:ext>
            </p:extLst>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a:solidFill>
                            <a:sysClr val="windowText" lastClr="000000"/>
                          </a:solidFill>
                          <a:latin typeface="+mj-lt"/>
                        </a:rPr>
                        <a:t>INHERITANCE</a:t>
                      </a:r>
                      <a:endParaRPr lang="en-US" sz="3700" baseline="0" dirty="0">
                        <a:solidFill>
                          <a:sysClr val="windowText" lastClr="000000"/>
                        </a:solidFill>
                        <a:latin typeface="+mj-lt"/>
                      </a:endParaRP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2341240523"/>
              </p:ext>
            </p:extLst>
          </p:nvPr>
        </p:nvGraphicFramePr>
        <p:xfrm>
          <a:off x="273050" y="6148929"/>
          <a:ext cx="6311899" cy="229616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a:t>Variation</a:t>
                      </a:r>
                      <a:endParaRPr lang="en-GB" sz="1200" dirty="0"/>
                    </a:p>
                  </a:txBody>
                  <a:tcPr/>
                </a:tc>
                <a:tc>
                  <a:txBody>
                    <a:bodyPr/>
                    <a:lstStyle/>
                    <a:p>
                      <a:r>
                        <a:rPr lang="en-GB" sz="1200" b="0" i="0" kern="1200" dirty="0">
                          <a:solidFill>
                            <a:schemeClr val="tx1"/>
                          </a:solidFill>
                          <a:effectLst/>
                          <a:latin typeface="+mn-lt"/>
                          <a:ea typeface="+mn-ea"/>
                          <a:cs typeface="+mn-cs"/>
                        </a:rPr>
                        <a:t>Differences in the characteristics of individuals in a population.</a:t>
                      </a:r>
                      <a:endParaRPr lang="en-GB" sz="1200" dirty="0"/>
                    </a:p>
                  </a:txBody>
                  <a:tcPr/>
                </a:tc>
                <a:extLst>
                  <a:ext uri="{0D108BD9-81ED-4DB2-BD59-A6C34878D82A}">
                    <a16:rowId xmlns:a16="http://schemas.microsoft.com/office/drawing/2014/main" val="3986441415"/>
                  </a:ext>
                </a:extLst>
              </a:tr>
              <a:tr h="370840">
                <a:tc>
                  <a:txBody>
                    <a:bodyPr/>
                    <a:lstStyle/>
                    <a:p>
                      <a:r>
                        <a:rPr lang="en-GB" sz="1200" dirty="0"/>
                        <a:t>Reproduction</a:t>
                      </a:r>
                    </a:p>
                  </a:txBody>
                  <a:tcPr/>
                </a:tc>
                <a:tc>
                  <a:txBody>
                    <a:bodyPr/>
                    <a:lstStyle/>
                    <a:p>
                      <a:r>
                        <a:rPr lang="en-GB" sz="1200" dirty="0"/>
                        <a:t>The process by which new organisms are created, and through which genes are passed on to the future generations of these organisms.</a:t>
                      </a:r>
                    </a:p>
                  </a:txBody>
                  <a:tcPr/>
                </a:tc>
                <a:extLst>
                  <a:ext uri="{0D108BD9-81ED-4DB2-BD59-A6C34878D82A}">
                    <a16:rowId xmlns:a16="http://schemas.microsoft.com/office/drawing/2014/main" val="3135617624"/>
                  </a:ext>
                </a:extLst>
              </a:tr>
              <a:tr h="370840">
                <a:tc>
                  <a:txBody>
                    <a:bodyPr/>
                    <a:lstStyle/>
                    <a:p>
                      <a:r>
                        <a:rPr lang="en-GB" sz="1200" dirty="0"/>
                        <a:t>Natural selection</a:t>
                      </a:r>
                    </a:p>
                  </a:txBody>
                  <a:tcPr/>
                </a:tc>
                <a:tc>
                  <a:txBody>
                    <a:bodyPr/>
                    <a:lstStyle/>
                    <a:p>
                      <a:r>
                        <a:rPr lang="en-GB" sz="1200" dirty="0"/>
                        <a:t>A process where organisms that are better adapted to an environment will survive and reproduce.</a:t>
                      </a:r>
                    </a:p>
                  </a:txBody>
                  <a:tcPr/>
                </a:tc>
                <a:extLst>
                  <a:ext uri="{0D108BD9-81ED-4DB2-BD59-A6C34878D82A}">
                    <a16:rowId xmlns:a16="http://schemas.microsoft.com/office/drawing/2014/main" val="4092558228"/>
                  </a:ext>
                </a:extLst>
              </a:tr>
              <a:tr h="370840">
                <a:tc>
                  <a:txBody>
                    <a:bodyPr/>
                    <a:lstStyle/>
                    <a:p>
                      <a:r>
                        <a:rPr lang="en-GB" sz="1200" dirty="0"/>
                        <a:t>Evolution</a:t>
                      </a:r>
                    </a:p>
                  </a:txBody>
                  <a:tcPr/>
                </a:tc>
                <a:tc>
                  <a:txBody>
                    <a:bodyPr/>
                    <a:lstStyle/>
                    <a:p>
                      <a:r>
                        <a:rPr lang="en-GB" sz="1200" b="0" i="0" kern="1200" dirty="0">
                          <a:solidFill>
                            <a:schemeClr val="tx1"/>
                          </a:solidFill>
                          <a:effectLst/>
                          <a:latin typeface="+mn-lt"/>
                          <a:ea typeface="+mn-ea"/>
                          <a:cs typeface="+mn-cs"/>
                        </a:rPr>
                        <a:t>The change of inherited characteristics within a population over time through natural selection, which may result in the formation of a new species.</a:t>
                      </a:r>
                      <a:endParaRPr lang="en-GB" sz="1200" dirty="0"/>
                    </a:p>
                  </a:txBody>
                  <a:tcPr/>
                </a:tc>
                <a:extLst>
                  <a:ext uri="{0D108BD9-81ED-4DB2-BD59-A6C34878D82A}">
                    <a16:rowId xmlns:a16="http://schemas.microsoft.com/office/drawing/2014/main" val="1426963129"/>
                  </a:ext>
                </a:extLst>
              </a:tr>
            </a:tbl>
          </a:graphicData>
        </a:graphic>
      </p:graphicFrame>
      <p:pic>
        <p:nvPicPr>
          <p:cNvPr id="2" name="Picture 1">
            <a:extLst>
              <a:ext uri="{FF2B5EF4-FFF2-40B4-BE49-F238E27FC236}">
                <a16:creationId xmlns:a16="http://schemas.microsoft.com/office/drawing/2014/main" id="{685D8F65-052E-EA43-00E2-B6E6F0FD766D}"/>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2118" y="2835797"/>
            <a:ext cx="3234601" cy="3234601"/>
          </a:xfrm>
          <a:prstGeom prst="rect">
            <a:avLst/>
          </a:prstGeom>
        </p:spPr>
      </p:pic>
      <p:sp>
        <p:nvSpPr>
          <p:cNvPr id="3" name="Slide Number Placeholder 2">
            <a:extLst>
              <a:ext uri="{FF2B5EF4-FFF2-40B4-BE49-F238E27FC236}">
                <a16:creationId xmlns:a16="http://schemas.microsoft.com/office/drawing/2014/main" id="{ADDE63CE-FE87-CDA2-0856-67F8792D5246}"/>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265"/>
            <a:ext cx="6311900" cy="6711709"/>
          </a:xfrm>
          <a:prstGeom prst="rect">
            <a:avLst/>
          </a:prstGeom>
          <a:noFill/>
          <a:ln w="28575">
            <a:noFill/>
          </a:ln>
        </p:spPr>
        <p:txBody>
          <a:bodyPr wrap="square" rtlCol="0">
            <a:spAutoFit/>
          </a:bodyPr>
          <a:lstStyle/>
          <a:p>
            <a:pPr>
              <a:lnSpc>
                <a:spcPct val="150000"/>
              </a:lnSpc>
            </a:pPr>
            <a:r>
              <a:rPr lang="en-GB" sz="1200" b="1" u="sng" dirty="0"/>
              <a:t>Comparison questions</a:t>
            </a:r>
          </a:p>
          <a:p>
            <a:pPr>
              <a:lnSpc>
                <a:spcPct val="150000"/>
              </a:lnSpc>
            </a:pPr>
            <a:endParaRPr lang="en-GB" sz="1200" dirty="0"/>
          </a:p>
          <a:p>
            <a:pPr marL="228600" indent="-228600">
              <a:lnSpc>
                <a:spcPct val="150000"/>
              </a:lnSpc>
              <a:buAutoNum type="arabicPeriod"/>
            </a:pPr>
            <a:r>
              <a:rPr lang="en-GB" sz="1200" dirty="0"/>
              <a:t>I DO:  Compare the process of sexual reproduction with asexual reproduction?</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r>
              <a:rPr lang="en-GB" sz="1200" dirty="0"/>
              <a:t>WE DO:  Compare the genetic profile of the offspring produced from sexual reproduction compared to asexual reproduction?</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You do: please see next page</a:t>
            </a:r>
          </a:p>
        </p:txBody>
      </p:sp>
      <p:sp>
        <p:nvSpPr>
          <p:cNvPr id="2" name="Slide Number Placeholder 1">
            <a:extLst>
              <a:ext uri="{FF2B5EF4-FFF2-40B4-BE49-F238E27FC236}">
                <a16:creationId xmlns:a16="http://schemas.microsoft.com/office/drawing/2014/main" id="{9DB82EE9-FB5D-7715-686B-6552CF3EFA23}"/>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409577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F0D741D0-DBBE-3993-9F0C-434AA2BB83F6}"/>
              </a:ext>
            </a:extLst>
          </p:cNvPr>
          <p:cNvSpPr txBox="1"/>
          <p:nvPr/>
        </p:nvSpPr>
        <p:spPr>
          <a:xfrm>
            <a:off x="273050" y="336265"/>
            <a:ext cx="6311900" cy="8927700"/>
          </a:xfrm>
          <a:prstGeom prst="rect">
            <a:avLst/>
          </a:prstGeom>
          <a:noFill/>
          <a:ln w="28575">
            <a:noFill/>
          </a:ln>
        </p:spPr>
        <p:txBody>
          <a:bodyPr wrap="square" rtlCol="0">
            <a:spAutoFit/>
          </a:bodyPr>
          <a:lstStyle/>
          <a:p>
            <a:pPr>
              <a:lnSpc>
                <a:spcPct val="150000"/>
              </a:lnSpc>
            </a:pPr>
            <a:r>
              <a:rPr lang="en-GB" sz="1200" dirty="0"/>
              <a:t>2.    Compare the function of meiosis with the function of mitosis in human organisms. ………………………………………………………………………………………………………………………………………………………….</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3.  Compare the number of cells produced and the number of chromosomes found in cells produced from meiosis compared to mitosis.</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4.  Compare the process of producing new cells in meiosis to that of mitosis.  Refer to number of cells, number of chromosomes and number of cell divisions taking place in each process. ………………………………………………………………………………………………………………………………………………………….</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Slide Number Placeholder 2">
            <a:extLst>
              <a:ext uri="{FF2B5EF4-FFF2-40B4-BE49-F238E27FC236}">
                <a16:creationId xmlns:a16="http://schemas.microsoft.com/office/drawing/2014/main" id="{1BEB3ACC-6554-52C0-BFEF-74F0EE258B3C}"/>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3704653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05178"/>
            <a:ext cx="6311900" cy="8683787"/>
          </a:xfrm>
          <a:prstGeom prst="rect">
            <a:avLst/>
          </a:prstGeom>
          <a:noFill/>
          <a:ln w="28575">
            <a:noFill/>
          </a:ln>
        </p:spPr>
        <p:txBody>
          <a:bodyPr wrap="square" rtlCol="0">
            <a:spAutoFit/>
          </a:bodyPr>
          <a:lstStyle/>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If it didn’t…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If gamete cells contained 46 chromosomes, how would this affect the </a:t>
            </a:r>
            <a:r>
              <a:rPr lang="en-GB" sz="1200" kern="100" dirty="0">
                <a:latin typeface="Calibri" panose="020F0502020204030204" pitchFamily="34" charset="0"/>
                <a:ea typeface="Calibri" panose="020F0502020204030204" pitchFamily="34" charset="0"/>
                <a:cs typeface="Times New Roman" panose="02020603050405020304" pitchFamily="18" charset="0"/>
              </a:rPr>
              <a:t> creation of the first cell of a human organism?</a:t>
            </a:r>
          </a:p>
          <a:p>
            <a:pPr lvl="0">
              <a:lnSpc>
                <a:spcPct val="107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pPr>
            <a:endParaRPr lang="en-GB" sz="1200" kern="1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07000"/>
              </a:lnSpc>
              <a:buAutoNum type="arabicPeriod" startAt="2"/>
            </a:pPr>
            <a:r>
              <a:rPr lang="en-GB" sz="1200" kern="100" dirty="0">
                <a:latin typeface="Calibri" panose="020F0502020204030204" pitchFamily="34" charset="0"/>
                <a:ea typeface="Calibri" panose="020F0502020204030204" pitchFamily="34" charset="0"/>
                <a:cs typeface="Times New Roman" panose="02020603050405020304" pitchFamily="18" charset="0"/>
              </a:rPr>
              <a:t>If there was no variation within species how would this affect the long term survival of the species?</a:t>
            </a:r>
          </a:p>
          <a:p>
            <a:pPr>
              <a:lnSpc>
                <a:spcPct val="107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3.  If mitosis did not produce genetically identical cells how would this affect the repair of body tissues?</a:t>
            </a:r>
          </a:p>
          <a:p>
            <a:pPr>
              <a:lnSpc>
                <a:spcPct val="107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pPr>
            <a:endParaRPr lang="en-GB" sz="1200" kern="1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07000"/>
              </a:lnSpc>
              <a:buAutoNum type="arabicPeriod" startAt="4"/>
            </a:pPr>
            <a:r>
              <a:rPr lang="en-GB" sz="1200" kern="100" dirty="0">
                <a:latin typeface="Calibri" panose="020F0502020204030204" pitchFamily="34" charset="0"/>
                <a:ea typeface="Calibri" panose="020F0502020204030204" pitchFamily="34" charset="0"/>
                <a:cs typeface="Times New Roman" panose="02020603050405020304" pitchFamily="18" charset="0"/>
              </a:rPr>
              <a:t>If meiosis did not occur  at all   how would this impact the process of reproduction?</a:t>
            </a:r>
          </a:p>
          <a:p>
            <a:pPr>
              <a:lnSpc>
                <a:spcPct val="107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GB" sz="1200" kern="1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67916D1A-F620-958E-CDEC-F3329D56AF08}"/>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130711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51788"/>
            <a:ext cx="6311900" cy="1015663"/>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We are learning to describe the structure of DNA. </a:t>
            </a:r>
          </a:p>
          <a:p>
            <a:pPr marL="171450" indent="-171450">
              <a:buFont typeface="Arial" panose="020B0604020202020204" pitchFamily="34" charset="0"/>
              <a:buChar char="•"/>
            </a:pPr>
            <a:r>
              <a:rPr lang="en-GB" sz="1200" dirty="0"/>
              <a:t>We are learning to describe the human genome and why it is so important at the level of the individual. </a:t>
            </a:r>
          </a:p>
          <a:p>
            <a:pPr marL="171450" indent="-171450">
              <a:buFont typeface="Arial" panose="020B0604020202020204" pitchFamily="34" charset="0"/>
              <a:buChar char="•"/>
            </a:pPr>
            <a:r>
              <a:rPr lang="en-GB" sz="1200" dirty="0"/>
              <a:t>We are learning to describe the sources of variation.</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2019707"/>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macroscopic phenomena such as variation are controlled at the microscopic level. This requires an understanding of the structure of DNA, and how changes to the structure of DNA cause changes to the whole organism. These changes are essential to the survival of almost every species. </a:t>
            </a:r>
          </a:p>
        </p:txBody>
      </p:sp>
      <p:sp>
        <p:nvSpPr>
          <p:cNvPr id="5" name="TextBox 4">
            <a:extLst>
              <a:ext uri="{FF2B5EF4-FFF2-40B4-BE49-F238E27FC236}">
                <a16:creationId xmlns:a16="http://schemas.microsoft.com/office/drawing/2014/main" id="{F64E75F4-7E27-116C-DC44-BD26A5D53F95}"/>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r>
              <a:rPr lang="en-GB" b="1" u="sng" dirty="0"/>
              <a:t>Subtopic 2: </a:t>
            </a:r>
            <a:r>
              <a:rPr lang="en-GB" sz="1800" b="1" u="sng" dirty="0"/>
              <a:t>DNA, the genome</a:t>
            </a:r>
            <a:r>
              <a:rPr lang="en-GB" b="1" u="sng" dirty="0"/>
              <a:t> and v</a:t>
            </a:r>
            <a:r>
              <a:rPr lang="en-GB" sz="1800" b="1" u="sng" dirty="0"/>
              <a:t>ariation</a:t>
            </a:r>
            <a:r>
              <a:rPr lang="en-GB" b="1" u="sng" dirty="0"/>
              <a:t>.</a:t>
            </a:r>
            <a:r>
              <a:rPr lang="en-GB" sz="1800" b="1" u="sng" dirty="0"/>
              <a:t> </a:t>
            </a:r>
          </a:p>
        </p:txBody>
      </p:sp>
      <p:sp>
        <p:nvSpPr>
          <p:cNvPr id="2" name="Slide Number Placeholder 1">
            <a:extLst>
              <a:ext uri="{FF2B5EF4-FFF2-40B4-BE49-F238E27FC236}">
                <a16:creationId xmlns:a16="http://schemas.microsoft.com/office/drawing/2014/main" id="{AA38EFA4-EE63-61B5-A69C-9B6EDF7A0CF9}"/>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1310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17243"/>
            <a:ext cx="6311900" cy="8496813"/>
          </a:xfrm>
          <a:prstGeom prst="rect">
            <a:avLst/>
          </a:prstGeom>
          <a:noFill/>
          <a:ln w="28575">
            <a:noFill/>
          </a:ln>
        </p:spPr>
        <p:txBody>
          <a:bodyPr wrap="square" rtlCol="0">
            <a:spAutoFit/>
          </a:bodyPr>
          <a:lstStyle/>
          <a:p>
            <a:r>
              <a:rPr lang="en-GB" sz="1400" b="1" u="sng" dirty="0"/>
              <a:t>I wasn’t there but I still care!</a:t>
            </a:r>
          </a:p>
          <a:p>
            <a:r>
              <a:rPr lang="en-GB" sz="1200" b="1" u="sng" dirty="0"/>
              <a:t>Sexual Reproduction</a:t>
            </a:r>
          </a:p>
          <a:p>
            <a:pPr marL="342900" indent="-342900">
              <a:lnSpc>
                <a:spcPct val="150000"/>
              </a:lnSpc>
              <a:buFont typeface="Arial" panose="020B0604020202020204" pitchFamily="34" charset="0"/>
              <a:buChar char="•"/>
            </a:pPr>
            <a:r>
              <a:rPr lang="en-US" sz="1200" b="1" dirty="0">
                <a:solidFill>
                  <a:srgbClr val="231F20"/>
                </a:solidFill>
              </a:rPr>
              <a:t>Two </a:t>
            </a:r>
            <a:r>
              <a:rPr lang="en-US" sz="1200" dirty="0">
                <a:solidFill>
                  <a:srgbClr val="231F20"/>
                </a:solidFill>
              </a:rPr>
              <a:t>parents are needed in </a:t>
            </a:r>
            <a:r>
              <a:rPr lang="en-US" sz="1200" b="1" dirty="0">
                <a:solidFill>
                  <a:srgbClr val="231F20"/>
                </a:solidFill>
              </a:rPr>
              <a:t>sexual reproduction</a:t>
            </a:r>
            <a:r>
              <a:rPr lang="en-US" sz="1200" dirty="0">
                <a:solidFill>
                  <a:srgbClr val="231F20"/>
                </a:solidFill>
              </a:rPr>
              <a:t>. </a:t>
            </a:r>
          </a:p>
          <a:p>
            <a:pPr marL="342900" indent="-342900">
              <a:lnSpc>
                <a:spcPct val="150000"/>
              </a:lnSpc>
              <a:buFont typeface="Arial" panose="020B0604020202020204" pitchFamily="34" charset="0"/>
              <a:buChar char="•"/>
            </a:pPr>
            <a:r>
              <a:rPr lang="en-US" sz="1200" b="1" dirty="0">
                <a:solidFill>
                  <a:srgbClr val="231F20"/>
                </a:solidFill>
              </a:rPr>
              <a:t>Nuclei </a:t>
            </a:r>
            <a:r>
              <a:rPr lang="en-US" sz="1200" dirty="0">
                <a:solidFill>
                  <a:srgbClr val="231F20"/>
                </a:solidFill>
              </a:rPr>
              <a:t>of the male and female </a:t>
            </a:r>
            <a:r>
              <a:rPr lang="en-US" sz="1200" b="1" dirty="0">
                <a:solidFill>
                  <a:srgbClr val="231F20"/>
                </a:solidFill>
              </a:rPr>
              <a:t>gametes</a:t>
            </a:r>
            <a:r>
              <a:rPr lang="en-US" sz="1200" dirty="0">
                <a:solidFill>
                  <a:srgbClr val="231F20"/>
                </a:solidFill>
              </a:rPr>
              <a:t> are </a:t>
            </a:r>
            <a:r>
              <a:rPr lang="en-US" sz="1200" b="1" dirty="0">
                <a:solidFill>
                  <a:srgbClr val="231F20"/>
                </a:solidFill>
              </a:rPr>
              <a:t>fused</a:t>
            </a:r>
            <a:r>
              <a:rPr lang="en-US" sz="1200" dirty="0">
                <a:solidFill>
                  <a:srgbClr val="231F20"/>
                </a:solidFill>
              </a:rPr>
              <a:t> to create a zygote</a:t>
            </a:r>
          </a:p>
          <a:p>
            <a:pPr marL="342900" indent="-342900">
              <a:lnSpc>
                <a:spcPct val="150000"/>
              </a:lnSpc>
              <a:buFont typeface="Arial" panose="020B0604020202020204" pitchFamily="34" charset="0"/>
              <a:buChar char="•"/>
            </a:pPr>
            <a:r>
              <a:rPr lang="en-US" sz="1200" dirty="0">
                <a:solidFill>
                  <a:srgbClr val="231F20"/>
                </a:solidFill>
              </a:rPr>
              <a:t>Each gamete contain </a:t>
            </a:r>
            <a:r>
              <a:rPr lang="en-US" sz="1200" b="1" dirty="0">
                <a:solidFill>
                  <a:srgbClr val="231F20"/>
                </a:solidFill>
              </a:rPr>
              <a:t>haploid</a:t>
            </a:r>
            <a:r>
              <a:rPr lang="en-US" sz="1200" dirty="0">
                <a:solidFill>
                  <a:srgbClr val="231F20"/>
                </a:solidFill>
              </a:rPr>
              <a:t> (half) the number of chromosomes </a:t>
            </a:r>
            <a:r>
              <a:rPr lang="en-US" sz="1200" b="1" dirty="0">
                <a:solidFill>
                  <a:srgbClr val="231F20"/>
                </a:solidFill>
              </a:rPr>
              <a:t>(23 chromosomes in human egg and sperm)</a:t>
            </a:r>
          </a:p>
          <a:p>
            <a:pPr marL="342900" indent="-342900">
              <a:lnSpc>
                <a:spcPct val="150000"/>
              </a:lnSpc>
              <a:buFont typeface="Arial" panose="020B0604020202020204" pitchFamily="34" charset="0"/>
              <a:buChar char="•"/>
            </a:pPr>
            <a:r>
              <a:rPr lang="en-US" sz="1200" dirty="0">
                <a:solidFill>
                  <a:srgbClr val="231F20"/>
                </a:solidFill>
              </a:rPr>
              <a:t>When the male and female gametes combine there is 2 full sets of chromosomes </a:t>
            </a:r>
            <a:r>
              <a:rPr lang="en-US" sz="1200" b="1" dirty="0">
                <a:solidFill>
                  <a:srgbClr val="231F20"/>
                </a:solidFill>
              </a:rPr>
              <a:t>(diploid)</a:t>
            </a:r>
          </a:p>
          <a:p>
            <a:pPr marL="342900" indent="-342900">
              <a:lnSpc>
                <a:spcPct val="150000"/>
              </a:lnSpc>
              <a:buFont typeface="Arial" panose="020B0604020202020204" pitchFamily="34" charset="0"/>
              <a:buChar char="•"/>
            </a:pPr>
            <a:r>
              <a:rPr lang="en-US" sz="1200" b="1" dirty="0">
                <a:solidFill>
                  <a:srgbClr val="231F20"/>
                </a:solidFill>
              </a:rPr>
              <a:t>Offspring </a:t>
            </a:r>
            <a:r>
              <a:rPr lang="en-US" sz="1200" dirty="0">
                <a:solidFill>
                  <a:srgbClr val="231F20"/>
                </a:solidFill>
              </a:rPr>
              <a:t>are </a:t>
            </a:r>
            <a:r>
              <a:rPr lang="en-US" sz="1200" b="1" dirty="0">
                <a:solidFill>
                  <a:srgbClr val="231F20"/>
                </a:solidFill>
              </a:rPr>
              <a:t>not identical </a:t>
            </a:r>
            <a:r>
              <a:rPr lang="en-US" sz="1200" dirty="0">
                <a:solidFill>
                  <a:srgbClr val="231F20"/>
                </a:solidFill>
              </a:rPr>
              <a:t>to any parent as they contain </a:t>
            </a:r>
            <a:r>
              <a:rPr lang="en-US" sz="1200" b="1" dirty="0">
                <a:solidFill>
                  <a:srgbClr val="231F20"/>
                </a:solidFill>
              </a:rPr>
              <a:t>DNA </a:t>
            </a:r>
            <a:r>
              <a:rPr lang="en-US" sz="1200" dirty="0">
                <a:solidFill>
                  <a:srgbClr val="231F20"/>
                </a:solidFill>
              </a:rPr>
              <a:t>from </a:t>
            </a:r>
            <a:r>
              <a:rPr lang="en-US" sz="1200" b="1" dirty="0">
                <a:solidFill>
                  <a:srgbClr val="231F20"/>
                </a:solidFill>
              </a:rPr>
              <a:t>both parents</a:t>
            </a:r>
            <a:r>
              <a:rPr lang="en-US" sz="1200" dirty="0">
                <a:solidFill>
                  <a:srgbClr val="231F20"/>
                </a:solidFill>
              </a:rPr>
              <a:t>.</a:t>
            </a:r>
            <a:endParaRPr lang="en-US" sz="1200" b="1" dirty="0">
              <a:solidFill>
                <a:srgbClr val="231F20"/>
              </a:solidFill>
            </a:endParaRPr>
          </a:p>
          <a:p>
            <a:pPr>
              <a:lnSpc>
                <a:spcPct val="150000"/>
              </a:lnSpc>
            </a:pPr>
            <a:r>
              <a:rPr lang="en-US" sz="1200" u="sng" dirty="0">
                <a:solidFill>
                  <a:srgbClr val="231F20"/>
                </a:solidFill>
              </a:rPr>
              <a:t>The gametes in:</a:t>
            </a:r>
          </a:p>
          <a:p>
            <a:pPr marL="285750" indent="-285750">
              <a:lnSpc>
                <a:spcPct val="150000"/>
              </a:lnSpc>
              <a:buFont typeface="Arial" panose="020B0604020202020204" pitchFamily="34" charset="0"/>
              <a:buChar char="•"/>
            </a:pPr>
            <a:r>
              <a:rPr lang="en-US" sz="1200" b="1" dirty="0">
                <a:solidFill>
                  <a:srgbClr val="231F20"/>
                </a:solidFill>
              </a:rPr>
              <a:t>animals</a:t>
            </a:r>
            <a:r>
              <a:rPr lang="en-US" sz="1200" dirty="0">
                <a:solidFill>
                  <a:srgbClr val="231F20"/>
                </a:solidFill>
              </a:rPr>
              <a:t> are </a:t>
            </a:r>
            <a:r>
              <a:rPr lang="en-US" sz="1200" b="1" dirty="0">
                <a:solidFill>
                  <a:srgbClr val="231F20"/>
                </a:solidFill>
              </a:rPr>
              <a:t>sperm</a:t>
            </a:r>
            <a:r>
              <a:rPr lang="en-US" sz="1200" dirty="0">
                <a:solidFill>
                  <a:srgbClr val="231F20"/>
                </a:solidFill>
              </a:rPr>
              <a:t> and </a:t>
            </a:r>
            <a:r>
              <a:rPr lang="en-US" sz="1200" b="1" dirty="0">
                <a:solidFill>
                  <a:srgbClr val="231F20"/>
                </a:solidFill>
              </a:rPr>
              <a:t>eggs</a:t>
            </a:r>
          </a:p>
          <a:p>
            <a:pPr marL="285750" indent="-285750">
              <a:lnSpc>
                <a:spcPct val="150000"/>
              </a:lnSpc>
              <a:buFont typeface="Arial" panose="020B0604020202020204" pitchFamily="34" charset="0"/>
              <a:buChar char="•"/>
            </a:pPr>
            <a:r>
              <a:rPr lang="en-US" sz="1200" b="1" dirty="0">
                <a:solidFill>
                  <a:srgbClr val="231F20"/>
                </a:solidFill>
              </a:rPr>
              <a:t>flowering plants</a:t>
            </a:r>
            <a:r>
              <a:rPr lang="en-US" sz="1200" dirty="0">
                <a:solidFill>
                  <a:srgbClr val="231F20"/>
                </a:solidFill>
              </a:rPr>
              <a:t> are </a:t>
            </a:r>
            <a:r>
              <a:rPr lang="en-US" sz="1200" b="1" dirty="0">
                <a:solidFill>
                  <a:srgbClr val="231F20"/>
                </a:solidFill>
              </a:rPr>
              <a:t>pollen</a:t>
            </a:r>
            <a:r>
              <a:rPr lang="en-US" sz="1200" dirty="0">
                <a:solidFill>
                  <a:srgbClr val="231F20"/>
                </a:solidFill>
              </a:rPr>
              <a:t> and </a:t>
            </a:r>
            <a:r>
              <a:rPr lang="en-US" sz="1200" b="1" dirty="0">
                <a:solidFill>
                  <a:srgbClr val="231F20"/>
                </a:solidFill>
              </a:rPr>
              <a:t>eggs</a:t>
            </a:r>
          </a:p>
          <a:p>
            <a:pPr>
              <a:lnSpc>
                <a:spcPct val="150000"/>
              </a:lnSpc>
            </a:pPr>
            <a:r>
              <a:rPr lang="en-US" sz="1200" b="1" u="sng" dirty="0">
                <a:solidFill>
                  <a:srgbClr val="231F20"/>
                </a:solidFill>
              </a:rPr>
              <a:t>Asexual Reproduction</a:t>
            </a:r>
          </a:p>
          <a:p>
            <a:pPr>
              <a:lnSpc>
                <a:spcPct val="150000"/>
              </a:lnSpc>
            </a:pPr>
            <a:r>
              <a:rPr lang="en-US" sz="1200" dirty="0">
                <a:solidFill>
                  <a:srgbClr val="231F20"/>
                </a:solidFill>
              </a:rPr>
              <a:t>Only </a:t>
            </a:r>
            <a:r>
              <a:rPr lang="en-US" sz="1200" b="1" dirty="0">
                <a:solidFill>
                  <a:srgbClr val="231F20"/>
                </a:solidFill>
              </a:rPr>
              <a:t>one </a:t>
            </a:r>
            <a:r>
              <a:rPr lang="en-US" sz="1200" dirty="0">
                <a:solidFill>
                  <a:srgbClr val="231F20"/>
                </a:solidFill>
              </a:rPr>
              <a:t>parent is needed in </a:t>
            </a:r>
            <a:r>
              <a:rPr lang="en-US" sz="1200" b="1" dirty="0">
                <a:solidFill>
                  <a:srgbClr val="231F20"/>
                </a:solidFill>
              </a:rPr>
              <a:t>asexual reproduction</a:t>
            </a:r>
            <a:r>
              <a:rPr lang="en-US" sz="1200" dirty="0">
                <a:solidFill>
                  <a:srgbClr val="231F20"/>
                </a:solidFill>
              </a:rPr>
              <a:t>. There is </a:t>
            </a:r>
            <a:r>
              <a:rPr lang="en-US" sz="1200" b="1" dirty="0">
                <a:solidFill>
                  <a:srgbClr val="231F20"/>
                </a:solidFill>
              </a:rPr>
              <a:t>no fusion </a:t>
            </a:r>
            <a:r>
              <a:rPr lang="en-US" sz="1200" dirty="0">
                <a:solidFill>
                  <a:srgbClr val="231F20"/>
                </a:solidFill>
              </a:rPr>
              <a:t>of </a:t>
            </a:r>
            <a:r>
              <a:rPr lang="en-US" sz="1200" b="1" dirty="0">
                <a:solidFill>
                  <a:srgbClr val="231F20"/>
                </a:solidFill>
              </a:rPr>
              <a:t>gametes</a:t>
            </a:r>
            <a:r>
              <a:rPr lang="en-US" sz="1200" dirty="0">
                <a:solidFill>
                  <a:srgbClr val="231F20"/>
                </a:solidFill>
              </a:rPr>
              <a:t> so genetic material </a:t>
            </a:r>
            <a:r>
              <a:rPr lang="en-US" sz="1200" b="1" dirty="0">
                <a:solidFill>
                  <a:srgbClr val="231F20"/>
                </a:solidFill>
              </a:rPr>
              <a:t>does not mix</a:t>
            </a:r>
            <a:r>
              <a:rPr lang="en-US" sz="1200" dirty="0">
                <a:solidFill>
                  <a:srgbClr val="231F20"/>
                </a:solidFill>
              </a:rPr>
              <a:t>.  This means that the offspring produced through this process are </a:t>
            </a:r>
            <a:r>
              <a:rPr lang="en-US" sz="1200" b="1" dirty="0">
                <a:solidFill>
                  <a:srgbClr val="231F20"/>
                </a:solidFill>
              </a:rPr>
              <a:t>genetically identical</a:t>
            </a:r>
            <a:r>
              <a:rPr lang="en-US" sz="1200" dirty="0">
                <a:solidFill>
                  <a:srgbClr val="231F20"/>
                </a:solidFill>
              </a:rPr>
              <a:t> </a:t>
            </a:r>
            <a:r>
              <a:rPr lang="en-US" sz="1200" b="1" dirty="0">
                <a:solidFill>
                  <a:srgbClr val="231F20"/>
                </a:solidFill>
              </a:rPr>
              <a:t>(</a:t>
            </a:r>
            <a:r>
              <a:rPr lang="en-US" sz="1200" b="1" u="sng" dirty="0">
                <a:solidFill>
                  <a:srgbClr val="231F20"/>
                </a:solidFill>
              </a:rPr>
              <a:t>clones</a:t>
            </a:r>
            <a:r>
              <a:rPr lang="en-US" sz="1200" b="1" dirty="0">
                <a:solidFill>
                  <a:srgbClr val="231F20"/>
                </a:solidFill>
              </a:rPr>
              <a:t>)</a:t>
            </a:r>
            <a:r>
              <a:rPr lang="en-US" sz="1200" dirty="0">
                <a:solidFill>
                  <a:srgbClr val="231F20"/>
                </a:solidFill>
              </a:rPr>
              <a:t> to the parent.</a:t>
            </a:r>
          </a:p>
          <a:p>
            <a:pPr>
              <a:lnSpc>
                <a:spcPct val="150000"/>
              </a:lnSpc>
            </a:pPr>
            <a:r>
              <a:rPr lang="en-US" sz="1200" dirty="0">
                <a:solidFill>
                  <a:srgbClr val="231F20"/>
                </a:solidFill>
              </a:rPr>
              <a:t>Examples of organisms that use asexual  reproduction include:</a:t>
            </a:r>
          </a:p>
          <a:p>
            <a:pPr marL="285750" indent="-285750">
              <a:lnSpc>
                <a:spcPct val="150000"/>
              </a:lnSpc>
              <a:buFont typeface="Arial" panose="020B0604020202020204" pitchFamily="34" charset="0"/>
              <a:buChar char="•"/>
            </a:pPr>
            <a:r>
              <a:rPr lang="en-US" sz="1200" b="1" dirty="0">
                <a:solidFill>
                  <a:srgbClr val="231F20"/>
                </a:solidFill>
              </a:rPr>
              <a:t>bacteria</a:t>
            </a:r>
            <a:endParaRPr lang="en-US" sz="1200" dirty="0">
              <a:solidFill>
                <a:srgbClr val="231F20"/>
              </a:solidFill>
            </a:endParaRPr>
          </a:p>
          <a:p>
            <a:pPr marL="285750" indent="-285750">
              <a:lnSpc>
                <a:spcPct val="150000"/>
              </a:lnSpc>
              <a:buFont typeface="Arial" panose="020B0604020202020204" pitchFamily="34" charset="0"/>
              <a:buChar char="•"/>
            </a:pPr>
            <a:r>
              <a:rPr lang="en-US" sz="1200" dirty="0">
                <a:solidFill>
                  <a:srgbClr val="231F20"/>
                </a:solidFill>
              </a:rPr>
              <a:t>production of </a:t>
            </a:r>
            <a:r>
              <a:rPr lang="en-US" sz="1200" b="1" dirty="0">
                <a:solidFill>
                  <a:srgbClr val="231F20"/>
                </a:solidFill>
              </a:rPr>
              <a:t>spores</a:t>
            </a:r>
            <a:r>
              <a:rPr lang="en-US" sz="1200" dirty="0">
                <a:solidFill>
                  <a:srgbClr val="231F20"/>
                </a:solidFill>
              </a:rPr>
              <a:t> by </a:t>
            </a:r>
            <a:r>
              <a:rPr lang="en-US" sz="1200" b="1" dirty="0">
                <a:solidFill>
                  <a:srgbClr val="231F20"/>
                </a:solidFill>
              </a:rPr>
              <a:t>fungi</a:t>
            </a:r>
            <a:endParaRPr lang="en-US" sz="1200" dirty="0">
              <a:solidFill>
                <a:srgbClr val="231F20"/>
              </a:solidFill>
            </a:endParaRPr>
          </a:p>
          <a:p>
            <a:pPr marL="285750" indent="-285750">
              <a:lnSpc>
                <a:spcPct val="150000"/>
              </a:lnSpc>
              <a:buFont typeface="Arial" panose="020B0604020202020204" pitchFamily="34" charset="0"/>
              <a:buChar char="•"/>
            </a:pPr>
            <a:r>
              <a:rPr lang="en-US" sz="1200" dirty="0">
                <a:solidFill>
                  <a:srgbClr val="231F20"/>
                </a:solidFill>
              </a:rPr>
              <a:t>some plants, such as strawberries use runners</a:t>
            </a:r>
          </a:p>
          <a:p>
            <a:pPr marL="285750" indent="-285750">
              <a:lnSpc>
                <a:spcPct val="150000"/>
              </a:lnSpc>
              <a:buFont typeface="Arial" panose="020B0604020202020204" pitchFamily="34" charset="0"/>
              <a:buChar char="•"/>
            </a:pPr>
            <a:r>
              <a:rPr lang="en-US" sz="1200" dirty="0">
                <a:solidFill>
                  <a:srgbClr val="231F20"/>
                </a:solidFill>
              </a:rPr>
              <a:t>formation of </a:t>
            </a:r>
            <a:r>
              <a:rPr lang="en-US" sz="1200" b="1" dirty="0">
                <a:solidFill>
                  <a:srgbClr val="231F20"/>
                </a:solidFill>
              </a:rPr>
              <a:t>tubers</a:t>
            </a:r>
            <a:r>
              <a:rPr lang="en-US" sz="1200" dirty="0">
                <a:solidFill>
                  <a:srgbClr val="231F20"/>
                </a:solidFill>
              </a:rPr>
              <a:t> in potatoes and bulbs in daffodils</a:t>
            </a:r>
          </a:p>
          <a:p>
            <a:pPr>
              <a:lnSpc>
                <a:spcPct val="150000"/>
              </a:lnSpc>
            </a:pPr>
            <a:r>
              <a:rPr lang="en-US" sz="1200" b="1" dirty="0">
                <a:solidFill>
                  <a:srgbClr val="231F20"/>
                </a:solidFill>
              </a:rPr>
              <a:t>Questions</a:t>
            </a:r>
          </a:p>
          <a:p>
            <a:pPr>
              <a:lnSpc>
                <a:spcPct val="150000"/>
              </a:lnSpc>
            </a:pPr>
            <a:r>
              <a:rPr lang="en-US" sz="1200" b="0" i="0" dirty="0">
                <a:solidFill>
                  <a:srgbClr val="231F20"/>
                </a:solidFill>
                <a:effectLst/>
              </a:rPr>
              <a:t>1.  What is a gamete?</a:t>
            </a:r>
          </a:p>
          <a:p>
            <a:pPr>
              <a:lnSpc>
                <a:spcPct val="150000"/>
              </a:lnSpc>
            </a:pPr>
            <a:r>
              <a:rPr lang="en-US" sz="1200" dirty="0">
                <a:solidFill>
                  <a:srgbClr val="231F20"/>
                </a:solidFill>
              </a:rPr>
              <a:t>…………………………………………………………………………………………………………………………………………………………</a:t>
            </a:r>
          </a:p>
          <a:p>
            <a:pPr marL="228600" indent="-228600">
              <a:lnSpc>
                <a:spcPct val="150000"/>
              </a:lnSpc>
              <a:buAutoNum type="arabicPeriod" startAt="2"/>
            </a:pPr>
            <a:r>
              <a:rPr lang="en-US" sz="1200" b="0" i="0" dirty="0">
                <a:solidFill>
                  <a:srgbClr val="231F20"/>
                </a:solidFill>
                <a:effectLst/>
              </a:rPr>
              <a:t>What happens during fertilization?</a:t>
            </a:r>
          </a:p>
          <a:p>
            <a:pPr>
              <a:lnSpc>
                <a:spcPct val="150000"/>
              </a:lnSpc>
            </a:pPr>
            <a:r>
              <a:rPr lang="en-US" sz="1200" dirty="0">
                <a:solidFill>
                  <a:srgbClr val="231F20"/>
                </a:solidFill>
              </a:rPr>
              <a:t>……………………………………………………………………………………………………………………………………………………….</a:t>
            </a:r>
          </a:p>
          <a:p>
            <a:pPr>
              <a:lnSpc>
                <a:spcPct val="150000"/>
              </a:lnSpc>
            </a:pPr>
            <a:r>
              <a:rPr lang="en-US" sz="1200" b="0" i="0" dirty="0">
                <a:solidFill>
                  <a:srgbClr val="231F20"/>
                </a:solidFill>
                <a:effectLst/>
              </a:rPr>
              <a:t>3.  What is the main difference between asexual and sexual reproduction in the production of offspring?</a:t>
            </a:r>
          </a:p>
          <a:p>
            <a:pPr>
              <a:lnSpc>
                <a:spcPct val="150000"/>
              </a:lnSpc>
            </a:pPr>
            <a:r>
              <a:rPr lang="en-US" sz="1200" dirty="0">
                <a:solidFill>
                  <a:srgbClr val="231F20"/>
                </a:solidFill>
              </a:rPr>
              <a:t>…………………………………………………………………………………………………………………………………………………..</a:t>
            </a:r>
          </a:p>
          <a:p>
            <a:pPr marL="228600" indent="-228600">
              <a:lnSpc>
                <a:spcPct val="150000"/>
              </a:lnSpc>
              <a:buAutoNum type="arabicPeriod" startAt="4"/>
            </a:pPr>
            <a:r>
              <a:rPr lang="en-US" sz="1200" dirty="0">
                <a:solidFill>
                  <a:srgbClr val="231F20"/>
                </a:solidFill>
              </a:rPr>
              <a:t>Which type of reproduction produces clones of the parents?</a:t>
            </a:r>
          </a:p>
          <a:p>
            <a:pPr>
              <a:lnSpc>
                <a:spcPct val="150000"/>
              </a:lnSpc>
            </a:pPr>
            <a:r>
              <a:rPr lang="en-US" sz="1200" dirty="0">
                <a:solidFill>
                  <a:srgbClr val="231F20"/>
                </a:solidFill>
              </a:rPr>
              <a:t>………………………………………………………………………………………………………………………………………………………</a:t>
            </a:r>
            <a:endParaRPr lang="en-GB" sz="1200" dirty="0"/>
          </a:p>
        </p:txBody>
      </p:sp>
      <p:sp>
        <p:nvSpPr>
          <p:cNvPr id="2" name="Slide Number Placeholder 1">
            <a:extLst>
              <a:ext uri="{FF2B5EF4-FFF2-40B4-BE49-F238E27FC236}">
                <a16:creationId xmlns:a16="http://schemas.microsoft.com/office/drawing/2014/main" id="{88171257-17B0-AD81-4BBF-AB71C0C9F605}"/>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96497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The structure of DNA</a:t>
                      </a:r>
                      <a:endParaRPr lang="en-GB" sz="1200" b="0" u="none" dirty="0">
                        <a:solidFill>
                          <a:schemeClr val="tx1"/>
                        </a:solidFill>
                      </a:endParaRPr>
                    </a:p>
                    <a:p>
                      <a:pPr>
                        <a:lnSpc>
                          <a:spcPct val="150000"/>
                        </a:lnSpc>
                      </a:pPr>
                      <a:r>
                        <a:rPr lang="en-GB" sz="1200" b="0" u="none" dirty="0">
                          <a:solidFill>
                            <a:schemeClr val="tx1"/>
                          </a:solidFill>
                        </a:rPr>
                        <a:t>The genetic material for all eukaryotic cells is found within the </a:t>
                      </a:r>
                      <a:r>
                        <a:rPr lang="en-GB" sz="1200" b="1" u="sng" dirty="0">
                          <a:solidFill>
                            <a:schemeClr val="tx1"/>
                          </a:solidFill>
                        </a:rPr>
                        <a:t>nucleus</a:t>
                      </a:r>
                      <a:r>
                        <a:rPr lang="en-GB" sz="1200" b="0" u="none" dirty="0">
                          <a:solidFill>
                            <a:schemeClr val="tx1"/>
                          </a:solidFill>
                        </a:rPr>
                        <a:t>. It is composed of a chemical called </a:t>
                      </a:r>
                      <a:r>
                        <a:rPr lang="en-GB" sz="1200" b="1" u="sng" dirty="0">
                          <a:solidFill>
                            <a:schemeClr val="tx1"/>
                          </a:solidFill>
                        </a:rPr>
                        <a:t>DNA</a:t>
                      </a:r>
                      <a:r>
                        <a:rPr lang="en-GB" sz="1200" b="0" u="none" dirty="0">
                          <a:solidFill>
                            <a:schemeClr val="tx1"/>
                          </a:solidFill>
                        </a:rPr>
                        <a:t> (deoxyribonucleic acid). DNA is a polymer, made up of two strands which form a double-helix shaped molecule. Each strand is able to act as a back-up of the other, in case the sequence changes due to </a:t>
                      </a:r>
                      <a:r>
                        <a:rPr lang="en-GB" sz="1200" b="1" u="sng" dirty="0">
                          <a:solidFill>
                            <a:schemeClr val="tx1"/>
                          </a:solidFill>
                        </a:rPr>
                        <a:t>mutation</a:t>
                      </a:r>
                      <a:r>
                        <a:rPr lang="en-GB" sz="1200" b="0" u="none" dirty="0">
                          <a:solidFill>
                            <a:schemeClr val="tx1"/>
                          </a:solidFill>
                        </a:rPr>
                        <a:t>. This DNA, within the nucleus, is contained in structures called </a:t>
                      </a:r>
                      <a:r>
                        <a:rPr lang="en-GB" sz="1200" b="1" u="sng" dirty="0">
                          <a:solidFill>
                            <a:schemeClr val="tx1"/>
                          </a:solidFill>
                        </a:rPr>
                        <a:t>chromosomes</a:t>
                      </a:r>
                      <a:r>
                        <a:rPr lang="en-GB" sz="1200" b="0" u="none" dirty="0">
                          <a:solidFill>
                            <a:schemeClr val="tx1"/>
                          </a:solidFill>
                        </a:rPr>
                        <a:t>. The shape of DNA is shown in the image below:</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0" u="none" dirty="0">
                          <a:solidFill>
                            <a:schemeClr val="tx1"/>
                          </a:solidFill>
                        </a:rPr>
                        <a:t>DNA contains small sections called </a:t>
                      </a:r>
                      <a:r>
                        <a:rPr lang="en-GB" sz="1200" b="1" u="sng" dirty="0">
                          <a:solidFill>
                            <a:schemeClr val="tx1"/>
                          </a:solidFill>
                        </a:rPr>
                        <a:t>genes</a:t>
                      </a:r>
                      <a:r>
                        <a:rPr lang="en-GB" sz="1200" b="0" u="none" dirty="0">
                          <a:solidFill>
                            <a:schemeClr val="tx1"/>
                          </a:solidFill>
                        </a:rPr>
                        <a:t>. The sequence of each gene codes for a particular sequence of amino acids, which when assembled produces a specific protein. Each gene only contains the instructions to produce one protein. The image below shows the difference between chromosomes, DNA, and genes: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1026" name="Picture 2" descr="DNA as a double stranded helix held together by complementary base pairs.">
            <a:extLst>
              <a:ext uri="{FF2B5EF4-FFF2-40B4-BE49-F238E27FC236}">
                <a16:creationId xmlns:a16="http://schemas.microsoft.com/office/drawing/2014/main" id="{45632B7C-6AAB-EF85-2EC9-3E0AC090C6A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2170" y="2454191"/>
            <a:ext cx="5293658" cy="1480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agram showing the relationship between the cell, its nucleus, chromosomes in the nucleus, and genes">
            <a:extLst>
              <a:ext uri="{FF2B5EF4-FFF2-40B4-BE49-F238E27FC236}">
                <a16:creationId xmlns:a16="http://schemas.microsoft.com/office/drawing/2014/main" id="{5ACF4CBF-E8CF-75C3-A9EA-984FADCDF55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15614" y="5412387"/>
            <a:ext cx="3426771" cy="33140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9D48C0E-F60A-1549-9C5D-F2B936C36872}"/>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342296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The human genome</a:t>
                      </a:r>
                      <a:endParaRPr lang="en-GB" sz="1200" b="0" u="none" dirty="0">
                        <a:solidFill>
                          <a:schemeClr val="tx1"/>
                        </a:solidFill>
                      </a:endParaRPr>
                    </a:p>
                    <a:p>
                      <a:pPr>
                        <a:lnSpc>
                          <a:spcPct val="150000"/>
                        </a:lnSpc>
                      </a:pPr>
                      <a:r>
                        <a:rPr lang="en-GB" sz="1200" b="0" u="none" dirty="0">
                          <a:solidFill>
                            <a:schemeClr val="tx1"/>
                          </a:solidFill>
                        </a:rPr>
                        <a:t>The word </a:t>
                      </a:r>
                      <a:r>
                        <a:rPr lang="en-GB" sz="1200" b="1" u="sng" dirty="0">
                          <a:solidFill>
                            <a:schemeClr val="tx1"/>
                          </a:solidFill>
                        </a:rPr>
                        <a:t>genome</a:t>
                      </a:r>
                      <a:r>
                        <a:rPr lang="en-GB" sz="1200" b="0" u="none" dirty="0">
                          <a:solidFill>
                            <a:schemeClr val="tx1"/>
                          </a:solidFill>
                        </a:rPr>
                        <a:t> refers to the entire genetic material of an organism. It is the entire sequence of every chromosome, not just the genes. The human genome has been studied in great detail as part of the </a:t>
                      </a:r>
                      <a:r>
                        <a:rPr lang="en-GB" sz="1200" b="1" u="sng" dirty="0">
                          <a:solidFill>
                            <a:schemeClr val="tx1"/>
                          </a:solidFill>
                        </a:rPr>
                        <a:t>human genome project</a:t>
                      </a:r>
                      <a:r>
                        <a:rPr lang="en-GB" sz="1200" b="0" u="none" dirty="0">
                          <a:solidFill>
                            <a:schemeClr val="tx1"/>
                          </a:solidFill>
                        </a:rPr>
                        <a:t>, and will have great importance for medicine in the future.</a:t>
                      </a:r>
                    </a:p>
                    <a:p>
                      <a:pPr>
                        <a:lnSpc>
                          <a:spcPct val="150000"/>
                        </a:lnSpc>
                      </a:pPr>
                      <a:endParaRPr lang="en-GB" sz="1200" b="0" u="none" dirty="0">
                        <a:solidFill>
                          <a:schemeClr val="tx1"/>
                        </a:solidFill>
                      </a:endParaRPr>
                    </a:p>
                    <a:p>
                      <a:pPr>
                        <a:lnSpc>
                          <a:spcPct val="150000"/>
                        </a:lnSpc>
                      </a:pPr>
                      <a:r>
                        <a:rPr lang="en-GB" sz="1200" b="0" u="none" dirty="0">
                          <a:solidFill>
                            <a:schemeClr val="tx1"/>
                          </a:solidFill>
                        </a:rPr>
                        <a:t>In order to exploit its secrets, it is vital that the human genome is fully understood. It enables us to:</a:t>
                      </a:r>
                    </a:p>
                    <a:p>
                      <a:pPr marL="171450" indent="-171450">
                        <a:lnSpc>
                          <a:spcPct val="150000"/>
                        </a:lnSpc>
                        <a:buFont typeface="Arial" panose="020B0604020202020204" pitchFamily="34" charset="0"/>
                        <a:buChar char="•"/>
                      </a:pPr>
                      <a:r>
                        <a:rPr lang="en-GB" sz="1200" b="0" u="none" dirty="0">
                          <a:solidFill>
                            <a:schemeClr val="tx1"/>
                          </a:solidFill>
                        </a:rPr>
                        <a:t>Search for genes linked to different types of disease (for example, the BRCA1 and BRCA2 genes that contribute to cancer)</a:t>
                      </a:r>
                    </a:p>
                    <a:p>
                      <a:pPr marL="171450" indent="-171450">
                        <a:lnSpc>
                          <a:spcPct val="150000"/>
                        </a:lnSpc>
                        <a:buFont typeface="Arial" panose="020B0604020202020204" pitchFamily="34" charset="0"/>
                        <a:buChar char="•"/>
                      </a:pPr>
                      <a:r>
                        <a:rPr lang="en-GB" sz="1200" b="0" u="none" dirty="0">
                          <a:solidFill>
                            <a:schemeClr val="tx1"/>
                          </a:solidFill>
                        </a:rPr>
                        <a:t>Understand inherited disorders and their treatment (for example, tracking disorders that are passed on from parent </a:t>
                      </a:r>
                      <a:r>
                        <a:rPr lang="en-GB" sz="1200" b="0" u="none" dirty="0">
                          <a:solidFill>
                            <a:schemeClr val="tx1"/>
                          </a:solidFill>
                          <a:sym typeface="Wingdings" panose="05000000000000000000" pitchFamily="2" charset="2"/>
                        </a:rPr>
                        <a:t> offspring due to the genes the offspring inherits) – it is now possible to test for certain inherited diseases/disorders with a simple blood test.</a:t>
                      </a:r>
                      <a:endParaRPr lang="en-GB" sz="1200" b="0" u="none" dirty="0">
                        <a:solidFill>
                          <a:schemeClr val="tx1"/>
                        </a:solidFill>
                      </a:endParaRPr>
                    </a:p>
                    <a:p>
                      <a:pPr marL="171450" indent="-171450">
                        <a:lnSpc>
                          <a:spcPct val="150000"/>
                        </a:lnSpc>
                        <a:buFont typeface="Arial" panose="020B0604020202020204" pitchFamily="34" charset="0"/>
                        <a:buChar char="•"/>
                      </a:pPr>
                      <a:r>
                        <a:rPr lang="en-GB" sz="1200" b="0" u="none" dirty="0">
                          <a:solidFill>
                            <a:schemeClr val="tx1"/>
                          </a:solidFill>
                        </a:rPr>
                        <a:t>Trace human migration patterns from the past</a:t>
                      </a:r>
                      <a:endParaRPr lang="en-GB" sz="12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517D4E1A-7882-E4AE-4EF3-D1FE4EA2A0AB}"/>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227748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What is a gene? ………………………………………………………………………………………………………………………………… …………………………………………………………………………………………………………………………………………………………..</a:t>
            </a:r>
          </a:p>
          <a:p>
            <a:pPr marL="228600" indent="-228600">
              <a:lnSpc>
                <a:spcPct val="150000"/>
              </a:lnSpc>
              <a:buFont typeface="+mj-lt"/>
              <a:buAutoNum type="arabicPeriod"/>
            </a:pPr>
            <a:r>
              <a:rPr lang="en-GB" sz="1200" dirty="0">
                <a:solidFill>
                  <a:schemeClr val="tx1"/>
                </a:solidFill>
              </a:rPr>
              <a:t>What is a chromosome? …………………………………………………………………………………………………………………… …………………………………………………………………………………………………………………………………………………………..</a:t>
            </a:r>
          </a:p>
          <a:p>
            <a:pPr marL="228600" indent="-228600">
              <a:lnSpc>
                <a:spcPct val="150000"/>
              </a:lnSpc>
              <a:buFont typeface="+mj-lt"/>
              <a:buAutoNum type="arabicPeriod"/>
            </a:pPr>
            <a:r>
              <a:rPr lang="en-GB" sz="1200" dirty="0">
                <a:solidFill>
                  <a:schemeClr val="tx1"/>
                </a:solidFill>
              </a:rPr>
              <a:t>What shape does DNA take? ……………………………………………………………………………………………………………..</a:t>
            </a:r>
          </a:p>
          <a:p>
            <a:pPr marL="228600" indent="-228600">
              <a:lnSpc>
                <a:spcPct val="150000"/>
              </a:lnSpc>
              <a:buFont typeface="+mj-lt"/>
              <a:buAutoNum type="arabicPeriod"/>
            </a:pPr>
            <a:r>
              <a:rPr lang="en-GB" sz="1200" dirty="0">
                <a:solidFill>
                  <a:schemeClr val="tx1"/>
                </a:solidFill>
              </a:rPr>
              <a:t>What is meant by the term “genome”? ……………………………………………………………………………………………. …………………………………………………………………………………………………………………………………………………………..</a:t>
            </a:r>
          </a:p>
          <a:p>
            <a:pPr marL="228600" indent="-228600">
              <a:lnSpc>
                <a:spcPct val="150000"/>
              </a:lnSpc>
              <a:buFont typeface="+mj-lt"/>
              <a:buAutoNum type="arabicPeriod"/>
            </a:pPr>
            <a:r>
              <a:rPr lang="en-GB" sz="1200" dirty="0">
                <a:solidFill>
                  <a:schemeClr val="tx1"/>
                </a:solidFill>
              </a:rPr>
              <a:t>DNA contains sections called genes. What do genes do? …………………………………………………………………. …………………………………………………………………………………………………………………………………………………………..</a:t>
            </a:r>
          </a:p>
          <a:p>
            <a:pPr marL="228600" indent="-228600">
              <a:lnSpc>
                <a:spcPct val="150000"/>
              </a:lnSpc>
              <a:buFont typeface="+mj-lt"/>
              <a:buAutoNum type="arabicPeriod"/>
            </a:pPr>
            <a:r>
              <a:rPr lang="en-GB" sz="1200" dirty="0">
                <a:solidFill>
                  <a:schemeClr val="tx1"/>
                </a:solidFill>
              </a:rPr>
              <a:t>What is found inside the nucleus of a eukaryotic cell? ………………………………………………………………………</a:t>
            </a:r>
          </a:p>
          <a:p>
            <a:pPr marL="228600" indent="-228600">
              <a:lnSpc>
                <a:spcPct val="150000"/>
              </a:lnSpc>
              <a:buFont typeface="+mj-lt"/>
              <a:buAutoNum type="arabicPeriod"/>
            </a:pPr>
            <a:r>
              <a:rPr lang="en-GB" sz="1200" dirty="0">
                <a:solidFill>
                  <a:schemeClr val="tx1"/>
                </a:solidFill>
              </a:rPr>
              <a:t>Scientists have investigated the entire genetic sequence of a human. What name is given to the entire genetic information of an organism? ………………………………………………………………………………………</a:t>
            </a:r>
          </a:p>
          <a:p>
            <a:pPr marL="228600" indent="-228600">
              <a:lnSpc>
                <a:spcPct val="150000"/>
              </a:lnSpc>
              <a:buFont typeface="+mj-lt"/>
              <a:buAutoNum type="arabicPeriod"/>
            </a:pPr>
            <a:r>
              <a:rPr lang="en-GB" sz="1200" dirty="0">
                <a:solidFill>
                  <a:schemeClr val="tx1"/>
                </a:solidFill>
              </a:rPr>
              <a:t>DNA is formed from two strands joined together. What shape is formed when these strands are joined together? ……………………………………………………………………………………………………………………………….</a:t>
            </a:r>
          </a:p>
          <a:p>
            <a:pPr marL="228600" indent="-228600">
              <a:lnSpc>
                <a:spcPct val="150000"/>
              </a:lnSpc>
              <a:buFont typeface="+mj-lt"/>
              <a:buAutoNum type="arabicPeriod"/>
            </a:pPr>
            <a:r>
              <a:rPr lang="en-GB" sz="1200" dirty="0">
                <a:solidFill>
                  <a:schemeClr val="tx1"/>
                </a:solidFill>
              </a:rPr>
              <a:t>DNA is found in the shape of a double-helix. Describe what this is. ……………………………………………….... …………………………………………………………………………………………………………………………………………………………..</a:t>
            </a:r>
          </a:p>
          <a:p>
            <a:pPr marL="228600" indent="-228600">
              <a:lnSpc>
                <a:spcPct val="150000"/>
              </a:lnSpc>
              <a:buFont typeface="+mj-lt"/>
              <a:buAutoNum type="arabicPeriod"/>
            </a:pPr>
            <a:r>
              <a:rPr lang="en-GB" sz="1200" dirty="0">
                <a:solidFill>
                  <a:schemeClr val="tx1"/>
                </a:solidFill>
              </a:rPr>
              <a:t>Proteins are essential for the growth and repair of an organism. Which part of DNA codes for the synthesis of proteins? ……………………………………………………………………………………………………………………….</a:t>
            </a:r>
          </a:p>
          <a:p>
            <a:pPr marL="228600" indent="-228600">
              <a:lnSpc>
                <a:spcPct val="150000"/>
              </a:lnSpc>
              <a:buFont typeface="+mj-lt"/>
              <a:buAutoNum type="arabicPeriod"/>
            </a:pPr>
            <a:r>
              <a:rPr lang="en-GB" sz="1200" dirty="0">
                <a:solidFill>
                  <a:schemeClr val="tx1"/>
                </a:solidFill>
              </a:rPr>
              <a:t>The human genome project was launched in 1990 and declared complete in 2003. What is the human genome? ………………………………………………………………………………………………………………………………. ………………………………………………………………………………………………………………………………………………………....</a:t>
            </a:r>
          </a:p>
          <a:p>
            <a:pPr marL="228600" indent="-228600">
              <a:lnSpc>
                <a:spcPct val="150000"/>
              </a:lnSpc>
              <a:buFont typeface="+mj-lt"/>
              <a:buAutoNum type="arabicPeriod"/>
            </a:pPr>
            <a:r>
              <a:rPr lang="en-GB" sz="1200" dirty="0">
                <a:solidFill>
                  <a:schemeClr val="tx1"/>
                </a:solidFill>
              </a:rPr>
              <a:t>DNA is found in large structures within the nucleus. What are these structures called? …………………………………………………………………………………………………………………………………………………………..</a:t>
            </a:r>
          </a:p>
        </p:txBody>
      </p:sp>
      <p:sp>
        <p:nvSpPr>
          <p:cNvPr id="15" name="Slide Number Placeholder 14">
            <a:extLst>
              <a:ext uri="{FF2B5EF4-FFF2-40B4-BE49-F238E27FC236}">
                <a16:creationId xmlns:a16="http://schemas.microsoft.com/office/drawing/2014/main" id="{ADA57EB8-62B7-FC73-E850-3BE6C9EC49CA}"/>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2280649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it didn’t</a:t>
            </a:r>
          </a:p>
          <a:p>
            <a:pPr>
              <a:lnSpc>
                <a:spcPct val="150000"/>
              </a:lnSpc>
            </a:pPr>
            <a:r>
              <a:rPr lang="en-GB" sz="1200" b="1" dirty="0">
                <a:solidFill>
                  <a:schemeClr val="tx1"/>
                </a:solidFill>
              </a:rPr>
              <a:t>I DO: </a:t>
            </a:r>
            <a:r>
              <a:rPr lang="en-GB" sz="1200" dirty="0">
                <a:solidFill>
                  <a:schemeClr val="tx1"/>
                </a:solidFill>
              </a:rPr>
              <a:t>How would a human be affected if we didn’t have genes?</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How would a human be affected if we couldn’t make proteins?</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How would we be affected if DNA was not made of two strands?</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How would we be affected if we didn’t understand the link between certain genes and diseases?</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How would we be affected if the sequence of amino acids in a protein changed? ……………………………………………………………………………………………………………………………………………………………………………………………………………………………………………………………………………………………………………………………………………………………………………………………………………………………………………………………………………………………………..</a:t>
            </a:r>
          </a:p>
          <a:p>
            <a:pPr>
              <a:lnSpc>
                <a:spcPct val="150000"/>
              </a:lnSpc>
            </a:pPr>
            <a:r>
              <a:rPr lang="en-GB" sz="1200" b="1" dirty="0">
                <a:solidFill>
                  <a:schemeClr val="tx1"/>
                </a:solidFill>
              </a:rPr>
              <a:t>YOU DO: </a:t>
            </a:r>
            <a:r>
              <a:rPr lang="en-GB" sz="1200" dirty="0">
                <a:solidFill>
                  <a:schemeClr val="tx1"/>
                </a:solidFill>
              </a:rPr>
              <a:t>How would we be affected if we didn’t understand how disorders can be inherited?</a:t>
            </a:r>
          </a:p>
          <a:p>
            <a:pPr>
              <a:lnSpc>
                <a:spcPct val="150000"/>
              </a:lnSpc>
            </a:pPr>
            <a:r>
              <a:rPr lang="en-GB" sz="1200" dirty="0">
                <a:solidFill>
                  <a:schemeClr val="tx1"/>
                </a:solidFill>
              </a:rPr>
              <a:t>……………………………………………………………………………………………………………………………………………………………………………………………………………………………………………………………………………………………………………………………………………………………………………………………………………………………………………………………………………………………………..</a:t>
            </a:r>
            <a:endParaRPr lang="en-GB" sz="1200" b="1" dirty="0">
              <a:solidFill>
                <a:schemeClr val="tx1"/>
              </a:solidFill>
            </a:endParaRPr>
          </a:p>
        </p:txBody>
      </p:sp>
      <p:sp>
        <p:nvSpPr>
          <p:cNvPr id="2" name="Slide Number Placeholder 1">
            <a:extLst>
              <a:ext uri="{FF2B5EF4-FFF2-40B4-BE49-F238E27FC236}">
                <a16:creationId xmlns:a16="http://schemas.microsoft.com/office/drawing/2014/main" id="{60CC7552-DDFF-2210-2602-986681EFFD65}"/>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329073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Variation</a:t>
                      </a:r>
                      <a:endParaRPr lang="en-GB" sz="1200" b="1" u="none" dirty="0">
                        <a:solidFill>
                          <a:schemeClr val="tx1"/>
                        </a:solidFill>
                      </a:endParaRPr>
                    </a:p>
                    <a:p>
                      <a:pPr>
                        <a:lnSpc>
                          <a:spcPct val="150000"/>
                        </a:lnSpc>
                      </a:pPr>
                      <a:r>
                        <a:rPr lang="en-GB" sz="1200" b="0" u="none" dirty="0">
                          <a:solidFill>
                            <a:schemeClr val="tx1"/>
                          </a:solidFill>
                        </a:rPr>
                        <a:t>Differences in the characteristics of individuals in a population is called </a:t>
                      </a:r>
                      <a:r>
                        <a:rPr lang="en-GB" sz="1200" b="1" u="sng" dirty="0">
                          <a:solidFill>
                            <a:schemeClr val="tx1"/>
                          </a:solidFill>
                        </a:rPr>
                        <a:t>variation</a:t>
                      </a:r>
                      <a:r>
                        <a:rPr lang="en-GB" sz="1200" b="0" u="none" dirty="0">
                          <a:solidFill>
                            <a:schemeClr val="tx1"/>
                          </a:solidFill>
                        </a:rPr>
                        <a:t>. Variation is present in every species on Earth, as not all individuals of a species are identical. The variation can be a result of various factors, including differences in:</a:t>
                      </a:r>
                    </a:p>
                    <a:p>
                      <a:pPr marL="171450" indent="-171450">
                        <a:lnSpc>
                          <a:spcPct val="150000"/>
                        </a:lnSpc>
                        <a:buFont typeface="Arial" panose="020B0604020202020204" pitchFamily="34" charset="0"/>
                        <a:buChar char="•"/>
                      </a:pPr>
                      <a:r>
                        <a:rPr lang="en-GB" sz="1200" b="0" u="none" dirty="0">
                          <a:solidFill>
                            <a:schemeClr val="tx1"/>
                          </a:solidFill>
                        </a:rPr>
                        <a:t>The genes they have inherited (genetic causes) – eye colour, biological sex, the ability to roll the tongue</a:t>
                      </a:r>
                    </a:p>
                    <a:p>
                      <a:pPr marL="171450" indent="-171450">
                        <a:lnSpc>
                          <a:spcPct val="150000"/>
                        </a:lnSpc>
                        <a:buFont typeface="Arial" panose="020B0604020202020204" pitchFamily="34" charset="0"/>
                        <a:buChar char="•"/>
                      </a:pPr>
                      <a:r>
                        <a:rPr lang="en-GB" sz="1200" b="0" u="none" dirty="0">
                          <a:solidFill>
                            <a:schemeClr val="tx1"/>
                          </a:solidFill>
                        </a:rPr>
                        <a:t>The conditions in which they have developed (environmental causes) – language, religion, scars, tattoos</a:t>
                      </a:r>
                    </a:p>
                    <a:p>
                      <a:pPr marL="171450" indent="-171450">
                        <a:lnSpc>
                          <a:spcPct val="150000"/>
                        </a:lnSpc>
                        <a:buFont typeface="Arial" panose="020B0604020202020204" pitchFamily="34" charset="0"/>
                        <a:buChar char="•"/>
                      </a:pPr>
                      <a:r>
                        <a:rPr lang="en-GB" sz="1200" b="0" u="none" dirty="0">
                          <a:solidFill>
                            <a:schemeClr val="tx1"/>
                          </a:solidFill>
                        </a:rPr>
                        <a:t>A combination of genes and the environment – skin colour, height, weight</a:t>
                      </a:r>
                    </a:p>
                    <a:p>
                      <a:pPr marL="171450" indent="-171450">
                        <a:lnSpc>
                          <a:spcPct val="150000"/>
                        </a:lnSpc>
                        <a:buFont typeface="Arial" panose="020B0604020202020204" pitchFamily="34" charset="0"/>
                        <a:buChar char="•"/>
                      </a:pPr>
                      <a:endParaRPr lang="en-GB" sz="1200" b="0" u="none" dirty="0">
                        <a:solidFill>
                          <a:schemeClr val="tx1"/>
                        </a:solidFill>
                      </a:endParaRPr>
                    </a:p>
                    <a:p>
                      <a:pPr marL="0" indent="0">
                        <a:lnSpc>
                          <a:spcPct val="150000"/>
                        </a:lnSpc>
                        <a:buFont typeface="Arial" panose="020B0604020202020204" pitchFamily="34" charset="0"/>
                        <a:buNone/>
                      </a:pPr>
                      <a:r>
                        <a:rPr lang="en-GB" sz="1200" b="0" u="none" dirty="0">
                          <a:solidFill>
                            <a:schemeClr val="tx1"/>
                          </a:solidFill>
                        </a:rPr>
                        <a:t>Within the population of any species, there will always be a wide range of genetic variation. This means that, whilst they may have some similarities between their individual genomes, it will be very unlikely that any two individuals will have identical genomes (exceptions include identical twins).</a:t>
                      </a:r>
                    </a:p>
                    <a:p>
                      <a:pPr marL="0" indent="0">
                        <a:lnSpc>
                          <a:spcPct val="150000"/>
                        </a:lnSpc>
                        <a:buFont typeface="Arial" panose="020B0604020202020204" pitchFamily="34" charset="0"/>
                        <a:buNone/>
                      </a:pPr>
                      <a:endParaRPr lang="en-GB" sz="1200" b="0" u="none" dirty="0">
                        <a:solidFill>
                          <a:schemeClr val="tx1"/>
                        </a:solidFill>
                      </a:endParaRPr>
                    </a:p>
                    <a:p>
                      <a:pPr marL="0" indent="0">
                        <a:lnSpc>
                          <a:spcPct val="150000"/>
                        </a:lnSpc>
                        <a:buFont typeface="Arial" panose="020B0604020202020204" pitchFamily="34" charset="0"/>
                        <a:buNone/>
                      </a:pPr>
                      <a:r>
                        <a:rPr lang="en-GB" sz="1200" b="0" u="none" dirty="0">
                          <a:solidFill>
                            <a:schemeClr val="tx1"/>
                          </a:solidFill>
                        </a:rPr>
                        <a:t>All genetic variations arise from mutations in the genetic material (a change to the sequence of DNA). The effects of these mutations can vary:</a:t>
                      </a:r>
                    </a:p>
                    <a:p>
                      <a:pPr marL="171450" indent="-171450">
                        <a:lnSpc>
                          <a:spcPct val="150000"/>
                        </a:lnSpc>
                        <a:buFont typeface="Arial" panose="020B0604020202020204" pitchFamily="34" charset="0"/>
                        <a:buChar char="•"/>
                      </a:pPr>
                      <a:r>
                        <a:rPr lang="en-GB" sz="1200" b="0" u="none" dirty="0">
                          <a:solidFill>
                            <a:schemeClr val="tx1"/>
                          </a:solidFill>
                        </a:rPr>
                        <a:t>Most variations will have no effect on the phenotype of an organism</a:t>
                      </a:r>
                    </a:p>
                    <a:p>
                      <a:pPr marL="171450" indent="-171450">
                        <a:lnSpc>
                          <a:spcPct val="150000"/>
                        </a:lnSpc>
                        <a:buFont typeface="Arial" panose="020B0604020202020204" pitchFamily="34" charset="0"/>
                        <a:buChar char="•"/>
                      </a:pPr>
                      <a:r>
                        <a:rPr lang="en-GB" sz="1200" b="0" u="none" dirty="0">
                          <a:solidFill>
                            <a:schemeClr val="tx1"/>
                          </a:solidFill>
                        </a:rPr>
                        <a:t>Some may influence the phenotype of an organism</a:t>
                      </a:r>
                    </a:p>
                    <a:p>
                      <a:pPr marL="171450" indent="-171450">
                        <a:lnSpc>
                          <a:spcPct val="150000"/>
                        </a:lnSpc>
                        <a:buFont typeface="Arial" panose="020B0604020202020204" pitchFamily="34" charset="0"/>
                        <a:buChar char="•"/>
                      </a:pPr>
                      <a:r>
                        <a:rPr lang="en-GB" sz="1200" b="0" u="none" dirty="0">
                          <a:solidFill>
                            <a:schemeClr val="tx1"/>
                          </a:solidFill>
                        </a:rPr>
                        <a:t>Very few can determine the phenotype of an organism</a:t>
                      </a:r>
                    </a:p>
                    <a:p>
                      <a:pPr marL="171450" indent="-171450">
                        <a:lnSpc>
                          <a:spcPct val="150000"/>
                        </a:lnSpc>
                        <a:buFont typeface="Arial" panose="020B0604020202020204" pitchFamily="34" charset="0"/>
                        <a:buChar char="•"/>
                      </a:pPr>
                      <a:endParaRPr lang="en-GB" sz="1200" b="0" u="none" dirty="0">
                        <a:solidFill>
                          <a:schemeClr val="tx1"/>
                        </a:solidFill>
                      </a:endParaRPr>
                    </a:p>
                    <a:p>
                      <a:pPr marL="0" indent="0">
                        <a:lnSpc>
                          <a:spcPct val="150000"/>
                        </a:lnSpc>
                        <a:buFont typeface="Arial" panose="020B0604020202020204" pitchFamily="34" charset="0"/>
                        <a:buNone/>
                      </a:pPr>
                      <a:r>
                        <a:rPr lang="en-GB" sz="1200" b="0" u="none" dirty="0">
                          <a:solidFill>
                            <a:schemeClr val="tx1"/>
                          </a:solidFill>
                        </a:rPr>
                        <a:t>Mutations occur continuously in a population, due to a variety of causes. On rare occasions, the mutation leads to the development of a new phenotype (a new characteristic), although this is limited to the individual with the mutation. However, if this new phenotype is better suited to the environment, or a change in the environment, it can lead to a relatively rapid change in the species as it is passed on to offspring.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DEC710E4-2DE2-BFE8-C23E-C509C4C62D58}"/>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142088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2570214779"/>
              </p:ext>
            </p:extLst>
          </p:nvPr>
        </p:nvGraphicFramePr>
        <p:xfrm>
          <a:off x="273048" y="827993"/>
          <a:ext cx="6311900" cy="128524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Cells, organisation and variation are studied in year 7. This knowledge is at the heart of understanding inheritance.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Y9</a:t>
                      </a:r>
                    </a:p>
                  </a:txBody>
                  <a:tcPr>
                    <a:solidFill>
                      <a:schemeClr val="bg1"/>
                    </a:solidFill>
                  </a:tcPr>
                </a:tc>
                <a:tc>
                  <a:txBody>
                    <a:bodyPr/>
                    <a:lstStyle/>
                    <a:p>
                      <a:r>
                        <a:rPr lang="en-GB" sz="1200" dirty="0"/>
                        <a:t>Inheritance is studied in year 9; this content is the foundation knowledge required to understand Inheritance at GCSE.</a:t>
                      </a:r>
                    </a:p>
                  </a:txBody>
                  <a:tcPr>
                    <a:solidFill>
                      <a:schemeClr val="bg1"/>
                    </a:solidFill>
                  </a:tcPr>
                </a:tc>
                <a:extLst>
                  <a:ext uri="{0D108BD9-81ED-4DB2-BD59-A6C34878D82A}">
                    <a16:rowId xmlns:a16="http://schemas.microsoft.com/office/drawing/2014/main" val="3248912250"/>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3525016488"/>
              </p:ext>
            </p:extLst>
          </p:nvPr>
        </p:nvGraphicFramePr>
        <p:xfrm>
          <a:off x="273048" y="2241694"/>
          <a:ext cx="6311901" cy="263435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353837">
                  <a:extLst>
                    <a:ext uri="{9D8B030D-6E8A-4147-A177-3AD203B41FA5}">
                      <a16:colId xmlns:a16="http://schemas.microsoft.com/office/drawing/2014/main" val="3913828224"/>
                    </a:ext>
                  </a:extLst>
                </a:gridCol>
                <a:gridCol w="959004">
                  <a:extLst>
                    <a:ext uri="{9D8B030D-6E8A-4147-A177-3AD203B41FA5}">
                      <a16:colId xmlns:a16="http://schemas.microsoft.com/office/drawing/2014/main" val="1664534013"/>
                    </a:ext>
                  </a:extLst>
                </a:gridCol>
                <a:gridCol w="2091010">
                  <a:extLst>
                    <a:ext uri="{9D8B030D-6E8A-4147-A177-3AD203B41FA5}">
                      <a16:colId xmlns:a16="http://schemas.microsoft.com/office/drawing/2014/main" val="852912441"/>
                    </a:ext>
                  </a:extLst>
                </a:gridCol>
              </a:tblGrid>
              <a:tr h="439790">
                <a:tc gridSpan="4">
                  <a:txBody>
                    <a:bodyPr/>
                    <a:lstStyle/>
                    <a:p>
                      <a:r>
                        <a:rPr lang="en-GB" sz="1200" b="1" dirty="0"/>
                        <a:t>Learning Journey </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p>
                      <a:endParaRPr lang="en-GB" sz="1200" dirty="0"/>
                    </a:p>
                  </a:txBody>
                  <a:tcPr/>
                </a:tc>
                <a:tc>
                  <a:txBody>
                    <a:bodyPr/>
                    <a:lstStyle/>
                    <a:p>
                      <a:r>
                        <a:rPr lang="en-GB" sz="1200" dirty="0"/>
                        <a:t>4.6.1.1 Sexual and asexual reproduction</a:t>
                      </a:r>
                    </a:p>
                    <a:p>
                      <a:r>
                        <a:rPr lang="en-GB" sz="1200" dirty="0"/>
                        <a:t>4.6.1.2 Meiosis</a:t>
                      </a:r>
                    </a:p>
                  </a:txBody>
                  <a:tcPr/>
                </a:tc>
                <a:tc>
                  <a:txBody>
                    <a:bodyPr/>
                    <a:lstStyle/>
                    <a:p>
                      <a:r>
                        <a:rPr lang="en-GB" sz="1200" dirty="0"/>
                        <a:t>Subtopic 5</a:t>
                      </a:r>
                    </a:p>
                    <a:p>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t>4.6.3.5 Fossils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4.6.3.4 Evidence for evolution</a:t>
                      </a:r>
                      <a:endParaRPr lang="en-GB" sz="1200" b="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t>4.6.3.7 Resistant bacteria</a:t>
                      </a:r>
                    </a:p>
                  </a:txBody>
                  <a:tcPr/>
                </a:tc>
                <a:extLst>
                  <a:ext uri="{0D108BD9-81ED-4DB2-BD59-A6C34878D82A}">
                    <a16:rowId xmlns:a16="http://schemas.microsoft.com/office/drawing/2014/main" val="3986441415"/>
                  </a:ext>
                </a:extLst>
              </a:tr>
              <a:tr h="439790">
                <a:tc>
                  <a:txBody>
                    <a:bodyPr/>
                    <a:lstStyle/>
                    <a:p>
                      <a:r>
                        <a:rPr lang="en-GB" sz="1200" dirty="0"/>
                        <a:t>Subtopic 2</a:t>
                      </a:r>
                    </a:p>
                  </a:txBody>
                  <a:tcPr/>
                </a:tc>
                <a:tc>
                  <a:txBody>
                    <a:bodyPr/>
                    <a:lstStyle/>
                    <a:p>
                      <a:r>
                        <a:rPr lang="en-GB" sz="1200" dirty="0"/>
                        <a:t>4.6.1.4 DNA and the genome</a:t>
                      </a:r>
                    </a:p>
                    <a:p>
                      <a:r>
                        <a:rPr lang="en-GB" sz="1200" dirty="0"/>
                        <a:t>4.6.2.1 Variation</a:t>
                      </a:r>
                    </a:p>
                  </a:txBody>
                  <a:tcPr/>
                </a:tc>
                <a:tc>
                  <a:txBody>
                    <a:bodyPr/>
                    <a:lstStyle/>
                    <a:p>
                      <a:r>
                        <a:rPr lang="en-GB" sz="1200" dirty="0"/>
                        <a:t>Subtopic 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4.6.2.3 Selective breeding</a:t>
                      </a:r>
                    </a:p>
                    <a:p>
                      <a:endParaRPr lang="en-GB" sz="1200" b="1" dirty="0"/>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r>
                        <a:rPr lang="en-GB" sz="1200" b="0" dirty="0"/>
                        <a:t>4.6.1.6 Genetic inheritance</a:t>
                      </a:r>
                    </a:p>
                    <a:p>
                      <a:r>
                        <a:rPr lang="en-GB" sz="1200" b="0" dirty="0"/>
                        <a:t>4.6.1.8 Sex determination</a:t>
                      </a:r>
                    </a:p>
                    <a:p>
                      <a:r>
                        <a:rPr lang="en-GB" sz="1200" b="0" dirty="0"/>
                        <a:t>4.6.1.7 Inherited disorders</a:t>
                      </a:r>
                    </a:p>
                  </a:txBody>
                  <a:tcPr/>
                </a:tc>
                <a:tc>
                  <a:txBody>
                    <a:bodyPr/>
                    <a:lstStyle/>
                    <a:p>
                      <a:r>
                        <a:rPr lang="en-GB" sz="1200" b="0" dirty="0"/>
                        <a:t>Subtopic 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t>4.6.2.4 Genetic engineering</a:t>
                      </a:r>
                    </a:p>
                    <a:p>
                      <a:endParaRPr lang="en-GB" sz="1200" b="1" dirty="0"/>
                    </a:p>
                  </a:txBody>
                  <a:tcPr/>
                </a:tc>
                <a:extLst>
                  <a:ext uri="{0D108BD9-81ED-4DB2-BD59-A6C34878D82A}">
                    <a16:rowId xmlns:a16="http://schemas.microsoft.com/office/drawing/2014/main" val="4092558228"/>
                  </a:ext>
                </a:extLst>
              </a:tr>
              <a:tr h="268054">
                <a:tc>
                  <a:txBody>
                    <a:bodyPr/>
                    <a:lstStyle/>
                    <a:p>
                      <a:r>
                        <a:rPr lang="en-GB" sz="1200" dirty="0"/>
                        <a:t>Subtopic 4</a:t>
                      </a:r>
                    </a:p>
                  </a:txBody>
                  <a:tcPr/>
                </a:tc>
                <a:tc>
                  <a:txBody>
                    <a:bodyPr/>
                    <a:lstStyle/>
                    <a:p>
                      <a:r>
                        <a:rPr lang="en-GB" sz="1200" dirty="0"/>
                        <a:t>4.6.2.2 Evolution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t>4.6.3.6 Extinction</a:t>
                      </a:r>
                    </a:p>
                  </a:txBody>
                  <a:tcPr/>
                </a:tc>
                <a:tc>
                  <a:txBody>
                    <a:bodyPr/>
                    <a:lstStyle/>
                    <a:p>
                      <a:r>
                        <a:rPr lang="en-GB" sz="1200" dirty="0"/>
                        <a:t>Subtopic 8</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4.6.4 Classification of living organisms</a:t>
                      </a:r>
                    </a:p>
                  </a:txBody>
                  <a:tcPr/>
                </a:tc>
                <a:extLst>
                  <a:ext uri="{0D108BD9-81ED-4DB2-BD59-A6C34878D82A}">
                    <a16:rowId xmlns:a16="http://schemas.microsoft.com/office/drawing/2014/main" val="1426963129"/>
                  </a:ext>
                </a:extLst>
              </a:tr>
            </a:tbl>
          </a:graphicData>
        </a:graphic>
      </p:graphicFrame>
      <p:graphicFrame>
        <p:nvGraphicFramePr>
          <p:cNvPr id="3" name="Table 8">
            <a:extLst>
              <a:ext uri="{FF2B5EF4-FFF2-40B4-BE49-F238E27FC236}">
                <a16:creationId xmlns:a16="http://schemas.microsoft.com/office/drawing/2014/main" id="{D16D577B-7671-EA94-8551-CEC89DF1FEB1}"/>
              </a:ext>
            </a:extLst>
          </p:cNvPr>
          <p:cNvGraphicFramePr>
            <a:graphicFrameLocks noGrp="1"/>
          </p:cNvGraphicFramePr>
          <p:nvPr>
            <p:extLst>
              <p:ext uri="{D42A27DB-BD31-4B8C-83A1-F6EECF244321}">
                <p14:modId xmlns:p14="http://schemas.microsoft.com/office/powerpoint/2010/main" val="2553817362"/>
              </p:ext>
            </p:extLst>
          </p:nvPr>
        </p:nvGraphicFramePr>
        <p:xfrm>
          <a:off x="273048" y="5004505"/>
          <a:ext cx="6311900" cy="183388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characteristics are controlled at the molecular level and how variation in characteristics help ensure survival of a species, and the evolution of new species. You should also know how humans manipulate characteristics to meet their own needs.</a:t>
                      </a:r>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 do…</a:t>
                      </a:r>
                    </a:p>
                  </a:txBody>
                  <a:tcPr/>
                </a:tc>
                <a:tc>
                  <a:txBody>
                    <a:bodyPr/>
                    <a:lstStyle/>
                    <a:p>
                      <a:r>
                        <a:rPr lang="en-GB" sz="1200" dirty="0"/>
                        <a:t>Apply the process of evolution by natural selection to new situations. You should also be able to apply selective breeding and genetic engineering to novel situations.</a:t>
                      </a:r>
                    </a:p>
                  </a:txBody>
                  <a:tcPr/>
                </a:tc>
                <a:extLst>
                  <a:ext uri="{0D108BD9-81ED-4DB2-BD59-A6C34878D82A}">
                    <a16:rowId xmlns:a16="http://schemas.microsoft.com/office/drawing/2014/main" val="1000013991"/>
                  </a:ext>
                </a:extLst>
              </a:tr>
            </a:tbl>
          </a:graphicData>
        </a:graphic>
      </p:graphicFrame>
      <p:graphicFrame>
        <p:nvGraphicFramePr>
          <p:cNvPr id="8" name="Table 7">
            <a:extLst>
              <a:ext uri="{FF2B5EF4-FFF2-40B4-BE49-F238E27FC236}">
                <a16:creationId xmlns:a16="http://schemas.microsoft.com/office/drawing/2014/main" id="{2789BD7C-EDE8-2442-3FC9-ECDED6BACCD2}"/>
              </a:ext>
            </a:extLst>
          </p:cNvPr>
          <p:cNvGraphicFramePr>
            <a:graphicFrameLocks noGrp="1"/>
          </p:cNvGraphicFramePr>
          <p:nvPr>
            <p:extLst>
              <p:ext uri="{D42A27DB-BD31-4B8C-83A1-F6EECF244321}">
                <p14:modId xmlns:p14="http://schemas.microsoft.com/office/powerpoint/2010/main" val="1903935678"/>
              </p:ext>
            </p:extLst>
          </p:nvPr>
        </p:nvGraphicFramePr>
        <p:xfrm>
          <a:off x="273048" y="6966846"/>
          <a:ext cx="6311900" cy="1010920"/>
        </p:xfrm>
        <a:graphic>
          <a:graphicData uri="http://schemas.openxmlformats.org/drawingml/2006/table">
            <a:tbl>
              <a:tblPr firstRow="1" bandRow="1">
                <a:tableStyleId>{5940675A-B579-460E-94D1-54222C63F5DA}</a:tableStyleId>
              </a:tblPr>
              <a:tblGrid>
                <a:gridCol w="6311900">
                  <a:extLst>
                    <a:ext uri="{9D8B030D-6E8A-4147-A177-3AD203B41FA5}">
                      <a16:colId xmlns:a16="http://schemas.microsoft.com/office/drawing/2014/main" val="2976228114"/>
                    </a:ext>
                  </a:extLst>
                </a:gridCol>
              </a:tblGrid>
              <a:tr h="370840">
                <a:tc>
                  <a:txBody>
                    <a:bodyPr/>
                    <a:lstStyle/>
                    <a:p>
                      <a:r>
                        <a:rPr lang="en-GB" sz="1200" b="1" dirty="0"/>
                        <a:t>How will this knowledge develop my understanding of future topics?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r>
                        <a:rPr lang="en-GB" sz="1200" dirty="0"/>
                        <a:t>This topic is a capstone topic in that it draws on knowledge from many topics. However, future topics do not build on it.</a:t>
                      </a:r>
                    </a:p>
                    <a:p>
                      <a:endParaRPr lang="en-GB" sz="1200" dirty="0"/>
                    </a:p>
                  </a:txBody>
                  <a:tcPr/>
                </a:tc>
                <a:extLst>
                  <a:ext uri="{0D108BD9-81ED-4DB2-BD59-A6C34878D82A}">
                    <a16:rowId xmlns:a16="http://schemas.microsoft.com/office/drawing/2014/main" val="3417920731"/>
                  </a:ext>
                </a:extLst>
              </a:tr>
            </a:tbl>
          </a:graphicData>
        </a:graphic>
      </p:graphicFrame>
      <p:sp>
        <p:nvSpPr>
          <p:cNvPr id="2" name="Slide Number Placeholder 1">
            <a:extLst>
              <a:ext uri="{FF2B5EF4-FFF2-40B4-BE49-F238E27FC236}">
                <a16:creationId xmlns:a16="http://schemas.microsoft.com/office/drawing/2014/main" id="{362B9D1C-DEF0-1EAF-FC94-C59233D0AB7C}"/>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What is variation? …………………………………………………………………………………………………………………………….. …………………………………………………………………………………………………………………………………………………………..</a:t>
            </a:r>
          </a:p>
          <a:p>
            <a:pPr marL="228600" indent="-228600">
              <a:lnSpc>
                <a:spcPct val="150000"/>
              </a:lnSpc>
              <a:buFont typeface="+mj-lt"/>
              <a:buAutoNum type="arabicPeriod"/>
            </a:pPr>
            <a:r>
              <a:rPr lang="en-GB" sz="1200" dirty="0">
                <a:solidFill>
                  <a:schemeClr val="tx1"/>
                </a:solidFill>
              </a:rPr>
              <a:t>What are three example so variation caused by genetics? ……………………………………………………………..... …………………………………………………………………………………………………………………………………………………………..</a:t>
            </a:r>
          </a:p>
          <a:p>
            <a:pPr marL="228600" indent="-228600">
              <a:lnSpc>
                <a:spcPct val="150000"/>
              </a:lnSpc>
              <a:buFont typeface="+mj-lt"/>
              <a:buAutoNum type="arabicPeriod"/>
            </a:pPr>
            <a:r>
              <a:rPr lang="en-GB" sz="1200" dirty="0">
                <a:solidFill>
                  <a:schemeClr val="tx1"/>
                </a:solidFill>
              </a:rPr>
              <a:t>What are three examples of variation caused by the environment? …………………………………………………. ……………………………………………………………………………………………………………………………………………………….....</a:t>
            </a:r>
          </a:p>
          <a:p>
            <a:pPr marL="228600" indent="-228600">
              <a:lnSpc>
                <a:spcPct val="150000"/>
              </a:lnSpc>
              <a:buFont typeface="+mj-lt"/>
              <a:buAutoNum type="arabicPeriod"/>
            </a:pPr>
            <a:r>
              <a:rPr lang="en-GB" sz="1200" dirty="0">
                <a:solidFill>
                  <a:schemeClr val="tx1"/>
                </a:solidFill>
              </a:rPr>
              <a:t>What is a mutation? ………………………………………………………………………………………………………………………….</a:t>
            </a:r>
          </a:p>
          <a:p>
            <a:pPr marL="228600" indent="-228600">
              <a:lnSpc>
                <a:spcPct val="150000"/>
              </a:lnSpc>
              <a:buFont typeface="+mj-lt"/>
              <a:buAutoNum type="arabicPeriod"/>
            </a:pPr>
            <a:r>
              <a:rPr lang="en-GB" sz="1200" dirty="0">
                <a:solidFill>
                  <a:schemeClr val="tx1"/>
                </a:solidFill>
              </a:rPr>
              <a:t>What causes variation between the eye colour of individuals? …………………………………………………………</a:t>
            </a:r>
          </a:p>
          <a:p>
            <a:pPr marL="228600" indent="-228600">
              <a:lnSpc>
                <a:spcPct val="150000"/>
              </a:lnSpc>
              <a:buFont typeface="+mj-lt"/>
              <a:buAutoNum type="arabicPeriod"/>
            </a:pPr>
            <a:r>
              <a:rPr lang="en-GB" sz="1200" dirty="0">
                <a:solidFill>
                  <a:schemeClr val="tx1"/>
                </a:solidFill>
              </a:rPr>
              <a:t>What do we mean when we say there is variation between members of a species? ………………………… …………………………………………………………………………………………………………………………………………………………..</a:t>
            </a:r>
          </a:p>
          <a:p>
            <a:pPr marL="228600" indent="-228600">
              <a:lnSpc>
                <a:spcPct val="150000"/>
              </a:lnSpc>
              <a:buFont typeface="+mj-lt"/>
              <a:buAutoNum type="arabicPeriod"/>
            </a:pPr>
            <a:r>
              <a:rPr lang="en-GB" sz="1200" dirty="0">
                <a:solidFill>
                  <a:schemeClr val="tx1"/>
                </a:solidFill>
              </a:rPr>
              <a:t>Random occurrences, or conditions such as radiation exposure, can cause mutations. What does this mean? …………………………………………………………………………………………………………………………………………</a:t>
            </a:r>
          </a:p>
          <a:p>
            <a:pPr marL="228600" indent="-228600">
              <a:lnSpc>
                <a:spcPct val="150000"/>
              </a:lnSpc>
              <a:buFont typeface="+mj-lt"/>
              <a:buAutoNum type="arabicPeriod"/>
            </a:pPr>
            <a:r>
              <a:rPr lang="en-GB" sz="1200" dirty="0">
                <a:solidFill>
                  <a:schemeClr val="tx1"/>
                </a:solidFill>
              </a:rPr>
              <a:t>The conditions we grow up in can affect our characteristics. What are some examples of this? …………………………………………………………………………………………………………………………………………………………..</a:t>
            </a:r>
          </a:p>
          <a:p>
            <a:pPr marL="228600" indent="-228600">
              <a:lnSpc>
                <a:spcPct val="150000"/>
              </a:lnSpc>
              <a:buFont typeface="+mj-lt"/>
              <a:buAutoNum type="arabicPeriod"/>
            </a:pPr>
            <a:r>
              <a:rPr lang="en-GB" sz="1200" dirty="0">
                <a:solidFill>
                  <a:schemeClr val="tx1"/>
                </a:solidFill>
              </a:rPr>
              <a:t>Sometimes, our the sequence found in our DNA can change. What is this an example of? ……………………………………………………………………………………………………………………………………………………….....</a:t>
            </a:r>
          </a:p>
          <a:p>
            <a:pPr marL="228600" indent="-228600">
              <a:lnSpc>
                <a:spcPct val="150000"/>
              </a:lnSpc>
              <a:buFont typeface="+mj-lt"/>
              <a:buAutoNum type="arabicPeriod"/>
            </a:pPr>
            <a:r>
              <a:rPr lang="en-GB" sz="1200" dirty="0">
                <a:solidFill>
                  <a:schemeClr val="tx1"/>
                </a:solidFill>
              </a:rPr>
              <a:t>What do we call the differences between members of a species? …………………………………………………….</a:t>
            </a:r>
          </a:p>
          <a:p>
            <a:pPr marL="228600" indent="-228600">
              <a:lnSpc>
                <a:spcPct val="150000"/>
              </a:lnSpc>
              <a:buFont typeface="+mj-lt"/>
              <a:buAutoNum type="arabicPeriod"/>
            </a:pPr>
            <a:r>
              <a:rPr lang="en-GB" sz="1200" dirty="0">
                <a:solidFill>
                  <a:schemeClr val="tx1"/>
                </a:solidFill>
              </a:rPr>
              <a:t>Why do different people speak different languages, or have different scars? …………………………………... …………………………………………………………………………………………………………………………………………………………..</a:t>
            </a:r>
          </a:p>
          <a:p>
            <a:pPr marL="228600" indent="-228600">
              <a:lnSpc>
                <a:spcPct val="150000"/>
              </a:lnSpc>
              <a:buFont typeface="+mj-lt"/>
              <a:buAutoNum type="arabicPeriod"/>
            </a:pPr>
            <a:r>
              <a:rPr lang="en-GB" sz="1200" dirty="0">
                <a:solidFill>
                  <a:schemeClr val="tx1"/>
                </a:solidFill>
              </a:rPr>
              <a:t>If a parent has blue eyes, there is a chance their offspring will also have blue eyes. Why is this? ……………………………………………………………………………………………………………………………………………………….....</a:t>
            </a:r>
          </a:p>
        </p:txBody>
      </p:sp>
      <p:sp>
        <p:nvSpPr>
          <p:cNvPr id="15" name="Slide Number Placeholder 14">
            <a:extLst>
              <a:ext uri="{FF2B5EF4-FFF2-40B4-BE49-F238E27FC236}">
                <a16:creationId xmlns:a16="http://schemas.microsoft.com/office/drawing/2014/main" id="{FA507BC3-19CA-5631-7BA8-D3DE194A40B1}"/>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1777818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p>
          <a:p>
            <a:pPr>
              <a:lnSpc>
                <a:spcPct val="150000"/>
              </a:lnSpc>
            </a:pPr>
            <a:r>
              <a:rPr lang="en-GB" sz="1200" b="1" dirty="0">
                <a:solidFill>
                  <a:schemeClr val="tx1"/>
                </a:solidFill>
              </a:rPr>
              <a:t>I DO:</a:t>
            </a:r>
            <a:r>
              <a:rPr lang="en-GB" sz="1200" dirty="0">
                <a:solidFill>
                  <a:schemeClr val="tx1"/>
                </a:solidFill>
              </a:rPr>
              <a:t> “The members of some species are always identical”.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“Humans only have different skin colours because our parents have different skin colours”.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“You inherit the language you speak from your parents”.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“Mutations only happen when you are exposed to radiation, and they cause cancer”.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“Mutations always change the characteristics of a person”.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“People with tall parents will always grow up to be tall”. Explain why this statement is incorrect.</a:t>
            </a:r>
          </a:p>
          <a:p>
            <a:pPr>
              <a:lnSpc>
                <a:spcPct val="150000"/>
              </a:lnSpc>
            </a:pPr>
            <a:r>
              <a:rPr lang="en-GB" sz="1200" dirty="0">
                <a:solidFill>
                  <a:schemeClr val="tx1"/>
                </a:solidFill>
              </a:rPr>
              <a:t>……………………………………………………………………………………………………………………………………………………………………………………………………………………………………………………………………………………………………………………………………………………………………………………………………………………………………………………………………………………………………..</a:t>
            </a:r>
          </a:p>
          <a:p>
            <a:pPr>
              <a:lnSpc>
                <a:spcPct val="150000"/>
              </a:lnSpc>
            </a:pPr>
            <a:endParaRPr lang="en-GB" sz="1200" b="1" dirty="0">
              <a:solidFill>
                <a:schemeClr val="tx1"/>
              </a:solidFill>
            </a:endParaRPr>
          </a:p>
        </p:txBody>
      </p:sp>
      <p:sp>
        <p:nvSpPr>
          <p:cNvPr id="9" name="Slide Number Placeholder 8">
            <a:extLst>
              <a:ext uri="{FF2B5EF4-FFF2-40B4-BE49-F238E27FC236}">
                <a16:creationId xmlns:a16="http://schemas.microsoft.com/office/drawing/2014/main" id="{E6CB7853-7592-516C-9179-3B433E70A139}"/>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148592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Exam questions – Tier 1 - YOU DO</a:t>
            </a:r>
          </a:p>
          <a:p>
            <a:pPr marL="95250" marR="28575">
              <a:lnSpc>
                <a:spcPct val="107000"/>
              </a:lnSpc>
              <a:spcBef>
                <a:spcPts val="2250"/>
              </a:spcBef>
              <a:spcAft>
                <a:spcPts val="225"/>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Q1. </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Variation in individual organisms can be caused by:</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genes</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environment</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combination of both genes and the environment.</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Figure 1</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shows variations in a woman.</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Figure 1</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algn="ct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Bef>
                <a:spcPts val="1200"/>
              </a:spcBef>
              <a:spcAft>
                <a:spcPts val="80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What is the cause of each variation in the table below?</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Tick only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 in each row.</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b="1" u="sng" dirty="0">
              <a:solidFill>
                <a:schemeClr val="tx1"/>
              </a:solidFill>
            </a:endParaRPr>
          </a:p>
        </p:txBody>
      </p:sp>
      <p:pic>
        <p:nvPicPr>
          <p:cNvPr id="2" name="Picture 1" descr="A person with short blonde hair&#10;&#10;Description automatically generated">
            <a:extLst>
              <a:ext uri="{FF2B5EF4-FFF2-40B4-BE49-F238E27FC236}">
                <a16:creationId xmlns:a16="http://schemas.microsoft.com/office/drawing/2014/main" id="{16A6981C-05D0-D1EB-896A-F46211C5DE9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84613" y="2788984"/>
            <a:ext cx="2688774" cy="1783016"/>
          </a:xfrm>
          <a:prstGeom prst="rect">
            <a:avLst/>
          </a:prstGeom>
          <a:noFill/>
          <a:ln>
            <a:noFill/>
          </a:ln>
        </p:spPr>
      </p:pic>
      <p:graphicFrame>
        <p:nvGraphicFramePr>
          <p:cNvPr id="3" name="Table 2">
            <a:extLst>
              <a:ext uri="{FF2B5EF4-FFF2-40B4-BE49-F238E27FC236}">
                <a16:creationId xmlns:a16="http://schemas.microsoft.com/office/drawing/2014/main" id="{4C3ADC1D-4338-43F7-6FEC-17A0FC921C2F}"/>
              </a:ext>
            </a:extLst>
          </p:cNvPr>
          <p:cNvGraphicFramePr>
            <a:graphicFrameLocks noGrp="1"/>
          </p:cNvGraphicFramePr>
          <p:nvPr/>
        </p:nvGraphicFramePr>
        <p:xfrm>
          <a:off x="580823" y="5524235"/>
          <a:ext cx="5723724" cy="1783017"/>
        </p:xfrm>
        <a:graphic>
          <a:graphicData uri="http://schemas.openxmlformats.org/drawingml/2006/table">
            <a:tbl>
              <a:tblPr>
                <a:tableStyleId>{616DA210-FB5B-4158-B5E0-FEB733F419BA}</a:tableStyleId>
              </a:tblPr>
              <a:tblGrid>
                <a:gridCol w="1813461">
                  <a:extLst>
                    <a:ext uri="{9D8B030D-6E8A-4147-A177-3AD203B41FA5}">
                      <a16:colId xmlns:a16="http://schemas.microsoft.com/office/drawing/2014/main" val="4149331274"/>
                    </a:ext>
                  </a:extLst>
                </a:gridCol>
                <a:gridCol w="1421687">
                  <a:extLst>
                    <a:ext uri="{9D8B030D-6E8A-4147-A177-3AD203B41FA5}">
                      <a16:colId xmlns:a16="http://schemas.microsoft.com/office/drawing/2014/main" val="847129083"/>
                    </a:ext>
                  </a:extLst>
                </a:gridCol>
                <a:gridCol w="1244288">
                  <a:extLst>
                    <a:ext uri="{9D8B030D-6E8A-4147-A177-3AD203B41FA5}">
                      <a16:colId xmlns:a16="http://schemas.microsoft.com/office/drawing/2014/main" val="2150650498"/>
                    </a:ext>
                  </a:extLst>
                </a:gridCol>
                <a:gridCol w="1244288">
                  <a:extLst>
                    <a:ext uri="{9D8B030D-6E8A-4147-A177-3AD203B41FA5}">
                      <a16:colId xmlns:a16="http://schemas.microsoft.com/office/drawing/2014/main" val="805288068"/>
                    </a:ext>
                  </a:extLst>
                </a:gridCol>
              </a:tblGrid>
              <a:tr h="251401">
                <a:tc rowSpan="2">
                  <a:txBody>
                    <a:bodyPr/>
                    <a:lstStyle/>
                    <a:p>
                      <a:pPr marL="28575" marR="28575" algn="ctr">
                        <a:lnSpc>
                          <a:spcPct val="107000"/>
                        </a:lnSpc>
                        <a:spcBef>
                          <a:spcPts val="450"/>
                        </a:spcBef>
                        <a:spcAft>
                          <a:spcPts val="450"/>
                        </a:spcAft>
                      </a:pPr>
                      <a:r>
                        <a:rPr lang="en-GB" sz="1400" kern="100" dirty="0">
                          <a:effectLst/>
                        </a:rPr>
                        <a:t>Variation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gridSpan="3">
                  <a:txBody>
                    <a:bodyPr/>
                    <a:lstStyle/>
                    <a:p>
                      <a:pPr marL="28575" marR="28575" algn="ctr">
                        <a:lnSpc>
                          <a:spcPct val="107000"/>
                        </a:lnSpc>
                        <a:spcBef>
                          <a:spcPts val="450"/>
                        </a:spcBef>
                        <a:spcAft>
                          <a:spcPts val="450"/>
                        </a:spcAft>
                      </a:pPr>
                      <a:r>
                        <a:rPr lang="en-GB" sz="1400" kern="100">
                          <a:effectLst/>
                        </a:rPr>
                        <a:t>Cause of variation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5128277"/>
                  </a:ext>
                </a:extLst>
              </a:tr>
              <a:tr h="777413">
                <a:tc vMerge="1">
                  <a:txBody>
                    <a:bodyPr/>
                    <a:lstStyle/>
                    <a:p>
                      <a:endParaRPr lang="en-GB"/>
                    </a:p>
                  </a:txBody>
                  <a:tcPr/>
                </a:tc>
                <a:tc>
                  <a:txBody>
                    <a:bodyPr/>
                    <a:lstStyle/>
                    <a:p>
                      <a:pPr marL="28575" marR="28575" algn="ctr">
                        <a:lnSpc>
                          <a:spcPct val="107000"/>
                        </a:lnSpc>
                        <a:spcBef>
                          <a:spcPts val="450"/>
                        </a:spcBef>
                        <a:spcAft>
                          <a:spcPts val="450"/>
                        </a:spcAft>
                      </a:pPr>
                      <a:r>
                        <a:rPr lang="en-GB" sz="1400" kern="100" dirty="0">
                          <a:effectLst/>
                        </a:rPr>
                        <a:t>Genes only</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a:effectLst/>
                        </a:rPr>
                        <a:t>Environment only</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a:effectLst/>
                        </a:rPr>
                        <a:t>Both genes and the environment</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extLst>
                  <a:ext uri="{0D108BD9-81ED-4DB2-BD59-A6C34878D82A}">
                    <a16:rowId xmlns:a16="http://schemas.microsoft.com/office/drawing/2014/main" val="1387175826"/>
                  </a:ext>
                </a:extLst>
              </a:tr>
              <a:tr h="251401">
                <a:tc>
                  <a:txBody>
                    <a:bodyPr/>
                    <a:lstStyle/>
                    <a:p>
                      <a:pPr marL="28575" marR="28575">
                        <a:lnSpc>
                          <a:spcPct val="107000"/>
                        </a:lnSpc>
                        <a:spcBef>
                          <a:spcPts val="450"/>
                        </a:spcBef>
                        <a:spcAft>
                          <a:spcPts val="450"/>
                        </a:spcAft>
                      </a:pPr>
                      <a:r>
                        <a:rPr lang="en-GB" sz="1400" kern="100">
                          <a:effectLst/>
                        </a:rPr>
                        <a:t>Brown eyes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extLst>
                  <a:ext uri="{0D108BD9-81ED-4DB2-BD59-A6C34878D82A}">
                    <a16:rowId xmlns:a16="http://schemas.microsoft.com/office/drawing/2014/main" val="1536069596"/>
                  </a:ext>
                </a:extLst>
              </a:tr>
              <a:tr h="251401">
                <a:tc>
                  <a:txBody>
                    <a:bodyPr/>
                    <a:lstStyle/>
                    <a:p>
                      <a:pPr marL="28575" marR="28575">
                        <a:lnSpc>
                          <a:spcPct val="107000"/>
                        </a:lnSpc>
                        <a:spcBef>
                          <a:spcPts val="450"/>
                        </a:spcBef>
                        <a:spcAft>
                          <a:spcPts val="450"/>
                        </a:spcAft>
                      </a:pPr>
                      <a:r>
                        <a:rPr lang="en-GB" sz="1400" kern="100">
                          <a:effectLst/>
                        </a:rPr>
                        <a:t>Light brown skin colour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extLst>
                  <a:ext uri="{0D108BD9-81ED-4DB2-BD59-A6C34878D82A}">
                    <a16:rowId xmlns:a16="http://schemas.microsoft.com/office/drawing/2014/main" val="1253141825"/>
                  </a:ext>
                </a:extLst>
              </a:tr>
              <a:tr h="251401">
                <a:tc>
                  <a:txBody>
                    <a:bodyPr/>
                    <a:lstStyle/>
                    <a:p>
                      <a:pPr marL="28575" marR="28575">
                        <a:lnSpc>
                          <a:spcPct val="107000"/>
                        </a:lnSpc>
                        <a:spcBef>
                          <a:spcPts val="450"/>
                        </a:spcBef>
                        <a:spcAft>
                          <a:spcPts val="450"/>
                        </a:spcAft>
                      </a:pPr>
                      <a:r>
                        <a:rPr lang="en-GB" sz="1400" kern="100">
                          <a:effectLst/>
                        </a:rPr>
                        <a:t>Short hair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kern="100" dirty="0">
                          <a:effectLst/>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0" marB="0" anchor="ctr"/>
                </a:tc>
                <a:extLst>
                  <a:ext uri="{0D108BD9-81ED-4DB2-BD59-A6C34878D82A}">
                    <a16:rowId xmlns:a16="http://schemas.microsoft.com/office/drawing/2014/main" val="3004499390"/>
                  </a:ext>
                </a:extLst>
              </a:tr>
            </a:tbl>
          </a:graphicData>
        </a:graphic>
      </p:graphicFrame>
      <p:sp>
        <p:nvSpPr>
          <p:cNvPr id="5" name="Slide Number Placeholder 4">
            <a:extLst>
              <a:ext uri="{FF2B5EF4-FFF2-40B4-BE49-F238E27FC236}">
                <a16:creationId xmlns:a16="http://schemas.microsoft.com/office/drawing/2014/main" id="{BD93110F-A554-978F-F5AB-3142C2BF7E04}"/>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1142607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Exam questions – Tier 1 continued - YOU DO</a:t>
            </a: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(b)  What is the scientific term used for the child’s eye colour?</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Tick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a:t>
            </a: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r">
              <a:lnSpc>
                <a:spcPct val="107000"/>
              </a:lnSpc>
              <a:spcBef>
                <a:spcPts val="12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(c)  What effect will a mutation have?</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Tick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a:t>
            </a: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r">
              <a:lnSpc>
                <a:spcPct val="107000"/>
              </a:lnSpc>
              <a:spcBef>
                <a:spcPts val="3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(Total 5 marks)</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b="1" u="sng" dirty="0">
              <a:solidFill>
                <a:schemeClr val="tx1"/>
              </a:solidFill>
            </a:endParaRPr>
          </a:p>
        </p:txBody>
      </p:sp>
      <p:pic>
        <p:nvPicPr>
          <p:cNvPr id="10" name="Picture 9">
            <a:extLst>
              <a:ext uri="{FF2B5EF4-FFF2-40B4-BE49-F238E27FC236}">
                <a16:creationId xmlns:a16="http://schemas.microsoft.com/office/drawing/2014/main" id="{0281EBAF-513C-8A07-5DCC-9470DC0FBC48}"/>
              </a:ext>
            </a:extLst>
          </p:cNvPr>
          <p:cNvPicPr>
            <a:picLocks noChangeAspect="1"/>
          </p:cNvPicPr>
          <p:nvPr/>
        </p:nvPicPr>
        <p:blipFill>
          <a:blip r:embed="rId2"/>
          <a:stretch>
            <a:fillRect/>
          </a:stretch>
        </p:blipFill>
        <p:spPr>
          <a:xfrm>
            <a:off x="487027" y="1291390"/>
            <a:ext cx="2104185" cy="2209800"/>
          </a:xfrm>
          <a:prstGeom prst="rect">
            <a:avLst/>
          </a:prstGeom>
        </p:spPr>
      </p:pic>
      <p:pic>
        <p:nvPicPr>
          <p:cNvPr id="12" name="Picture 11">
            <a:extLst>
              <a:ext uri="{FF2B5EF4-FFF2-40B4-BE49-F238E27FC236}">
                <a16:creationId xmlns:a16="http://schemas.microsoft.com/office/drawing/2014/main" id="{0EB15711-7544-0097-9869-E1F1BAD89717}"/>
              </a:ext>
            </a:extLst>
          </p:cNvPr>
          <p:cNvPicPr>
            <a:picLocks noChangeAspect="1"/>
          </p:cNvPicPr>
          <p:nvPr/>
        </p:nvPicPr>
        <p:blipFill>
          <a:blip r:embed="rId3"/>
          <a:stretch>
            <a:fillRect/>
          </a:stretch>
        </p:blipFill>
        <p:spPr>
          <a:xfrm>
            <a:off x="487027" y="4929688"/>
            <a:ext cx="3459331" cy="2236031"/>
          </a:xfrm>
          <a:prstGeom prst="rect">
            <a:avLst/>
          </a:prstGeom>
        </p:spPr>
      </p:pic>
      <p:sp>
        <p:nvSpPr>
          <p:cNvPr id="2" name="Slide Number Placeholder 1">
            <a:extLst>
              <a:ext uri="{FF2B5EF4-FFF2-40B4-BE49-F238E27FC236}">
                <a16:creationId xmlns:a16="http://schemas.microsoft.com/office/drawing/2014/main" id="{59F2A74C-6A5F-8609-71EA-BD471CB726C7}"/>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2894889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Exam questions – Tier 2 - YOU DO</a:t>
            </a:r>
          </a:p>
          <a:p>
            <a:pPr marL="95250" marR="28575">
              <a:spcBef>
                <a:spcPts val="2250"/>
              </a:spcBef>
              <a:spcAft>
                <a:spcPts val="225"/>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Q2. </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question is about DNA and genes.</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Which diagram represents a DNA molecule?</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Tick (</a:t>
            </a:r>
            <a:r>
              <a:rPr lang="en-GB" sz="1200" b="1" dirty="0">
                <a:solidFill>
                  <a:schemeClr val="tx1"/>
                </a:solidFill>
                <a:effectLst/>
                <a:latin typeface="Segoe UI Symbol" panose="020B0502040204020203" pitchFamily="34" charset="0"/>
                <a:ea typeface="Times New Roman" panose="02020603050405020304" pitchFamily="18" charset="0"/>
                <a:cs typeface="Segoe UI Symbol" panose="020B0502040204020203" pitchFamily="34" charset="0"/>
              </a:rPr>
              <a:t>✓</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a:t>
            </a:r>
          </a:p>
          <a:p>
            <a:pPr>
              <a:lnSpc>
                <a:spcPct val="150000"/>
              </a:lnSpc>
              <a:spcBef>
                <a:spcPts val="1200"/>
              </a:spcBef>
              <a:spcAft>
                <a:spcPts val="80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     Describe the structure of a DNA molecule.</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spcBef>
                <a:spcPts val="3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     A gene is a small section of DNA on a chromosome.</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Complete the sentences.</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gene codes for a particular sequence of …………………………………………….</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sequence makes a specific ………………………………………………...</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spcBef>
                <a:spcPts val="3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     What is meant by the term genome?</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b="1" u="sng" dirty="0">
              <a:solidFill>
                <a:schemeClr val="tx1"/>
              </a:solidFill>
            </a:endParaRPr>
          </a:p>
        </p:txBody>
      </p:sp>
      <p:pic>
        <p:nvPicPr>
          <p:cNvPr id="5" name="Picture 4">
            <a:extLst>
              <a:ext uri="{FF2B5EF4-FFF2-40B4-BE49-F238E27FC236}">
                <a16:creationId xmlns:a16="http://schemas.microsoft.com/office/drawing/2014/main" id="{AB0F77C7-5E9F-92FA-98C7-6A47A9339FE0}"/>
              </a:ext>
            </a:extLst>
          </p:cNvPr>
          <p:cNvPicPr>
            <a:picLocks noChangeAspect="1"/>
          </p:cNvPicPr>
          <p:nvPr/>
        </p:nvPicPr>
        <p:blipFill>
          <a:blip r:embed="rId2"/>
          <a:stretch>
            <a:fillRect/>
          </a:stretch>
        </p:blipFill>
        <p:spPr>
          <a:xfrm>
            <a:off x="1415966" y="1435516"/>
            <a:ext cx="4026067" cy="1602609"/>
          </a:xfrm>
          <a:prstGeom prst="rect">
            <a:avLst/>
          </a:prstGeom>
        </p:spPr>
      </p:pic>
      <p:pic>
        <p:nvPicPr>
          <p:cNvPr id="7" name="Picture 6">
            <a:extLst>
              <a:ext uri="{FF2B5EF4-FFF2-40B4-BE49-F238E27FC236}">
                <a16:creationId xmlns:a16="http://schemas.microsoft.com/office/drawing/2014/main" id="{5734711F-C227-750E-8D8F-27476AF276BC}"/>
              </a:ext>
            </a:extLst>
          </p:cNvPr>
          <p:cNvPicPr>
            <a:picLocks noChangeAspect="1"/>
          </p:cNvPicPr>
          <p:nvPr/>
        </p:nvPicPr>
        <p:blipFill>
          <a:blip r:embed="rId3"/>
          <a:stretch>
            <a:fillRect/>
          </a:stretch>
        </p:blipFill>
        <p:spPr>
          <a:xfrm>
            <a:off x="5315952" y="1192630"/>
            <a:ext cx="1205163" cy="1678620"/>
          </a:xfrm>
          <a:prstGeom prst="rect">
            <a:avLst/>
          </a:prstGeom>
          <a:ln>
            <a:solidFill>
              <a:schemeClr val="tx1"/>
            </a:solidFill>
          </a:ln>
        </p:spPr>
      </p:pic>
    </p:spTree>
    <p:extLst>
      <p:ext uri="{BB962C8B-B14F-4D97-AF65-F5344CB8AC3E}">
        <p14:creationId xmlns:p14="http://schemas.microsoft.com/office/powerpoint/2010/main" val="218859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Exam questions – Tier 2 continued - YOU DO</a:t>
            </a: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     The complete human genome is now known.</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Which important scientific advance was made using knowledge of the human genome?</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Tick (</a:t>
            </a:r>
            <a:r>
              <a:rPr lang="en-GB" sz="1200" b="1" dirty="0">
                <a:solidFill>
                  <a:schemeClr val="tx1"/>
                </a:solidFill>
                <a:effectLst/>
                <a:latin typeface="Segoe UI Symbol" panose="020B0502040204020203" pitchFamily="34" charset="0"/>
                <a:ea typeface="Times New Roman" panose="02020603050405020304" pitchFamily="18" charset="0"/>
                <a:cs typeface="Segoe UI Symbol" panose="020B0502040204020203" pitchFamily="34" charset="0"/>
              </a:rPr>
              <a:t>✓</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a:t>
            </a:r>
          </a:p>
          <a:p>
            <a:pPr>
              <a:lnSpc>
                <a:spcPct val="150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r">
              <a:lnSpc>
                <a:spcPct val="150000"/>
              </a:lnSpc>
              <a:spcBef>
                <a:spcPts val="1200"/>
              </a:spcBef>
              <a:spcAft>
                <a:spcPts val="800"/>
              </a:spcAft>
            </a:pPr>
            <a:r>
              <a:rPr lang="en-GB" sz="12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(1)</a:t>
            </a:r>
          </a:p>
          <a:p>
            <a:pPr>
              <a:lnSpc>
                <a:spcPct val="150000"/>
              </a:lnSpc>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student found six different snails of one species in his garden.</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diagram below shows the snails.</a:t>
            </a:r>
          </a:p>
          <a:p>
            <a:pPr>
              <a:lnSpc>
                <a:spcPct val="150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ts val="1200"/>
              </a:spcBef>
              <a:spcAft>
                <a:spcPts val="800"/>
              </a:spcAft>
            </a:pPr>
            <a:r>
              <a:rPr lang="en-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      All the snails are different.</a:t>
            </a:r>
            <a:endParaRPr lang="en-GB"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What scientific term describes differences in characteristics between individuals of a species?</a:t>
            </a:r>
            <a:endParaRPr lang="en-GB"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lang="en-GB"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b="1" u="sng" dirty="0">
              <a:solidFill>
                <a:schemeClr val="tx1"/>
              </a:solidFill>
            </a:endParaRPr>
          </a:p>
        </p:txBody>
      </p:sp>
      <p:pic>
        <p:nvPicPr>
          <p:cNvPr id="3" name="Picture 2">
            <a:extLst>
              <a:ext uri="{FF2B5EF4-FFF2-40B4-BE49-F238E27FC236}">
                <a16:creationId xmlns:a16="http://schemas.microsoft.com/office/drawing/2014/main" id="{A36FD338-5B9D-09B8-611E-3E24CF9CEA23}"/>
              </a:ext>
            </a:extLst>
          </p:cNvPr>
          <p:cNvPicPr>
            <a:picLocks noChangeAspect="1"/>
          </p:cNvPicPr>
          <p:nvPr/>
        </p:nvPicPr>
        <p:blipFill>
          <a:blip r:embed="rId2"/>
          <a:stretch>
            <a:fillRect/>
          </a:stretch>
        </p:blipFill>
        <p:spPr>
          <a:xfrm>
            <a:off x="230354" y="1971476"/>
            <a:ext cx="4389772" cy="2446312"/>
          </a:xfrm>
          <a:prstGeom prst="rect">
            <a:avLst/>
          </a:prstGeom>
        </p:spPr>
      </p:pic>
      <p:pic>
        <p:nvPicPr>
          <p:cNvPr id="4098" name="Picture 2">
            <a:extLst>
              <a:ext uri="{FF2B5EF4-FFF2-40B4-BE49-F238E27FC236}">
                <a16:creationId xmlns:a16="http://schemas.microsoft.com/office/drawing/2014/main" id="{5383E6C1-D738-5789-5D2D-97B178946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03" y="5709319"/>
            <a:ext cx="6302793" cy="123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43FD740-028F-E7A2-43AE-D85D5614ED5D}"/>
              </a:ext>
            </a:extLst>
          </p:cNvPr>
          <p:cNvSpPr txBox="1"/>
          <p:nvPr/>
        </p:nvSpPr>
        <p:spPr>
          <a:xfrm>
            <a:off x="2094164" y="8233752"/>
            <a:ext cx="2525962" cy="276999"/>
          </a:xfrm>
          <a:prstGeom prst="rect">
            <a:avLst/>
          </a:prstGeom>
          <a:solidFill>
            <a:schemeClr val="bg1"/>
          </a:solidFill>
          <a:ln>
            <a:solidFill>
              <a:schemeClr val="tx1"/>
            </a:solidFill>
          </a:ln>
        </p:spPr>
        <p:txBody>
          <a:bodyPr wrap="square" rtlCol="0">
            <a:spAutoFit/>
          </a:bodyPr>
          <a:lstStyle/>
          <a:p>
            <a:r>
              <a:rPr lang="en-GB" sz="1200" dirty="0"/>
              <a:t>Variation.</a:t>
            </a:r>
          </a:p>
        </p:txBody>
      </p:sp>
      <p:sp>
        <p:nvSpPr>
          <p:cNvPr id="2" name="Slide Number Placeholder 1">
            <a:extLst>
              <a:ext uri="{FF2B5EF4-FFF2-40B4-BE49-F238E27FC236}">
                <a16:creationId xmlns:a16="http://schemas.microsoft.com/office/drawing/2014/main" id="{96C9875D-1B1D-BFA5-AD2C-FC3C2DA355F6}"/>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3450767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 </a:t>
            </a:r>
            <a:r>
              <a:rPr lang="en-GB" sz="1200" dirty="0"/>
              <a:t>We are learning how we inherit characteristics and what the probability is of having certain inherited characteristics and conditions</a:t>
            </a:r>
          </a:p>
          <a:p>
            <a:r>
              <a:rPr lang="en-GB" sz="1200" b="1" dirty="0"/>
              <a:t>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08677"/>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t>This lessons helps us understand how characteristics are inherited and how we can predict which characteristics we will show . Medical professionals use this to help couples wanting children look at how characteristics are passed on and which may be disadvantageous. </a:t>
            </a:r>
          </a:p>
          <a:p>
            <a:endParaRPr lang="en-US" sz="1200" dirty="0">
              <a:latin typeface="+mj-lt"/>
            </a:endParaRPr>
          </a:p>
        </p:txBody>
      </p:sp>
      <p:sp>
        <p:nvSpPr>
          <p:cNvPr id="5" name="TextBox 4">
            <a:extLst>
              <a:ext uri="{FF2B5EF4-FFF2-40B4-BE49-F238E27FC236}">
                <a16:creationId xmlns:a16="http://schemas.microsoft.com/office/drawing/2014/main" id="{29A51749-7031-3983-F836-3B9D579404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r>
              <a:rPr lang="en-GB" b="1" u="sng" dirty="0"/>
              <a:t>Subtopic 3: </a:t>
            </a:r>
            <a:r>
              <a:rPr lang="en-GB" sz="1800" b="1" u="sng" dirty="0"/>
              <a:t>Inheritance and inherited disorders.</a:t>
            </a:r>
          </a:p>
        </p:txBody>
      </p:sp>
      <p:sp>
        <p:nvSpPr>
          <p:cNvPr id="2" name="Slide Number Placeholder 1">
            <a:extLst>
              <a:ext uri="{FF2B5EF4-FFF2-40B4-BE49-F238E27FC236}">
                <a16:creationId xmlns:a16="http://schemas.microsoft.com/office/drawing/2014/main" id="{62F200A4-958B-2DA8-5C49-A12DF5303999}"/>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3161153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105579051"/>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Genetic inheritance</a:t>
                      </a:r>
                    </a:p>
                    <a:p>
                      <a:pPr>
                        <a:lnSpc>
                          <a:spcPct val="150000"/>
                        </a:lnSpc>
                      </a:pPr>
                      <a:r>
                        <a:rPr lang="en-GB" sz="1200" b="0" dirty="0">
                          <a:solidFill>
                            <a:schemeClr val="tx1"/>
                          </a:solidFill>
                        </a:rPr>
                        <a:t>Key words that students must know:</a:t>
                      </a:r>
                    </a:p>
                    <a:p>
                      <a:pPr>
                        <a:lnSpc>
                          <a:spcPct val="150000"/>
                        </a:lnSpc>
                      </a:pPr>
                      <a:r>
                        <a:rPr lang="en-GB" sz="1200" b="0" dirty="0">
                          <a:solidFill>
                            <a:schemeClr val="tx1"/>
                          </a:solidFill>
                        </a:rPr>
                        <a:t>Gamete…………………………………………………………………………………………………………………………….</a:t>
                      </a:r>
                    </a:p>
                    <a:p>
                      <a:pPr>
                        <a:lnSpc>
                          <a:spcPct val="150000"/>
                        </a:lnSpc>
                      </a:pPr>
                      <a:r>
                        <a:rPr lang="en-GB" sz="1200" b="0" dirty="0">
                          <a:solidFill>
                            <a:schemeClr val="tx1"/>
                          </a:solidFill>
                        </a:rPr>
                        <a:t>Chromosome……………………………………………………………………………………………………………………</a:t>
                      </a:r>
                    </a:p>
                    <a:p>
                      <a:pPr>
                        <a:lnSpc>
                          <a:spcPct val="150000"/>
                        </a:lnSpc>
                      </a:pPr>
                      <a:r>
                        <a:rPr lang="en-GB" sz="1200" b="0" dirty="0">
                          <a:solidFill>
                            <a:schemeClr val="tx1"/>
                          </a:solidFill>
                        </a:rPr>
                        <a:t>Gene………………………………………………………………………………………………………………………………..</a:t>
                      </a:r>
                    </a:p>
                    <a:p>
                      <a:pPr>
                        <a:lnSpc>
                          <a:spcPct val="150000"/>
                        </a:lnSpc>
                      </a:pPr>
                      <a:r>
                        <a:rPr lang="en-GB" sz="1200" b="0" dirty="0">
                          <a:solidFill>
                            <a:schemeClr val="tx1"/>
                          </a:solidFill>
                        </a:rPr>
                        <a:t>Allele……………………………………………………………………………………………………………………………….</a:t>
                      </a:r>
                    </a:p>
                    <a:p>
                      <a:pPr>
                        <a:lnSpc>
                          <a:spcPct val="150000"/>
                        </a:lnSpc>
                      </a:pPr>
                      <a:r>
                        <a:rPr lang="en-GB" sz="1200" b="0" dirty="0">
                          <a:solidFill>
                            <a:schemeClr val="tx1"/>
                          </a:solidFill>
                        </a:rPr>
                        <a:t>Dominant………………………………………………………………………………………………………………………..</a:t>
                      </a:r>
                    </a:p>
                    <a:p>
                      <a:pPr>
                        <a:lnSpc>
                          <a:spcPct val="150000"/>
                        </a:lnSpc>
                      </a:pPr>
                      <a:r>
                        <a:rPr lang="en-GB" sz="1200" b="0" dirty="0">
                          <a:solidFill>
                            <a:schemeClr val="tx1"/>
                          </a:solidFill>
                        </a:rPr>
                        <a:t>Recessive…………………………………………………………………………………………………………………………</a:t>
                      </a:r>
                    </a:p>
                    <a:p>
                      <a:pPr>
                        <a:lnSpc>
                          <a:spcPct val="150000"/>
                        </a:lnSpc>
                      </a:pPr>
                      <a:r>
                        <a:rPr lang="en-GB" sz="1200" b="0" dirty="0">
                          <a:solidFill>
                            <a:schemeClr val="tx1"/>
                          </a:solidFill>
                        </a:rPr>
                        <a:t>Homozygous……………………………………………………………………………………………………………………</a:t>
                      </a:r>
                    </a:p>
                    <a:p>
                      <a:pPr>
                        <a:lnSpc>
                          <a:spcPct val="150000"/>
                        </a:lnSpc>
                      </a:pPr>
                      <a:r>
                        <a:rPr lang="en-GB" sz="1200" b="0" dirty="0">
                          <a:solidFill>
                            <a:schemeClr val="tx1"/>
                          </a:solidFill>
                        </a:rPr>
                        <a:t>Heterozygous………………………………………………………………………………………………………………….</a:t>
                      </a:r>
                    </a:p>
                    <a:p>
                      <a:pPr>
                        <a:lnSpc>
                          <a:spcPct val="150000"/>
                        </a:lnSpc>
                      </a:pPr>
                      <a:r>
                        <a:rPr lang="en-GB" sz="1200" b="0" dirty="0">
                          <a:solidFill>
                            <a:schemeClr val="tx1"/>
                          </a:solidFill>
                        </a:rPr>
                        <a:t>Genotype……………………………………………………………………………………………………………………….</a:t>
                      </a:r>
                    </a:p>
                    <a:p>
                      <a:pPr>
                        <a:lnSpc>
                          <a:spcPct val="150000"/>
                        </a:lnSpc>
                      </a:pPr>
                      <a:r>
                        <a:rPr lang="en-GB" sz="1200" b="0" dirty="0">
                          <a:solidFill>
                            <a:schemeClr val="tx1"/>
                          </a:solidFill>
                        </a:rPr>
                        <a:t>Phenotype……………………………………………………………………………………………………………………..</a:t>
                      </a:r>
                    </a:p>
                    <a:p>
                      <a:pPr>
                        <a:lnSpc>
                          <a:spcPct val="150000"/>
                        </a:lnSpc>
                      </a:pPr>
                      <a:r>
                        <a:rPr lang="en-GB" sz="1200" b="0" dirty="0">
                          <a:solidFill>
                            <a:schemeClr val="tx1"/>
                          </a:solidFill>
                        </a:rPr>
                        <a:t>Co-dominance……………………………………………………………………………………………………………….</a:t>
                      </a:r>
                    </a:p>
                    <a:p>
                      <a:pPr>
                        <a:lnSpc>
                          <a:spcPct val="150000"/>
                        </a:lnSpc>
                      </a:pPr>
                      <a:r>
                        <a:rPr lang="en-GB" sz="1200" b="0" dirty="0">
                          <a:solidFill>
                            <a:schemeClr val="tx1"/>
                          </a:solidFill>
                        </a:rPr>
                        <a:t>Punnett square………………………………………………………………………………………………………………</a:t>
                      </a:r>
                    </a:p>
                    <a:p>
                      <a:pPr>
                        <a:lnSpc>
                          <a:spcPct val="150000"/>
                        </a:lnSpc>
                      </a:pPr>
                      <a:r>
                        <a:rPr lang="en-GB" sz="1200" b="0" dirty="0">
                          <a:solidFill>
                            <a:schemeClr val="tx1"/>
                          </a:solidFill>
                        </a:rPr>
                        <a:t>Polydactyl……………………………………………………………………………………………………………………..</a:t>
                      </a:r>
                    </a:p>
                    <a:p>
                      <a:pPr>
                        <a:lnSpc>
                          <a:spcPct val="150000"/>
                        </a:lnSpc>
                      </a:pPr>
                      <a:r>
                        <a:rPr lang="en-GB" sz="1200" b="0" dirty="0">
                          <a:solidFill>
                            <a:schemeClr val="tx1"/>
                          </a:solidFill>
                        </a:rPr>
                        <a:t>Polygenic………………………………………………………………………………………………………………………</a:t>
                      </a:r>
                    </a:p>
                    <a:p>
                      <a:pPr>
                        <a:lnSpc>
                          <a:spcPct val="150000"/>
                        </a:lnSpc>
                      </a:pPr>
                      <a:r>
                        <a:rPr lang="en-GB" sz="1200" b="0" dirty="0">
                          <a:solidFill>
                            <a:schemeClr val="tx1"/>
                          </a:solidFill>
                        </a:rPr>
                        <a:t>Haploid…………………………………………………………………………………………………………………………</a:t>
                      </a:r>
                    </a:p>
                    <a:p>
                      <a:pPr>
                        <a:lnSpc>
                          <a:spcPct val="150000"/>
                        </a:lnSpc>
                      </a:pPr>
                      <a:r>
                        <a:rPr lang="en-GB" sz="1200" b="0" dirty="0">
                          <a:solidFill>
                            <a:schemeClr val="tx1"/>
                          </a:solidFill>
                        </a:rPr>
                        <a:t>Diploid……………………………………………………………………………………………………………………………</a:t>
                      </a:r>
                    </a:p>
                    <a:p>
                      <a:pPr>
                        <a:lnSpc>
                          <a:spcPct val="150000"/>
                        </a:lnSpc>
                      </a:pPr>
                      <a:endParaRPr lang="en-GB" sz="1200" b="0" dirty="0">
                        <a:solidFill>
                          <a:schemeClr val="tx1"/>
                        </a:solidFill>
                      </a:endParaRPr>
                    </a:p>
                    <a:p>
                      <a:pPr>
                        <a:lnSpc>
                          <a:spcPct val="150000"/>
                        </a:lnSpc>
                      </a:pPr>
                      <a:r>
                        <a:rPr lang="en-GB" sz="1200" b="0" dirty="0">
                          <a:solidFill>
                            <a:schemeClr val="tx1"/>
                          </a:solidFill>
                        </a:rPr>
                        <a:t>Many characteristics ae controlled by single genes e.g. colour blindness in humans fur colour in mice. Each gene has a different from this is called an ALLELE. Alleles can be RECESSIVE or DOMINANT. In a gene pair both alleles are present. One from the female one from the male. If the dominant one present then that characteristic always shows. If both alleles are recessive then the recessive characteristic shows. When describing the genetics or an organism we give the allele letters. A dominant allele has a capital letter e.g. B and the recessive form has the lower case letter b.</a:t>
                      </a:r>
                    </a:p>
                    <a:p>
                      <a:pPr>
                        <a:lnSpc>
                          <a:spcPct val="150000"/>
                        </a:lnSpc>
                      </a:pPr>
                      <a:r>
                        <a:rPr lang="en-GB" sz="1200" b="0" dirty="0">
                          <a:solidFill>
                            <a:schemeClr val="tx1"/>
                          </a:solidFill>
                        </a:rPr>
                        <a:t>The alleles present make up the organisms GENOTYPE. How these show in an organism is called the PHENOTYPE. Phenotype can be affected by the environment as well as genetics.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37CC829B-5B3D-DFAA-680C-2D6E9AA9DDF9}"/>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2318050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42721333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5" name="TextBox 4">
            <a:extLst>
              <a:ext uri="{FF2B5EF4-FFF2-40B4-BE49-F238E27FC236}">
                <a16:creationId xmlns:a16="http://schemas.microsoft.com/office/drawing/2014/main" id="{4BDA53B7-89CA-0F4A-0632-D53C005B837D}"/>
              </a:ext>
            </a:extLst>
          </p:cNvPr>
          <p:cNvSpPr txBox="1"/>
          <p:nvPr/>
        </p:nvSpPr>
        <p:spPr>
          <a:xfrm>
            <a:off x="681318" y="215234"/>
            <a:ext cx="5827767" cy="1448730"/>
          </a:xfrm>
          <a:prstGeom prst="rect">
            <a:avLst/>
          </a:prstGeom>
          <a:noFill/>
        </p:spPr>
        <p:txBody>
          <a:bodyPr wrap="square">
            <a:spAutoFit/>
          </a:bodyPr>
          <a:lstStyle/>
          <a:p>
            <a:pPr>
              <a:lnSpc>
                <a:spcPct val="150000"/>
              </a:lnSpc>
            </a:pPr>
            <a:r>
              <a:rPr lang="en-GB" sz="1200" b="0" dirty="0">
                <a:solidFill>
                  <a:schemeClr val="tx1"/>
                </a:solidFill>
              </a:rPr>
              <a:t>If the organism has  two of the same kind of alleles it is called HOMOZYGOUS e.g. BB or bb. If the two alleles are different then it is called HETEROZYGOUS Bb. If the two alleles both contribute to the phenotype then is it described as CO-DOMINANT.</a:t>
            </a:r>
          </a:p>
          <a:p>
            <a:pPr>
              <a:lnSpc>
                <a:spcPct val="150000"/>
              </a:lnSpc>
            </a:pPr>
            <a:r>
              <a:rPr lang="en-GB" sz="1200" b="0" dirty="0">
                <a:solidFill>
                  <a:schemeClr val="tx1"/>
                </a:solidFill>
              </a:rPr>
              <a:t>Polygenic is when characteristics are controlled by several genes e.g. height and skin colour</a:t>
            </a:r>
            <a:r>
              <a:rPr lang="en-GB" sz="1200" dirty="0"/>
              <a:t>.</a:t>
            </a:r>
            <a:r>
              <a:rPr lang="en-GB" sz="1200" b="0" dirty="0">
                <a:solidFill>
                  <a:schemeClr val="tx1"/>
                </a:solidFill>
              </a:rPr>
              <a:t> </a:t>
            </a:r>
            <a:endParaRPr lang="en-GB" sz="1200" b="0" dirty="0"/>
          </a:p>
        </p:txBody>
      </p:sp>
      <p:sp>
        <p:nvSpPr>
          <p:cNvPr id="3" name="Slide Number Placeholder 2">
            <a:extLst>
              <a:ext uri="{FF2B5EF4-FFF2-40B4-BE49-F238E27FC236}">
                <a16:creationId xmlns:a16="http://schemas.microsoft.com/office/drawing/2014/main" id="{453FF062-89B1-39A9-7014-4EFCAD4C3C75}"/>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3729206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63805600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rPr>
                        <a:t>Genetic inheritance</a:t>
                      </a:r>
                    </a:p>
                    <a:p>
                      <a:pPr>
                        <a:lnSpc>
                          <a:spcPct val="150000"/>
                        </a:lnSpc>
                      </a:pPr>
                      <a:r>
                        <a:rPr lang="en-GB" sz="1200" b="0" dirty="0">
                          <a:solidFill>
                            <a:schemeClr val="tx1"/>
                          </a:solidFill>
                        </a:rPr>
                        <a:t>Key words that students must know:</a:t>
                      </a:r>
                    </a:p>
                    <a:p>
                      <a:pPr>
                        <a:lnSpc>
                          <a:spcPct val="150000"/>
                        </a:lnSpc>
                      </a:pPr>
                      <a:r>
                        <a:rPr lang="en-GB" sz="1200" b="1" u="sng" dirty="0">
                          <a:solidFill>
                            <a:schemeClr val="tx1"/>
                          </a:solidFill>
                        </a:rPr>
                        <a:t>Gamete</a:t>
                      </a:r>
                      <a:r>
                        <a:rPr lang="en-GB" sz="1200" b="0" dirty="0">
                          <a:solidFill>
                            <a:schemeClr val="tx1"/>
                          </a:solidFill>
                        </a:rPr>
                        <a:t>: male and female sex cells. Sperm and eggs</a:t>
                      </a:r>
                    </a:p>
                    <a:p>
                      <a:pPr>
                        <a:lnSpc>
                          <a:spcPct val="150000"/>
                        </a:lnSpc>
                      </a:pPr>
                      <a:r>
                        <a:rPr lang="en-GB" sz="1200" b="1" u="sng" dirty="0">
                          <a:solidFill>
                            <a:schemeClr val="tx1"/>
                          </a:solidFill>
                        </a:rPr>
                        <a:t>Chromosome</a:t>
                      </a:r>
                      <a:r>
                        <a:rPr lang="en-GB" sz="1200" b="0" dirty="0">
                          <a:solidFill>
                            <a:schemeClr val="tx1"/>
                          </a:solidFill>
                        </a:rPr>
                        <a:t>: thread like structures in the nucleus that contain DNA</a:t>
                      </a:r>
                    </a:p>
                    <a:p>
                      <a:pPr>
                        <a:lnSpc>
                          <a:spcPct val="150000"/>
                        </a:lnSpc>
                      </a:pPr>
                      <a:r>
                        <a:rPr lang="en-GB" sz="1200" b="1" u="sng" dirty="0">
                          <a:solidFill>
                            <a:schemeClr val="tx1"/>
                          </a:solidFill>
                          <a:effectLst>
                            <a:outerShdw blurRad="38100" dist="38100" dir="2700000" algn="tl">
                              <a:srgbClr val="000000">
                                <a:alpha val="43137"/>
                              </a:srgbClr>
                            </a:outerShdw>
                          </a:effectLst>
                        </a:rPr>
                        <a:t>Gene</a:t>
                      </a:r>
                      <a:r>
                        <a:rPr lang="en-GB" sz="1200" b="1" dirty="0">
                          <a:solidFill>
                            <a:schemeClr val="tx1"/>
                          </a:solidFill>
                          <a:effectLst>
                            <a:outerShdw blurRad="38100" dist="38100" dir="2700000" algn="tl">
                              <a:srgbClr val="000000">
                                <a:alpha val="43137"/>
                              </a:srgbClr>
                            </a:outerShdw>
                          </a:effectLst>
                        </a:rPr>
                        <a:t>: </a:t>
                      </a:r>
                      <a:r>
                        <a:rPr lang="en-GB" sz="1200" b="0" dirty="0">
                          <a:solidFill>
                            <a:schemeClr val="tx1"/>
                          </a:solidFill>
                        </a:rPr>
                        <a:t>section of DNA that contains instructions for a particular characteristic</a:t>
                      </a:r>
                    </a:p>
                    <a:p>
                      <a:pPr>
                        <a:lnSpc>
                          <a:spcPct val="150000"/>
                        </a:lnSpc>
                      </a:pPr>
                      <a:r>
                        <a:rPr lang="en-GB" sz="1200" b="1" u="sng" dirty="0">
                          <a:solidFill>
                            <a:schemeClr val="tx1"/>
                          </a:solidFill>
                        </a:rPr>
                        <a:t>Allele</a:t>
                      </a:r>
                      <a:r>
                        <a:rPr lang="en-GB" sz="1200" b="0" dirty="0">
                          <a:solidFill>
                            <a:schemeClr val="tx1"/>
                          </a:solidFill>
                        </a:rPr>
                        <a:t>: different forms of a gene e.g. dominant and recessive</a:t>
                      </a:r>
                    </a:p>
                    <a:p>
                      <a:pPr>
                        <a:lnSpc>
                          <a:spcPct val="150000"/>
                        </a:lnSpc>
                      </a:pPr>
                      <a:r>
                        <a:rPr lang="en-GB" sz="1200" b="1" u="sng" dirty="0">
                          <a:solidFill>
                            <a:schemeClr val="tx1"/>
                          </a:solidFill>
                        </a:rPr>
                        <a:t>Dominant</a:t>
                      </a:r>
                      <a:r>
                        <a:rPr lang="en-GB" sz="1200" b="0" dirty="0">
                          <a:solidFill>
                            <a:schemeClr val="tx1"/>
                          </a:solidFill>
                        </a:rPr>
                        <a:t>: the allele that is expressed when one of them is present. Represented with a capital letter</a:t>
                      </a:r>
                    </a:p>
                    <a:p>
                      <a:pPr>
                        <a:lnSpc>
                          <a:spcPct val="150000"/>
                        </a:lnSpc>
                      </a:pPr>
                      <a:r>
                        <a:rPr lang="en-GB" sz="1200" b="1" u="sng" dirty="0">
                          <a:solidFill>
                            <a:schemeClr val="tx1"/>
                          </a:solidFill>
                        </a:rPr>
                        <a:t>Recessive</a:t>
                      </a:r>
                      <a:r>
                        <a:rPr lang="en-GB" sz="1200" b="0" dirty="0">
                          <a:solidFill>
                            <a:schemeClr val="tx1"/>
                          </a:solidFill>
                        </a:rPr>
                        <a:t>: the allele that is represented only when 2 are present. Represented with a lower case letter</a:t>
                      </a:r>
                    </a:p>
                    <a:p>
                      <a:pPr>
                        <a:lnSpc>
                          <a:spcPct val="150000"/>
                        </a:lnSpc>
                      </a:pPr>
                      <a:r>
                        <a:rPr lang="en-GB" sz="1200" b="1" u="sng" dirty="0">
                          <a:solidFill>
                            <a:schemeClr val="tx1"/>
                          </a:solidFill>
                        </a:rPr>
                        <a:t>Homozygous</a:t>
                      </a:r>
                      <a:r>
                        <a:rPr lang="en-GB" sz="1200" b="0" dirty="0">
                          <a:solidFill>
                            <a:schemeClr val="tx1"/>
                          </a:solidFill>
                        </a:rPr>
                        <a:t>: when the 2 alleles for a characteristic are the same</a:t>
                      </a:r>
                    </a:p>
                    <a:p>
                      <a:pPr>
                        <a:lnSpc>
                          <a:spcPct val="150000"/>
                        </a:lnSpc>
                      </a:pPr>
                      <a:r>
                        <a:rPr lang="en-GB" sz="1200" b="1" u="sng" dirty="0">
                          <a:solidFill>
                            <a:schemeClr val="tx1"/>
                          </a:solidFill>
                        </a:rPr>
                        <a:t>Heterozygou</a:t>
                      </a:r>
                      <a:r>
                        <a:rPr lang="en-GB" sz="1200" b="0" dirty="0">
                          <a:solidFill>
                            <a:schemeClr val="tx1"/>
                          </a:solidFill>
                        </a:rPr>
                        <a:t>s: when the 2 alleles for a characteristic are different</a:t>
                      </a:r>
                    </a:p>
                    <a:p>
                      <a:pPr>
                        <a:lnSpc>
                          <a:spcPct val="150000"/>
                        </a:lnSpc>
                      </a:pPr>
                      <a:r>
                        <a:rPr lang="en-GB" sz="1200" b="1" u="sng" dirty="0">
                          <a:solidFill>
                            <a:schemeClr val="tx1"/>
                          </a:solidFill>
                        </a:rPr>
                        <a:t>Genotype</a:t>
                      </a:r>
                      <a:r>
                        <a:rPr lang="en-GB" sz="1200" b="0" dirty="0">
                          <a:solidFill>
                            <a:schemeClr val="tx1"/>
                          </a:solidFill>
                        </a:rPr>
                        <a:t>: all the alleles present in an organism are its genotype</a:t>
                      </a:r>
                    </a:p>
                    <a:p>
                      <a:pPr>
                        <a:lnSpc>
                          <a:spcPct val="150000"/>
                        </a:lnSpc>
                      </a:pPr>
                      <a:r>
                        <a:rPr lang="en-GB" sz="1200" b="1" u="sng" dirty="0">
                          <a:solidFill>
                            <a:schemeClr val="tx1"/>
                          </a:solidFill>
                        </a:rPr>
                        <a:t>Phenotype</a:t>
                      </a:r>
                      <a:r>
                        <a:rPr lang="en-GB" sz="1200" b="0" dirty="0">
                          <a:solidFill>
                            <a:schemeClr val="tx1"/>
                          </a:solidFill>
                        </a:rPr>
                        <a:t>: the characteristic that is shown by the organism e.g. blue eyes, brown hair</a:t>
                      </a:r>
                    </a:p>
                    <a:p>
                      <a:pPr>
                        <a:lnSpc>
                          <a:spcPct val="150000"/>
                        </a:lnSpc>
                      </a:pPr>
                      <a:r>
                        <a:rPr lang="en-GB" sz="1200" b="1" u="sng" dirty="0">
                          <a:solidFill>
                            <a:schemeClr val="tx1"/>
                          </a:solidFill>
                        </a:rPr>
                        <a:t>Co-dominanc</a:t>
                      </a:r>
                      <a:r>
                        <a:rPr lang="en-GB" sz="1200" b="0" dirty="0">
                          <a:solidFill>
                            <a:schemeClr val="tx1"/>
                          </a:solidFill>
                        </a:rPr>
                        <a:t>e: when two alleles both contribute to the phenotype</a:t>
                      </a:r>
                    </a:p>
                    <a:p>
                      <a:pPr>
                        <a:lnSpc>
                          <a:spcPct val="150000"/>
                        </a:lnSpc>
                      </a:pPr>
                      <a:r>
                        <a:rPr lang="en-GB" sz="1200" b="1" u="sng" dirty="0">
                          <a:solidFill>
                            <a:schemeClr val="tx1"/>
                          </a:solidFill>
                        </a:rPr>
                        <a:t>Punnett square</a:t>
                      </a:r>
                      <a:r>
                        <a:rPr lang="en-GB" sz="1200" b="0" dirty="0">
                          <a:solidFill>
                            <a:schemeClr val="tx1"/>
                          </a:solidFill>
                        </a:rPr>
                        <a:t>: a grid used to work out probabilities of genetic crosses.</a:t>
                      </a:r>
                    </a:p>
                    <a:p>
                      <a:pPr>
                        <a:lnSpc>
                          <a:spcPct val="150000"/>
                        </a:lnSpc>
                      </a:pPr>
                      <a:r>
                        <a:rPr lang="en-GB" sz="1200" b="1" u="sng" dirty="0">
                          <a:solidFill>
                            <a:schemeClr val="tx1"/>
                          </a:solidFill>
                        </a:rPr>
                        <a:t>Polydacty</a:t>
                      </a:r>
                      <a:r>
                        <a:rPr lang="en-GB" sz="1200" b="0" dirty="0">
                          <a:solidFill>
                            <a:schemeClr val="tx1"/>
                          </a:solidFill>
                        </a:rPr>
                        <a:t>l: a dominant condition resulting in extra fingers and toes</a:t>
                      </a:r>
                    </a:p>
                    <a:p>
                      <a:pPr>
                        <a:lnSpc>
                          <a:spcPct val="150000"/>
                        </a:lnSpc>
                      </a:pPr>
                      <a:r>
                        <a:rPr lang="en-GB" sz="1200" b="1" u="sng" dirty="0">
                          <a:solidFill>
                            <a:schemeClr val="tx1"/>
                          </a:solidFill>
                        </a:rPr>
                        <a:t>Polygenic</a:t>
                      </a:r>
                      <a:r>
                        <a:rPr lang="en-GB" sz="1200" b="0" dirty="0">
                          <a:solidFill>
                            <a:schemeClr val="tx1"/>
                          </a:solidFill>
                        </a:rPr>
                        <a:t>: when several genes control a characteristic e.g. hair and skin colour</a:t>
                      </a:r>
                    </a:p>
                    <a:p>
                      <a:pPr>
                        <a:lnSpc>
                          <a:spcPct val="150000"/>
                        </a:lnSpc>
                      </a:pPr>
                      <a:r>
                        <a:rPr lang="en-GB" sz="1200" b="1" u="sng" dirty="0">
                          <a:solidFill>
                            <a:schemeClr val="tx1"/>
                          </a:solidFill>
                        </a:rPr>
                        <a:t>Haploid</a:t>
                      </a:r>
                      <a:r>
                        <a:rPr lang="en-GB" sz="1200" b="0" dirty="0">
                          <a:solidFill>
                            <a:schemeClr val="tx1"/>
                          </a:solidFill>
                        </a:rPr>
                        <a:t> : having half the number of chromosomes</a:t>
                      </a:r>
                    </a:p>
                    <a:p>
                      <a:pPr>
                        <a:lnSpc>
                          <a:spcPct val="150000"/>
                        </a:lnSpc>
                      </a:pPr>
                      <a:r>
                        <a:rPr lang="en-GB" sz="1200" b="1" u="sng" dirty="0">
                          <a:solidFill>
                            <a:schemeClr val="tx1"/>
                          </a:solidFill>
                        </a:rPr>
                        <a:t>Diploid</a:t>
                      </a:r>
                      <a:r>
                        <a:rPr lang="en-GB" sz="1200" b="0" dirty="0">
                          <a:solidFill>
                            <a:schemeClr val="tx1"/>
                          </a:solidFill>
                        </a:rPr>
                        <a:t>: having the full number of chromosomes</a:t>
                      </a:r>
                    </a:p>
                    <a:p>
                      <a:pPr>
                        <a:lnSpc>
                          <a:spcPct val="150000"/>
                        </a:lnSpc>
                      </a:pPr>
                      <a:endParaRPr lang="en-GB" sz="1200" b="0" dirty="0">
                        <a:solidFill>
                          <a:schemeClr val="tx1"/>
                        </a:solidFill>
                      </a:endParaRPr>
                    </a:p>
                    <a:p>
                      <a:pPr>
                        <a:lnSpc>
                          <a:spcPct val="150000"/>
                        </a:lnSpc>
                      </a:pPr>
                      <a:r>
                        <a:rPr lang="en-GB" sz="1200" b="0" dirty="0">
                          <a:solidFill>
                            <a:schemeClr val="tx1"/>
                          </a:solidFill>
                        </a:rPr>
                        <a:t>Why don’t we look exactly like our parents when we inherit their genes through  their gametes (sperm and egg)? Why are all brothers and sisters different unless identical twins?? All new  humans  are unique, unless identical twins or triplets etc. they have a unique set of genes. Around 30,000 genes and, because humans are DIPLOID animals ( that is having two sets of each chromosome and genes) there is a huge mixing of the genes which  results in the  variety and differences we see in families.</a:t>
                      </a:r>
                    </a:p>
                    <a:p>
                      <a:pPr>
                        <a:lnSpc>
                          <a:spcPct val="150000"/>
                        </a:lnSpc>
                      </a:pPr>
                      <a:r>
                        <a:rPr lang="en-GB" sz="1200" b="0" dirty="0">
                          <a:solidFill>
                            <a:schemeClr val="tx1"/>
                          </a:solidFill>
                        </a:rPr>
                        <a:t>Different genes control different characteristics. Some are controlled by single genes e.g. mouse fur colour and  red green colour blindness in humans. Most however are controlled by several genes (</a:t>
                      </a:r>
                      <a:r>
                        <a:rPr lang="en-GB" sz="1200" b="1" u="sng" dirty="0">
                          <a:solidFill>
                            <a:schemeClr val="tx1"/>
                          </a:solidFill>
                        </a:rPr>
                        <a:t>POLYGENIC).</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97B1FC2-9100-6C73-C57F-07018F0C5905}"/>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419847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2834976362"/>
              </p:ext>
            </p:extLst>
          </p:nvPr>
        </p:nvGraphicFramePr>
        <p:xfrm>
          <a:off x="301721" y="326906"/>
          <a:ext cx="6311899" cy="229616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Variation</a:t>
                      </a:r>
                    </a:p>
                  </a:txBody>
                  <a:tcPr/>
                </a:tc>
                <a:tc>
                  <a:txBody>
                    <a:bodyPr/>
                    <a:lstStyle/>
                    <a:p>
                      <a:r>
                        <a:rPr lang="en-GB" sz="1200" b="0" i="0" kern="1200" dirty="0">
                          <a:solidFill>
                            <a:schemeClr val="tx1"/>
                          </a:solidFill>
                          <a:effectLst/>
                          <a:latin typeface="+mn-lt"/>
                          <a:ea typeface="+mn-ea"/>
                          <a:cs typeface="+mn-cs"/>
                        </a:rPr>
                        <a:t>Differences in the characteristics of individuals in a population.</a:t>
                      </a:r>
                      <a:endParaRPr lang="en-GB" sz="1200" dirty="0"/>
                    </a:p>
                  </a:txBody>
                  <a:tcPr/>
                </a:tc>
                <a:extLst>
                  <a:ext uri="{0D108BD9-81ED-4DB2-BD59-A6C34878D82A}">
                    <a16:rowId xmlns:a16="http://schemas.microsoft.com/office/drawing/2014/main" val="3986441415"/>
                  </a:ext>
                </a:extLst>
              </a:tr>
              <a:tr h="370840">
                <a:tc>
                  <a:txBody>
                    <a:bodyPr/>
                    <a:lstStyle/>
                    <a:p>
                      <a:r>
                        <a:rPr lang="en-GB" sz="1200" dirty="0"/>
                        <a:t>Reproduction</a:t>
                      </a:r>
                    </a:p>
                  </a:txBody>
                  <a:tcPr/>
                </a:tc>
                <a:tc>
                  <a:txBody>
                    <a:bodyPr/>
                    <a:lstStyle/>
                    <a:p>
                      <a:r>
                        <a:rPr lang="en-GB" sz="1200" dirty="0"/>
                        <a:t>The process by which new organisms are created, and through which genes are passed on to the future generations of these organisms.</a:t>
                      </a:r>
                    </a:p>
                  </a:txBody>
                  <a:tcPr/>
                </a:tc>
                <a:extLst>
                  <a:ext uri="{0D108BD9-81ED-4DB2-BD59-A6C34878D82A}">
                    <a16:rowId xmlns:a16="http://schemas.microsoft.com/office/drawing/2014/main" val="3135617624"/>
                  </a:ext>
                </a:extLst>
              </a:tr>
              <a:tr h="370840">
                <a:tc>
                  <a:txBody>
                    <a:bodyPr/>
                    <a:lstStyle/>
                    <a:p>
                      <a:r>
                        <a:rPr lang="en-GB" sz="1200" dirty="0"/>
                        <a:t>Natural selection</a:t>
                      </a:r>
                    </a:p>
                  </a:txBody>
                  <a:tcPr/>
                </a:tc>
                <a:tc>
                  <a:txBody>
                    <a:bodyPr/>
                    <a:lstStyle/>
                    <a:p>
                      <a:r>
                        <a:rPr lang="en-GB" sz="1200" dirty="0"/>
                        <a:t>A process where organisms that are better adapted to an environment will survive and reproduce.</a:t>
                      </a:r>
                    </a:p>
                  </a:txBody>
                  <a:tcPr/>
                </a:tc>
                <a:extLst>
                  <a:ext uri="{0D108BD9-81ED-4DB2-BD59-A6C34878D82A}">
                    <a16:rowId xmlns:a16="http://schemas.microsoft.com/office/drawing/2014/main" val="4092558228"/>
                  </a:ext>
                </a:extLst>
              </a:tr>
              <a:tr h="370840">
                <a:tc>
                  <a:txBody>
                    <a:bodyPr/>
                    <a:lstStyle/>
                    <a:p>
                      <a:r>
                        <a:rPr lang="en-GB" sz="1200" dirty="0"/>
                        <a:t>Evolution</a:t>
                      </a:r>
                    </a:p>
                  </a:txBody>
                  <a:tcPr/>
                </a:tc>
                <a:tc>
                  <a:txBody>
                    <a:bodyPr/>
                    <a:lstStyle/>
                    <a:p>
                      <a:r>
                        <a:rPr lang="en-GB" sz="1200" b="0" i="0" kern="1200" dirty="0">
                          <a:solidFill>
                            <a:schemeClr val="tx1"/>
                          </a:solidFill>
                          <a:effectLst/>
                          <a:latin typeface="+mn-lt"/>
                          <a:ea typeface="+mn-ea"/>
                          <a:cs typeface="+mn-cs"/>
                        </a:rPr>
                        <a:t>The change of inherited characteristics within a population over time through natural selection, which may result in the formation of a new species.</a:t>
                      </a:r>
                      <a:endParaRPr lang="en-GB" sz="1200" dirty="0"/>
                    </a:p>
                  </a:txBody>
                  <a:tcPr/>
                </a:tc>
                <a:extLst>
                  <a:ext uri="{0D108BD9-81ED-4DB2-BD59-A6C34878D82A}">
                    <a16:rowId xmlns:a16="http://schemas.microsoft.com/office/drawing/2014/main" val="1426963129"/>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1937926086"/>
              </p:ext>
            </p:extLst>
          </p:nvPr>
        </p:nvGraphicFramePr>
        <p:xfrm>
          <a:off x="311052" y="2773074"/>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562345" y="2773074"/>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562345" y="5282945"/>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3" name="Slide Number Placeholder 2">
            <a:extLst>
              <a:ext uri="{FF2B5EF4-FFF2-40B4-BE49-F238E27FC236}">
                <a16:creationId xmlns:a16="http://schemas.microsoft.com/office/drawing/2014/main" id="{6AF1F074-A148-3EEF-2432-1728D52AD256}"/>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700129988"/>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You have 2 alleles of every gene in your body.  One on each chromosome pair. Remember one set of chromosomes comes from your mum (from her egg) and one set from your dad (from his sperm). Alleles have 2 strengths: </a:t>
                      </a:r>
                    </a:p>
                    <a:p>
                      <a:pPr>
                        <a:lnSpc>
                          <a:spcPct val="150000"/>
                        </a:lnSpc>
                      </a:pPr>
                      <a:r>
                        <a:rPr lang="en-GB" sz="1200" b="1" u="sng" dirty="0">
                          <a:solidFill>
                            <a:schemeClr val="tx1"/>
                          </a:solidFill>
                        </a:rPr>
                        <a:t>DOMINANT</a:t>
                      </a:r>
                      <a:r>
                        <a:rPr lang="en-GB" sz="1200" b="0" dirty="0">
                          <a:solidFill>
                            <a:schemeClr val="tx1"/>
                          </a:solidFill>
                        </a:rPr>
                        <a:t> . This means the characteristic shows even if only one of them is present. It is represented by an upper case letter e.g.</a:t>
                      </a:r>
                      <a:r>
                        <a:rPr lang="en-GB" sz="1200" b="1" u="sng" dirty="0">
                          <a:solidFill>
                            <a:schemeClr val="tx1"/>
                          </a:solidFill>
                        </a:rPr>
                        <a:t> B</a:t>
                      </a:r>
                    </a:p>
                    <a:p>
                      <a:pPr>
                        <a:lnSpc>
                          <a:spcPct val="150000"/>
                        </a:lnSpc>
                      </a:pPr>
                      <a:r>
                        <a:rPr lang="en-GB" sz="1200" b="1" u="sng" dirty="0">
                          <a:solidFill>
                            <a:schemeClr val="tx1"/>
                          </a:solidFill>
                        </a:rPr>
                        <a:t>RECESSIVE</a:t>
                      </a:r>
                      <a:r>
                        <a:rPr lang="en-GB" sz="1200" b="0" dirty="0">
                          <a:solidFill>
                            <a:schemeClr val="tx1"/>
                          </a:solidFill>
                        </a:rPr>
                        <a:t>: this means  the characteristic is only shown if BOTH alleles are present. It is represented by a lower case letter e.g.</a:t>
                      </a:r>
                      <a:r>
                        <a:rPr lang="en-GB" sz="1200" b="1" dirty="0">
                          <a:solidFill>
                            <a:schemeClr val="tx1"/>
                          </a:solidFill>
                        </a:rPr>
                        <a:t> b</a:t>
                      </a:r>
                    </a:p>
                    <a:p>
                      <a:pPr>
                        <a:lnSpc>
                          <a:spcPct val="150000"/>
                        </a:lnSpc>
                      </a:pPr>
                      <a:r>
                        <a:rPr lang="en-GB" sz="1200" b="0" dirty="0">
                          <a:solidFill>
                            <a:schemeClr val="tx1"/>
                          </a:solidFill>
                        </a:rPr>
                        <a:t>You must use the same letter for both dominant and recessive alleles and always chose a letter that cant be confused for anything else when you do the genetics problems . See later</a:t>
                      </a:r>
                    </a:p>
                    <a:p>
                      <a:pPr>
                        <a:lnSpc>
                          <a:spcPct val="150000"/>
                        </a:lnSpc>
                      </a:pPr>
                      <a:r>
                        <a:rPr lang="en-GB" sz="1200" b="0" dirty="0">
                          <a:solidFill>
                            <a:schemeClr val="tx1"/>
                          </a:solidFill>
                        </a:rPr>
                        <a:t>if the two alleles are the same the organism is know as </a:t>
                      </a:r>
                      <a:r>
                        <a:rPr lang="en-GB" sz="1200" b="1" u="sng" dirty="0">
                          <a:solidFill>
                            <a:schemeClr val="tx1"/>
                          </a:solidFill>
                        </a:rPr>
                        <a:t>HOMOZYGOUS</a:t>
                      </a:r>
                      <a:r>
                        <a:rPr lang="en-GB" sz="1200" b="0" dirty="0">
                          <a:solidFill>
                            <a:schemeClr val="tx1"/>
                          </a:solidFill>
                        </a:rPr>
                        <a:t> for that characteristic e.g. eye colour, </a:t>
                      </a:r>
                      <a:r>
                        <a:rPr lang="en-GB" sz="1200" b="1" dirty="0">
                          <a:solidFill>
                            <a:schemeClr val="tx1"/>
                          </a:solidFill>
                        </a:rPr>
                        <a:t>BB or bb</a:t>
                      </a:r>
                      <a:r>
                        <a:rPr lang="en-GB" sz="1200" b="0" dirty="0">
                          <a:solidFill>
                            <a:schemeClr val="tx1"/>
                          </a:solidFill>
                        </a:rPr>
                        <a:t>. If the two alleles are different then the organism is known as </a:t>
                      </a:r>
                      <a:r>
                        <a:rPr lang="en-GB" sz="1200" b="1" u="sng" dirty="0">
                          <a:solidFill>
                            <a:schemeClr val="tx1"/>
                          </a:solidFill>
                        </a:rPr>
                        <a:t>HETEROZYGOU</a:t>
                      </a:r>
                      <a:r>
                        <a:rPr lang="en-GB" sz="1200" b="0" dirty="0">
                          <a:solidFill>
                            <a:schemeClr val="tx1"/>
                          </a:solidFill>
                        </a:rPr>
                        <a:t>S e.g. </a:t>
                      </a:r>
                      <a:r>
                        <a:rPr lang="en-GB" sz="1200" b="1" dirty="0">
                          <a:solidFill>
                            <a:schemeClr val="tx1"/>
                          </a:solidFill>
                        </a:rPr>
                        <a:t>Bb</a:t>
                      </a:r>
                    </a:p>
                    <a:p>
                      <a:pPr>
                        <a:lnSpc>
                          <a:spcPct val="150000"/>
                        </a:lnSpc>
                      </a:pPr>
                      <a:r>
                        <a:rPr lang="en-GB" sz="1200" b="0" dirty="0">
                          <a:solidFill>
                            <a:schemeClr val="tx1"/>
                          </a:solidFill>
                        </a:rPr>
                        <a:t>The mix of alleles you have is your </a:t>
                      </a:r>
                      <a:r>
                        <a:rPr lang="en-GB" sz="1200" b="1" u="sng" dirty="0">
                          <a:solidFill>
                            <a:schemeClr val="tx1"/>
                          </a:solidFill>
                        </a:rPr>
                        <a:t>GENOTYPE</a:t>
                      </a:r>
                      <a:r>
                        <a:rPr lang="en-GB" sz="1200" b="0" dirty="0">
                          <a:solidFill>
                            <a:schemeClr val="tx1"/>
                          </a:solidFill>
                        </a:rPr>
                        <a:t> and how they are shown in the organism is the </a:t>
                      </a:r>
                      <a:r>
                        <a:rPr lang="en-GB" sz="1200" b="1" u="sng" dirty="0">
                          <a:solidFill>
                            <a:schemeClr val="tx1"/>
                          </a:solidFill>
                        </a:rPr>
                        <a:t>PHENOTYPE. </a:t>
                      </a:r>
                    </a:p>
                    <a:p>
                      <a:pPr>
                        <a:lnSpc>
                          <a:spcPct val="150000"/>
                        </a:lnSpc>
                      </a:pPr>
                      <a:r>
                        <a:rPr lang="en-GB" sz="1200" b="0" dirty="0">
                          <a:solidFill>
                            <a:schemeClr val="tx1"/>
                          </a:solidFill>
                        </a:rPr>
                        <a:t>If </a:t>
                      </a:r>
                      <a:r>
                        <a:rPr lang="en-GB" sz="1200" b="1" dirty="0">
                          <a:solidFill>
                            <a:schemeClr val="tx1"/>
                          </a:solidFill>
                        </a:rPr>
                        <a:t>B</a:t>
                      </a:r>
                      <a:r>
                        <a:rPr lang="en-GB" sz="1200" b="0" dirty="0">
                          <a:solidFill>
                            <a:schemeClr val="tx1"/>
                          </a:solidFill>
                        </a:rPr>
                        <a:t> is the allele for green eyes and </a:t>
                      </a:r>
                      <a:r>
                        <a:rPr lang="en-GB" sz="1200" b="1" dirty="0">
                          <a:solidFill>
                            <a:schemeClr val="tx1"/>
                          </a:solidFill>
                        </a:rPr>
                        <a:t>b</a:t>
                      </a:r>
                      <a:r>
                        <a:rPr lang="en-GB" sz="1200" b="0" dirty="0">
                          <a:solidFill>
                            <a:schemeClr val="tx1"/>
                          </a:solidFill>
                        </a:rPr>
                        <a:t> is the  allele for blue eyes then: </a:t>
                      </a:r>
                    </a:p>
                    <a:p>
                      <a:pPr>
                        <a:lnSpc>
                          <a:spcPct val="150000"/>
                        </a:lnSpc>
                      </a:pPr>
                      <a:r>
                        <a:rPr lang="en-GB" sz="1200" b="1" dirty="0">
                          <a:solidFill>
                            <a:schemeClr val="tx1"/>
                          </a:solidFill>
                        </a:rPr>
                        <a:t>BB</a:t>
                      </a:r>
                      <a:r>
                        <a:rPr lang="en-GB" sz="1200" b="0" dirty="0">
                          <a:solidFill>
                            <a:schemeClr val="tx1"/>
                          </a:solidFill>
                        </a:rPr>
                        <a:t> = green eyes and is </a:t>
                      </a:r>
                      <a:r>
                        <a:rPr lang="en-GB" sz="1200" b="1" u="sng" dirty="0">
                          <a:solidFill>
                            <a:schemeClr val="tx1"/>
                          </a:solidFill>
                        </a:rPr>
                        <a:t>HOMOZYGOUS DOMINANT </a:t>
                      </a:r>
                    </a:p>
                    <a:p>
                      <a:pPr>
                        <a:lnSpc>
                          <a:spcPct val="150000"/>
                        </a:lnSpc>
                      </a:pPr>
                      <a:r>
                        <a:rPr lang="en-GB" sz="1200" b="1" dirty="0">
                          <a:solidFill>
                            <a:schemeClr val="tx1"/>
                          </a:solidFill>
                        </a:rPr>
                        <a:t>Bb</a:t>
                      </a:r>
                      <a:r>
                        <a:rPr lang="en-GB" sz="1200" b="0" dirty="0">
                          <a:solidFill>
                            <a:schemeClr val="tx1"/>
                          </a:solidFill>
                        </a:rPr>
                        <a:t> = green eyes and is </a:t>
                      </a:r>
                      <a:r>
                        <a:rPr lang="en-GB" sz="1200" b="1" u="sng" dirty="0">
                          <a:solidFill>
                            <a:schemeClr val="tx1"/>
                          </a:solidFill>
                        </a:rPr>
                        <a:t>HETEROZYGOUS</a:t>
                      </a:r>
                    </a:p>
                    <a:p>
                      <a:pPr>
                        <a:lnSpc>
                          <a:spcPct val="150000"/>
                        </a:lnSpc>
                      </a:pPr>
                      <a:r>
                        <a:rPr lang="en-GB" sz="1200" b="1" dirty="0">
                          <a:solidFill>
                            <a:schemeClr val="tx1"/>
                          </a:solidFill>
                        </a:rPr>
                        <a:t>bb </a:t>
                      </a:r>
                      <a:r>
                        <a:rPr lang="en-GB" sz="1200" b="0" dirty="0">
                          <a:solidFill>
                            <a:schemeClr val="tx1"/>
                          </a:solidFill>
                        </a:rPr>
                        <a:t>= blue eyes and is </a:t>
                      </a:r>
                      <a:r>
                        <a:rPr lang="en-GB" sz="1200" b="1" u="sng" dirty="0">
                          <a:solidFill>
                            <a:schemeClr val="tx1"/>
                          </a:solidFill>
                        </a:rPr>
                        <a:t>HOMOZYGOUS RECESSIVE</a:t>
                      </a:r>
                    </a:p>
                    <a:p>
                      <a:pPr>
                        <a:lnSpc>
                          <a:spcPct val="150000"/>
                        </a:lnSpc>
                      </a:pPr>
                      <a:r>
                        <a:rPr lang="en-GB" sz="1200" b="0" dirty="0">
                          <a:solidFill>
                            <a:schemeClr val="tx1"/>
                          </a:solidFill>
                        </a:rPr>
                        <a:t>We use genetic diagrams to show how genes are inherited.</a:t>
                      </a:r>
                    </a:p>
                    <a:p>
                      <a:pPr>
                        <a:lnSpc>
                          <a:spcPct val="150000"/>
                        </a:lnSpc>
                      </a:pPr>
                      <a:r>
                        <a:rPr lang="en-GB" sz="1200" b="0" dirty="0">
                          <a:solidFill>
                            <a:schemeClr val="tx1"/>
                          </a:solidFill>
                        </a:rPr>
                        <a:t>There are two possible ways to do this. One is a genetic diagram and the other is a Punnett square. Be careful when doing these that you get the lines and boxes correctly drawn and filled in . You will get loads of practice at this. </a:t>
                      </a:r>
                    </a:p>
                    <a:p>
                      <a:pPr>
                        <a:lnSpc>
                          <a:spcPct val="150000"/>
                        </a:lnSpc>
                      </a:pPr>
                      <a:r>
                        <a:rPr lang="en-GB" sz="1200" b="0" dirty="0">
                          <a:solidFill>
                            <a:schemeClr val="tx1"/>
                          </a:solidFill>
                        </a:rPr>
                        <a:t>Remember the</a:t>
                      </a:r>
                      <a:r>
                        <a:rPr lang="en-GB" sz="1200" b="1" u="sng" dirty="0">
                          <a:solidFill>
                            <a:schemeClr val="tx1"/>
                          </a:solidFill>
                        </a:rPr>
                        <a:t> GENOTYPE </a:t>
                      </a:r>
                      <a:r>
                        <a:rPr lang="en-GB" sz="1200" b="0" dirty="0">
                          <a:solidFill>
                            <a:schemeClr val="tx1"/>
                          </a:solidFill>
                        </a:rPr>
                        <a:t>is the genes that you possess. The </a:t>
                      </a:r>
                      <a:r>
                        <a:rPr lang="en-GB" sz="1200" b="1" u="sng" dirty="0">
                          <a:solidFill>
                            <a:schemeClr val="tx1"/>
                          </a:solidFill>
                        </a:rPr>
                        <a:t>PHENOTYPE</a:t>
                      </a:r>
                      <a:r>
                        <a:rPr lang="en-GB" sz="1200" b="0" dirty="0">
                          <a:solidFill>
                            <a:schemeClr val="tx1"/>
                          </a:solidFill>
                        </a:rPr>
                        <a:t> are the characteristics that you show.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E2AB83FA-4F33-F7D3-977C-995173E5FC16}"/>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3674574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Genetic diagram </a:t>
                      </a:r>
                      <a:endParaRPr lang="en-GB" sz="1200"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699F59E3-C8FF-C153-7987-1FC3BC440A97}"/>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bwMode="auto">
          <a:xfrm>
            <a:off x="3119717" y="555812"/>
            <a:ext cx="3245223" cy="3209365"/>
          </a:xfrm>
          <a:prstGeom prst="rect">
            <a:avLst/>
          </a:prstGeom>
          <a:noFill/>
        </p:spPr>
      </p:pic>
      <p:sp>
        <p:nvSpPr>
          <p:cNvPr id="15" name="TextBox 14">
            <a:extLst>
              <a:ext uri="{FF2B5EF4-FFF2-40B4-BE49-F238E27FC236}">
                <a16:creationId xmlns:a16="http://schemas.microsoft.com/office/drawing/2014/main" id="{DC97A831-4AF9-98BD-0682-407EF0B5F461}"/>
              </a:ext>
            </a:extLst>
          </p:cNvPr>
          <p:cNvSpPr txBox="1"/>
          <p:nvPr/>
        </p:nvSpPr>
        <p:spPr>
          <a:xfrm>
            <a:off x="837452" y="899278"/>
            <a:ext cx="2277035" cy="276999"/>
          </a:xfrm>
          <a:prstGeom prst="rect">
            <a:avLst/>
          </a:prstGeom>
          <a:noFill/>
        </p:spPr>
        <p:txBody>
          <a:bodyPr wrap="square" rtlCol="0">
            <a:spAutoFit/>
          </a:bodyPr>
          <a:lstStyle/>
          <a:p>
            <a:r>
              <a:rPr lang="en-GB" sz="1200" dirty="0"/>
              <a:t>Parents genotypes</a:t>
            </a:r>
          </a:p>
        </p:txBody>
      </p:sp>
      <p:sp>
        <p:nvSpPr>
          <p:cNvPr id="16" name="TextBox 15">
            <a:extLst>
              <a:ext uri="{FF2B5EF4-FFF2-40B4-BE49-F238E27FC236}">
                <a16:creationId xmlns:a16="http://schemas.microsoft.com/office/drawing/2014/main" id="{24C64BB2-241C-8A7A-C271-51F15FFAE6FE}"/>
              </a:ext>
            </a:extLst>
          </p:cNvPr>
          <p:cNvSpPr txBox="1"/>
          <p:nvPr/>
        </p:nvSpPr>
        <p:spPr>
          <a:xfrm>
            <a:off x="837452" y="1735562"/>
            <a:ext cx="2277035" cy="276999"/>
          </a:xfrm>
          <a:prstGeom prst="rect">
            <a:avLst/>
          </a:prstGeom>
          <a:noFill/>
        </p:spPr>
        <p:txBody>
          <a:bodyPr wrap="square" rtlCol="0">
            <a:spAutoFit/>
          </a:bodyPr>
          <a:lstStyle/>
          <a:p>
            <a:r>
              <a:rPr lang="en-GB" sz="1200" dirty="0"/>
              <a:t>Parents gametes </a:t>
            </a:r>
          </a:p>
        </p:txBody>
      </p:sp>
      <p:sp>
        <p:nvSpPr>
          <p:cNvPr id="17" name="TextBox 16">
            <a:extLst>
              <a:ext uri="{FF2B5EF4-FFF2-40B4-BE49-F238E27FC236}">
                <a16:creationId xmlns:a16="http://schemas.microsoft.com/office/drawing/2014/main" id="{1E8F893E-0E9D-966C-AC2D-8639BA3F2347}"/>
              </a:ext>
            </a:extLst>
          </p:cNvPr>
          <p:cNvSpPr txBox="1"/>
          <p:nvPr/>
        </p:nvSpPr>
        <p:spPr>
          <a:xfrm>
            <a:off x="837452" y="3090256"/>
            <a:ext cx="2277035" cy="276999"/>
          </a:xfrm>
          <a:prstGeom prst="rect">
            <a:avLst/>
          </a:prstGeom>
          <a:noFill/>
        </p:spPr>
        <p:txBody>
          <a:bodyPr wrap="square" rtlCol="0">
            <a:spAutoFit/>
          </a:bodyPr>
          <a:lstStyle/>
          <a:p>
            <a:r>
              <a:rPr lang="en-GB" sz="1200" dirty="0"/>
              <a:t>Offspring's genotypes</a:t>
            </a:r>
          </a:p>
        </p:txBody>
      </p:sp>
      <p:sp>
        <p:nvSpPr>
          <p:cNvPr id="18" name="TextBox 17">
            <a:extLst>
              <a:ext uri="{FF2B5EF4-FFF2-40B4-BE49-F238E27FC236}">
                <a16:creationId xmlns:a16="http://schemas.microsoft.com/office/drawing/2014/main" id="{674BCC70-42B3-FB52-1037-17A074EBF1D8}"/>
              </a:ext>
            </a:extLst>
          </p:cNvPr>
          <p:cNvSpPr txBox="1"/>
          <p:nvPr/>
        </p:nvSpPr>
        <p:spPr>
          <a:xfrm>
            <a:off x="3114488" y="3996135"/>
            <a:ext cx="3250452" cy="646331"/>
          </a:xfrm>
          <a:prstGeom prst="rect">
            <a:avLst/>
          </a:prstGeom>
          <a:noFill/>
        </p:spPr>
        <p:txBody>
          <a:bodyPr wrap="square" rtlCol="0">
            <a:spAutoFit/>
          </a:bodyPr>
          <a:lstStyle/>
          <a:p>
            <a:r>
              <a:rPr lang="en-GB" sz="1200" dirty="0"/>
              <a:t>Organisms phenotype for eye colour</a:t>
            </a:r>
          </a:p>
          <a:p>
            <a:r>
              <a:rPr lang="en-GB" sz="1200" dirty="0"/>
              <a:t> </a:t>
            </a:r>
          </a:p>
          <a:p>
            <a:r>
              <a:rPr lang="en-GB" sz="1200" dirty="0"/>
              <a:t> Green                 </a:t>
            </a:r>
            <a:r>
              <a:rPr lang="en-GB" sz="1200" dirty="0" err="1"/>
              <a:t>Green</a:t>
            </a:r>
            <a:r>
              <a:rPr lang="en-GB" sz="1200" dirty="0"/>
              <a:t>                   Blue            </a:t>
            </a:r>
            <a:r>
              <a:rPr lang="en-GB" sz="1200" dirty="0" err="1"/>
              <a:t>Blue</a:t>
            </a:r>
            <a:endParaRPr lang="en-GB" sz="1200" dirty="0"/>
          </a:p>
        </p:txBody>
      </p:sp>
      <p:sp>
        <p:nvSpPr>
          <p:cNvPr id="19" name="TextBox 18">
            <a:extLst>
              <a:ext uri="{FF2B5EF4-FFF2-40B4-BE49-F238E27FC236}">
                <a16:creationId xmlns:a16="http://schemas.microsoft.com/office/drawing/2014/main" id="{6B25B41F-505D-4F2A-5029-2404AD29C60A}"/>
              </a:ext>
            </a:extLst>
          </p:cNvPr>
          <p:cNvSpPr txBox="1"/>
          <p:nvPr/>
        </p:nvSpPr>
        <p:spPr>
          <a:xfrm>
            <a:off x="681318" y="4778534"/>
            <a:ext cx="5827767" cy="4062651"/>
          </a:xfrm>
          <a:prstGeom prst="rect">
            <a:avLst/>
          </a:prstGeom>
          <a:noFill/>
        </p:spPr>
        <p:txBody>
          <a:bodyPr wrap="square" rtlCol="0">
            <a:spAutoFit/>
          </a:bodyPr>
          <a:lstStyle/>
          <a:p>
            <a:r>
              <a:rPr lang="en-GB" sz="1200" b="1" u="sng" dirty="0">
                <a:effectLst>
                  <a:outerShdw blurRad="38100" dist="38100" dir="2700000" algn="tl">
                    <a:srgbClr val="000000">
                      <a:alpha val="43137"/>
                    </a:srgbClr>
                  </a:outerShdw>
                </a:effectLst>
              </a:rPr>
              <a:t>Punnett square</a:t>
            </a:r>
            <a:r>
              <a:rPr lang="en-GB" sz="1200" dirty="0"/>
              <a:t>:</a:t>
            </a:r>
          </a:p>
          <a:p>
            <a:r>
              <a:rPr lang="en-GB" sz="1200" dirty="0"/>
              <a:t>Parents Bb x Bb genotype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21" name="Table 21">
            <a:extLst>
              <a:ext uri="{FF2B5EF4-FFF2-40B4-BE49-F238E27FC236}">
                <a16:creationId xmlns:a16="http://schemas.microsoft.com/office/drawing/2014/main" id="{18F2AB8F-C458-785B-2F1C-874F2307EDF2}"/>
              </a:ext>
            </a:extLst>
          </p:cNvPr>
          <p:cNvGraphicFramePr>
            <a:graphicFrameLocks noGrp="1"/>
          </p:cNvGraphicFramePr>
          <p:nvPr/>
        </p:nvGraphicFramePr>
        <p:xfrm>
          <a:off x="3114486" y="5614818"/>
          <a:ext cx="2600514" cy="2206116"/>
        </p:xfrm>
        <a:graphic>
          <a:graphicData uri="http://schemas.openxmlformats.org/drawingml/2006/table">
            <a:tbl>
              <a:tblPr firstRow="1" bandRow="1">
                <a:tableStyleId>{F5AB1C69-6EDB-4FF4-983F-18BD219EF322}</a:tableStyleId>
              </a:tblPr>
              <a:tblGrid>
                <a:gridCol w="866838">
                  <a:extLst>
                    <a:ext uri="{9D8B030D-6E8A-4147-A177-3AD203B41FA5}">
                      <a16:colId xmlns:a16="http://schemas.microsoft.com/office/drawing/2014/main" val="6261020"/>
                    </a:ext>
                  </a:extLst>
                </a:gridCol>
                <a:gridCol w="866838">
                  <a:extLst>
                    <a:ext uri="{9D8B030D-6E8A-4147-A177-3AD203B41FA5}">
                      <a16:colId xmlns:a16="http://schemas.microsoft.com/office/drawing/2014/main" val="2237367792"/>
                    </a:ext>
                  </a:extLst>
                </a:gridCol>
                <a:gridCol w="866838">
                  <a:extLst>
                    <a:ext uri="{9D8B030D-6E8A-4147-A177-3AD203B41FA5}">
                      <a16:colId xmlns:a16="http://schemas.microsoft.com/office/drawing/2014/main" val="986296382"/>
                    </a:ext>
                  </a:extLst>
                </a:gridCol>
              </a:tblGrid>
              <a:tr h="735372">
                <a:tc>
                  <a:txBody>
                    <a:bodyPr/>
                    <a:lstStyle/>
                    <a:p>
                      <a:pPr algn="ctr"/>
                      <a:endParaRPr lang="en-GB" sz="1600"/>
                    </a:p>
                  </a:txBody>
                  <a:tcPr/>
                </a:tc>
                <a:tc>
                  <a:txBody>
                    <a:bodyPr/>
                    <a:lstStyle/>
                    <a:p>
                      <a:pPr algn="ctr"/>
                      <a:r>
                        <a:rPr lang="en-GB" sz="1600" dirty="0"/>
                        <a:t>B</a:t>
                      </a:r>
                    </a:p>
                  </a:txBody>
                  <a:tcPr/>
                </a:tc>
                <a:tc>
                  <a:txBody>
                    <a:bodyPr/>
                    <a:lstStyle/>
                    <a:p>
                      <a:pPr algn="ctr"/>
                      <a:r>
                        <a:rPr lang="en-GB" sz="1600" dirty="0"/>
                        <a:t>b</a:t>
                      </a:r>
                    </a:p>
                  </a:txBody>
                  <a:tcPr/>
                </a:tc>
                <a:extLst>
                  <a:ext uri="{0D108BD9-81ED-4DB2-BD59-A6C34878D82A}">
                    <a16:rowId xmlns:a16="http://schemas.microsoft.com/office/drawing/2014/main" val="753338239"/>
                  </a:ext>
                </a:extLst>
              </a:tr>
              <a:tr h="735372">
                <a:tc>
                  <a:txBody>
                    <a:bodyPr/>
                    <a:lstStyle/>
                    <a:p>
                      <a:pPr algn="ctr"/>
                      <a:r>
                        <a:rPr lang="en-GB" sz="1600" dirty="0"/>
                        <a:t>b</a:t>
                      </a:r>
                    </a:p>
                  </a:txBody>
                  <a:tcPr/>
                </a:tc>
                <a:tc>
                  <a:txBody>
                    <a:bodyPr/>
                    <a:lstStyle/>
                    <a:p>
                      <a:pPr algn="ctr"/>
                      <a:r>
                        <a:rPr lang="en-GB" sz="1600" dirty="0"/>
                        <a:t>Bb</a:t>
                      </a:r>
                    </a:p>
                  </a:txBody>
                  <a:tcPr/>
                </a:tc>
                <a:tc>
                  <a:txBody>
                    <a:bodyPr/>
                    <a:lstStyle/>
                    <a:p>
                      <a:pPr algn="ctr"/>
                      <a:r>
                        <a:rPr lang="en-GB" sz="1600" dirty="0"/>
                        <a:t>bb</a:t>
                      </a:r>
                    </a:p>
                  </a:txBody>
                  <a:tcPr/>
                </a:tc>
                <a:extLst>
                  <a:ext uri="{0D108BD9-81ED-4DB2-BD59-A6C34878D82A}">
                    <a16:rowId xmlns:a16="http://schemas.microsoft.com/office/drawing/2014/main" val="388594907"/>
                  </a:ext>
                </a:extLst>
              </a:tr>
              <a:tr h="735372">
                <a:tc>
                  <a:txBody>
                    <a:bodyPr/>
                    <a:lstStyle/>
                    <a:p>
                      <a:pPr algn="ctr"/>
                      <a:r>
                        <a:rPr lang="en-GB" sz="1600" dirty="0"/>
                        <a:t>b</a:t>
                      </a:r>
                    </a:p>
                  </a:txBody>
                  <a:tcPr/>
                </a:tc>
                <a:tc>
                  <a:txBody>
                    <a:bodyPr/>
                    <a:lstStyle/>
                    <a:p>
                      <a:pPr algn="ctr"/>
                      <a:r>
                        <a:rPr lang="en-GB" sz="1600" dirty="0"/>
                        <a:t>Bb</a:t>
                      </a:r>
                    </a:p>
                  </a:txBody>
                  <a:tcPr/>
                </a:tc>
                <a:tc>
                  <a:txBody>
                    <a:bodyPr/>
                    <a:lstStyle/>
                    <a:p>
                      <a:pPr algn="ctr"/>
                      <a:r>
                        <a:rPr lang="en-GB" sz="1600" dirty="0"/>
                        <a:t>bb</a:t>
                      </a:r>
                    </a:p>
                  </a:txBody>
                  <a:tcPr/>
                </a:tc>
                <a:extLst>
                  <a:ext uri="{0D108BD9-81ED-4DB2-BD59-A6C34878D82A}">
                    <a16:rowId xmlns:a16="http://schemas.microsoft.com/office/drawing/2014/main" val="1160887416"/>
                  </a:ext>
                </a:extLst>
              </a:tr>
            </a:tbl>
          </a:graphicData>
        </a:graphic>
      </p:graphicFrame>
      <p:sp>
        <p:nvSpPr>
          <p:cNvPr id="23" name="TextBox 22">
            <a:extLst>
              <a:ext uri="{FF2B5EF4-FFF2-40B4-BE49-F238E27FC236}">
                <a16:creationId xmlns:a16="http://schemas.microsoft.com/office/drawing/2014/main" id="{CA3B3AD8-BD45-766B-162A-9D1B2901356E}"/>
              </a:ext>
            </a:extLst>
          </p:cNvPr>
          <p:cNvSpPr txBox="1"/>
          <p:nvPr/>
        </p:nvSpPr>
        <p:spPr>
          <a:xfrm>
            <a:off x="7413812" y="3917577"/>
            <a:ext cx="2013246" cy="600290"/>
          </a:xfrm>
          <a:prstGeom prst="rect">
            <a:avLst/>
          </a:prstGeom>
          <a:noFill/>
        </p:spPr>
        <p:txBody>
          <a:bodyPr wrap="square" rtlCol="0">
            <a:spAutoFit/>
          </a:bodyPr>
          <a:lstStyle/>
          <a:p>
            <a:endParaRPr lang="en-GB" dirty="0"/>
          </a:p>
        </p:txBody>
      </p:sp>
      <p:sp>
        <p:nvSpPr>
          <p:cNvPr id="24" name="TextBox 23">
            <a:extLst>
              <a:ext uri="{FF2B5EF4-FFF2-40B4-BE49-F238E27FC236}">
                <a16:creationId xmlns:a16="http://schemas.microsoft.com/office/drawing/2014/main" id="{60BE1DA1-BACA-1F77-3467-393CA1776E5C}"/>
              </a:ext>
            </a:extLst>
          </p:cNvPr>
          <p:cNvSpPr txBox="1"/>
          <p:nvPr/>
        </p:nvSpPr>
        <p:spPr>
          <a:xfrm>
            <a:off x="935039" y="5763896"/>
            <a:ext cx="2013246" cy="276999"/>
          </a:xfrm>
          <a:prstGeom prst="rect">
            <a:avLst/>
          </a:prstGeom>
          <a:noFill/>
        </p:spPr>
        <p:txBody>
          <a:bodyPr wrap="square" rtlCol="0">
            <a:spAutoFit/>
          </a:bodyPr>
          <a:lstStyle/>
          <a:p>
            <a:r>
              <a:rPr lang="en-GB" sz="1200" dirty="0"/>
              <a:t>Parents Gametes[</a:t>
            </a:r>
          </a:p>
        </p:txBody>
      </p:sp>
      <p:sp>
        <p:nvSpPr>
          <p:cNvPr id="25" name="TextBox 24">
            <a:extLst>
              <a:ext uri="{FF2B5EF4-FFF2-40B4-BE49-F238E27FC236}">
                <a16:creationId xmlns:a16="http://schemas.microsoft.com/office/drawing/2014/main" id="{6744B1D6-E924-7DB7-0CC2-6213E30F213B}"/>
              </a:ext>
            </a:extLst>
          </p:cNvPr>
          <p:cNvSpPr txBox="1"/>
          <p:nvPr/>
        </p:nvSpPr>
        <p:spPr>
          <a:xfrm flipH="1">
            <a:off x="3200399" y="7820934"/>
            <a:ext cx="2514597" cy="646331"/>
          </a:xfrm>
          <a:prstGeom prst="rect">
            <a:avLst/>
          </a:prstGeom>
          <a:noFill/>
        </p:spPr>
        <p:txBody>
          <a:bodyPr wrap="square" rtlCol="0">
            <a:spAutoFit/>
          </a:bodyPr>
          <a:lstStyle/>
          <a:p>
            <a:r>
              <a:rPr lang="en-GB" sz="1200" dirty="0"/>
              <a:t>Offspring's phenotypes for eye colour </a:t>
            </a:r>
          </a:p>
          <a:p>
            <a:endParaRPr lang="en-GB" sz="1200" dirty="0"/>
          </a:p>
          <a:p>
            <a:r>
              <a:rPr lang="en-GB" sz="1200" dirty="0"/>
              <a:t>                       Green               Blue </a:t>
            </a:r>
          </a:p>
        </p:txBody>
      </p:sp>
      <p:sp>
        <p:nvSpPr>
          <p:cNvPr id="26" name="TextBox 25">
            <a:extLst>
              <a:ext uri="{FF2B5EF4-FFF2-40B4-BE49-F238E27FC236}">
                <a16:creationId xmlns:a16="http://schemas.microsoft.com/office/drawing/2014/main" id="{8C1F6E95-1336-A4D6-2E4F-822286732569}"/>
              </a:ext>
            </a:extLst>
          </p:cNvPr>
          <p:cNvSpPr txBox="1"/>
          <p:nvPr/>
        </p:nvSpPr>
        <p:spPr>
          <a:xfrm>
            <a:off x="1143001" y="6571746"/>
            <a:ext cx="1762270" cy="276999"/>
          </a:xfrm>
          <a:prstGeom prst="rect">
            <a:avLst/>
          </a:prstGeom>
          <a:noFill/>
        </p:spPr>
        <p:txBody>
          <a:bodyPr wrap="square" rtlCol="0">
            <a:spAutoFit/>
          </a:bodyPr>
          <a:lstStyle/>
          <a:p>
            <a:r>
              <a:rPr lang="en-GB" sz="1200" dirty="0"/>
              <a:t>Offspring's genotype</a:t>
            </a:r>
          </a:p>
        </p:txBody>
      </p:sp>
      <p:sp>
        <p:nvSpPr>
          <p:cNvPr id="3" name="Slide Number Placeholder 2">
            <a:extLst>
              <a:ext uri="{FF2B5EF4-FFF2-40B4-BE49-F238E27FC236}">
                <a16:creationId xmlns:a16="http://schemas.microsoft.com/office/drawing/2014/main" id="{8AA16659-9214-89D4-46E1-4FEEF8301D52}"/>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142309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83981528"/>
              </p:ext>
            </p:extLst>
          </p:nvPr>
        </p:nvGraphicFramePr>
        <p:xfrm>
          <a:off x="280043" y="345666"/>
          <a:ext cx="6297913" cy="8439967"/>
        </p:xfrm>
        <a:graphic>
          <a:graphicData uri="http://schemas.openxmlformats.org/drawingml/2006/table">
            <a:tbl>
              <a:tblPr firstRow="1" bandRow="1">
                <a:tableStyleId>{5C22544A-7EE6-4342-B048-85BDC9FD1C3A}</a:tableStyleId>
              </a:tblPr>
              <a:tblGrid>
                <a:gridCol w="368139">
                  <a:extLst>
                    <a:ext uri="{9D8B030D-6E8A-4147-A177-3AD203B41FA5}">
                      <a16:colId xmlns:a16="http://schemas.microsoft.com/office/drawing/2014/main" val="1728834577"/>
                    </a:ext>
                  </a:extLst>
                </a:gridCol>
                <a:gridCol w="5929774">
                  <a:extLst>
                    <a:ext uri="{9D8B030D-6E8A-4147-A177-3AD203B41FA5}">
                      <a16:colId xmlns:a16="http://schemas.microsoft.com/office/drawing/2014/main" val="4271346352"/>
                    </a:ext>
                  </a:extLst>
                </a:gridCol>
              </a:tblGrid>
              <a:tr h="8439967">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Genetic diagrams show the chances/ probabilities of the alleles of all offspring possible. They do not show who or what will definitely be born next. </a:t>
                      </a:r>
                    </a:p>
                    <a:p>
                      <a:pPr>
                        <a:lnSpc>
                          <a:spcPct val="150000"/>
                        </a:lnSpc>
                      </a:pPr>
                      <a:r>
                        <a:rPr lang="en-GB" sz="1200" b="0" dirty="0">
                          <a:solidFill>
                            <a:schemeClr val="tx1"/>
                          </a:solidFill>
                        </a:rPr>
                        <a:t>Looking at probability in more detail</a:t>
                      </a:r>
                    </a:p>
                    <a:p>
                      <a:pPr>
                        <a:lnSpc>
                          <a:spcPct val="150000"/>
                        </a:lnSpc>
                      </a:pPr>
                      <a:r>
                        <a:rPr lang="en-GB" sz="1200" b="0" dirty="0">
                          <a:solidFill>
                            <a:schemeClr val="tx1"/>
                          </a:solidFill>
                        </a:rPr>
                        <a:t>Suppose the allele </a:t>
                      </a:r>
                      <a:r>
                        <a:rPr lang="en-GB" sz="1200" b="1" u="sng" dirty="0">
                          <a:solidFill>
                            <a:schemeClr val="tx1"/>
                          </a:solidFill>
                        </a:rPr>
                        <a:t>B </a:t>
                      </a:r>
                      <a:r>
                        <a:rPr lang="en-GB" sz="1200" b="0" dirty="0">
                          <a:solidFill>
                            <a:schemeClr val="tx1"/>
                          </a:solidFill>
                        </a:rPr>
                        <a:t>is for black hair and </a:t>
                      </a:r>
                      <a:r>
                        <a:rPr lang="en-GB" sz="1200" b="1" u="sng" dirty="0">
                          <a:solidFill>
                            <a:schemeClr val="tx1"/>
                          </a:solidFill>
                        </a:rPr>
                        <a:t>b</a:t>
                      </a:r>
                      <a:r>
                        <a:rPr lang="en-GB" sz="1200" b="0" dirty="0">
                          <a:solidFill>
                            <a:schemeClr val="tx1"/>
                          </a:solidFill>
                        </a:rPr>
                        <a:t> is for blond:</a:t>
                      </a:r>
                    </a:p>
                    <a:p>
                      <a:pPr>
                        <a:lnSpc>
                          <a:spcPct val="150000"/>
                        </a:lnSpc>
                      </a:pPr>
                      <a:r>
                        <a:rPr lang="en-GB" sz="1200" b="0" dirty="0">
                          <a:solidFill>
                            <a:schemeClr val="tx1"/>
                          </a:solidFill>
                        </a:rPr>
                        <a:t>If a  HOMOZYOUS black haired parent and a  HOMOZYGOUS blond parent have offspring then all their offspring will be HETEROZYGOUS </a:t>
                      </a:r>
                      <a:r>
                        <a:rPr lang="en-GB" sz="1200" b="1" u="sng" dirty="0">
                          <a:solidFill>
                            <a:schemeClr val="tx1"/>
                          </a:solidFill>
                        </a:rPr>
                        <a:t>Bb</a:t>
                      </a:r>
                      <a:r>
                        <a:rPr lang="en-GB" sz="1200" b="0" dirty="0">
                          <a:solidFill>
                            <a:schemeClr val="tx1"/>
                          </a:solidFill>
                        </a:rPr>
                        <a:t> for black hair</a:t>
                      </a:r>
                    </a:p>
                    <a:p>
                      <a:pPr>
                        <a:lnSpc>
                          <a:spcPct val="150000"/>
                        </a:lnSpc>
                      </a:pPr>
                      <a:endParaRPr lang="en-GB" sz="1200" dirty="0">
                        <a:solidFill>
                          <a:schemeClr val="tx1"/>
                        </a:solidFill>
                      </a:endParaRP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b="0" dirty="0">
                          <a:solidFill>
                            <a:schemeClr val="tx1"/>
                          </a:solidFill>
                        </a:rPr>
                        <a:t>If  both parents are  HETEROZYGOUS then their offspring will be black haired  to blond haired in a  ratio of 3:1 or a 25% chance of being blond. Or a 1 in 4 chance of being blond</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dirty="0">
                          <a:solidFill>
                            <a:schemeClr val="tx1"/>
                          </a:solidFill>
                        </a:rPr>
                        <a:t>Remember, when you describe the offspring that</a:t>
                      </a:r>
                    </a:p>
                    <a:p>
                      <a:pPr>
                        <a:lnSpc>
                          <a:spcPct val="150000"/>
                        </a:lnSpc>
                      </a:pPr>
                      <a:r>
                        <a:rPr lang="en-GB" sz="1200" dirty="0">
                          <a:solidFill>
                            <a:schemeClr val="tx1"/>
                          </a:solidFill>
                        </a:rPr>
                        <a:t> </a:t>
                      </a:r>
                      <a:r>
                        <a:rPr lang="en-GB" sz="1200" b="1" u="sng" dirty="0">
                          <a:solidFill>
                            <a:schemeClr val="tx1"/>
                          </a:solidFill>
                        </a:rPr>
                        <a:t>Genotype is the genes the offspring have</a:t>
                      </a:r>
                    </a:p>
                    <a:p>
                      <a:pPr>
                        <a:lnSpc>
                          <a:spcPct val="150000"/>
                        </a:lnSpc>
                      </a:pPr>
                      <a:r>
                        <a:rPr lang="en-GB" sz="1200" b="1" u="sng" dirty="0">
                          <a:solidFill>
                            <a:schemeClr val="tx1"/>
                          </a:solidFill>
                        </a:rPr>
                        <a:t>Phenotype is how the offspring look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6" name="Table 6">
            <a:extLst>
              <a:ext uri="{FF2B5EF4-FFF2-40B4-BE49-F238E27FC236}">
                <a16:creationId xmlns:a16="http://schemas.microsoft.com/office/drawing/2014/main" id="{DC00FFCC-10D1-F80D-E6D8-A63525F201D1}"/>
              </a:ext>
            </a:extLst>
          </p:cNvPr>
          <p:cNvGraphicFramePr>
            <a:graphicFrameLocks noGrp="1"/>
          </p:cNvGraphicFramePr>
          <p:nvPr/>
        </p:nvGraphicFramePr>
        <p:xfrm>
          <a:off x="3101788" y="2008094"/>
          <a:ext cx="2613213" cy="1936377"/>
        </p:xfrm>
        <a:graphic>
          <a:graphicData uri="http://schemas.openxmlformats.org/drawingml/2006/table">
            <a:tbl>
              <a:tblPr firstRow="1" bandRow="1">
                <a:tableStyleId>{F5AB1C69-6EDB-4FF4-983F-18BD219EF322}</a:tableStyleId>
              </a:tblPr>
              <a:tblGrid>
                <a:gridCol w="871071">
                  <a:extLst>
                    <a:ext uri="{9D8B030D-6E8A-4147-A177-3AD203B41FA5}">
                      <a16:colId xmlns:a16="http://schemas.microsoft.com/office/drawing/2014/main" val="906707990"/>
                    </a:ext>
                  </a:extLst>
                </a:gridCol>
                <a:gridCol w="871071">
                  <a:extLst>
                    <a:ext uri="{9D8B030D-6E8A-4147-A177-3AD203B41FA5}">
                      <a16:colId xmlns:a16="http://schemas.microsoft.com/office/drawing/2014/main" val="2089131941"/>
                    </a:ext>
                  </a:extLst>
                </a:gridCol>
                <a:gridCol w="871071">
                  <a:extLst>
                    <a:ext uri="{9D8B030D-6E8A-4147-A177-3AD203B41FA5}">
                      <a16:colId xmlns:a16="http://schemas.microsoft.com/office/drawing/2014/main" val="270494653"/>
                    </a:ext>
                  </a:extLst>
                </a:gridCol>
              </a:tblGrid>
              <a:tr h="645459">
                <a:tc>
                  <a:txBody>
                    <a:bodyPr/>
                    <a:lstStyle/>
                    <a:p>
                      <a:endParaRPr lang="en-GB" sz="1200"/>
                    </a:p>
                  </a:txBody>
                  <a:tcPr/>
                </a:tc>
                <a:tc>
                  <a:txBody>
                    <a:bodyPr/>
                    <a:lstStyle/>
                    <a:p>
                      <a:r>
                        <a:rPr lang="en-GB" sz="1200" dirty="0">
                          <a:solidFill>
                            <a:schemeClr val="tx1"/>
                          </a:solidFill>
                        </a:rPr>
                        <a:t>B</a:t>
                      </a:r>
                    </a:p>
                  </a:txBody>
                  <a:tcPr/>
                </a:tc>
                <a:tc>
                  <a:txBody>
                    <a:bodyPr/>
                    <a:lstStyle/>
                    <a:p>
                      <a:r>
                        <a:rPr lang="en-GB" sz="1200" dirty="0">
                          <a:solidFill>
                            <a:schemeClr val="tx1"/>
                          </a:solidFill>
                        </a:rPr>
                        <a:t>B</a:t>
                      </a:r>
                    </a:p>
                  </a:txBody>
                  <a:tcPr/>
                </a:tc>
                <a:extLst>
                  <a:ext uri="{0D108BD9-81ED-4DB2-BD59-A6C34878D82A}">
                    <a16:rowId xmlns:a16="http://schemas.microsoft.com/office/drawing/2014/main" val="2590385958"/>
                  </a:ext>
                </a:extLst>
              </a:tr>
              <a:tr h="645459">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1631887840"/>
                  </a:ext>
                </a:extLst>
              </a:tr>
              <a:tr h="645459">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3184235611"/>
                  </a:ext>
                </a:extLst>
              </a:tr>
            </a:tbl>
          </a:graphicData>
        </a:graphic>
      </p:graphicFrame>
      <p:graphicFrame>
        <p:nvGraphicFramePr>
          <p:cNvPr id="7" name="Table 7">
            <a:extLst>
              <a:ext uri="{FF2B5EF4-FFF2-40B4-BE49-F238E27FC236}">
                <a16:creationId xmlns:a16="http://schemas.microsoft.com/office/drawing/2014/main" id="{58A27498-A017-E26E-A59C-45E07477744F}"/>
              </a:ext>
            </a:extLst>
          </p:cNvPr>
          <p:cNvGraphicFramePr>
            <a:graphicFrameLocks noGrp="1"/>
          </p:cNvGraphicFramePr>
          <p:nvPr/>
        </p:nvGraphicFramePr>
        <p:xfrm>
          <a:off x="3101788" y="5199530"/>
          <a:ext cx="2613213" cy="2079810"/>
        </p:xfrm>
        <a:graphic>
          <a:graphicData uri="http://schemas.openxmlformats.org/drawingml/2006/table">
            <a:tbl>
              <a:tblPr firstRow="1" bandRow="1">
                <a:tableStyleId>{F5AB1C69-6EDB-4FF4-983F-18BD219EF322}</a:tableStyleId>
              </a:tblPr>
              <a:tblGrid>
                <a:gridCol w="757509">
                  <a:extLst>
                    <a:ext uri="{9D8B030D-6E8A-4147-A177-3AD203B41FA5}">
                      <a16:colId xmlns:a16="http://schemas.microsoft.com/office/drawing/2014/main" val="853677216"/>
                    </a:ext>
                  </a:extLst>
                </a:gridCol>
                <a:gridCol w="909927">
                  <a:extLst>
                    <a:ext uri="{9D8B030D-6E8A-4147-A177-3AD203B41FA5}">
                      <a16:colId xmlns:a16="http://schemas.microsoft.com/office/drawing/2014/main" val="1307115815"/>
                    </a:ext>
                  </a:extLst>
                </a:gridCol>
                <a:gridCol w="945777">
                  <a:extLst>
                    <a:ext uri="{9D8B030D-6E8A-4147-A177-3AD203B41FA5}">
                      <a16:colId xmlns:a16="http://schemas.microsoft.com/office/drawing/2014/main" val="643703866"/>
                    </a:ext>
                  </a:extLst>
                </a:gridCol>
              </a:tblGrid>
              <a:tr h="693270">
                <a:tc>
                  <a:txBody>
                    <a:bodyPr/>
                    <a:lstStyle/>
                    <a:p>
                      <a:endParaRPr lang="en-GB" sz="1200" dirty="0"/>
                    </a:p>
                  </a:txBody>
                  <a:tcPr/>
                </a:tc>
                <a:tc>
                  <a:txBody>
                    <a:bodyPr/>
                    <a:lstStyle/>
                    <a:p>
                      <a:r>
                        <a:rPr lang="en-GB" sz="1200" dirty="0">
                          <a:solidFill>
                            <a:schemeClr val="tx1"/>
                          </a:solidFill>
                        </a:rPr>
                        <a:t>B</a:t>
                      </a:r>
                    </a:p>
                  </a:txBody>
                  <a:tcPr/>
                </a:tc>
                <a:tc>
                  <a:txBody>
                    <a:bodyPr/>
                    <a:lstStyle/>
                    <a:p>
                      <a:r>
                        <a:rPr lang="en-GB" sz="1200" dirty="0">
                          <a:solidFill>
                            <a:schemeClr val="tx1"/>
                          </a:solidFill>
                        </a:rPr>
                        <a:t>b</a:t>
                      </a:r>
                    </a:p>
                  </a:txBody>
                  <a:tcPr/>
                </a:tc>
                <a:extLst>
                  <a:ext uri="{0D108BD9-81ED-4DB2-BD59-A6C34878D82A}">
                    <a16:rowId xmlns:a16="http://schemas.microsoft.com/office/drawing/2014/main" val="3993335040"/>
                  </a:ext>
                </a:extLst>
              </a:tr>
              <a:tr h="693270">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1300552446"/>
                  </a:ext>
                </a:extLst>
              </a:tr>
              <a:tr h="693270">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43372737"/>
                  </a:ext>
                </a:extLst>
              </a:tr>
            </a:tbl>
          </a:graphicData>
        </a:graphic>
      </p:graphicFrame>
      <p:sp>
        <p:nvSpPr>
          <p:cNvPr id="3" name="Slide Number Placeholder 2">
            <a:extLst>
              <a:ext uri="{FF2B5EF4-FFF2-40B4-BE49-F238E27FC236}">
                <a16:creationId xmlns:a16="http://schemas.microsoft.com/office/drawing/2014/main" id="{6EE6A87D-5D1D-3413-D0DB-5D94AEAD06ED}"/>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1176376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206407082"/>
              </p:ext>
            </p:extLst>
          </p:nvPr>
        </p:nvGraphicFramePr>
        <p:xfrm>
          <a:off x="229002" y="282130"/>
          <a:ext cx="6399996" cy="8567039"/>
        </p:xfrm>
        <a:graphic>
          <a:graphicData uri="http://schemas.openxmlformats.org/drawingml/2006/table">
            <a:tbl>
              <a:tblPr firstRow="1" bandRow="1">
                <a:tableStyleId>{5C22544A-7EE6-4342-B048-85BDC9FD1C3A}</a:tableStyleId>
              </a:tblPr>
              <a:tblGrid>
                <a:gridCol w="526913">
                  <a:extLst>
                    <a:ext uri="{9D8B030D-6E8A-4147-A177-3AD203B41FA5}">
                      <a16:colId xmlns:a16="http://schemas.microsoft.com/office/drawing/2014/main" val="1728834577"/>
                    </a:ext>
                  </a:extLst>
                </a:gridCol>
                <a:gridCol w="5873083">
                  <a:extLst>
                    <a:ext uri="{9D8B030D-6E8A-4147-A177-3AD203B41FA5}">
                      <a16:colId xmlns:a16="http://schemas.microsoft.com/office/drawing/2014/main" val="4271346352"/>
                    </a:ext>
                  </a:extLst>
                </a:gridCol>
              </a:tblGrid>
              <a:tr h="8446149">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dirty="0">
                          <a:solidFill>
                            <a:schemeClr val="tx1"/>
                          </a:solidFill>
                        </a:rPr>
                        <a:t>More Punnett squares to interpret</a:t>
                      </a:r>
                    </a:p>
                    <a:p>
                      <a:pPr>
                        <a:lnSpc>
                          <a:spcPct val="150000"/>
                        </a:lnSpc>
                      </a:pPr>
                      <a:r>
                        <a:rPr lang="en-GB" sz="1200" b="0" dirty="0">
                          <a:solidFill>
                            <a:schemeClr val="tx1"/>
                          </a:solidFill>
                        </a:rPr>
                        <a:t>Using </a:t>
                      </a:r>
                      <a:r>
                        <a:rPr lang="en-GB" sz="1200" b="1" dirty="0">
                          <a:solidFill>
                            <a:schemeClr val="tx1"/>
                          </a:solidFill>
                        </a:rPr>
                        <a:t>B</a:t>
                      </a:r>
                      <a:r>
                        <a:rPr lang="en-GB" sz="1200" b="0" dirty="0">
                          <a:solidFill>
                            <a:schemeClr val="tx1"/>
                          </a:solidFill>
                        </a:rPr>
                        <a:t> for black hair and </a:t>
                      </a:r>
                      <a:r>
                        <a:rPr lang="en-GB" sz="1200" b="1" dirty="0">
                          <a:solidFill>
                            <a:schemeClr val="tx1"/>
                          </a:solidFill>
                        </a:rPr>
                        <a:t>b</a:t>
                      </a:r>
                      <a:r>
                        <a:rPr lang="en-GB" sz="1200" b="0" dirty="0">
                          <a:solidFill>
                            <a:schemeClr val="tx1"/>
                          </a:solidFill>
                        </a:rPr>
                        <a:t> for blond hair </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All offspring are HETEROZYGOUS Bb</a:t>
                      </a:r>
                    </a:p>
                    <a:p>
                      <a:pPr>
                        <a:lnSpc>
                          <a:spcPct val="150000"/>
                        </a:lnSpc>
                      </a:pPr>
                      <a:r>
                        <a:rPr lang="en-GB" sz="1200" b="0" dirty="0">
                          <a:solidFill>
                            <a:schemeClr val="tx1"/>
                          </a:solidFill>
                        </a:rPr>
                        <a:t>for black hair</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50% are HOMOZYGOUS BB for black hair</a:t>
                      </a:r>
                    </a:p>
                    <a:p>
                      <a:pPr>
                        <a:lnSpc>
                          <a:spcPct val="150000"/>
                        </a:lnSpc>
                      </a:pPr>
                      <a:r>
                        <a:rPr lang="en-GB" sz="1200" b="0" dirty="0">
                          <a:solidFill>
                            <a:schemeClr val="tx1"/>
                          </a:solidFill>
                        </a:rPr>
                        <a:t>50%  are HETEROZYGOUS Bb for black hair</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50 %  are HETEROZYGOUS Bb for black hair</a:t>
                      </a:r>
                    </a:p>
                    <a:p>
                      <a:pPr>
                        <a:lnSpc>
                          <a:spcPct val="150000"/>
                        </a:lnSpc>
                      </a:pPr>
                      <a:r>
                        <a:rPr lang="en-GB" sz="1200" b="0" dirty="0">
                          <a:solidFill>
                            <a:schemeClr val="tx1"/>
                          </a:solidFill>
                        </a:rPr>
                        <a:t>50% are HOMOZYGOUS bb for blond hair</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25% are HOMOHZYGOUS BB for black hair</a:t>
                      </a:r>
                    </a:p>
                    <a:p>
                      <a:pPr>
                        <a:lnSpc>
                          <a:spcPct val="150000"/>
                        </a:lnSpc>
                      </a:pPr>
                      <a:r>
                        <a:rPr lang="en-GB" sz="1200" b="0" dirty="0">
                          <a:solidFill>
                            <a:schemeClr val="tx1"/>
                          </a:solidFill>
                        </a:rPr>
                        <a:t>50% are HETEROZYGOUS Bb for black hair</a:t>
                      </a:r>
                    </a:p>
                    <a:p>
                      <a:pPr>
                        <a:lnSpc>
                          <a:spcPct val="150000"/>
                        </a:lnSpc>
                      </a:pPr>
                      <a:r>
                        <a:rPr lang="en-GB" sz="1200" b="0" dirty="0">
                          <a:solidFill>
                            <a:schemeClr val="tx1"/>
                          </a:solidFill>
                        </a:rPr>
                        <a:t>25% are HOMOZYGOUS bb for blond hair</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4">
            <a:extLst>
              <a:ext uri="{FF2B5EF4-FFF2-40B4-BE49-F238E27FC236}">
                <a16:creationId xmlns:a16="http://schemas.microsoft.com/office/drawing/2014/main" id="{1B7C9055-5D54-8743-27BB-BF165F72ACCF}"/>
              </a:ext>
            </a:extLst>
          </p:cNvPr>
          <p:cNvGraphicFramePr>
            <a:graphicFrameLocks noGrp="1"/>
          </p:cNvGraphicFramePr>
          <p:nvPr/>
        </p:nvGraphicFramePr>
        <p:xfrm>
          <a:off x="3783106" y="940354"/>
          <a:ext cx="1931895" cy="1196277"/>
        </p:xfrm>
        <a:graphic>
          <a:graphicData uri="http://schemas.openxmlformats.org/drawingml/2006/table">
            <a:tbl>
              <a:tblPr firstRow="1" bandRow="1">
                <a:tableStyleId>{F5AB1C69-6EDB-4FF4-983F-18BD219EF322}</a:tableStyleId>
              </a:tblPr>
              <a:tblGrid>
                <a:gridCol w="643965">
                  <a:extLst>
                    <a:ext uri="{9D8B030D-6E8A-4147-A177-3AD203B41FA5}">
                      <a16:colId xmlns:a16="http://schemas.microsoft.com/office/drawing/2014/main" val="1101269500"/>
                    </a:ext>
                  </a:extLst>
                </a:gridCol>
                <a:gridCol w="643965">
                  <a:extLst>
                    <a:ext uri="{9D8B030D-6E8A-4147-A177-3AD203B41FA5}">
                      <a16:colId xmlns:a16="http://schemas.microsoft.com/office/drawing/2014/main" val="1523453407"/>
                    </a:ext>
                  </a:extLst>
                </a:gridCol>
                <a:gridCol w="643965">
                  <a:extLst>
                    <a:ext uri="{9D8B030D-6E8A-4147-A177-3AD203B41FA5}">
                      <a16:colId xmlns:a16="http://schemas.microsoft.com/office/drawing/2014/main" val="3397599867"/>
                    </a:ext>
                  </a:extLst>
                </a:gridCol>
              </a:tblGrid>
              <a:tr h="398759">
                <a:tc>
                  <a:txBody>
                    <a:bodyPr/>
                    <a:lstStyle/>
                    <a:p>
                      <a:endParaRPr lang="en-GB"/>
                    </a:p>
                  </a:txBody>
                  <a:tcPr/>
                </a:tc>
                <a:tc>
                  <a:txBody>
                    <a:bodyPr/>
                    <a:lstStyle/>
                    <a:p>
                      <a:r>
                        <a:rPr lang="en-GB" dirty="0">
                          <a:solidFill>
                            <a:schemeClr val="tx1"/>
                          </a:solidFill>
                        </a:rPr>
                        <a:t>B</a:t>
                      </a:r>
                    </a:p>
                  </a:txBody>
                  <a:tcPr/>
                </a:tc>
                <a:tc>
                  <a:txBody>
                    <a:bodyPr/>
                    <a:lstStyle/>
                    <a:p>
                      <a:r>
                        <a:rPr lang="en-GB" dirty="0">
                          <a:solidFill>
                            <a:schemeClr val="tx1"/>
                          </a:solidFill>
                        </a:rPr>
                        <a:t>B</a:t>
                      </a:r>
                    </a:p>
                  </a:txBody>
                  <a:tcPr/>
                </a:tc>
                <a:extLst>
                  <a:ext uri="{0D108BD9-81ED-4DB2-BD59-A6C34878D82A}">
                    <a16:rowId xmlns:a16="http://schemas.microsoft.com/office/drawing/2014/main" val="1780852468"/>
                  </a:ext>
                </a:extLst>
              </a:tr>
              <a:tr h="398759">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3247073189"/>
                  </a:ext>
                </a:extLst>
              </a:tr>
              <a:tr h="398759">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1922967459"/>
                  </a:ext>
                </a:extLst>
              </a:tr>
            </a:tbl>
          </a:graphicData>
        </a:graphic>
      </p:graphicFrame>
      <p:graphicFrame>
        <p:nvGraphicFramePr>
          <p:cNvPr id="5" name="Table 5">
            <a:extLst>
              <a:ext uri="{FF2B5EF4-FFF2-40B4-BE49-F238E27FC236}">
                <a16:creationId xmlns:a16="http://schemas.microsoft.com/office/drawing/2014/main" id="{1E4F92BC-5619-030F-65C2-7AB64A5DB236}"/>
              </a:ext>
            </a:extLst>
          </p:cNvPr>
          <p:cNvGraphicFramePr>
            <a:graphicFrameLocks noGrp="1"/>
          </p:cNvGraphicFramePr>
          <p:nvPr/>
        </p:nvGraphicFramePr>
        <p:xfrm>
          <a:off x="3783104" y="3044003"/>
          <a:ext cx="1931895" cy="1097691"/>
        </p:xfrm>
        <a:graphic>
          <a:graphicData uri="http://schemas.openxmlformats.org/drawingml/2006/table">
            <a:tbl>
              <a:tblPr firstRow="1" bandRow="1">
                <a:tableStyleId>{F5AB1C69-6EDB-4FF4-983F-18BD219EF322}</a:tableStyleId>
              </a:tblPr>
              <a:tblGrid>
                <a:gridCol w="643965">
                  <a:extLst>
                    <a:ext uri="{9D8B030D-6E8A-4147-A177-3AD203B41FA5}">
                      <a16:colId xmlns:a16="http://schemas.microsoft.com/office/drawing/2014/main" val="1726136096"/>
                    </a:ext>
                  </a:extLst>
                </a:gridCol>
                <a:gridCol w="643965">
                  <a:extLst>
                    <a:ext uri="{9D8B030D-6E8A-4147-A177-3AD203B41FA5}">
                      <a16:colId xmlns:a16="http://schemas.microsoft.com/office/drawing/2014/main" val="3925576549"/>
                    </a:ext>
                  </a:extLst>
                </a:gridCol>
                <a:gridCol w="643965">
                  <a:extLst>
                    <a:ext uri="{9D8B030D-6E8A-4147-A177-3AD203B41FA5}">
                      <a16:colId xmlns:a16="http://schemas.microsoft.com/office/drawing/2014/main" val="355096051"/>
                    </a:ext>
                  </a:extLst>
                </a:gridCol>
              </a:tblGrid>
              <a:tr h="317451">
                <a:tc>
                  <a:txBody>
                    <a:bodyPr/>
                    <a:lstStyle/>
                    <a:p>
                      <a:endParaRPr lang="en-GB" sz="1200" dirty="0"/>
                    </a:p>
                  </a:txBody>
                  <a:tcPr/>
                </a:tc>
                <a:tc>
                  <a:txBody>
                    <a:bodyPr/>
                    <a:lstStyle/>
                    <a:p>
                      <a:r>
                        <a:rPr lang="en-GB" sz="1200" dirty="0">
                          <a:solidFill>
                            <a:schemeClr val="tx1"/>
                          </a:solidFill>
                        </a:rPr>
                        <a:t>B</a:t>
                      </a:r>
                    </a:p>
                  </a:txBody>
                  <a:tcPr/>
                </a:tc>
                <a:tc>
                  <a:txBody>
                    <a:bodyPr/>
                    <a:lstStyle/>
                    <a:p>
                      <a:r>
                        <a:rPr lang="en-GB" sz="1200" dirty="0">
                          <a:solidFill>
                            <a:schemeClr val="tx1"/>
                          </a:solidFill>
                        </a:rPr>
                        <a:t>B</a:t>
                      </a:r>
                    </a:p>
                  </a:txBody>
                  <a:tcPr/>
                </a:tc>
                <a:extLst>
                  <a:ext uri="{0D108BD9-81ED-4DB2-BD59-A6C34878D82A}">
                    <a16:rowId xmlns:a16="http://schemas.microsoft.com/office/drawing/2014/main" val="3083819640"/>
                  </a:ext>
                </a:extLst>
              </a:tr>
              <a:tr h="317451">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4190602399"/>
                  </a:ext>
                </a:extLst>
              </a:tr>
              <a:tr h="462789">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1083888133"/>
                  </a:ext>
                </a:extLst>
              </a:tr>
            </a:tbl>
          </a:graphicData>
        </a:graphic>
      </p:graphicFrame>
      <p:graphicFrame>
        <p:nvGraphicFramePr>
          <p:cNvPr id="6" name="Table 6">
            <a:extLst>
              <a:ext uri="{FF2B5EF4-FFF2-40B4-BE49-F238E27FC236}">
                <a16:creationId xmlns:a16="http://schemas.microsoft.com/office/drawing/2014/main" id="{95E6ED0A-CD41-24C7-05A4-53ACAE8C4AB0}"/>
              </a:ext>
            </a:extLst>
          </p:cNvPr>
          <p:cNvGraphicFramePr>
            <a:graphicFrameLocks noGrp="1"/>
          </p:cNvGraphicFramePr>
          <p:nvPr/>
        </p:nvGraphicFramePr>
        <p:xfrm>
          <a:off x="3783104" y="5147646"/>
          <a:ext cx="1931901" cy="1097691"/>
        </p:xfrm>
        <a:graphic>
          <a:graphicData uri="http://schemas.openxmlformats.org/drawingml/2006/table">
            <a:tbl>
              <a:tblPr firstRow="1" bandRow="1">
                <a:tableStyleId>{F5AB1C69-6EDB-4FF4-983F-18BD219EF322}</a:tableStyleId>
              </a:tblPr>
              <a:tblGrid>
                <a:gridCol w="643967">
                  <a:extLst>
                    <a:ext uri="{9D8B030D-6E8A-4147-A177-3AD203B41FA5}">
                      <a16:colId xmlns:a16="http://schemas.microsoft.com/office/drawing/2014/main" val="2574787491"/>
                    </a:ext>
                  </a:extLst>
                </a:gridCol>
                <a:gridCol w="643967">
                  <a:extLst>
                    <a:ext uri="{9D8B030D-6E8A-4147-A177-3AD203B41FA5}">
                      <a16:colId xmlns:a16="http://schemas.microsoft.com/office/drawing/2014/main" val="1914231883"/>
                    </a:ext>
                  </a:extLst>
                </a:gridCol>
                <a:gridCol w="643967">
                  <a:extLst>
                    <a:ext uri="{9D8B030D-6E8A-4147-A177-3AD203B41FA5}">
                      <a16:colId xmlns:a16="http://schemas.microsoft.com/office/drawing/2014/main" val="396910624"/>
                    </a:ext>
                  </a:extLst>
                </a:gridCol>
              </a:tblGrid>
              <a:tr h="365897">
                <a:tc>
                  <a:txBody>
                    <a:bodyPr/>
                    <a:lstStyle/>
                    <a:p>
                      <a:endParaRPr lang="en-GB" sz="1200" dirty="0"/>
                    </a:p>
                  </a:txBody>
                  <a:tcPr/>
                </a:tc>
                <a:tc>
                  <a:txBody>
                    <a:bodyPr/>
                    <a:lstStyle/>
                    <a:p>
                      <a:r>
                        <a:rPr lang="en-GB" sz="1200" dirty="0">
                          <a:solidFill>
                            <a:schemeClr val="tx1"/>
                          </a:solidFill>
                        </a:rPr>
                        <a:t>B</a:t>
                      </a:r>
                    </a:p>
                  </a:txBody>
                  <a:tcPr/>
                </a:tc>
                <a:tc>
                  <a:txBody>
                    <a:bodyPr/>
                    <a:lstStyle/>
                    <a:p>
                      <a:r>
                        <a:rPr lang="en-GB" sz="1200" dirty="0">
                          <a:solidFill>
                            <a:schemeClr val="tx1"/>
                          </a:solidFill>
                        </a:rPr>
                        <a:t>b</a:t>
                      </a:r>
                    </a:p>
                  </a:txBody>
                  <a:tcPr/>
                </a:tc>
                <a:extLst>
                  <a:ext uri="{0D108BD9-81ED-4DB2-BD59-A6C34878D82A}">
                    <a16:rowId xmlns:a16="http://schemas.microsoft.com/office/drawing/2014/main" val="730078646"/>
                  </a:ext>
                </a:extLst>
              </a:tr>
              <a:tr h="365897">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4118776190"/>
                  </a:ext>
                </a:extLst>
              </a:tr>
              <a:tr h="365897">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2110243792"/>
                  </a:ext>
                </a:extLst>
              </a:tr>
            </a:tbl>
          </a:graphicData>
        </a:graphic>
      </p:graphicFrame>
      <p:graphicFrame>
        <p:nvGraphicFramePr>
          <p:cNvPr id="7" name="Table 7">
            <a:extLst>
              <a:ext uri="{FF2B5EF4-FFF2-40B4-BE49-F238E27FC236}">
                <a16:creationId xmlns:a16="http://schemas.microsoft.com/office/drawing/2014/main" id="{4FDDCF4B-ACF8-2936-38DC-8C19FA830DC0}"/>
              </a:ext>
            </a:extLst>
          </p:cNvPr>
          <p:cNvGraphicFramePr>
            <a:graphicFrameLocks noGrp="1"/>
          </p:cNvGraphicFramePr>
          <p:nvPr/>
        </p:nvGraphicFramePr>
        <p:xfrm>
          <a:off x="3783097" y="7117976"/>
          <a:ext cx="1931901" cy="1196277"/>
        </p:xfrm>
        <a:graphic>
          <a:graphicData uri="http://schemas.openxmlformats.org/drawingml/2006/table">
            <a:tbl>
              <a:tblPr firstRow="1" bandRow="1">
                <a:tableStyleId>{F5AB1C69-6EDB-4FF4-983F-18BD219EF322}</a:tableStyleId>
              </a:tblPr>
              <a:tblGrid>
                <a:gridCol w="643967">
                  <a:extLst>
                    <a:ext uri="{9D8B030D-6E8A-4147-A177-3AD203B41FA5}">
                      <a16:colId xmlns:a16="http://schemas.microsoft.com/office/drawing/2014/main" val="151523082"/>
                    </a:ext>
                  </a:extLst>
                </a:gridCol>
                <a:gridCol w="643967">
                  <a:extLst>
                    <a:ext uri="{9D8B030D-6E8A-4147-A177-3AD203B41FA5}">
                      <a16:colId xmlns:a16="http://schemas.microsoft.com/office/drawing/2014/main" val="3908774145"/>
                    </a:ext>
                  </a:extLst>
                </a:gridCol>
                <a:gridCol w="643967">
                  <a:extLst>
                    <a:ext uri="{9D8B030D-6E8A-4147-A177-3AD203B41FA5}">
                      <a16:colId xmlns:a16="http://schemas.microsoft.com/office/drawing/2014/main" val="1673739994"/>
                    </a:ext>
                  </a:extLst>
                </a:gridCol>
              </a:tblGrid>
              <a:tr h="398759">
                <a:tc>
                  <a:txBody>
                    <a:bodyPr/>
                    <a:lstStyle/>
                    <a:p>
                      <a:endParaRPr lang="en-GB" sz="1200"/>
                    </a:p>
                  </a:txBody>
                  <a:tcPr/>
                </a:tc>
                <a:tc>
                  <a:txBody>
                    <a:bodyPr/>
                    <a:lstStyle/>
                    <a:p>
                      <a:r>
                        <a:rPr lang="en-GB" sz="1200" dirty="0">
                          <a:solidFill>
                            <a:schemeClr val="tx1"/>
                          </a:solidFill>
                        </a:rPr>
                        <a:t>B</a:t>
                      </a:r>
                    </a:p>
                  </a:txBody>
                  <a:tcPr/>
                </a:tc>
                <a:tc>
                  <a:txBody>
                    <a:bodyPr/>
                    <a:lstStyle/>
                    <a:p>
                      <a:r>
                        <a:rPr lang="en-GB" sz="1200" dirty="0">
                          <a:solidFill>
                            <a:schemeClr val="tx1"/>
                          </a:solidFill>
                        </a:rPr>
                        <a:t>b</a:t>
                      </a:r>
                    </a:p>
                  </a:txBody>
                  <a:tcPr/>
                </a:tc>
                <a:extLst>
                  <a:ext uri="{0D108BD9-81ED-4DB2-BD59-A6C34878D82A}">
                    <a16:rowId xmlns:a16="http://schemas.microsoft.com/office/drawing/2014/main" val="2029317999"/>
                  </a:ext>
                </a:extLst>
              </a:tr>
              <a:tr h="398759">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52875948"/>
                  </a:ext>
                </a:extLst>
              </a:tr>
              <a:tr h="398759">
                <a:tc>
                  <a:txBody>
                    <a:bodyPr/>
                    <a:lstStyle/>
                    <a:p>
                      <a:r>
                        <a:rPr lang="en-GB" sz="1200" dirty="0"/>
                        <a:t>b</a:t>
                      </a:r>
                    </a:p>
                  </a:txBody>
                  <a:tcPr/>
                </a:tc>
                <a:tc>
                  <a:txBody>
                    <a:bodyPr/>
                    <a:lstStyle/>
                    <a:p>
                      <a:r>
                        <a:rPr lang="en-GB" sz="1200" dirty="0"/>
                        <a:t>Bb</a:t>
                      </a:r>
                    </a:p>
                  </a:txBody>
                  <a:tcPr/>
                </a:tc>
                <a:tc>
                  <a:txBody>
                    <a:bodyPr/>
                    <a:lstStyle/>
                    <a:p>
                      <a:r>
                        <a:rPr lang="en-GB" sz="1200" dirty="0"/>
                        <a:t>bb</a:t>
                      </a:r>
                    </a:p>
                  </a:txBody>
                  <a:tcPr/>
                </a:tc>
                <a:extLst>
                  <a:ext uri="{0D108BD9-81ED-4DB2-BD59-A6C34878D82A}">
                    <a16:rowId xmlns:a16="http://schemas.microsoft.com/office/drawing/2014/main" val="778669822"/>
                  </a:ext>
                </a:extLst>
              </a:tr>
            </a:tbl>
          </a:graphicData>
        </a:graphic>
      </p:graphicFrame>
      <p:sp>
        <p:nvSpPr>
          <p:cNvPr id="8" name="Slide Number Placeholder 7">
            <a:extLst>
              <a:ext uri="{FF2B5EF4-FFF2-40B4-BE49-F238E27FC236}">
                <a16:creationId xmlns:a16="http://schemas.microsoft.com/office/drawing/2014/main" id="{44132F6A-0822-4420-0FE9-AE722FCEE1C7}"/>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1863717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E8971-0410-878D-E74C-7FB604A33B3D}"/>
              </a:ext>
            </a:extLst>
          </p:cNvPr>
          <p:cNvSpPr>
            <a:spLocks noGrp="1"/>
          </p:cNvSpPr>
          <p:nvPr>
            <p:ph idx="1"/>
          </p:nvPr>
        </p:nvSpPr>
        <p:spPr>
          <a:xfrm>
            <a:off x="579772" y="553453"/>
            <a:ext cx="5915025" cy="7826877"/>
          </a:xfrm>
        </p:spPr>
        <p:txBody>
          <a:bodyPr>
            <a:normAutofit/>
          </a:bodyPr>
          <a:lstStyle/>
          <a:p>
            <a:pPr marL="0" indent="0">
              <a:buNone/>
            </a:pPr>
            <a:r>
              <a:rPr lang="en-GB" sz="1200" b="1" u="sng" dirty="0"/>
              <a:t>WE DO - Punnett Squares practice. More to come in the next lesson too. </a:t>
            </a:r>
          </a:p>
          <a:p>
            <a:pPr marL="0" indent="0">
              <a:buNone/>
            </a:pPr>
            <a:r>
              <a:rPr lang="en-GB" sz="1200" dirty="0"/>
              <a:t>Construct a punnet square for a cross between a  short haired cow and a  long haired bull</a:t>
            </a:r>
          </a:p>
          <a:p>
            <a:pPr marL="0" indent="0">
              <a:buNone/>
            </a:pPr>
            <a:r>
              <a:rPr lang="en-GB" sz="1200" dirty="0"/>
              <a:t>The alleles for hair length  is S for short  and s for long</a:t>
            </a:r>
          </a:p>
          <a:p>
            <a:pPr marL="0" indent="0">
              <a:buNone/>
            </a:pPr>
            <a:r>
              <a:rPr lang="en-GB" sz="1200" dirty="0"/>
              <a:t>What are the two possibilities for the cow. What are the possibilities for the offspring.</a:t>
            </a:r>
          </a:p>
          <a:p>
            <a:pPr marL="0" indent="0">
              <a:buNone/>
            </a:pPr>
            <a:r>
              <a:rPr lang="en-GB" sz="1200" dirty="0"/>
              <a:t>Show gametes, offspring and phenotype.</a:t>
            </a:r>
          </a:p>
          <a:p>
            <a:pPr marL="0" indent="0">
              <a:buNone/>
            </a:pPr>
            <a:endParaRPr lang="en-GB" sz="1200" dirty="0"/>
          </a:p>
          <a:p>
            <a:pPr marL="0" indent="0">
              <a:buNone/>
            </a:pPr>
            <a:endParaRPr lang="en-GB" sz="1200" dirty="0"/>
          </a:p>
        </p:txBody>
      </p:sp>
      <p:graphicFrame>
        <p:nvGraphicFramePr>
          <p:cNvPr id="4" name="Table 4">
            <a:extLst>
              <a:ext uri="{FF2B5EF4-FFF2-40B4-BE49-F238E27FC236}">
                <a16:creationId xmlns:a16="http://schemas.microsoft.com/office/drawing/2014/main" id="{924E86DA-3C40-A004-F415-E42F4D49CEB7}"/>
              </a:ext>
            </a:extLst>
          </p:cNvPr>
          <p:cNvGraphicFramePr>
            <a:graphicFrameLocks noGrp="1"/>
          </p:cNvGraphicFramePr>
          <p:nvPr/>
        </p:nvGraphicFramePr>
        <p:xfrm>
          <a:off x="2562726" y="2081463"/>
          <a:ext cx="3152274" cy="2165685"/>
        </p:xfrm>
        <a:graphic>
          <a:graphicData uri="http://schemas.openxmlformats.org/drawingml/2006/table">
            <a:tbl>
              <a:tblPr firstRow="1" bandRow="1">
                <a:tableStyleId>{F5AB1C69-6EDB-4FF4-983F-18BD219EF322}</a:tableStyleId>
              </a:tblPr>
              <a:tblGrid>
                <a:gridCol w="1050758">
                  <a:extLst>
                    <a:ext uri="{9D8B030D-6E8A-4147-A177-3AD203B41FA5}">
                      <a16:colId xmlns:a16="http://schemas.microsoft.com/office/drawing/2014/main" val="1159945518"/>
                    </a:ext>
                  </a:extLst>
                </a:gridCol>
                <a:gridCol w="1050758">
                  <a:extLst>
                    <a:ext uri="{9D8B030D-6E8A-4147-A177-3AD203B41FA5}">
                      <a16:colId xmlns:a16="http://schemas.microsoft.com/office/drawing/2014/main" val="3873040161"/>
                    </a:ext>
                  </a:extLst>
                </a:gridCol>
                <a:gridCol w="1050758">
                  <a:extLst>
                    <a:ext uri="{9D8B030D-6E8A-4147-A177-3AD203B41FA5}">
                      <a16:colId xmlns:a16="http://schemas.microsoft.com/office/drawing/2014/main" val="511079928"/>
                    </a:ext>
                  </a:extLst>
                </a:gridCol>
              </a:tblGrid>
              <a:tr h="721895">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52226142"/>
                  </a:ext>
                </a:extLst>
              </a:tr>
              <a:tr h="721895">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913799731"/>
                  </a:ext>
                </a:extLst>
              </a:tr>
              <a:tr h="721895">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08581927"/>
                  </a:ext>
                </a:extLst>
              </a:tr>
            </a:tbl>
          </a:graphicData>
        </a:graphic>
      </p:graphicFrame>
      <p:graphicFrame>
        <p:nvGraphicFramePr>
          <p:cNvPr id="5" name="Table 4">
            <a:extLst>
              <a:ext uri="{FF2B5EF4-FFF2-40B4-BE49-F238E27FC236}">
                <a16:creationId xmlns:a16="http://schemas.microsoft.com/office/drawing/2014/main" id="{930CF7EB-DEC6-D989-8742-261B93BBBD93}"/>
              </a:ext>
            </a:extLst>
          </p:cNvPr>
          <p:cNvGraphicFramePr>
            <a:graphicFrameLocks noGrp="1"/>
          </p:cNvGraphicFramePr>
          <p:nvPr/>
        </p:nvGraphicFramePr>
        <p:xfrm>
          <a:off x="2562726" y="5153526"/>
          <a:ext cx="3152274" cy="2041359"/>
        </p:xfrm>
        <a:graphic>
          <a:graphicData uri="http://schemas.openxmlformats.org/drawingml/2006/table">
            <a:tbl>
              <a:tblPr firstRow="1" bandRow="1">
                <a:tableStyleId>{F5AB1C69-6EDB-4FF4-983F-18BD219EF322}</a:tableStyleId>
              </a:tblPr>
              <a:tblGrid>
                <a:gridCol w="1050758">
                  <a:extLst>
                    <a:ext uri="{9D8B030D-6E8A-4147-A177-3AD203B41FA5}">
                      <a16:colId xmlns:a16="http://schemas.microsoft.com/office/drawing/2014/main" val="2458536876"/>
                    </a:ext>
                  </a:extLst>
                </a:gridCol>
                <a:gridCol w="1050758">
                  <a:extLst>
                    <a:ext uri="{9D8B030D-6E8A-4147-A177-3AD203B41FA5}">
                      <a16:colId xmlns:a16="http://schemas.microsoft.com/office/drawing/2014/main" val="652016645"/>
                    </a:ext>
                  </a:extLst>
                </a:gridCol>
                <a:gridCol w="1050758">
                  <a:extLst>
                    <a:ext uri="{9D8B030D-6E8A-4147-A177-3AD203B41FA5}">
                      <a16:colId xmlns:a16="http://schemas.microsoft.com/office/drawing/2014/main" val="1809953340"/>
                    </a:ext>
                  </a:extLst>
                </a:gridCol>
              </a:tblGrid>
              <a:tr h="680453">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83529013"/>
                  </a:ext>
                </a:extLst>
              </a:tr>
              <a:tr h="680453">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59685875"/>
                  </a:ext>
                </a:extLst>
              </a:tr>
              <a:tr h="680453">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33940021"/>
                  </a:ext>
                </a:extLst>
              </a:tr>
            </a:tbl>
          </a:graphicData>
        </a:graphic>
      </p:graphicFrame>
      <p:sp>
        <p:nvSpPr>
          <p:cNvPr id="2" name="Rectangle 1">
            <a:extLst>
              <a:ext uri="{FF2B5EF4-FFF2-40B4-BE49-F238E27FC236}">
                <a16:creationId xmlns:a16="http://schemas.microsoft.com/office/drawing/2014/main" id="{EE4F30BC-3B22-5758-CB33-F1CA9926F40E}"/>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14C8C599-90B7-9549-98D9-A61D90229566}"/>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3783738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E8971-0410-878D-E74C-7FB604A33B3D}"/>
              </a:ext>
            </a:extLst>
          </p:cNvPr>
          <p:cNvSpPr>
            <a:spLocks noGrp="1"/>
          </p:cNvSpPr>
          <p:nvPr>
            <p:ph idx="1"/>
          </p:nvPr>
        </p:nvSpPr>
        <p:spPr>
          <a:xfrm>
            <a:off x="471488" y="409074"/>
            <a:ext cx="5915025" cy="7826877"/>
          </a:xfrm>
        </p:spPr>
        <p:txBody>
          <a:bodyPr>
            <a:normAutofit/>
          </a:bodyPr>
          <a:lstStyle/>
          <a:p>
            <a:pPr marL="0" indent="0">
              <a:buNone/>
            </a:pPr>
            <a:r>
              <a:rPr lang="en-GB" sz="1200" b="1" u="sng" dirty="0"/>
              <a:t>Punnett Squares practice: ANSWERS</a:t>
            </a:r>
          </a:p>
          <a:p>
            <a:pPr marL="0" indent="0">
              <a:buNone/>
            </a:pPr>
            <a:r>
              <a:rPr lang="en-GB" sz="1200" dirty="0"/>
              <a:t>Construct a punnet square for a cross between a  short haired cow and a long haired bull</a:t>
            </a:r>
          </a:p>
          <a:p>
            <a:pPr marL="0" indent="0">
              <a:buNone/>
            </a:pPr>
            <a:r>
              <a:rPr lang="en-GB" sz="1200" dirty="0"/>
              <a:t>The allele for short hair is S and for  long hair is s</a:t>
            </a:r>
          </a:p>
          <a:p>
            <a:pPr marL="0" indent="0">
              <a:buNone/>
            </a:pPr>
            <a:r>
              <a:rPr lang="en-GB" sz="1200" dirty="0"/>
              <a:t>What are the two possibilities for the cow. What are the possibilities for the offspring.</a:t>
            </a:r>
          </a:p>
          <a:p>
            <a:pPr marL="0" indent="0">
              <a:buNone/>
            </a:pPr>
            <a:r>
              <a:rPr lang="en-GB" sz="1200" dirty="0"/>
              <a:t>Show gametes, offspring and phenotype.</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r>
              <a:rPr lang="en-GB" sz="1200" dirty="0"/>
              <a:t>Offspring all Ss so all</a:t>
            </a:r>
          </a:p>
          <a:p>
            <a:pPr marL="0" indent="0">
              <a:buNone/>
            </a:pPr>
            <a:r>
              <a:rPr lang="en-GB" sz="1200" dirty="0"/>
              <a:t> short haired</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r>
              <a:rPr lang="en-GB" sz="1200" dirty="0"/>
              <a:t>Offspring are 50% Long haired ss</a:t>
            </a:r>
          </a:p>
          <a:p>
            <a:pPr marL="0" indent="0">
              <a:buNone/>
            </a:pPr>
            <a:r>
              <a:rPr lang="en-GB" sz="1200" dirty="0"/>
              <a:t> and 50%  short haired Ss</a:t>
            </a:r>
          </a:p>
          <a:p>
            <a:pPr marL="0" indent="0">
              <a:buNone/>
            </a:pPr>
            <a:endParaRPr lang="en-GB" sz="1200" dirty="0"/>
          </a:p>
        </p:txBody>
      </p:sp>
      <p:graphicFrame>
        <p:nvGraphicFramePr>
          <p:cNvPr id="4" name="Table 4">
            <a:extLst>
              <a:ext uri="{FF2B5EF4-FFF2-40B4-BE49-F238E27FC236}">
                <a16:creationId xmlns:a16="http://schemas.microsoft.com/office/drawing/2014/main" id="{924E86DA-3C40-A004-F415-E42F4D49CEB7}"/>
              </a:ext>
            </a:extLst>
          </p:cNvPr>
          <p:cNvGraphicFramePr>
            <a:graphicFrameLocks noGrp="1"/>
          </p:cNvGraphicFramePr>
          <p:nvPr/>
        </p:nvGraphicFramePr>
        <p:xfrm>
          <a:off x="3429000" y="2081463"/>
          <a:ext cx="2286000" cy="2165685"/>
        </p:xfrm>
        <a:graphic>
          <a:graphicData uri="http://schemas.openxmlformats.org/drawingml/2006/table">
            <a:tbl>
              <a:tblPr firstRow="1" bandRow="1">
                <a:tableStyleId>{F5AB1C69-6EDB-4FF4-983F-18BD219EF322}</a:tableStyleId>
              </a:tblPr>
              <a:tblGrid>
                <a:gridCol w="762000">
                  <a:extLst>
                    <a:ext uri="{9D8B030D-6E8A-4147-A177-3AD203B41FA5}">
                      <a16:colId xmlns:a16="http://schemas.microsoft.com/office/drawing/2014/main" val="1159945518"/>
                    </a:ext>
                  </a:extLst>
                </a:gridCol>
                <a:gridCol w="762000">
                  <a:extLst>
                    <a:ext uri="{9D8B030D-6E8A-4147-A177-3AD203B41FA5}">
                      <a16:colId xmlns:a16="http://schemas.microsoft.com/office/drawing/2014/main" val="3873040161"/>
                    </a:ext>
                  </a:extLst>
                </a:gridCol>
                <a:gridCol w="762000">
                  <a:extLst>
                    <a:ext uri="{9D8B030D-6E8A-4147-A177-3AD203B41FA5}">
                      <a16:colId xmlns:a16="http://schemas.microsoft.com/office/drawing/2014/main" val="511079928"/>
                    </a:ext>
                  </a:extLst>
                </a:gridCol>
              </a:tblGrid>
              <a:tr h="721895">
                <a:tc>
                  <a:txBody>
                    <a:bodyPr/>
                    <a:lstStyle/>
                    <a:p>
                      <a:pPr algn="ctr"/>
                      <a:endParaRPr lang="en-GB" sz="1200" dirty="0"/>
                    </a:p>
                  </a:txBody>
                  <a:tcPr/>
                </a:tc>
                <a:tc>
                  <a:txBody>
                    <a:bodyPr/>
                    <a:lstStyle/>
                    <a:p>
                      <a:pPr algn="ctr"/>
                      <a:r>
                        <a:rPr lang="en-GB" sz="1200" dirty="0">
                          <a:solidFill>
                            <a:schemeClr val="tx1"/>
                          </a:solidFill>
                        </a:rPr>
                        <a:t>S</a:t>
                      </a:r>
                    </a:p>
                  </a:txBody>
                  <a:tcPr/>
                </a:tc>
                <a:tc>
                  <a:txBody>
                    <a:bodyPr/>
                    <a:lstStyle/>
                    <a:p>
                      <a:pPr algn="ctr"/>
                      <a:r>
                        <a:rPr lang="en-GB" sz="1200" dirty="0">
                          <a:solidFill>
                            <a:schemeClr val="tx1"/>
                          </a:solidFill>
                        </a:rPr>
                        <a:t>S</a:t>
                      </a:r>
                    </a:p>
                  </a:txBody>
                  <a:tcPr/>
                </a:tc>
                <a:extLst>
                  <a:ext uri="{0D108BD9-81ED-4DB2-BD59-A6C34878D82A}">
                    <a16:rowId xmlns:a16="http://schemas.microsoft.com/office/drawing/2014/main" val="3852226142"/>
                  </a:ext>
                </a:extLst>
              </a:tr>
              <a:tr h="721895">
                <a:tc>
                  <a:txBody>
                    <a:bodyPr/>
                    <a:lstStyle/>
                    <a:p>
                      <a:pPr algn="ctr"/>
                      <a:r>
                        <a:rPr lang="en-GB" sz="1200" dirty="0">
                          <a:solidFill>
                            <a:schemeClr val="tx1"/>
                          </a:solidFill>
                        </a:rPr>
                        <a:t>s</a:t>
                      </a:r>
                    </a:p>
                  </a:txBody>
                  <a:tcPr/>
                </a:tc>
                <a:tc>
                  <a:txBody>
                    <a:bodyPr/>
                    <a:lstStyle/>
                    <a:p>
                      <a:pPr algn="ctr"/>
                      <a:r>
                        <a:rPr lang="en-GB" sz="1200" dirty="0"/>
                        <a:t>Ss</a:t>
                      </a:r>
                    </a:p>
                  </a:txBody>
                  <a:tcPr/>
                </a:tc>
                <a:tc>
                  <a:txBody>
                    <a:bodyPr/>
                    <a:lstStyle/>
                    <a:p>
                      <a:pPr algn="ctr"/>
                      <a:r>
                        <a:rPr lang="en-GB" sz="1200" dirty="0"/>
                        <a:t>Ss</a:t>
                      </a:r>
                    </a:p>
                  </a:txBody>
                  <a:tcPr/>
                </a:tc>
                <a:extLst>
                  <a:ext uri="{0D108BD9-81ED-4DB2-BD59-A6C34878D82A}">
                    <a16:rowId xmlns:a16="http://schemas.microsoft.com/office/drawing/2014/main" val="1913799731"/>
                  </a:ext>
                </a:extLst>
              </a:tr>
              <a:tr h="721895">
                <a:tc>
                  <a:txBody>
                    <a:bodyPr/>
                    <a:lstStyle/>
                    <a:p>
                      <a:pPr algn="ctr"/>
                      <a:r>
                        <a:rPr lang="en-GB" sz="1200" dirty="0"/>
                        <a:t>s</a:t>
                      </a:r>
                    </a:p>
                  </a:txBody>
                  <a:tcPr/>
                </a:tc>
                <a:tc>
                  <a:txBody>
                    <a:bodyPr/>
                    <a:lstStyle/>
                    <a:p>
                      <a:pPr algn="ctr"/>
                      <a:r>
                        <a:rPr lang="en-GB" sz="1200" dirty="0"/>
                        <a:t>Ss</a:t>
                      </a:r>
                    </a:p>
                  </a:txBody>
                  <a:tcPr/>
                </a:tc>
                <a:tc>
                  <a:txBody>
                    <a:bodyPr/>
                    <a:lstStyle/>
                    <a:p>
                      <a:pPr algn="ctr"/>
                      <a:r>
                        <a:rPr lang="en-GB" sz="1200" dirty="0"/>
                        <a:t>Ss</a:t>
                      </a:r>
                    </a:p>
                  </a:txBody>
                  <a:tcPr/>
                </a:tc>
                <a:extLst>
                  <a:ext uri="{0D108BD9-81ED-4DB2-BD59-A6C34878D82A}">
                    <a16:rowId xmlns:a16="http://schemas.microsoft.com/office/drawing/2014/main" val="708581927"/>
                  </a:ext>
                </a:extLst>
              </a:tr>
            </a:tbl>
          </a:graphicData>
        </a:graphic>
      </p:graphicFrame>
      <p:graphicFrame>
        <p:nvGraphicFramePr>
          <p:cNvPr id="5" name="Table 4">
            <a:extLst>
              <a:ext uri="{FF2B5EF4-FFF2-40B4-BE49-F238E27FC236}">
                <a16:creationId xmlns:a16="http://schemas.microsoft.com/office/drawing/2014/main" id="{930CF7EB-DEC6-D989-8742-261B93BBBD93}"/>
              </a:ext>
            </a:extLst>
          </p:cNvPr>
          <p:cNvGraphicFramePr>
            <a:graphicFrameLocks noGrp="1"/>
          </p:cNvGraphicFramePr>
          <p:nvPr/>
        </p:nvGraphicFramePr>
        <p:xfrm>
          <a:off x="3405204" y="5153526"/>
          <a:ext cx="2309796" cy="2041359"/>
        </p:xfrm>
        <a:graphic>
          <a:graphicData uri="http://schemas.openxmlformats.org/drawingml/2006/table">
            <a:tbl>
              <a:tblPr firstRow="1" bandRow="1">
                <a:tableStyleId>{F5AB1C69-6EDB-4FF4-983F-18BD219EF322}</a:tableStyleId>
              </a:tblPr>
              <a:tblGrid>
                <a:gridCol w="817880">
                  <a:extLst>
                    <a:ext uri="{9D8B030D-6E8A-4147-A177-3AD203B41FA5}">
                      <a16:colId xmlns:a16="http://schemas.microsoft.com/office/drawing/2014/main" val="2458536876"/>
                    </a:ext>
                  </a:extLst>
                </a:gridCol>
                <a:gridCol w="818148">
                  <a:extLst>
                    <a:ext uri="{9D8B030D-6E8A-4147-A177-3AD203B41FA5}">
                      <a16:colId xmlns:a16="http://schemas.microsoft.com/office/drawing/2014/main" val="652016645"/>
                    </a:ext>
                  </a:extLst>
                </a:gridCol>
                <a:gridCol w="673768">
                  <a:extLst>
                    <a:ext uri="{9D8B030D-6E8A-4147-A177-3AD203B41FA5}">
                      <a16:colId xmlns:a16="http://schemas.microsoft.com/office/drawing/2014/main" val="1809953340"/>
                    </a:ext>
                  </a:extLst>
                </a:gridCol>
              </a:tblGrid>
              <a:tr h="680453">
                <a:tc>
                  <a:txBody>
                    <a:bodyPr/>
                    <a:lstStyle/>
                    <a:p>
                      <a:pPr algn="ctr"/>
                      <a:endParaRPr lang="en-GB" sz="1200"/>
                    </a:p>
                  </a:txBody>
                  <a:tcPr/>
                </a:tc>
                <a:tc>
                  <a:txBody>
                    <a:bodyPr/>
                    <a:lstStyle/>
                    <a:p>
                      <a:pPr algn="ctr"/>
                      <a:r>
                        <a:rPr lang="en-GB" sz="1200" dirty="0">
                          <a:solidFill>
                            <a:schemeClr val="tx1"/>
                          </a:solidFill>
                        </a:rPr>
                        <a:t>S</a:t>
                      </a:r>
                    </a:p>
                  </a:txBody>
                  <a:tcPr/>
                </a:tc>
                <a:tc>
                  <a:txBody>
                    <a:bodyPr/>
                    <a:lstStyle/>
                    <a:p>
                      <a:pPr algn="ctr"/>
                      <a:r>
                        <a:rPr lang="en-GB" sz="1200" dirty="0">
                          <a:solidFill>
                            <a:schemeClr val="tx1"/>
                          </a:solidFill>
                        </a:rPr>
                        <a:t>s</a:t>
                      </a:r>
                    </a:p>
                  </a:txBody>
                  <a:tcPr/>
                </a:tc>
                <a:extLst>
                  <a:ext uri="{0D108BD9-81ED-4DB2-BD59-A6C34878D82A}">
                    <a16:rowId xmlns:a16="http://schemas.microsoft.com/office/drawing/2014/main" val="3983529013"/>
                  </a:ext>
                </a:extLst>
              </a:tr>
              <a:tr h="680453">
                <a:tc>
                  <a:txBody>
                    <a:bodyPr/>
                    <a:lstStyle/>
                    <a:p>
                      <a:pPr algn="ctr"/>
                      <a:r>
                        <a:rPr lang="en-GB" sz="1200" dirty="0">
                          <a:solidFill>
                            <a:schemeClr val="tx1"/>
                          </a:solidFill>
                        </a:rPr>
                        <a:t>s</a:t>
                      </a:r>
                    </a:p>
                  </a:txBody>
                  <a:tcPr/>
                </a:tc>
                <a:tc>
                  <a:txBody>
                    <a:bodyPr/>
                    <a:lstStyle/>
                    <a:p>
                      <a:pPr algn="ctr"/>
                      <a:r>
                        <a:rPr lang="en-GB" sz="1200" dirty="0"/>
                        <a:t>Ss</a:t>
                      </a:r>
                    </a:p>
                  </a:txBody>
                  <a:tcPr/>
                </a:tc>
                <a:tc>
                  <a:txBody>
                    <a:bodyPr/>
                    <a:lstStyle/>
                    <a:p>
                      <a:pPr algn="ctr"/>
                      <a:r>
                        <a:rPr lang="en-GB" sz="1200" dirty="0"/>
                        <a:t>ss</a:t>
                      </a:r>
                    </a:p>
                  </a:txBody>
                  <a:tcPr/>
                </a:tc>
                <a:extLst>
                  <a:ext uri="{0D108BD9-81ED-4DB2-BD59-A6C34878D82A}">
                    <a16:rowId xmlns:a16="http://schemas.microsoft.com/office/drawing/2014/main" val="259685875"/>
                  </a:ext>
                </a:extLst>
              </a:tr>
              <a:tr h="680453">
                <a:tc>
                  <a:txBody>
                    <a:bodyPr/>
                    <a:lstStyle/>
                    <a:p>
                      <a:pPr algn="ctr"/>
                      <a:r>
                        <a:rPr lang="en-GB" sz="1200" dirty="0">
                          <a:solidFill>
                            <a:schemeClr val="tx1"/>
                          </a:solidFill>
                        </a:rPr>
                        <a:t>s</a:t>
                      </a:r>
                    </a:p>
                  </a:txBody>
                  <a:tcPr/>
                </a:tc>
                <a:tc>
                  <a:txBody>
                    <a:bodyPr/>
                    <a:lstStyle/>
                    <a:p>
                      <a:pPr algn="ctr"/>
                      <a:r>
                        <a:rPr lang="en-GB" sz="1200" dirty="0"/>
                        <a:t>Ss</a:t>
                      </a:r>
                    </a:p>
                  </a:txBody>
                  <a:tcPr/>
                </a:tc>
                <a:tc>
                  <a:txBody>
                    <a:bodyPr/>
                    <a:lstStyle/>
                    <a:p>
                      <a:pPr algn="ctr"/>
                      <a:r>
                        <a:rPr lang="en-GB" sz="1200" dirty="0"/>
                        <a:t>ss</a:t>
                      </a:r>
                    </a:p>
                  </a:txBody>
                  <a:tcPr/>
                </a:tc>
                <a:extLst>
                  <a:ext uri="{0D108BD9-81ED-4DB2-BD59-A6C34878D82A}">
                    <a16:rowId xmlns:a16="http://schemas.microsoft.com/office/drawing/2014/main" val="4233940021"/>
                  </a:ext>
                </a:extLst>
              </a:tr>
            </a:tbl>
          </a:graphicData>
        </a:graphic>
      </p:graphicFrame>
      <p:sp>
        <p:nvSpPr>
          <p:cNvPr id="2" name="Rectangle 1">
            <a:extLst>
              <a:ext uri="{FF2B5EF4-FFF2-40B4-BE49-F238E27FC236}">
                <a16:creationId xmlns:a16="http://schemas.microsoft.com/office/drawing/2014/main" id="{53C012B5-710A-E3D8-94E9-6417C8F8BFD2}"/>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596C7F75-0E54-59FB-47D9-89354970952E}"/>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2299185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239446303"/>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Family trees</a:t>
                      </a:r>
                    </a:p>
                    <a:p>
                      <a:pPr>
                        <a:lnSpc>
                          <a:spcPct val="150000"/>
                        </a:lnSpc>
                      </a:pPr>
                      <a:r>
                        <a:rPr lang="en-GB" sz="1200" b="0" dirty="0">
                          <a:solidFill>
                            <a:schemeClr val="tx1"/>
                          </a:solidFill>
                        </a:rPr>
                        <a:t>You need to interpret a family tree. Knowing how inheritance works will help you interpret a family tree. You need to look at which alleles are dominant and which are recessive. Remember if a dominant allele is present then that characteristic will show. Fortunately most genetic conditions are recessive. If a person has a genetic disorder caused by a recessive allele then they must have both alleles e.g. bb. However if a person has one normal allele and one for the disorder e.g. Bb then they CARRY the disorder but wont be affected by it. We call them a </a:t>
                      </a:r>
                      <a:r>
                        <a:rPr lang="en-GB" sz="1200" b="1" u="sng" dirty="0">
                          <a:solidFill>
                            <a:schemeClr val="tx1"/>
                          </a:solidFill>
                        </a:rPr>
                        <a:t>CARRIER</a:t>
                      </a:r>
                      <a:r>
                        <a:rPr lang="en-GB" sz="1200" b="0" dirty="0">
                          <a:solidFill>
                            <a:schemeClr val="tx1"/>
                          </a:solidFill>
                        </a:rPr>
                        <a:t>. They can however pass it on to their offspring. </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dirty="0">
                          <a:solidFill>
                            <a:schemeClr val="tx1"/>
                          </a:solidFill>
                        </a:rPr>
                        <a:t>                                     female                                               male</a:t>
                      </a:r>
                    </a:p>
                    <a:p>
                      <a:pPr algn="ct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b="0" dirty="0">
                          <a:solidFill>
                            <a:schemeClr val="tx1"/>
                          </a:solidFill>
                        </a:rPr>
                        <a:t>From this you can see that the CF gene is not dominant as not everyone has it. </a:t>
                      </a:r>
                    </a:p>
                    <a:p>
                      <a:pPr>
                        <a:lnSpc>
                          <a:spcPct val="150000"/>
                        </a:lnSpc>
                      </a:pPr>
                      <a:r>
                        <a:rPr lang="en-GB" sz="1200" b="0" dirty="0">
                          <a:solidFill>
                            <a:schemeClr val="tx1"/>
                          </a:solidFill>
                        </a:rPr>
                        <a:t>It can also skip generations which is why it is difficult to track unless someone is born with it then genetic screening will begin. Genetic counsellors use these family trees to help families who carry or have genetic disorders to trace who has it and who is likely to inherit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7" name="Picture 6">
            <a:extLst>
              <a:ext uri="{FF2B5EF4-FFF2-40B4-BE49-F238E27FC236}">
                <a16:creationId xmlns:a16="http://schemas.microsoft.com/office/drawing/2014/main" id="{9545DD58-1081-F3F9-F23E-114B3F912C16}"/>
              </a:ext>
            </a:extLst>
          </p:cNvPr>
          <p:cNvPicPr>
            <a:picLocks noChangeAspect="1"/>
          </p:cNvPicPr>
          <p:nvPr/>
        </p:nvPicPr>
        <p:blipFill>
          <a:blip r:embed="rId2"/>
          <a:stretch>
            <a:fillRect/>
          </a:stretch>
        </p:blipFill>
        <p:spPr>
          <a:xfrm>
            <a:off x="1255058" y="3801035"/>
            <a:ext cx="4554635" cy="2994212"/>
          </a:xfrm>
          <a:prstGeom prst="rect">
            <a:avLst/>
          </a:prstGeom>
        </p:spPr>
      </p:pic>
      <p:sp>
        <p:nvSpPr>
          <p:cNvPr id="8" name="Flowchart: Connector 7">
            <a:extLst>
              <a:ext uri="{FF2B5EF4-FFF2-40B4-BE49-F238E27FC236}">
                <a16:creationId xmlns:a16="http://schemas.microsoft.com/office/drawing/2014/main" id="{06C1656F-E9D2-6575-FC30-99CE4173EDA6}"/>
              </a:ext>
            </a:extLst>
          </p:cNvPr>
          <p:cNvSpPr/>
          <p:nvPr/>
        </p:nvSpPr>
        <p:spPr>
          <a:xfrm>
            <a:off x="2223247" y="2728950"/>
            <a:ext cx="457200" cy="4572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lank 8">
            <a:hlinkClick r:id="" action="ppaction://noaction" highlightClick="1"/>
            <a:extLst>
              <a:ext uri="{FF2B5EF4-FFF2-40B4-BE49-F238E27FC236}">
                <a16:creationId xmlns:a16="http://schemas.microsoft.com/office/drawing/2014/main" id="{3EC4E653-EC88-1045-B804-A314C00C74D4}"/>
              </a:ext>
            </a:extLst>
          </p:cNvPr>
          <p:cNvSpPr/>
          <p:nvPr/>
        </p:nvSpPr>
        <p:spPr>
          <a:xfrm>
            <a:off x="4171098" y="2728950"/>
            <a:ext cx="457200" cy="4572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4F7AA964-4098-0784-AED8-9DEBEB5DD673}"/>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2092802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AAF08-724F-18F6-0045-BB1CB9882C8D}"/>
              </a:ext>
            </a:extLst>
          </p:cNvPr>
          <p:cNvSpPr>
            <a:spLocks noGrp="1"/>
          </p:cNvSpPr>
          <p:nvPr>
            <p:ph idx="1"/>
          </p:nvPr>
        </p:nvSpPr>
        <p:spPr>
          <a:xfrm>
            <a:off x="471488" y="336884"/>
            <a:ext cx="5915025" cy="7899067"/>
          </a:xfrm>
        </p:spPr>
        <p:txBody>
          <a:bodyPr/>
          <a:lstStyle/>
          <a:p>
            <a:r>
              <a:rPr lang="en-GB" sz="1200" dirty="0"/>
              <a:t>Using C for the normal allele and c for cystic fibrosis allele, add to the diagram below to track the inheritance of cystic fibrosis</a:t>
            </a:r>
            <a:r>
              <a:rPr lang="en-GB" dirty="0"/>
              <a:t>.</a:t>
            </a:r>
          </a:p>
          <a:p>
            <a:endParaRPr lang="en-GB" dirty="0"/>
          </a:p>
        </p:txBody>
      </p:sp>
      <p:pic>
        <p:nvPicPr>
          <p:cNvPr id="4" name="Picture 3">
            <a:extLst>
              <a:ext uri="{FF2B5EF4-FFF2-40B4-BE49-F238E27FC236}">
                <a16:creationId xmlns:a16="http://schemas.microsoft.com/office/drawing/2014/main" id="{92477F77-F66D-9485-1EC7-0228F6841316}"/>
              </a:ext>
            </a:extLst>
          </p:cNvPr>
          <p:cNvPicPr>
            <a:picLocks noChangeAspect="1"/>
          </p:cNvPicPr>
          <p:nvPr/>
        </p:nvPicPr>
        <p:blipFill>
          <a:blip r:embed="rId2"/>
          <a:stretch>
            <a:fillRect/>
          </a:stretch>
        </p:blipFill>
        <p:spPr>
          <a:xfrm>
            <a:off x="1036112" y="998622"/>
            <a:ext cx="4785775" cy="3705726"/>
          </a:xfrm>
          <a:prstGeom prst="rect">
            <a:avLst/>
          </a:prstGeom>
        </p:spPr>
      </p:pic>
      <p:sp>
        <p:nvSpPr>
          <p:cNvPr id="2" name="Rectangle 1">
            <a:extLst>
              <a:ext uri="{FF2B5EF4-FFF2-40B4-BE49-F238E27FC236}">
                <a16:creationId xmlns:a16="http://schemas.microsoft.com/office/drawing/2014/main" id="{7CC8C71F-9EE3-C7F8-C12F-66FE92755F2B}"/>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3B937642-A40D-CBA8-4D60-5ABAE96B6045}"/>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42423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10312695"/>
          </a:xfrm>
          <a:prstGeom prst="rect">
            <a:avLst/>
          </a:prstGeom>
          <a:noFill/>
          <a:ln w="28575">
            <a:noFill/>
          </a:ln>
        </p:spPr>
        <p:txBody>
          <a:bodyPr wrap="square" rtlCol="0">
            <a:spAutoFit/>
          </a:bodyPr>
          <a:lstStyle/>
          <a:p>
            <a:pPr>
              <a:lnSpc>
                <a:spcPct val="150000"/>
              </a:lnSpc>
            </a:pPr>
            <a:r>
              <a:rPr lang="en-GB" sz="1200" b="1" u="sng" dirty="0"/>
              <a:t>Rehearsal Questions</a:t>
            </a:r>
          </a:p>
          <a:p>
            <a:pPr marL="228600" indent="-228600">
              <a:lnSpc>
                <a:spcPct val="150000"/>
              </a:lnSpc>
              <a:buFont typeface="+mj-lt"/>
              <a:buAutoNum type="arabicPeriod"/>
            </a:pPr>
            <a:r>
              <a:rPr lang="en-GB" sz="1200" dirty="0"/>
              <a:t>What does Homozygous mean?</a:t>
            </a:r>
          </a:p>
          <a:p>
            <a:pPr>
              <a:lnSpc>
                <a:spcPct val="150000"/>
              </a:lnSpc>
            </a:pPr>
            <a:r>
              <a:rPr lang="en-GB" sz="1200" dirty="0"/>
              <a:t>………………………………………………………………………………………………………………………………………………………</a:t>
            </a:r>
          </a:p>
          <a:p>
            <a:pPr marL="228600" indent="-228600">
              <a:lnSpc>
                <a:spcPct val="150000"/>
              </a:lnSpc>
              <a:buFont typeface="+mj-lt"/>
              <a:buAutoNum type="arabicPeriod"/>
            </a:pPr>
            <a:endParaRPr lang="en-GB" sz="1200" dirty="0"/>
          </a:p>
          <a:p>
            <a:pPr>
              <a:lnSpc>
                <a:spcPct val="150000"/>
              </a:lnSpc>
            </a:pPr>
            <a:r>
              <a:rPr lang="en-GB" sz="1200" dirty="0"/>
              <a:t>2 What does  Heterozygous mean?</a:t>
            </a:r>
          </a:p>
          <a:p>
            <a:pPr>
              <a:lnSpc>
                <a:spcPct val="150000"/>
              </a:lnSpc>
            </a:pPr>
            <a:r>
              <a:rPr lang="en-GB" sz="1200" dirty="0"/>
              <a:t>………………………………………………………………………………………………………………………………………………………</a:t>
            </a:r>
          </a:p>
          <a:p>
            <a:pPr>
              <a:lnSpc>
                <a:spcPct val="150000"/>
              </a:lnSpc>
            </a:pPr>
            <a:endParaRPr lang="en-GB" sz="1200" dirty="0"/>
          </a:p>
          <a:p>
            <a:pPr>
              <a:lnSpc>
                <a:spcPct val="150000"/>
              </a:lnSpc>
            </a:pPr>
            <a:r>
              <a:rPr lang="en-GB" sz="1200" dirty="0"/>
              <a:t>3. What does genotype mean?</a:t>
            </a:r>
          </a:p>
          <a:p>
            <a:pPr>
              <a:lnSpc>
                <a:spcPct val="150000"/>
              </a:lnSpc>
            </a:pPr>
            <a:r>
              <a:rPr lang="en-GB" sz="1200" dirty="0"/>
              <a:t>………………………………………………………………………………………………………………………………………………………</a:t>
            </a:r>
          </a:p>
          <a:p>
            <a:pPr>
              <a:lnSpc>
                <a:spcPct val="150000"/>
              </a:lnSpc>
            </a:pPr>
            <a:endParaRPr lang="en-GB" sz="1200" dirty="0"/>
          </a:p>
          <a:p>
            <a:pPr>
              <a:lnSpc>
                <a:spcPct val="150000"/>
              </a:lnSpc>
            </a:pPr>
            <a:r>
              <a:rPr lang="en-GB" sz="1200" dirty="0"/>
              <a:t> 4. What does phenotype mean?</a:t>
            </a:r>
          </a:p>
          <a:p>
            <a:pPr>
              <a:lnSpc>
                <a:spcPct val="150000"/>
              </a:lnSpc>
            </a:pPr>
            <a:r>
              <a:rPr lang="en-GB" sz="1200" dirty="0"/>
              <a:t> ……………………………………………………………………………………………………………………………………………………</a:t>
            </a:r>
          </a:p>
          <a:p>
            <a:pPr marL="228600" indent="-228600">
              <a:lnSpc>
                <a:spcPct val="150000"/>
              </a:lnSpc>
              <a:buFont typeface="+mj-lt"/>
              <a:buAutoNum type="arabicPeriod"/>
            </a:pPr>
            <a:endParaRPr lang="en-GB" sz="1200" dirty="0"/>
          </a:p>
          <a:p>
            <a:pPr>
              <a:lnSpc>
                <a:spcPct val="150000"/>
              </a:lnSpc>
            </a:pPr>
            <a:r>
              <a:rPr lang="en-GB" sz="1200" dirty="0"/>
              <a:t>5. What does dominant mean?</a:t>
            </a:r>
          </a:p>
          <a:p>
            <a:pPr>
              <a:lnSpc>
                <a:spcPct val="150000"/>
              </a:lnSpc>
            </a:pPr>
            <a:r>
              <a:rPr lang="en-GB" sz="1200" dirty="0"/>
              <a:t>………………………………………………………………………………………………………………………………………………………</a:t>
            </a:r>
          </a:p>
          <a:p>
            <a:pPr marL="228600" indent="-228600">
              <a:lnSpc>
                <a:spcPct val="150000"/>
              </a:lnSpc>
              <a:buFont typeface="+mj-lt"/>
              <a:buAutoNum type="arabicPeriod"/>
            </a:pPr>
            <a:endParaRPr lang="en-GB" sz="1200" dirty="0"/>
          </a:p>
          <a:p>
            <a:pPr>
              <a:lnSpc>
                <a:spcPct val="150000"/>
              </a:lnSpc>
            </a:pPr>
            <a:r>
              <a:rPr lang="en-GB" sz="1200" dirty="0"/>
              <a:t>6. What does recessive mean?</a:t>
            </a:r>
          </a:p>
          <a:p>
            <a:pPr>
              <a:lnSpc>
                <a:spcPct val="150000"/>
              </a:lnSpc>
            </a:pPr>
            <a:r>
              <a:rPr lang="en-GB" sz="1200" dirty="0"/>
              <a:t>   ………………………………………………………………………………………………………………………………………………………</a:t>
            </a:r>
          </a:p>
          <a:p>
            <a:pPr marL="228600" indent="-228600">
              <a:lnSpc>
                <a:spcPct val="150000"/>
              </a:lnSpc>
              <a:buFont typeface="+mj-lt"/>
              <a:buAutoNum type="arabicPeriod"/>
            </a:pPr>
            <a:endParaRPr lang="en-GB" sz="1200" dirty="0"/>
          </a:p>
          <a:p>
            <a:pPr>
              <a:lnSpc>
                <a:spcPct val="150000"/>
              </a:lnSpc>
            </a:pPr>
            <a:r>
              <a:rPr lang="en-GB" sz="1200" dirty="0"/>
              <a:t>7. If two alleles are the same how do we describe them? ………………………………………………………………………………………………………………………………………………………</a:t>
            </a:r>
          </a:p>
          <a:p>
            <a:pPr>
              <a:lnSpc>
                <a:spcPct val="150000"/>
              </a:lnSpc>
            </a:pPr>
            <a:r>
              <a:rPr lang="en-GB" sz="1200" dirty="0"/>
              <a:t>8. If two alleles are different how do we describe them?</a:t>
            </a:r>
          </a:p>
          <a:p>
            <a:pPr>
              <a:lnSpc>
                <a:spcPct val="150000"/>
              </a:lnSpc>
            </a:pPr>
            <a:r>
              <a:rPr lang="en-GB" sz="1200" dirty="0"/>
              <a:t>………………………………………………………………………………………………………………………………………………………</a:t>
            </a:r>
          </a:p>
          <a:p>
            <a:pPr>
              <a:lnSpc>
                <a:spcPct val="150000"/>
              </a:lnSpc>
            </a:pPr>
            <a:r>
              <a:rPr lang="en-GB" sz="1200" dirty="0"/>
              <a:t>9. How a person looks is described as the? ……………………………………………………………………………………</a:t>
            </a:r>
          </a:p>
          <a:p>
            <a:pPr>
              <a:lnSpc>
                <a:spcPct val="150000"/>
              </a:lnSpc>
            </a:pPr>
            <a:r>
              <a:rPr lang="en-GB" sz="1200" dirty="0"/>
              <a:t>10. When an allele is on its own but shows it is described as …………………………………………………….</a:t>
            </a:r>
          </a:p>
          <a:p>
            <a:pPr>
              <a:lnSpc>
                <a:spcPct val="150000"/>
              </a:lnSpc>
            </a:pPr>
            <a:r>
              <a:rPr lang="en-GB" sz="1200" dirty="0"/>
              <a:t>11. When an allele needs to both to show it is described as …………………………………………………….</a:t>
            </a:r>
          </a:p>
          <a:p>
            <a:pPr>
              <a:lnSpc>
                <a:spcPct val="150000"/>
              </a:lnSpc>
            </a:pPr>
            <a:r>
              <a:rPr lang="en-GB" sz="1200" dirty="0"/>
              <a:t>12. Two alleles CC would be described as …………………………………………………….</a:t>
            </a:r>
          </a:p>
          <a:p>
            <a:pPr>
              <a:lnSpc>
                <a:spcPct val="150000"/>
              </a:lnSpc>
            </a:pPr>
            <a:r>
              <a:rPr lang="en-GB" sz="1200" dirty="0"/>
              <a:t>13. Two alleles Cc would be described as …………………………………………………….</a:t>
            </a:r>
          </a:p>
          <a:p>
            <a:pPr>
              <a:lnSpc>
                <a:spcPct val="150000"/>
              </a:lnSpc>
            </a:pPr>
            <a:r>
              <a:rPr lang="en-GB" sz="1200" dirty="0"/>
              <a:t>14.  Two alleles cc would be described as …………………………………………………….</a:t>
            </a:r>
          </a:p>
          <a:p>
            <a:pPr>
              <a:lnSpc>
                <a:spcPct val="150000"/>
              </a:lnSpc>
            </a:pPr>
            <a:r>
              <a:rPr lang="en-GB" sz="1200" dirty="0"/>
              <a:t> </a:t>
            </a:r>
          </a:p>
          <a:p>
            <a:pPr>
              <a:lnSpc>
                <a:spcPct val="150000"/>
              </a:lnSpc>
            </a:pPr>
            <a:r>
              <a:rPr lang="en-GB" sz="1200" dirty="0"/>
              <a:t>. </a:t>
            </a:r>
          </a:p>
          <a:p>
            <a:pPr>
              <a:lnSpc>
                <a:spcPct val="150000"/>
              </a:lnSpc>
            </a:pPr>
            <a:endParaRPr lang="en-GB" sz="1200" dirty="0"/>
          </a:p>
          <a:p>
            <a:pPr marL="228600" indent="-228600">
              <a:lnSpc>
                <a:spcPct val="150000"/>
              </a:lnSpc>
              <a:buFont typeface="+mj-lt"/>
              <a:buAutoNum type="arabicPeriod"/>
            </a:pPr>
            <a:endParaRPr lang="en-GB" sz="1200" dirty="0"/>
          </a:p>
          <a:p>
            <a:pPr marL="228600" indent="-228600">
              <a:lnSpc>
                <a:spcPct val="150000"/>
              </a:lnSpc>
              <a:buFont typeface="+mj-lt"/>
              <a:buAutoNum type="arabicPeriod"/>
            </a:pPr>
            <a:endParaRPr lang="en-GB" sz="1200" dirty="0"/>
          </a:p>
          <a:p>
            <a:pPr marL="228600" indent="-228600">
              <a:lnSpc>
                <a:spcPct val="150000"/>
              </a:lnSpc>
              <a:buFont typeface="+mj-lt"/>
              <a:buAutoNum type="arabicPeriod"/>
            </a:pPr>
            <a:endParaRPr lang="en-GB" sz="1200" b="1" u="sng" dirty="0"/>
          </a:p>
          <a:p>
            <a:pPr>
              <a:lnSpc>
                <a:spcPct val="150000"/>
              </a:lnSpc>
            </a:pPr>
            <a:endParaRPr lang="en-GB" sz="1200" dirty="0"/>
          </a:p>
          <a:p>
            <a:pPr>
              <a:lnSpc>
                <a:spcPct val="150000"/>
              </a:lnSpc>
            </a:pPr>
            <a:endParaRPr lang="en-GB" sz="1200" dirty="0"/>
          </a:p>
        </p:txBody>
      </p:sp>
    </p:spTree>
    <p:extLst>
      <p:ext uri="{BB962C8B-B14F-4D97-AF65-F5344CB8AC3E}">
        <p14:creationId xmlns:p14="http://schemas.microsoft.com/office/powerpoint/2010/main" val="77729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96704"/>
          </a:xfrm>
          <a:prstGeom prst="rect">
            <a:avLst/>
          </a:prstGeom>
          <a:noFill/>
          <a:ln w="28575">
            <a:noFill/>
          </a:ln>
        </p:spPr>
        <p:txBody>
          <a:bodyPr wrap="square" rtlCol="0">
            <a:spAutoFit/>
          </a:bodyPr>
          <a:lstStyle/>
          <a:p>
            <a:pPr>
              <a:lnSpc>
                <a:spcPct val="150000"/>
              </a:lnSpc>
            </a:pPr>
            <a:r>
              <a:rPr lang="en-GB" sz="1200" b="1" u="sng" dirty="0"/>
              <a:t>Contrasting concepts</a:t>
            </a:r>
          </a:p>
          <a:p>
            <a:pPr>
              <a:lnSpc>
                <a:spcPct val="150000"/>
              </a:lnSpc>
            </a:pPr>
            <a:endParaRPr lang="en-GB" sz="1200" b="1" u="sng" dirty="0"/>
          </a:p>
          <a:p>
            <a:pPr>
              <a:lnSpc>
                <a:spcPct val="150000"/>
              </a:lnSpc>
            </a:pPr>
            <a:r>
              <a:rPr lang="en-GB" sz="1200" dirty="0"/>
              <a:t>I DO</a:t>
            </a:r>
          </a:p>
          <a:p>
            <a:pPr>
              <a:lnSpc>
                <a:spcPct val="150000"/>
              </a:lnSpc>
            </a:pPr>
            <a:r>
              <a:rPr lang="en-GB" sz="1200" dirty="0"/>
              <a:t>Compare dominant allele to recessive allele</a:t>
            </a:r>
          </a:p>
          <a:p>
            <a:pPr>
              <a:lnSpc>
                <a:spcPct val="150000"/>
              </a:lnSpc>
            </a:pPr>
            <a:r>
              <a:rPr lang="en-GB" sz="1200" dirty="0"/>
              <a:t>…………………………………………………………………………………………………………………………………………………………</a:t>
            </a:r>
          </a:p>
          <a:p>
            <a:pPr>
              <a:lnSpc>
                <a:spcPct val="150000"/>
              </a:lnSpc>
            </a:pPr>
            <a:r>
              <a:rPr lang="en-GB" sz="1200" dirty="0"/>
              <a:t>……………………………………………………………………………………………………………………………………………………….</a:t>
            </a:r>
          </a:p>
          <a:p>
            <a:pPr>
              <a:lnSpc>
                <a:spcPct val="150000"/>
              </a:lnSpc>
            </a:pPr>
            <a:r>
              <a:rPr lang="en-GB" sz="1200" dirty="0"/>
              <a:t>.</a:t>
            </a:r>
            <a:r>
              <a:rPr lang="en-GB" sz="1200" b="1" u="sng" dirty="0"/>
              <a:t>WE DO</a:t>
            </a:r>
          </a:p>
          <a:p>
            <a:pPr>
              <a:lnSpc>
                <a:spcPct val="150000"/>
              </a:lnSpc>
            </a:pPr>
            <a:r>
              <a:rPr lang="en-GB" sz="1200" dirty="0"/>
              <a:t>Compare homozygous to heterozygous</a:t>
            </a:r>
          </a:p>
          <a:p>
            <a:pPr>
              <a:lnSpc>
                <a:spcPct val="150000"/>
              </a:lnSpc>
            </a:pPr>
            <a:r>
              <a:rPr lang="en-GB" sz="1200" dirty="0"/>
              <a:t>…………………………………………………………………………………………………………………………………………………………………………………………………………………………………………………………………………………………………………………</a:t>
            </a:r>
          </a:p>
          <a:p>
            <a:pPr>
              <a:lnSpc>
                <a:spcPct val="150000"/>
              </a:lnSpc>
            </a:pPr>
            <a:r>
              <a:rPr lang="en-GB" sz="1200" dirty="0"/>
              <a:t>.</a:t>
            </a:r>
            <a:r>
              <a:rPr lang="en-GB" sz="1200" b="1" u="sng" dirty="0"/>
              <a:t>YOU DO</a:t>
            </a:r>
          </a:p>
          <a:p>
            <a:pPr>
              <a:lnSpc>
                <a:spcPct val="150000"/>
              </a:lnSpc>
            </a:pPr>
            <a:r>
              <a:rPr lang="en-GB" sz="1200" dirty="0"/>
              <a:t>Compare genotype to phenotype</a:t>
            </a:r>
          </a:p>
          <a:p>
            <a:pPr>
              <a:lnSpc>
                <a:spcPct val="150000"/>
              </a:lnSpc>
            </a:pPr>
            <a:r>
              <a:rPr lang="en-GB" sz="1200" dirty="0"/>
              <a:t>………………………………………………………………………………………………………………………………………………………………. ………………………………………………………………………………………………………………………………………………….</a:t>
            </a:r>
          </a:p>
          <a:p>
            <a:pPr>
              <a:lnSpc>
                <a:spcPct val="150000"/>
              </a:lnSpc>
            </a:pPr>
            <a:r>
              <a:rPr lang="en-GB" sz="1200" dirty="0"/>
              <a:t>Compare allele to gene</a:t>
            </a:r>
          </a:p>
          <a:p>
            <a:pPr>
              <a:lnSpc>
                <a:spcPct val="150000"/>
              </a:lnSpc>
            </a:pPr>
            <a:r>
              <a:rPr lang="en-GB" sz="1200" dirty="0"/>
              <a:t>………………………………………………………………………………………………………………………………………………………………. ………………………………………………………………………………………………………………………………………………….</a:t>
            </a:r>
          </a:p>
          <a:p>
            <a:pPr>
              <a:lnSpc>
                <a:spcPct val="150000"/>
              </a:lnSpc>
            </a:pPr>
            <a:r>
              <a:rPr lang="en-GB" sz="1200" dirty="0"/>
              <a:t>Compare carrier to not affected</a:t>
            </a:r>
          </a:p>
          <a:p>
            <a:pPr>
              <a:lnSpc>
                <a:spcPct val="150000"/>
              </a:lnSpc>
            </a:pPr>
            <a:r>
              <a:rPr lang="en-GB" sz="1200" dirty="0"/>
              <a:t>……………………………………………………………………………………………………………………………………………………………………………………………………………………………………………………………………………………………………………………</a:t>
            </a:r>
          </a:p>
          <a:p>
            <a:pPr>
              <a:lnSpc>
                <a:spcPct val="150000"/>
              </a:lnSpc>
            </a:pPr>
            <a:r>
              <a:rPr lang="en-GB" sz="1200" dirty="0"/>
              <a:t>.Compare haploid to diploid</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endParaRPr lang="en-GB" sz="1200" dirty="0"/>
          </a:p>
          <a:p>
            <a:pPr marL="228600" indent="-228600">
              <a:lnSpc>
                <a:spcPct val="150000"/>
              </a:lnSpc>
              <a:buFont typeface="+mj-lt"/>
              <a:buAutoNum type="arabicPeriod"/>
            </a:pPr>
            <a:endParaRPr lang="en-GB" sz="1200" b="1" u="sng" dirty="0"/>
          </a:p>
          <a:p>
            <a:pPr>
              <a:lnSpc>
                <a:spcPct val="150000"/>
              </a:lnSpc>
            </a:pPr>
            <a:endParaRPr lang="en-GB" sz="1200" dirty="0"/>
          </a:p>
          <a:p>
            <a:pPr>
              <a:lnSpc>
                <a:spcPct val="150000"/>
              </a:lnSpc>
            </a:pPr>
            <a:endParaRPr lang="en-GB" sz="1200" dirty="0"/>
          </a:p>
        </p:txBody>
      </p:sp>
      <p:sp>
        <p:nvSpPr>
          <p:cNvPr id="3" name="Slide Number Placeholder 2">
            <a:extLst>
              <a:ext uri="{FF2B5EF4-FFF2-40B4-BE49-F238E27FC236}">
                <a16:creationId xmlns:a16="http://schemas.microsoft.com/office/drawing/2014/main" id="{17662C0A-068A-487D-7FE7-D8E7F8276EE2}"/>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110633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915381"/>
            <a:ext cx="6311900" cy="138499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To be ab le to describe the difference between sexual and asexual reproduction including how many parents involved and whether the offspring were genetically the same as the parent or different.</a:t>
            </a:r>
          </a:p>
          <a:p>
            <a:pPr marL="171450" indent="-171450">
              <a:buFont typeface="Arial" panose="020B0604020202020204" pitchFamily="34" charset="0"/>
              <a:buChar char="•"/>
            </a:pPr>
            <a:r>
              <a:rPr lang="en-GB" sz="1200" dirty="0"/>
              <a:t>To be able to explain how meiosis produces the sperm and egg cells and  how meiosis is different to mitosis (in terms of number of divisions, number of new cells made, and if genetically identical to parent or not)</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2455251"/>
            <a:ext cx="6311900" cy="2492990"/>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there is variation within a species when offspring are produced via sexual reproduction and when produced by asexual reproduction, they are clones of the parent cell.  </a:t>
            </a:r>
          </a:p>
          <a:p>
            <a:endParaRPr lang="en-US" sz="1200" dirty="0">
              <a:latin typeface="+mj-lt"/>
            </a:endParaRPr>
          </a:p>
          <a:p>
            <a:r>
              <a:rPr lang="en-US" sz="1200" dirty="0">
                <a:latin typeface="+mj-lt"/>
              </a:rPr>
              <a:t>This helps to understand why two different types of cell division are needed within organisms that carry out sexual reproduction.  </a:t>
            </a:r>
          </a:p>
          <a:p>
            <a:endParaRPr lang="en-US" sz="1200" dirty="0">
              <a:latin typeface="+mj-lt"/>
            </a:endParaRPr>
          </a:p>
          <a:p>
            <a:r>
              <a:rPr lang="en-US" sz="1200" dirty="0">
                <a:latin typeface="+mj-lt"/>
              </a:rPr>
              <a:t>For triple science- it helps you to gauge an understanding as to why some organisms can carry out both sexual and asexual reproduction and how this supports the organism surviving and reproducing.</a:t>
            </a:r>
          </a:p>
          <a:p>
            <a:endParaRPr lang="en-US" sz="1200" dirty="0">
              <a:latin typeface="+mj-lt"/>
            </a:endParaRPr>
          </a:p>
          <a:p>
            <a:endParaRPr lang="en-US" sz="1200" dirty="0">
              <a:latin typeface="+mj-lt"/>
            </a:endParaRPr>
          </a:p>
        </p:txBody>
      </p:sp>
      <p:sp>
        <p:nvSpPr>
          <p:cNvPr id="5" name="TextBox 4">
            <a:extLst>
              <a:ext uri="{FF2B5EF4-FFF2-40B4-BE49-F238E27FC236}">
                <a16:creationId xmlns:a16="http://schemas.microsoft.com/office/drawing/2014/main" id="{2D40FF93-D20C-B2C5-1EE6-A93E2E16EB95}"/>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Sexual and Asexual Reproduction  </a:t>
            </a:r>
          </a:p>
        </p:txBody>
      </p:sp>
      <p:sp>
        <p:nvSpPr>
          <p:cNvPr id="2" name="Slide Number Placeholder 1">
            <a:extLst>
              <a:ext uri="{FF2B5EF4-FFF2-40B4-BE49-F238E27FC236}">
                <a16:creationId xmlns:a16="http://schemas.microsoft.com/office/drawing/2014/main" id="{A2DD02F4-4F28-9A17-6ED1-240653D4D22A}"/>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197265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139700" y="203201"/>
            <a:ext cx="6578600" cy="10820526"/>
          </a:xfrm>
          <a:prstGeom prst="rect">
            <a:avLst/>
          </a:prstGeom>
          <a:noFill/>
          <a:ln w="28575">
            <a:noFill/>
          </a:ln>
        </p:spPr>
        <p:txBody>
          <a:bodyPr wrap="square" rtlCol="0">
            <a:spAutoFit/>
          </a:bodyPr>
          <a:lstStyle/>
          <a:p>
            <a:r>
              <a:rPr lang="en-GB" sz="1400" b="1" u="sng" dirty="0"/>
              <a:t>Wrong answers</a:t>
            </a:r>
          </a:p>
          <a:p>
            <a:pPr>
              <a:lnSpc>
                <a:spcPct val="150000"/>
              </a:lnSpc>
            </a:pPr>
            <a:endParaRPr lang="en-GB" sz="1400" b="1" u="sng" dirty="0"/>
          </a:p>
          <a:p>
            <a:pPr marL="171450" indent="-171450">
              <a:lnSpc>
                <a:spcPct val="150000"/>
              </a:lnSpc>
              <a:buFont typeface="Arial" panose="020B0604020202020204" pitchFamily="34" charset="0"/>
              <a:buChar char="•"/>
            </a:pPr>
            <a:r>
              <a:rPr lang="en-GB" sz="1200" b="1" u="sng" dirty="0"/>
              <a:t>I DO</a:t>
            </a:r>
          </a:p>
          <a:p>
            <a:pPr marL="171450" indent="-171450">
              <a:lnSpc>
                <a:spcPct val="150000"/>
              </a:lnSpc>
              <a:buFont typeface="Arial" panose="020B0604020202020204" pitchFamily="34" charset="0"/>
              <a:buChar char="•"/>
            </a:pPr>
            <a:endParaRPr lang="en-GB" sz="1200" dirty="0"/>
          </a:p>
          <a:p>
            <a:pPr marL="171450" indent="-171450">
              <a:lnSpc>
                <a:spcPct val="150000"/>
              </a:lnSpc>
              <a:buFont typeface="Arial" panose="020B0604020202020204" pitchFamily="34" charset="0"/>
              <a:buChar char="•"/>
            </a:pPr>
            <a:r>
              <a:rPr lang="en-GB" sz="1200" dirty="0"/>
              <a:t>Recessive alleles show when in the genotype on their own</a:t>
            </a:r>
          </a:p>
          <a:p>
            <a:pPr>
              <a:lnSpc>
                <a:spcPct val="150000"/>
              </a:lnSpc>
            </a:pPr>
            <a:r>
              <a:rPr lang="en-GB" sz="1200" dirty="0"/>
              <a:t>………………………………………………………………………………………………………………………………………………………………………………………………………………………………..…………………………………………………………………………………………………</a:t>
            </a:r>
          </a:p>
          <a:p>
            <a:pPr marL="171450" indent="-171450">
              <a:lnSpc>
                <a:spcPct val="150000"/>
              </a:lnSpc>
              <a:buFont typeface="Arial" panose="020B0604020202020204" pitchFamily="34" charset="0"/>
              <a:buChar char="•"/>
            </a:pPr>
            <a:r>
              <a:rPr lang="en-GB" sz="1200" b="1" u="sng" dirty="0"/>
              <a:t>WE DO</a:t>
            </a:r>
          </a:p>
          <a:p>
            <a:pPr marL="171450" indent="-171450">
              <a:lnSpc>
                <a:spcPct val="150000"/>
              </a:lnSpc>
              <a:buFont typeface="Arial" panose="020B0604020202020204" pitchFamily="34" charset="0"/>
              <a:buChar char="•"/>
            </a:pPr>
            <a:r>
              <a:rPr lang="en-GB" sz="1200" dirty="0"/>
              <a:t>Dominant alleles only show when there are two of them</a:t>
            </a:r>
          </a:p>
          <a:p>
            <a:pPr>
              <a:lnSpc>
                <a:spcPct val="150000"/>
              </a:lnSpc>
            </a:pPr>
            <a:r>
              <a:rPr lang="en-GB" sz="1200" dirty="0"/>
              <a:t>………………………………………………………………………………………………………………………………………………………………………………………………………………………………………………….…………………………………………………………………..…………..</a:t>
            </a:r>
          </a:p>
          <a:p>
            <a:pPr marL="171450" indent="-171450">
              <a:lnSpc>
                <a:spcPct val="150000"/>
              </a:lnSpc>
              <a:buFont typeface="Arial" panose="020B0604020202020204" pitchFamily="34" charset="0"/>
              <a:buChar char="•"/>
            </a:pPr>
            <a:r>
              <a:rPr lang="en-GB" sz="1200" b="1" u="sng" dirty="0"/>
              <a:t>YOU DO</a:t>
            </a:r>
          </a:p>
          <a:p>
            <a:pPr marL="171450" indent="-171450">
              <a:lnSpc>
                <a:spcPct val="150000"/>
              </a:lnSpc>
              <a:buFont typeface="Arial" panose="020B0604020202020204" pitchFamily="34" charset="0"/>
              <a:buChar char="•"/>
            </a:pPr>
            <a:r>
              <a:rPr lang="en-GB" sz="1200" dirty="0"/>
              <a:t>Haploid is the same as diploid</a:t>
            </a:r>
          </a:p>
          <a:p>
            <a:pPr>
              <a:lnSpc>
                <a:spcPct val="150000"/>
              </a:lnSpc>
            </a:pPr>
            <a:r>
              <a:rPr lang="en-GB" sz="1200" dirty="0"/>
              <a:t>………………………………………………………………………………………………………………………………………………………………………………………………………………………………………………….……………………………………………………………………………….</a:t>
            </a:r>
          </a:p>
          <a:p>
            <a:pPr marL="171450" indent="-171450">
              <a:lnSpc>
                <a:spcPct val="150000"/>
              </a:lnSpc>
              <a:buFont typeface="Arial" panose="020B0604020202020204" pitchFamily="34" charset="0"/>
              <a:buChar char="•"/>
            </a:pPr>
            <a:r>
              <a:rPr lang="en-GB" sz="1200" dirty="0"/>
              <a:t>    Phenotype is the genes a person has</a:t>
            </a:r>
          </a:p>
          <a:p>
            <a:pPr>
              <a:lnSpc>
                <a:spcPct val="150000"/>
              </a:lnSpc>
            </a:pPr>
            <a:r>
              <a:rPr lang="en-GB" sz="1200" dirty="0"/>
              <a:t>………………………………………………………………………………………………………………………………………………………………………………………………………………………………………………….……………………………………………………………………………….</a:t>
            </a:r>
          </a:p>
          <a:p>
            <a:pPr marL="171450" indent="-171450">
              <a:lnSpc>
                <a:spcPct val="150000"/>
              </a:lnSpc>
              <a:buFont typeface="Arial" panose="020B0604020202020204" pitchFamily="34" charset="0"/>
              <a:buChar char="•"/>
            </a:pPr>
            <a:r>
              <a:rPr lang="en-GB" sz="1200" dirty="0"/>
              <a:t>Genotype is how a person looks ………………………………………………………………………………………………………………………………………………………………………………………………………………………………………………….…………………………………………………………………….</a:t>
            </a:r>
          </a:p>
          <a:p>
            <a:pPr marL="171450" indent="-171450">
              <a:lnSpc>
                <a:spcPct val="150000"/>
              </a:lnSpc>
              <a:buFont typeface="Arial" panose="020B0604020202020204" pitchFamily="34" charset="0"/>
              <a:buChar char="•"/>
            </a:pPr>
            <a:r>
              <a:rPr lang="en-GB" sz="1200" dirty="0"/>
              <a:t>Capital letters represent recessive alleles</a:t>
            </a:r>
          </a:p>
          <a:p>
            <a:pPr>
              <a:lnSpc>
                <a:spcPct val="150000"/>
              </a:lnSpc>
            </a:pPr>
            <a:r>
              <a:rPr lang="en-GB" sz="1200" dirty="0"/>
              <a:t>………………………………………………………………………………………………………………………………………………………………………………………………………………………………………………….……………………………………………………………………………….</a:t>
            </a:r>
          </a:p>
          <a:p>
            <a:pPr>
              <a:lnSpc>
                <a:spcPct val="150000"/>
              </a:lnSpc>
            </a:pPr>
            <a:endParaRPr lang="en-GB" sz="1200"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pPr>
              <a:lnSpc>
                <a:spcPct val="150000"/>
              </a:lnSpc>
            </a:pPr>
            <a:endParaRPr lang="en-GB" sz="1200" dirty="0"/>
          </a:p>
          <a:p>
            <a:pPr>
              <a:lnSpc>
                <a:spcPct val="150000"/>
              </a:lnSpc>
            </a:pPr>
            <a:endParaRPr lang="en-GB" sz="1200" dirty="0"/>
          </a:p>
        </p:txBody>
      </p:sp>
      <p:sp>
        <p:nvSpPr>
          <p:cNvPr id="3" name="Slide Number Placeholder 2">
            <a:extLst>
              <a:ext uri="{FF2B5EF4-FFF2-40B4-BE49-F238E27FC236}">
                <a16:creationId xmlns:a16="http://schemas.microsoft.com/office/drawing/2014/main" id="{5243B2AA-30E8-462F-4E7E-7BAE27866D3C}"/>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3872581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11697689"/>
          </a:xfrm>
          <a:prstGeom prst="rect">
            <a:avLst/>
          </a:prstGeom>
          <a:noFill/>
        </p:spPr>
        <p:txBody>
          <a:bodyPr wrap="square" rtlCol="0">
            <a:spAutoFit/>
          </a:bodyPr>
          <a:lstStyle/>
          <a:p>
            <a:pPr>
              <a:lnSpc>
                <a:spcPct val="150000"/>
              </a:lnSpc>
            </a:pPr>
            <a:r>
              <a:rPr lang="en-GB" sz="1200" b="1" u="sng" dirty="0"/>
              <a:t>Interleaving questions  - YOU DO</a:t>
            </a:r>
          </a:p>
          <a:p>
            <a:pPr marL="228600" indent="-228600">
              <a:lnSpc>
                <a:spcPct val="150000"/>
              </a:lnSpc>
              <a:buAutoNum type="arabicPeriod"/>
            </a:pPr>
            <a:r>
              <a:rPr lang="en-GB" sz="1200" dirty="0"/>
              <a:t>DNA is in the nucleus. What else does the nucleus do?</a:t>
            </a:r>
          </a:p>
          <a:p>
            <a:pPr>
              <a:lnSpc>
                <a:spcPct val="150000"/>
              </a:lnSpc>
            </a:pPr>
            <a:r>
              <a:rPr lang="en-GB" sz="1200" dirty="0"/>
              <a:t>………………………………………………………………………………………………………………………………………………………………………………………………………………………………………………….………………………………………………</a:t>
            </a:r>
          </a:p>
          <a:p>
            <a:pPr>
              <a:lnSpc>
                <a:spcPct val="150000"/>
              </a:lnSpc>
            </a:pPr>
            <a:r>
              <a:rPr lang="en-GB" sz="1200" dirty="0"/>
              <a:t>2. List 5 other cell components with a function</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3. What are the cell components that are only found  in plants cells not animal cells?</a:t>
            </a:r>
          </a:p>
          <a:p>
            <a:pPr>
              <a:lnSpc>
                <a:spcPct val="150000"/>
              </a:lnSpc>
            </a:pPr>
            <a:r>
              <a:rPr lang="en-GB" sz="1200" dirty="0"/>
              <a:t>………………………………………………………………………………………………………………………………………………………………………………………………………………………………………………….…………………………………………………………</a:t>
            </a:r>
          </a:p>
          <a:p>
            <a:pPr>
              <a:lnSpc>
                <a:spcPct val="150000"/>
              </a:lnSpc>
            </a:pPr>
            <a:r>
              <a:rPr lang="en-GB" sz="1200" dirty="0"/>
              <a:t>4. What process do both plants and animals carry out all the time?</a:t>
            </a:r>
          </a:p>
          <a:p>
            <a:pPr>
              <a:lnSpc>
                <a:spcPct val="150000"/>
              </a:lnSpc>
            </a:pPr>
            <a:r>
              <a:rPr lang="en-GB" sz="1200" dirty="0"/>
              <a:t>………………………………………………………………………………………………………………………………………………………</a:t>
            </a:r>
          </a:p>
          <a:p>
            <a:pPr>
              <a:lnSpc>
                <a:spcPct val="150000"/>
              </a:lnSpc>
            </a:pPr>
            <a:r>
              <a:rPr lang="en-GB" sz="1200" dirty="0"/>
              <a:t>5. Write the word equation for this </a:t>
            </a:r>
          </a:p>
          <a:p>
            <a:pPr>
              <a:lnSpc>
                <a:spcPct val="150000"/>
              </a:lnSpc>
            </a:pPr>
            <a:r>
              <a:rPr lang="en-GB" sz="1200" dirty="0"/>
              <a:t>………………………………………………………………………………………………………………………………………………………</a:t>
            </a:r>
          </a:p>
          <a:p>
            <a:pPr>
              <a:lnSpc>
                <a:spcPct val="150000"/>
              </a:lnSpc>
            </a:pPr>
            <a:r>
              <a:rPr lang="en-GB" sz="1200" dirty="0"/>
              <a:t>6. What process do plants carry out but not animals?</a:t>
            </a:r>
          </a:p>
          <a:p>
            <a:pPr>
              <a:lnSpc>
                <a:spcPct val="150000"/>
              </a:lnSpc>
            </a:pPr>
            <a:r>
              <a:rPr lang="en-GB" sz="1200" dirty="0"/>
              <a:t>………………………………………………………………………………………………………………………………………………………</a:t>
            </a:r>
          </a:p>
          <a:p>
            <a:pPr>
              <a:lnSpc>
                <a:spcPct val="150000"/>
              </a:lnSpc>
            </a:pPr>
            <a:r>
              <a:rPr lang="en-GB" sz="1200" dirty="0"/>
              <a:t>7. Plants take water in through their roots . What is the name of the process by which they do this? ………………………………………………………………………………………………………………………………………………………</a:t>
            </a:r>
          </a:p>
          <a:p>
            <a:pPr>
              <a:lnSpc>
                <a:spcPct val="150000"/>
              </a:lnSpc>
            </a:pPr>
            <a:r>
              <a:rPr lang="en-GB" sz="1200" dirty="0"/>
              <a:t>8. Give the definition of diffusion</a:t>
            </a:r>
          </a:p>
          <a:p>
            <a:pPr>
              <a:lnSpc>
                <a:spcPct val="150000"/>
              </a:lnSpc>
            </a:pPr>
            <a:r>
              <a:rPr lang="en-GB" sz="1200" dirty="0"/>
              <a:t>………………………………………………………………………………………………………………………………………………………………………………………………………………………………………………….………………………………………………………</a:t>
            </a:r>
          </a:p>
          <a:p>
            <a:pPr>
              <a:lnSpc>
                <a:spcPct val="150000"/>
              </a:lnSpc>
            </a:pPr>
            <a:r>
              <a:rPr lang="en-GB" sz="1200" dirty="0"/>
              <a:t>9. What factors are needed for diffusion to occur?</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marL="228600" indent="-228600">
              <a:lnSpc>
                <a:spcPct val="150000"/>
              </a:lnSpc>
              <a:buAutoNum type="arabicPeriod"/>
            </a:pPr>
            <a:endParaRPr lang="en-GB" sz="1200" b="1" u="sng" dirty="0"/>
          </a:p>
          <a:p>
            <a:pPr>
              <a:lnSpc>
                <a:spcPct val="150000"/>
              </a:lnSpc>
            </a:pPr>
            <a:endParaRPr lang="en-GB" sz="1200" b="1" u="sng" dirty="0"/>
          </a:p>
          <a:p>
            <a:pPr>
              <a:lnSpc>
                <a:spcPct val="150000"/>
              </a:lnSpc>
            </a:pPr>
            <a:endParaRPr lang="en-GB" sz="1200" b="1" u="sng" dirty="0"/>
          </a:p>
        </p:txBody>
      </p:sp>
      <p:sp>
        <p:nvSpPr>
          <p:cNvPr id="13" name="Slide Number Placeholder 12">
            <a:extLst>
              <a:ext uri="{FF2B5EF4-FFF2-40B4-BE49-F238E27FC236}">
                <a16:creationId xmlns:a16="http://schemas.microsoft.com/office/drawing/2014/main" id="{D88FCA15-2922-541F-38FC-6ABB9CCD6F50}"/>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3167791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9481698"/>
          </a:xfrm>
          <a:prstGeom prst="rect">
            <a:avLst/>
          </a:prstGeom>
          <a:noFill/>
        </p:spPr>
        <p:txBody>
          <a:bodyPr wrap="square" rtlCol="0">
            <a:spAutoFit/>
          </a:bodyPr>
          <a:lstStyle/>
          <a:p>
            <a:pPr>
              <a:lnSpc>
                <a:spcPct val="150000"/>
              </a:lnSpc>
            </a:pPr>
            <a:r>
              <a:rPr lang="en-GB" sz="1200" b="1" u="sng" dirty="0"/>
              <a:t>Interleaving questions  - YOU DO</a:t>
            </a:r>
          </a:p>
          <a:p>
            <a:pPr>
              <a:lnSpc>
                <a:spcPct val="150000"/>
              </a:lnSpc>
            </a:pPr>
            <a:r>
              <a:rPr lang="en-GB" sz="1200" dirty="0"/>
              <a:t>10. Which organs are adapted for diffusion to occur</a:t>
            </a:r>
          </a:p>
          <a:p>
            <a:pPr>
              <a:lnSpc>
                <a:spcPct val="150000"/>
              </a:lnSpc>
            </a:pPr>
            <a:r>
              <a:rPr lang="en-GB" sz="1200" dirty="0"/>
              <a:t>………………………………………………………………………………………………………………………………………………………………………………………………………………………………………………….………………………………………………………….</a:t>
            </a:r>
          </a:p>
          <a:p>
            <a:pPr>
              <a:lnSpc>
                <a:spcPct val="150000"/>
              </a:lnSpc>
            </a:pPr>
            <a:r>
              <a:rPr lang="en-GB" sz="1200" dirty="0"/>
              <a:t>………………………………………………………………………………………………………………………………………………………………………………………………………………………………………………….………………………………………………………….</a:t>
            </a:r>
          </a:p>
          <a:p>
            <a:pPr>
              <a:lnSpc>
                <a:spcPct val="150000"/>
              </a:lnSpc>
            </a:pPr>
            <a:r>
              <a:rPr lang="en-GB" sz="1200" dirty="0"/>
              <a:t>11. Where is digested food absorbed into the bloodstream? ………………………………………………………………………………………………………………………………………………………</a:t>
            </a:r>
          </a:p>
          <a:p>
            <a:pPr>
              <a:lnSpc>
                <a:spcPct val="150000"/>
              </a:lnSpc>
            </a:pPr>
            <a:r>
              <a:rPr lang="en-GB" sz="1200" dirty="0"/>
              <a:t>12. Where is protein first broken down?</a:t>
            </a:r>
          </a:p>
          <a:p>
            <a:pPr>
              <a:lnSpc>
                <a:spcPct val="150000"/>
              </a:lnSpc>
            </a:pPr>
            <a:r>
              <a:rPr lang="en-GB" sz="1200" dirty="0"/>
              <a:t>………………………………………………………………………………………………………………………………………………………</a:t>
            </a:r>
          </a:p>
          <a:p>
            <a:pPr>
              <a:lnSpc>
                <a:spcPct val="150000"/>
              </a:lnSpc>
            </a:pPr>
            <a:r>
              <a:rPr lang="en-GB" sz="1200" dirty="0"/>
              <a:t>13. What is it broken down into?</a:t>
            </a:r>
          </a:p>
          <a:p>
            <a:pPr>
              <a:lnSpc>
                <a:spcPct val="150000"/>
              </a:lnSpc>
            </a:pPr>
            <a:r>
              <a:rPr lang="en-GB" sz="1200" dirty="0"/>
              <a:t>………………………………………………………………………………………………………………………………………………………</a:t>
            </a:r>
          </a:p>
          <a:p>
            <a:pPr>
              <a:lnSpc>
                <a:spcPct val="150000"/>
              </a:lnSpc>
            </a:pPr>
            <a:r>
              <a:rPr lang="en-GB" sz="1200" dirty="0"/>
              <a:t>14. Why is protein needed in the body?</a:t>
            </a:r>
          </a:p>
          <a:p>
            <a:pPr>
              <a:lnSpc>
                <a:spcPct val="150000"/>
              </a:lnSpc>
            </a:pPr>
            <a:r>
              <a:rPr lang="en-GB" sz="1200" dirty="0"/>
              <a:t>………………………………………………………………………………………………………………………………………………………………………………………………………………………………………………….………………………………………………………….</a:t>
            </a:r>
          </a:p>
          <a:p>
            <a:pPr>
              <a:lnSpc>
                <a:spcPct val="150000"/>
              </a:lnSpc>
            </a:pPr>
            <a:r>
              <a:rPr lang="en-GB" sz="1200" dirty="0"/>
              <a:t> 15. What is the food test for protein and what indicates a positive  result?</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marL="228600" indent="-228600">
              <a:lnSpc>
                <a:spcPct val="150000"/>
              </a:lnSpc>
              <a:buAutoNum type="arabicPeriod"/>
            </a:pPr>
            <a:endParaRPr lang="en-GB" sz="1200" b="1" u="sng" dirty="0"/>
          </a:p>
          <a:p>
            <a:pPr>
              <a:lnSpc>
                <a:spcPct val="150000"/>
              </a:lnSpc>
            </a:pPr>
            <a:endParaRPr lang="en-GB" sz="1200" b="1" u="sng" dirty="0"/>
          </a:p>
          <a:p>
            <a:pPr>
              <a:lnSpc>
                <a:spcPct val="150000"/>
              </a:lnSpc>
            </a:pPr>
            <a:endParaRPr lang="en-GB" sz="1200" b="1" u="sng" dirty="0"/>
          </a:p>
        </p:txBody>
      </p:sp>
      <p:sp>
        <p:nvSpPr>
          <p:cNvPr id="10" name="Slide Number Placeholder 9">
            <a:extLst>
              <a:ext uri="{FF2B5EF4-FFF2-40B4-BE49-F238E27FC236}">
                <a16:creationId xmlns:a16="http://schemas.microsoft.com/office/drawing/2014/main" id="{250DB2FF-07E8-B38A-D061-0C934683AE5A}"/>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3565004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7819705"/>
          </a:xfrm>
          <a:prstGeom prst="rect">
            <a:avLst/>
          </a:prstGeom>
          <a:noFill/>
        </p:spPr>
        <p:txBody>
          <a:bodyPr wrap="square" rtlCol="0">
            <a:spAutoFit/>
          </a:bodyPr>
          <a:lstStyle/>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p:txBody>
      </p:sp>
      <p:pic>
        <p:nvPicPr>
          <p:cNvPr id="3" name="Picture 2">
            <a:extLst>
              <a:ext uri="{FF2B5EF4-FFF2-40B4-BE49-F238E27FC236}">
                <a16:creationId xmlns:a16="http://schemas.microsoft.com/office/drawing/2014/main" id="{6F8689E8-DDE0-7B3A-4C2B-16937CD17371}"/>
              </a:ext>
            </a:extLst>
          </p:cNvPr>
          <p:cNvPicPr>
            <a:picLocks noChangeAspect="1"/>
          </p:cNvPicPr>
          <p:nvPr/>
        </p:nvPicPr>
        <p:blipFill>
          <a:blip r:embed="rId2"/>
          <a:stretch>
            <a:fillRect/>
          </a:stretch>
        </p:blipFill>
        <p:spPr>
          <a:xfrm>
            <a:off x="139699" y="0"/>
            <a:ext cx="6578599" cy="8830056"/>
          </a:xfrm>
          <a:prstGeom prst="rect">
            <a:avLst/>
          </a:prstGeom>
        </p:spPr>
      </p:pic>
      <p:sp>
        <p:nvSpPr>
          <p:cNvPr id="5" name="Slide Number Placeholder 4">
            <a:extLst>
              <a:ext uri="{FF2B5EF4-FFF2-40B4-BE49-F238E27FC236}">
                <a16:creationId xmlns:a16="http://schemas.microsoft.com/office/drawing/2014/main" id="{E2D5A842-7B3C-72FF-55EF-B91E7FD2AF70}"/>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2139621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7819705"/>
          </a:xfrm>
          <a:prstGeom prst="rect">
            <a:avLst/>
          </a:prstGeom>
          <a:noFill/>
        </p:spPr>
        <p:txBody>
          <a:bodyPr wrap="square" rtlCol="0">
            <a:spAutoFit/>
          </a:bodyPr>
          <a:lstStyle/>
          <a:p>
            <a:pPr>
              <a:lnSpc>
                <a:spcPct val="150000"/>
              </a:lnSpc>
            </a:pPr>
            <a:endParaRPr lang="en-GB" sz="1200" b="1" u="sng" dirty="0"/>
          </a:p>
          <a:p>
            <a:pPr>
              <a:lnSpc>
                <a:spcPct val="150000"/>
              </a:lnSpc>
            </a:pPr>
            <a:r>
              <a:rPr lang="en-GB" sz="1200" dirty="0"/>
              <a:t>Pig C inherited the genetic disorder from pig                  A        B         E                                   (1)</a:t>
            </a:r>
          </a:p>
          <a:p>
            <a:pPr>
              <a:lnSpc>
                <a:spcPct val="150000"/>
              </a:lnSpc>
            </a:pPr>
            <a:endParaRPr lang="en-GB" sz="1200" dirty="0"/>
          </a:p>
          <a:p>
            <a:pPr>
              <a:lnSpc>
                <a:spcPct val="150000"/>
              </a:lnSpc>
            </a:pPr>
            <a:r>
              <a:rPr lang="en-GB" sz="1200" dirty="0"/>
              <a:t>The gene for the genetic disorder was passed on in a …………………………..                             (1)</a:t>
            </a:r>
          </a:p>
          <a:p>
            <a:pPr>
              <a:lnSpc>
                <a:spcPct val="150000"/>
              </a:lnSpc>
            </a:pPr>
            <a:r>
              <a:rPr lang="en-GB" sz="1200" dirty="0"/>
              <a:t> </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b="1" u="sng" dirty="0"/>
          </a:p>
        </p:txBody>
      </p:sp>
      <p:pic>
        <p:nvPicPr>
          <p:cNvPr id="10" name="Picture 9">
            <a:extLst>
              <a:ext uri="{FF2B5EF4-FFF2-40B4-BE49-F238E27FC236}">
                <a16:creationId xmlns:a16="http://schemas.microsoft.com/office/drawing/2014/main" id="{D9E664B2-AFBA-9951-0F9A-46C04878FF4C}"/>
              </a:ext>
            </a:extLst>
          </p:cNvPr>
          <p:cNvPicPr>
            <a:picLocks noChangeAspect="1"/>
          </p:cNvPicPr>
          <p:nvPr/>
        </p:nvPicPr>
        <p:blipFill>
          <a:blip r:embed="rId2"/>
          <a:stretch>
            <a:fillRect/>
          </a:stretch>
        </p:blipFill>
        <p:spPr>
          <a:xfrm>
            <a:off x="139700" y="5038164"/>
            <a:ext cx="6718300" cy="3902635"/>
          </a:xfrm>
          <a:prstGeom prst="rect">
            <a:avLst/>
          </a:prstGeom>
        </p:spPr>
      </p:pic>
      <p:pic>
        <p:nvPicPr>
          <p:cNvPr id="11" name="Picture 10">
            <a:extLst>
              <a:ext uri="{FF2B5EF4-FFF2-40B4-BE49-F238E27FC236}">
                <a16:creationId xmlns:a16="http://schemas.microsoft.com/office/drawing/2014/main" id="{335BAB1C-D11F-3507-8B17-E4AF6F6471EC}"/>
              </a:ext>
            </a:extLst>
          </p:cNvPr>
          <p:cNvPicPr>
            <a:picLocks noChangeAspect="1"/>
          </p:cNvPicPr>
          <p:nvPr/>
        </p:nvPicPr>
        <p:blipFill>
          <a:blip r:embed="rId3"/>
          <a:stretch>
            <a:fillRect/>
          </a:stretch>
        </p:blipFill>
        <p:spPr>
          <a:xfrm>
            <a:off x="339598" y="1484751"/>
            <a:ext cx="6318504" cy="3553412"/>
          </a:xfrm>
          <a:prstGeom prst="rect">
            <a:avLst/>
          </a:prstGeom>
        </p:spPr>
      </p:pic>
      <p:sp>
        <p:nvSpPr>
          <p:cNvPr id="3" name="Slide Number Placeholder 2">
            <a:extLst>
              <a:ext uri="{FF2B5EF4-FFF2-40B4-BE49-F238E27FC236}">
                <a16:creationId xmlns:a16="http://schemas.microsoft.com/office/drawing/2014/main" id="{E0904085-DD2E-6AC2-FA25-325664D46A99}"/>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2020665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GB" sz="1200" b="1" u="sng" dirty="0"/>
                        <a:t>I</a:t>
                      </a:r>
                      <a:r>
                        <a:rPr lang="en-GB" sz="1200" b="1" u="sng" dirty="0">
                          <a:solidFill>
                            <a:schemeClr val="tx1"/>
                          </a:solidFill>
                        </a:rPr>
                        <a:t>INHERITED DISORDERS</a:t>
                      </a:r>
                    </a:p>
                    <a:p>
                      <a:pPr algn="l">
                        <a:lnSpc>
                          <a:spcPct val="150000"/>
                        </a:lnSpc>
                      </a:pPr>
                      <a:r>
                        <a:rPr lang="en-GB" sz="1200" b="0" u="none" dirty="0">
                          <a:solidFill>
                            <a:schemeClr val="tx1"/>
                          </a:solidFill>
                        </a:rPr>
                        <a:t>Some disorders are inherited through the inheritance of certain alleles. Now many of these can be screened for in the embryo before birth. We can usually predict the possibility of having a child with a disorder by a simple test using cheek cells or blood. This  can be done to identify if potential parents are carriers of a disease causing allele. Most disorders are through the inheritance of a </a:t>
                      </a:r>
                      <a:r>
                        <a:rPr lang="en-GB" sz="1200" b="1" u="sng" dirty="0">
                          <a:solidFill>
                            <a:schemeClr val="tx1"/>
                          </a:solidFill>
                        </a:rPr>
                        <a:t>recessive allele</a:t>
                      </a:r>
                      <a:r>
                        <a:rPr lang="en-GB" sz="1200" b="0" u="none" dirty="0">
                          <a:solidFill>
                            <a:schemeClr val="tx1"/>
                          </a:solidFill>
                        </a:rPr>
                        <a:t>. Very few are through dominant alleles.</a:t>
                      </a:r>
                    </a:p>
                    <a:p>
                      <a:pPr algn="l">
                        <a:lnSpc>
                          <a:spcPct val="150000"/>
                        </a:lnSpc>
                      </a:pPr>
                      <a:r>
                        <a:rPr lang="en-GB" sz="1200" b="0" u="none" dirty="0">
                          <a:solidFill>
                            <a:schemeClr val="tx1"/>
                          </a:solidFill>
                        </a:rPr>
                        <a:t>The two conditions we need to look at are:</a:t>
                      </a:r>
                    </a:p>
                    <a:p>
                      <a:pPr algn="l">
                        <a:lnSpc>
                          <a:spcPct val="150000"/>
                        </a:lnSpc>
                      </a:pPr>
                      <a:r>
                        <a:rPr lang="en-GB" sz="1200" b="0" u="sng" dirty="0">
                          <a:solidFill>
                            <a:schemeClr val="tx1"/>
                          </a:solidFill>
                        </a:rPr>
                        <a:t>Cystic Fibrosis and Polydactyly</a:t>
                      </a:r>
                    </a:p>
                    <a:p>
                      <a:pPr algn="l">
                        <a:lnSpc>
                          <a:spcPct val="150000"/>
                        </a:lnSpc>
                      </a:pPr>
                      <a:r>
                        <a:rPr lang="en-GB" sz="1200" b="0" u="sng" dirty="0">
                          <a:solidFill>
                            <a:schemeClr val="tx1"/>
                          </a:solidFill>
                        </a:rPr>
                        <a:t>1. Cystic Fibrosis</a:t>
                      </a:r>
                    </a:p>
                    <a:p>
                      <a:pPr algn="l">
                        <a:lnSpc>
                          <a:spcPct val="150000"/>
                        </a:lnSpc>
                      </a:pPr>
                      <a:r>
                        <a:rPr lang="en-GB" sz="1200" b="0" u="sng" dirty="0">
                          <a:solidFill>
                            <a:schemeClr val="tx1"/>
                          </a:solidFill>
                        </a:rPr>
                        <a:t> </a:t>
                      </a:r>
                      <a:r>
                        <a:rPr lang="en-GB" sz="1200" b="0" u="none" dirty="0">
                          <a:solidFill>
                            <a:schemeClr val="tx1"/>
                          </a:solidFill>
                        </a:rPr>
                        <a:t>This has been reported since the 16</a:t>
                      </a:r>
                      <a:r>
                        <a:rPr lang="en-GB" sz="1200" b="0" u="none" baseline="30000" dirty="0">
                          <a:solidFill>
                            <a:schemeClr val="tx1"/>
                          </a:solidFill>
                        </a:rPr>
                        <a:t>th</a:t>
                      </a:r>
                      <a:r>
                        <a:rPr lang="en-GB" sz="1200" b="0" u="none" dirty="0">
                          <a:solidFill>
                            <a:schemeClr val="tx1"/>
                          </a:solidFill>
                        </a:rPr>
                        <a:t> century. This is a genetic disorder of the cell membranes. It results in the production of a thick sticky mucus in the air passages and the pancreas. The faulty gene is located on chromosome 7 so now it can easily be seen and predictions made as to its likely inheritance. It is also now one of the conditions that can be treated by gene therapy. Often treatment includes daily physiotherapy and in more serious instances a complete heart and lung transplant. Life expectancy can be around the age of 40 now where as 50 years ago it was 5 years.</a:t>
                      </a:r>
                    </a:p>
                    <a:p>
                      <a:pPr algn="l">
                        <a:lnSpc>
                          <a:spcPct val="150000"/>
                        </a:lnSpc>
                      </a:pPr>
                      <a:r>
                        <a:rPr lang="en-GB" sz="1200" b="0" u="none" dirty="0">
                          <a:solidFill>
                            <a:schemeClr val="tx1"/>
                          </a:solidFill>
                        </a:rPr>
                        <a:t>The allele that causes CF is a recessive allele f and is carried by about 1 in 25 people. To have the condition you need to have both alleles ff. If you only have one copy of the f gene then you wont have CF but you will be a CARRIER.. For a child to have the disorder BOTH parents need to either be CARRIERS or have the disorder themselves. If both parents are carriers then there is a 1 in 4 chance/25% chance of a child having that disorder.</a:t>
                      </a:r>
                    </a:p>
                    <a:p>
                      <a:pPr algn="l">
                        <a:lnSpc>
                          <a:spcPct val="150000"/>
                        </a:lnSpc>
                      </a:pPr>
                      <a:endParaRPr lang="en-GB" sz="1200" b="1" u="sng" dirty="0">
                        <a:solidFill>
                          <a:schemeClr val="tx1"/>
                        </a:solidFill>
                      </a:endParaRPr>
                    </a:p>
                    <a:p>
                      <a:pPr algn="l">
                        <a:lnSpc>
                          <a:spcPct val="150000"/>
                        </a:lnSpc>
                      </a:pPr>
                      <a:r>
                        <a:rPr lang="en-GB" sz="1200" b="1" u="sng" dirty="0">
                          <a:solidFill>
                            <a:schemeClr val="tx1"/>
                          </a:solidFill>
                        </a:rPr>
                        <a:t>If both parents are carriers</a:t>
                      </a:r>
                    </a:p>
                    <a:p>
                      <a:pPr algn="l">
                        <a:lnSpc>
                          <a:spcPct val="150000"/>
                        </a:lnSpc>
                      </a:pPr>
                      <a:endParaRPr lang="en-GB" sz="1200" b="0" u="none" dirty="0">
                        <a:solidFill>
                          <a:schemeClr val="tx1"/>
                        </a:solidFill>
                      </a:endParaRPr>
                    </a:p>
                    <a:p>
                      <a:pPr algn="l">
                        <a:lnSpc>
                          <a:spcPct val="150000"/>
                        </a:lnSpc>
                      </a:pPr>
                      <a:r>
                        <a:rPr lang="en-GB" sz="1200" b="0" u="none" dirty="0">
                          <a:solidFill>
                            <a:schemeClr val="tx1"/>
                          </a:solidFill>
                        </a:rPr>
                        <a:t>Offspring genotype</a:t>
                      </a:r>
                    </a:p>
                    <a:p>
                      <a:pPr algn="l">
                        <a:lnSpc>
                          <a:spcPct val="150000"/>
                        </a:lnSpc>
                      </a:pPr>
                      <a:endParaRPr lang="en-GB" sz="1200" b="0" u="none" dirty="0">
                        <a:solidFill>
                          <a:schemeClr val="tx1"/>
                        </a:solidFill>
                      </a:endParaRPr>
                    </a:p>
                    <a:p>
                      <a:pPr algn="l">
                        <a:lnSpc>
                          <a:spcPct val="150000"/>
                        </a:lnSpc>
                      </a:pPr>
                      <a:r>
                        <a:rPr lang="en-GB" sz="1200" b="0" u="none" dirty="0">
                          <a:solidFill>
                            <a:schemeClr val="tx1"/>
                          </a:solidFill>
                        </a:rPr>
                        <a:t>phenotypes 1 normal FF,  2 carriers Ff,  1 affected ff</a:t>
                      </a:r>
                    </a:p>
                    <a:p>
                      <a:pPr algn="l">
                        <a:lnSpc>
                          <a:spcPct val="150000"/>
                        </a:lnSpc>
                      </a:pPr>
                      <a:r>
                        <a:rPr lang="en-GB" sz="1200" b="0" u="none" dirty="0">
                          <a:solidFill>
                            <a:schemeClr val="tx1"/>
                          </a:solidFill>
                        </a:rPr>
                        <a:t>Ratio of 3:1 or 1 in 4 chance of having CF </a:t>
                      </a:r>
                    </a:p>
                    <a:p>
                      <a:pPr algn="l">
                        <a:lnSpc>
                          <a:spcPct val="150000"/>
                        </a:lnSpc>
                      </a:pPr>
                      <a:endParaRPr lang="en-GB" sz="1200" b="0" u="none" dirty="0">
                        <a:solidFill>
                          <a:schemeClr val="tx1"/>
                        </a:solidFill>
                      </a:endParaRPr>
                    </a:p>
                    <a:p>
                      <a:pPr algn="l">
                        <a:lnSpc>
                          <a:spcPct val="150000"/>
                        </a:lnSpc>
                      </a:pPr>
                      <a:endParaRPr lang="en-GB" sz="12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4">
            <a:extLst>
              <a:ext uri="{FF2B5EF4-FFF2-40B4-BE49-F238E27FC236}">
                <a16:creationId xmlns:a16="http://schemas.microsoft.com/office/drawing/2014/main" id="{6FCEA969-43FB-4BB9-10BF-12D58A5F64BC}"/>
              </a:ext>
            </a:extLst>
          </p:cNvPr>
          <p:cNvGraphicFramePr>
            <a:graphicFrameLocks noGrp="1"/>
          </p:cNvGraphicFramePr>
          <p:nvPr/>
        </p:nvGraphicFramePr>
        <p:xfrm>
          <a:off x="4203510" y="6537279"/>
          <a:ext cx="1733268" cy="1337478"/>
        </p:xfrm>
        <a:graphic>
          <a:graphicData uri="http://schemas.openxmlformats.org/drawingml/2006/table">
            <a:tbl>
              <a:tblPr firstRow="1" bandRow="1">
                <a:tableStyleId>{5C22544A-7EE6-4342-B048-85BDC9FD1C3A}</a:tableStyleId>
              </a:tblPr>
              <a:tblGrid>
                <a:gridCol w="577756">
                  <a:extLst>
                    <a:ext uri="{9D8B030D-6E8A-4147-A177-3AD203B41FA5}">
                      <a16:colId xmlns:a16="http://schemas.microsoft.com/office/drawing/2014/main" val="2209969781"/>
                    </a:ext>
                  </a:extLst>
                </a:gridCol>
                <a:gridCol w="577756">
                  <a:extLst>
                    <a:ext uri="{9D8B030D-6E8A-4147-A177-3AD203B41FA5}">
                      <a16:colId xmlns:a16="http://schemas.microsoft.com/office/drawing/2014/main" val="3937045459"/>
                    </a:ext>
                  </a:extLst>
                </a:gridCol>
                <a:gridCol w="577756">
                  <a:extLst>
                    <a:ext uri="{9D8B030D-6E8A-4147-A177-3AD203B41FA5}">
                      <a16:colId xmlns:a16="http://schemas.microsoft.com/office/drawing/2014/main" val="4264289600"/>
                    </a:ext>
                  </a:extLst>
                </a:gridCol>
              </a:tblGrid>
              <a:tr h="445826">
                <a:tc>
                  <a:txBody>
                    <a:bodyPr/>
                    <a:lstStyle/>
                    <a:p>
                      <a:pPr algn="ctr"/>
                      <a:endParaRPr lang="en-GB" sz="1200"/>
                    </a:p>
                  </a:txBody>
                  <a:tcPr>
                    <a:solidFill>
                      <a:schemeClr val="bg2"/>
                    </a:solidFill>
                  </a:tcPr>
                </a:tc>
                <a:tc>
                  <a:txBody>
                    <a:bodyPr/>
                    <a:lstStyle/>
                    <a:p>
                      <a:pPr algn="ctr"/>
                      <a:r>
                        <a:rPr lang="en-GB" sz="1200" dirty="0">
                          <a:solidFill>
                            <a:schemeClr val="tx1"/>
                          </a:solidFill>
                        </a:rPr>
                        <a:t>F</a:t>
                      </a:r>
                    </a:p>
                  </a:txBody>
                  <a:tcPr>
                    <a:solidFill>
                      <a:schemeClr val="bg2"/>
                    </a:solidFill>
                  </a:tcPr>
                </a:tc>
                <a:tc>
                  <a:txBody>
                    <a:bodyPr/>
                    <a:lstStyle/>
                    <a:p>
                      <a:pPr algn="ctr"/>
                      <a:r>
                        <a:rPr lang="en-GB" sz="1200" dirty="0">
                          <a:solidFill>
                            <a:schemeClr val="tx1"/>
                          </a:solidFill>
                        </a:rPr>
                        <a:t>f</a:t>
                      </a:r>
                    </a:p>
                  </a:txBody>
                  <a:tcPr>
                    <a:solidFill>
                      <a:schemeClr val="bg2"/>
                    </a:solidFill>
                  </a:tcPr>
                </a:tc>
                <a:extLst>
                  <a:ext uri="{0D108BD9-81ED-4DB2-BD59-A6C34878D82A}">
                    <a16:rowId xmlns:a16="http://schemas.microsoft.com/office/drawing/2014/main" val="2328161936"/>
                  </a:ext>
                </a:extLst>
              </a:tr>
              <a:tr h="445826">
                <a:tc>
                  <a:txBody>
                    <a:bodyPr/>
                    <a:lstStyle/>
                    <a:p>
                      <a:pPr algn="ctr"/>
                      <a:r>
                        <a:rPr lang="en-GB" sz="1200" dirty="0"/>
                        <a:t>F</a:t>
                      </a:r>
                    </a:p>
                  </a:txBody>
                  <a:tcPr>
                    <a:solidFill>
                      <a:schemeClr val="bg2"/>
                    </a:solidFill>
                  </a:tcPr>
                </a:tc>
                <a:tc>
                  <a:txBody>
                    <a:bodyPr/>
                    <a:lstStyle/>
                    <a:p>
                      <a:pPr algn="ctr"/>
                      <a:r>
                        <a:rPr lang="en-GB" sz="1200" dirty="0"/>
                        <a:t>FF</a:t>
                      </a:r>
                    </a:p>
                  </a:txBody>
                  <a:tcPr>
                    <a:solidFill>
                      <a:schemeClr val="bg2"/>
                    </a:solidFill>
                  </a:tcPr>
                </a:tc>
                <a:tc>
                  <a:txBody>
                    <a:bodyPr/>
                    <a:lstStyle/>
                    <a:p>
                      <a:pPr algn="ctr"/>
                      <a:r>
                        <a:rPr lang="en-GB" sz="1200" dirty="0"/>
                        <a:t>Ff</a:t>
                      </a:r>
                    </a:p>
                  </a:txBody>
                  <a:tcPr>
                    <a:solidFill>
                      <a:schemeClr val="bg2"/>
                    </a:solidFill>
                  </a:tcPr>
                </a:tc>
                <a:extLst>
                  <a:ext uri="{0D108BD9-81ED-4DB2-BD59-A6C34878D82A}">
                    <a16:rowId xmlns:a16="http://schemas.microsoft.com/office/drawing/2014/main" val="2893837972"/>
                  </a:ext>
                </a:extLst>
              </a:tr>
              <a:tr h="445826">
                <a:tc>
                  <a:txBody>
                    <a:bodyPr/>
                    <a:lstStyle/>
                    <a:p>
                      <a:pPr algn="ctr"/>
                      <a:r>
                        <a:rPr lang="en-GB" sz="1200" dirty="0"/>
                        <a:t>f</a:t>
                      </a:r>
                    </a:p>
                  </a:txBody>
                  <a:tcPr>
                    <a:solidFill>
                      <a:schemeClr val="bg2"/>
                    </a:solidFill>
                  </a:tcPr>
                </a:tc>
                <a:tc>
                  <a:txBody>
                    <a:bodyPr/>
                    <a:lstStyle/>
                    <a:p>
                      <a:pPr algn="ctr"/>
                      <a:r>
                        <a:rPr lang="en-GB" sz="1200" dirty="0"/>
                        <a:t>Ff</a:t>
                      </a:r>
                    </a:p>
                  </a:txBody>
                  <a:tcPr>
                    <a:solidFill>
                      <a:schemeClr val="bg2"/>
                    </a:solidFill>
                  </a:tcPr>
                </a:tc>
                <a:tc>
                  <a:txBody>
                    <a:bodyPr/>
                    <a:lstStyle/>
                    <a:p>
                      <a:pPr algn="ctr"/>
                      <a:r>
                        <a:rPr lang="en-GB" sz="1200" dirty="0"/>
                        <a:t>ff</a:t>
                      </a:r>
                    </a:p>
                  </a:txBody>
                  <a:tcPr>
                    <a:solidFill>
                      <a:schemeClr val="bg2"/>
                    </a:solidFill>
                  </a:tcPr>
                </a:tc>
                <a:extLst>
                  <a:ext uri="{0D108BD9-81ED-4DB2-BD59-A6C34878D82A}">
                    <a16:rowId xmlns:a16="http://schemas.microsoft.com/office/drawing/2014/main" val="3077604703"/>
                  </a:ext>
                </a:extLst>
              </a:tr>
            </a:tbl>
          </a:graphicData>
        </a:graphic>
      </p:graphicFrame>
      <p:sp>
        <p:nvSpPr>
          <p:cNvPr id="5" name="Slide Number Placeholder 4">
            <a:extLst>
              <a:ext uri="{FF2B5EF4-FFF2-40B4-BE49-F238E27FC236}">
                <a16:creationId xmlns:a16="http://schemas.microsoft.com/office/drawing/2014/main" id="{47EBB9A5-3DD9-7369-CC34-4C65E5CF25D5}"/>
              </a:ext>
            </a:extLst>
          </p:cNvPr>
          <p:cNvSpPr>
            <a:spLocks noGrp="1"/>
          </p:cNvSpPr>
          <p:nvPr>
            <p:ph type="sldNum" sz="quarter" idx="12"/>
          </p:nvPr>
        </p:nvSpPr>
        <p:spPr/>
        <p:txBody>
          <a:bodyPr/>
          <a:lstStyle/>
          <a:p>
            <a:fld id="{A49C798E-A141-4728-B2C1-C020555BD9EF}" type="slidenum">
              <a:rPr lang="en-GB" smtClean="0"/>
              <a:t>45</a:t>
            </a:fld>
            <a:endParaRPr lang="en-GB"/>
          </a:p>
        </p:txBody>
      </p:sp>
    </p:spTree>
    <p:extLst>
      <p:ext uri="{BB962C8B-B14F-4D97-AF65-F5344CB8AC3E}">
        <p14:creationId xmlns:p14="http://schemas.microsoft.com/office/powerpoint/2010/main" val="2866122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u="sng" dirty="0">
                          <a:solidFill>
                            <a:schemeClr val="tx1"/>
                          </a:solidFill>
                        </a:rPr>
                        <a:t>If one parent has CF and the other doesn’t  </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u="sng" dirty="0">
                          <a:solidFill>
                            <a:schemeClr val="tx1"/>
                          </a:solidFill>
                        </a:rPr>
                        <a:t> </a:t>
                      </a:r>
                      <a:endParaRPr lang="en-GB" sz="1200" b="1" u="sng" dirty="0"/>
                    </a:p>
                    <a:p>
                      <a:pPr>
                        <a:lnSpc>
                          <a:spcPct val="150000"/>
                        </a:lnSpc>
                      </a:pPr>
                      <a:r>
                        <a:rPr lang="en-GB" sz="1200" b="0" dirty="0">
                          <a:solidFill>
                            <a:schemeClr val="tx1"/>
                          </a:solidFill>
                        </a:rPr>
                        <a:t>Parental genotype</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Offspring genotypes</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Offspring phenotypes: all are carriers Ff.</a:t>
                      </a:r>
                    </a:p>
                    <a:p>
                      <a:pPr>
                        <a:lnSpc>
                          <a:spcPct val="150000"/>
                        </a:lnSpc>
                      </a:pPr>
                      <a:endParaRPr lang="en-GB" sz="1200" b="0" dirty="0">
                        <a:solidFill>
                          <a:schemeClr val="tx1"/>
                        </a:solidFill>
                      </a:endParaRPr>
                    </a:p>
                    <a:p>
                      <a:pPr>
                        <a:lnSpc>
                          <a:spcPct val="150000"/>
                        </a:lnSpc>
                      </a:pPr>
                      <a:r>
                        <a:rPr lang="en-GB" sz="1200" b="1" u="sng" dirty="0">
                          <a:solidFill>
                            <a:schemeClr val="tx1"/>
                          </a:solidFill>
                        </a:rPr>
                        <a:t>One parent has CF the other is a carrier</a:t>
                      </a:r>
                    </a:p>
                    <a:p>
                      <a:pPr>
                        <a:lnSpc>
                          <a:spcPct val="150000"/>
                        </a:lnSpc>
                      </a:pPr>
                      <a:endParaRPr lang="en-GB" sz="1200" b="0" dirty="0">
                        <a:solidFill>
                          <a:schemeClr val="tx1"/>
                        </a:solidFill>
                      </a:endParaRPr>
                    </a:p>
                    <a:p>
                      <a:pPr>
                        <a:lnSpc>
                          <a:spcPct val="150000"/>
                        </a:lnSpc>
                      </a:pPr>
                      <a:r>
                        <a:rPr lang="en-GB" sz="1200" b="0" dirty="0">
                          <a:solidFill>
                            <a:schemeClr val="tx1"/>
                          </a:solidFill>
                        </a:rPr>
                        <a:t>Parental genotype</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Offspring genotypes</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Offspring phenotypes: 50% carriers 50% have CF</a:t>
                      </a:r>
                    </a:p>
                    <a:p>
                      <a:pPr>
                        <a:lnSpc>
                          <a:spcPct val="150000"/>
                        </a:lnSpc>
                      </a:pPr>
                      <a:r>
                        <a:rPr lang="en-GB" sz="1200" b="0" dirty="0">
                          <a:solidFill>
                            <a:schemeClr val="tx1"/>
                          </a:solidFill>
                        </a:rPr>
                        <a:t>You need to be able both  to recognise probabilities of inheritance in offspring and to draw punnet squares given parental genotypes.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4">
            <a:extLst>
              <a:ext uri="{FF2B5EF4-FFF2-40B4-BE49-F238E27FC236}">
                <a16:creationId xmlns:a16="http://schemas.microsoft.com/office/drawing/2014/main" id="{2A1F9839-B31B-5F3B-99C7-9F5C13F96E59}"/>
              </a:ext>
            </a:extLst>
          </p:cNvPr>
          <p:cNvGraphicFramePr>
            <a:graphicFrameLocks noGrp="1"/>
          </p:cNvGraphicFramePr>
          <p:nvPr/>
        </p:nvGraphicFramePr>
        <p:xfrm>
          <a:off x="3643952" y="900752"/>
          <a:ext cx="2071047" cy="1992573"/>
        </p:xfrm>
        <a:graphic>
          <a:graphicData uri="http://schemas.openxmlformats.org/drawingml/2006/table">
            <a:tbl>
              <a:tblPr firstRow="1" bandRow="1">
                <a:tableStyleId>{F5AB1C69-6EDB-4FF4-983F-18BD219EF322}</a:tableStyleId>
              </a:tblPr>
              <a:tblGrid>
                <a:gridCol w="690349">
                  <a:extLst>
                    <a:ext uri="{9D8B030D-6E8A-4147-A177-3AD203B41FA5}">
                      <a16:colId xmlns:a16="http://schemas.microsoft.com/office/drawing/2014/main" val="1355401223"/>
                    </a:ext>
                  </a:extLst>
                </a:gridCol>
                <a:gridCol w="690349">
                  <a:extLst>
                    <a:ext uri="{9D8B030D-6E8A-4147-A177-3AD203B41FA5}">
                      <a16:colId xmlns:a16="http://schemas.microsoft.com/office/drawing/2014/main" val="196400581"/>
                    </a:ext>
                  </a:extLst>
                </a:gridCol>
                <a:gridCol w="690349">
                  <a:extLst>
                    <a:ext uri="{9D8B030D-6E8A-4147-A177-3AD203B41FA5}">
                      <a16:colId xmlns:a16="http://schemas.microsoft.com/office/drawing/2014/main" val="2304204217"/>
                    </a:ext>
                  </a:extLst>
                </a:gridCol>
              </a:tblGrid>
              <a:tr h="822905">
                <a:tc>
                  <a:txBody>
                    <a:bodyPr/>
                    <a:lstStyle/>
                    <a:p>
                      <a:pPr algn="ctr"/>
                      <a:endParaRPr lang="en-GB" sz="1200">
                        <a:solidFill>
                          <a:schemeClr val="tx1"/>
                        </a:solidFill>
                      </a:endParaRPr>
                    </a:p>
                  </a:txBody>
                  <a:tcPr/>
                </a:tc>
                <a:tc>
                  <a:txBody>
                    <a:bodyPr/>
                    <a:lstStyle/>
                    <a:p>
                      <a:pPr algn="ctr"/>
                      <a:r>
                        <a:rPr lang="en-GB" sz="1200" dirty="0">
                          <a:solidFill>
                            <a:schemeClr val="tx1"/>
                          </a:solidFill>
                        </a:rPr>
                        <a:t>f</a:t>
                      </a:r>
                    </a:p>
                  </a:txBody>
                  <a:tcPr/>
                </a:tc>
                <a:tc>
                  <a:txBody>
                    <a:bodyPr/>
                    <a:lstStyle/>
                    <a:p>
                      <a:pPr algn="ctr"/>
                      <a:r>
                        <a:rPr lang="en-GB" sz="1200" dirty="0">
                          <a:solidFill>
                            <a:schemeClr val="tx1"/>
                          </a:solidFill>
                        </a:rPr>
                        <a:t>f</a:t>
                      </a:r>
                    </a:p>
                  </a:txBody>
                  <a:tcPr/>
                </a:tc>
                <a:extLst>
                  <a:ext uri="{0D108BD9-81ED-4DB2-BD59-A6C34878D82A}">
                    <a16:rowId xmlns:a16="http://schemas.microsoft.com/office/drawing/2014/main" val="940960236"/>
                  </a:ext>
                </a:extLst>
              </a:tr>
              <a:tr h="584834">
                <a:tc>
                  <a:txBody>
                    <a:bodyPr/>
                    <a:lstStyle/>
                    <a:p>
                      <a:pPr algn="ctr"/>
                      <a:r>
                        <a:rPr lang="en-GB" sz="1200" dirty="0">
                          <a:solidFill>
                            <a:schemeClr val="tx1"/>
                          </a:solidFill>
                        </a:rPr>
                        <a:t>F</a:t>
                      </a:r>
                    </a:p>
                  </a:txBody>
                  <a:tcPr/>
                </a:tc>
                <a:tc>
                  <a:txBody>
                    <a:bodyPr/>
                    <a:lstStyle/>
                    <a:p>
                      <a:pPr algn="ctr"/>
                      <a:r>
                        <a:rPr lang="en-GB" sz="1200" dirty="0">
                          <a:solidFill>
                            <a:schemeClr val="tx1"/>
                          </a:solidFill>
                        </a:rPr>
                        <a:t>Ff</a:t>
                      </a:r>
                    </a:p>
                  </a:txBody>
                  <a:tcPr/>
                </a:tc>
                <a:tc>
                  <a:txBody>
                    <a:bodyPr/>
                    <a:lstStyle/>
                    <a:p>
                      <a:pPr algn="ctr"/>
                      <a:r>
                        <a:rPr lang="en-GB" sz="1200" dirty="0">
                          <a:solidFill>
                            <a:schemeClr val="tx1"/>
                          </a:solidFill>
                        </a:rPr>
                        <a:t>Ff</a:t>
                      </a:r>
                    </a:p>
                  </a:txBody>
                  <a:tcPr/>
                </a:tc>
                <a:extLst>
                  <a:ext uri="{0D108BD9-81ED-4DB2-BD59-A6C34878D82A}">
                    <a16:rowId xmlns:a16="http://schemas.microsoft.com/office/drawing/2014/main" val="1122551618"/>
                  </a:ext>
                </a:extLst>
              </a:tr>
              <a:tr h="584834">
                <a:tc>
                  <a:txBody>
                    <a:bodyPr/>
                    <a:lstStyle/>
                    <a:p>
                      <a:pPr algn="ctr"/>
                      <a:r>
                        <a:rPr lang="en-GB" sz="1200" dirty="0">
                          <a:solidFill>
                            <a:schemeClr val="tx1"/>
                          </a:solidFill>
                        </a:rPr>
                        <a:t>F</a:t>
                      </a:r>
                    </a:p>
                  </a:txBody>
                  <a:tcPr/>
                </a:tc>
                <a:tc>
                  <a:txBody>
                    <a:bodyPr/>
                    <a:lstStyle/>
                    <a:p>
                      <a:pPr algn="ctr"/>
                      <a:r>
                        <a:rPr lang="en-GB" sz="1200" dirty="0">
                          <a:solidFill>
                            <a:schemeClr val="tx1"/>
                          </a:solidFill>
                        </a:rPr>
                        <a:t>Ff</a:t>
                      </a:r>
                    </a:p>
                  </a:txBody>
                  <a:tcPr/>
                </a:tc>
                <a:tc>
                  <a:txBody>
                    <a:bodyPr/>
                    <a:lstStyle/>
                    <a:p>
                      <a:pPr algn="ctr"/>
                      <a:r>
                        <a:rPr lang="en-GB" sz="1200" dirty="0">
                          <a:solidFill>
                            <a:schemeClr val="tx1"/>
                          </a:solidFill>
                        </a:rPr>
                        <a:t>Ff</a:t>
                      </a:r>
                    </a:p>
                  </a:txBody>
                  <a:tcPr/>
                </a:tc>
                <a:extLst>
                  <a:ext uri="{0D108BD9-81ED-4DB2-BD59-A6C34878D82A}">
                    <a16:rowId xmlns:a16="http://schemas.microsoft.com/office/drawing/2014/main" val="4067362672"/>
                  </a:ext>
                </a:extLst>
              </a:tr>
            </a:tbl>
          </a:graphicData>
        </a:graphic>
      </p:graphicFrame>
      <p:graphicFrame>
        <p:nvGraphicFramePr>
          <p:cNvPr id="5" name="Table 5">
            <a:extLst>
              <a:ext uri="{FF2B5EF4-FFF2-40B4-BE49-F238E27FC236}">
                <a16:creationId xmlns:a16="http://schemas.microsoft.com/office/drawing/2014/main" id="{5E46470D-17E5-ABF0-D794-4965FB5BE81E}"/>
              </a:ext>
            </a:extLst>
          </p:cNvPr>
          <p:cNvGraphicFramePr>
            <a:graphicFrameLocks noGrp="1"/>
          </p:cNvGraphicFramePr>
          <p:nvPr/>
        </p:nvGraphicFramePr>
        <p:xfrm>
          <a:off x="3643952" y="3916907"/>
          <a:ext cx="2071047" cy="1992573"/>
        </p:xfrm>
        <a:graphic>
          <a:graphicData uri="http://schemas.openxmlformats.org/drawingml/2006/table">
            <a:tbl>
              <a:tblPr firstRow="1" bandRow="1">
                <a:tableStyleId>{F5AB1C69-6EDB-4FF4-983F-18BD219EF322}</a:tableStyleId>
              </a:tblPr>
              <a:tblGrid>
                <a:gridCol w="690349">
                  <a:extLst>
                    <a:ext uri="{9D8B030D-6E8A-4147-A177-3AD203B41FA5}">
                      <a16:colId xmlns:a16="http://schemas.microsoft.com/office/drawing/2014/main" val="631696937"/>
                    </a:ext>
                  </a:extLst>
                </a:gridCol>
                <a:gridCol w="690349">
                  <a:extLst>
                    <a:ext uri="{9D8B030D-6E8A-4147-A177-3AD203B41FA5}">
                      <a16:colId xmlns:a16="http://schemas.microsoft.com/office/drawing/2014/main" val="485395135"/>
                    </a:ext>
                  </a:extLst>
                </a:gridCol>
                <a:gridCol w="690349">
                  <a:extLst>
                    <a:ext uri="{9D8B030D-6E8A-4147-A177-3AD203B41FA5}">
                      <a16:colId xmlns:a16="http://schemas.microsoft.com/office/drawing/2014/main" val="20845197"/>
                    </a:ext>
                  </a:extLst>
                </a:gridCol>
              </a:tblGrid>
              <a:tr h="664191">
                <a:tc>
                  <a:txBody>
                    <a:bodyPr/>
                    <a:lstStyle/>
                    <a:p>
                      <a:pPr algn="ctr"/>
                      <a:endParaRPr lang="en-GB" sz="1200" dirty="0">
                        <a:solidFill>
                          <a:schemeClr val="tx1"/>
                        </a:solidFill>
                      </a:endParaRPr>
                    </a:p>
                  </a:txBody>
                  <a:tcPr/>
                </a:tc>
                <a:tc>
                  <a:txBody>
                    <a:bodyPr/>
                    <a:lstStyle/>
                    <a:p>
                      <a:pPr algn="ctr"/>
                      <a:r>
                        <a:rPr lang="en-GB" sz="1200" dirty="0">
                          <a:solidFill>
                            <a:schemeClr val="tx1"/>
                          </a:solidFill>
                        </a:rPr>
                        <a:t>f</a:t>
                      </a:r>
                    </a:p>
                  </a:txBody>
                  <a:tcPr/>
                </a:tc>
                <a:tc>
                  <a:txBody>
                    <a:bodyPr/>
                    <a:lstStyle/>
                    <a:p>
                      <a:pPr algn="ctr"/>
                      <a:r>
                        <a:rPr lang="en-GB" sz="1200" dirty="0">
                          <a:solidFill>
                            <a:schemeClr val="tx1"/>
                          </a:solidFill>
                        </a:rPr>
                        <a:t>f</a:t>
                      </a:r>
                    </a:p>
                  </a:txBody>
                  <a:tcPr/>
                </a:tc>
                <a:extLst>
                  <a:ext uri="{0D108BD9-81ED-4DB2-BD59-A6C34878D82A}">
                    <a16:rowId xmlns:a16="http://schemas.microsoft.com/office/drawing/2014/main" val="576731829"/>
                  </a:ext>
                </a:extLst>
              </a:tr>
              <a:tr h="664191">
                <a:tc>
                  <a:txBody>
                    <a:bodyPr/>
                    <a:lstStyle/>
                    <a:p>
                      <a:pPr algn="ctr"/>
                      <a:r>
                        <a:rPr lang="en-GB" sz="1200" dirty="0">
                          <a:solidFill>
                            <a:schemeClr val="tx1"/>
                          </a:solidFill>
                        </a:rPr>
                        <a:t>F</a:t>
                      </a:r>
                    </a:p>
                  </a:txBody>
                  <a:tcPr/>
                </a:tc>
                <a:tc>
                  <a:txBody>
                    <a:bodyPr/>
                    <a:lstStyle/>
                    <a:p>
                      <a:pPr algn="ctr"/>
                      <a:r>
                        <a:rPr lang="en-GB" sz="1200" dirty="0">
                          <a:solidFill>
                            <a:schemeClr val="tx1"/>
                          </a:solidFill>
                        </a:rPr>
                        <a:t>Ff</a:t>
                      </a:r>
                    </a:p>
                  </a:txBody>
                  <a:tcPr/>
                </a:tc>
                <a:tc>
                  <a:txBody>
                    <a:bodyPr/>
                    <a:lstStyle/>
                    <a:p>
                      <a:pPr algn="ctr"/>
                      <a:r>
                        <a:rPr lang="en-GB" sz="1200" dirty="0">
                          <a:solidFill>
                            <a:schemeClr val="tx1"/>
                          </a:solidFill>
                        </a:rPr>
                        <a:t>Ff</a:t>
                      </a:r>
                    </a:p>
                  </a:txBody>
                  <a:tcPr/>
                </a:tc>
                <a:extLst>
                  <a:ext uri="{0D108BD9-81ED-4DB2-BD59-A6C34878D82A}">
                    <a16:rowId xmlns:a16="http://schemas.microsoft.com/office/drawing/2014/main" val="495828998"/>
                  </a:ext>
                </a:extLst>
              </a:tr>
              <a:tr h="664191">
                <a:tc>
                  <a:txBody>
                    <a:bodyPr/>
                    <a:lstStyle/>
                    <a:p>
                      <a:pPr algn="ctr"/>
                      <a:r>
                        <a:rPr lang="en-GB" sz="1200" dirty="0">
                          <a:solidFill>
                            <a:schemeClr val="tx1"/>
                          </a:solidFill>
                        </a:rPr>
                        <a:t>f</a:t>
                      </a:r>
                    </a:p>
                  </a:txBody>
                  <a:tcPr/>
                </a:tc>
                <a:tc>
                  <a:txBody>
                    <a:bodyPr/>
                    <a:lstStyle/>
                    <a:p>
                      <a:pPr algn="ctr"/>
                      <a:r>
                        <a:rPr lang="en-GB" sz="1200" dirty="0">
                          <a:solidFill>
                            <a:schemeClr val="tx1"/>
                          </a:solidFill>
                        </a:rPr>
                        <a:t>ff</a:t>
                      </a:r>
                    </a:p>
                  </a:txBody>
                  <a:tcPr/>
                </a:tc>
                <a:tc>
                  <a:txBody>
                    <a:bodyPr/>
                    <a:lstStyle/>
                    <a:p>
                      <a:pPr algn="ctr"/>
                      <a:r>
                        <a:rPr lang="en-GB" sz="1200" dirty="0">
                          <a:solidFill>
                            <a:schemeClr val="tx1"/>
                          </a:solidFill>
                        </a:rPr>
                        <a:t>ff</a:t>
                      </a:r>
                    </a:p>
                  </a:txBody>
                  <a:tcPr/>
                </a:tc>
                <a:extLst>
                  <a:ext uri="{0D108BD9-81ED-4DB2-BD59-A6C34878D82A}">
                    <a16:rowId xmlns:a16="http://schemas.microsoft.com/office/drawing/2014/main" val="3517144278"/>
                  </a:ext>
                </a:extLst>
              </a:tr>
            </a:tbl>
          </a:graphicData>
        </a:graphic>
      </p:graphicFrame>
      <p:sp>
        <p:nvSpPr>
          <p:cNvPr id="6" name="Slide Number Placeholder 5">
            <a:extLst>
              <a:ext uri="{FF2B5EF4-FFF2-40B4-BE49-F238E27FC236}">
                <a16:creationId xmlns:a16="http://schemas.microsoft.com/office/drawing/2014/main" id="{4D0EFEF1-2B54-E825-E02C-C99C901EE894}"/>
              </a:ext>
            </a:extLst>
          </p:cNvPr>
          <p:cNvSpPr>
            <a:spLocks noGrp="1"/>
          </p:cNvSpPr>
          <p:nvPr>
            <p:ph type="sldNum" sz="quarter" idx="12"/>
          </p:nvPr>
        </p:nvSpPr>
        <p:spPr/>
        <p:txBody>
          <a:bodyPr/>
          <a:lstStyle/>
          <a:p>
            <a:fld id="{A49C798E-A141-4728-B2C1-C020555BD9EF}" type="slidenum">
              <a:rPr lang="en-GB" smtClean="0"/>
              <a:t>46</a:t>
            </a:fld>
            <a:endParaRPr lang="en-GB"/>
          </a:p>
        </p:txBody>
      </p:sp>
    </p:spTree>
    <p:extLst>
      <p:ext uri="{BB962C8B-B14F-4D97-AF65-F5344CB8AC3E}">
        <p14:creationId xmlns:p14="http://schemas.microsoft.com/office/powerpoint/2010/main" val="2195249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u="sng" dirty="0">
                          <a:solidFill>
                            <a:schemeClr val="tx1"/>
                          </a:solidFill>
                        </a:rPr>
                        <a:t>Polydactyly:</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This is when a child has extra fingers and toes. It is unusual because it is caused by a DOMINANT ALLELE. Its not life threatening but can be inherited if only one of the parents carries one copy of the defective allele. It is obvious who has the allele as only one is needed for the disorder to be seen. There is a 50% chance of a child having the disorder if one parent has one allele for polydactyly.</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u="none"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u="none"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Parental genotypes: one unaffected pp,</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 one  with polydactyly Pp</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u="none"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Offspring genotypes</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u="none"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u="none"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u="none" dirty="0">
                          <a:solidFill>
                            <a:schemeClr val="tx1"/>
                          </a:solidFill>
                        </a:rPr>
                        <a:t>Offspring phenotypes:  50% affected,  50% unaffected.</a:t>
                      </a:r>
                      <a:endParaRPr lang="en-GB" sz="1200" b="0" u="none" dirty="0"/>
                    </a:p>
                    <a:p>
                      <a:pPr>
                        <a:lnSpc>
                          <a:spcPct val="150000"/>
                        </a:lnSpc>
                      </a:pPr>
                      <a:endParaRPr lang="en-GB" sz="1200" b="0" dirty="0"/>
                    </a:p>
                    <a:p>
                      <a:pPr>
                        <a:lnSpc>
                          <a:spcPct val="150000"/>
                        </a:lnSpc>
                      </a:pPr>
                      <a:endParaRPr lang="en-GB" sz="1200" b="0" dirty="0"/>
                    </a:p>
                    <a:p>
                      <a:pPr>
                        <a:lnSpc>
                          <a:spcPct val="150000"/>
                        </a:lnSpc>
                      </a:pPr>
                      <a:endParaRPr lang="en-GB" sz="1200" b="0" dirty="0"/>
                    </a:p>
                    <a:p>
                      <a:pPr>
                        <a:lnSpc>
                          <a:spcPct val="150000"/>
                        </a:lnSpc>
                      </a:pPr>
                      <a:r>
                        <a:rPr lang="en-GB" sz="1200" b="0" dirty="0"/>
                        <a:t>offspring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4">
            <a:extLst>
              <a:ext uri="{FF2B5EF4-FFF2-40B4-BE49-F238E27FC236}">
                <a16:creationId xmlns:a16="http://schemas.microsoft.com/office/drawing/2014/main" id="{90B8E775-C96D-B8E6-A2AE-B6284CBC207E}"/>
              </a:ext>
            </a:extLst>
          </p:cNvPr>
          <p:cNvGraphicFramePr>
            <a:graphicFrameLocks noGrp="1"/>
          </p:cNvGraphicFramePr>
          <p:nvPr/>
        </p:nvGraphicFramePr>
        <p:xfrm>
          <a:off x="3429000" y="2374710"/>
          <a:ext cx="2286000" cy="1785810"/>
        </p:xfrm>
        <a:graphic>
          <a:graphicData uri="http://schemas.openxmlformats.org/drawingml/2006/table">
            <a:tbl>
              <a:tblPr firstRow="1" bandRow="1">
                <a:tableStyleId>{F5AB1C69-6EDB-4FF4-983F-18BD219EF322}</a:tableStyleId>
              </a:tblPr>
              <a:tblGrid>
                <a:gridCol w="762000">
                  <a:extLst>
                    <a:ext uri="{9D8B030D-6E8A-4147-A177-3AD203B41FA5}">
                      <a16:colId xmlns:a16="http://schemas.microsoft.com/office/drawing/2014/main" val="4014566852"/>
                    </a:ext>
                  </a:extLst>
                </a:gridCol>
                <a:gridCol w="762000">
                  <a:extLst>
                    <a:ext uri="{9D8B030D-6E8A-4147-A177-3AD203B41FA5}">
                      <a16:colId xmlns:a16="http://schemas.microsoft.com/office/drawing/2014/main" val="3252072813"/>
                    </a:ext>
                  </a:extLst>
                </a:gridCol>
                <a:gridCol w="762000">
                  <a:extLst>
                    <a:ext uri="{9D8B030D-6E8A-4147-A177-3AD203B41FA5}">
                      <a16:colId xmlns:a16="http://schemas.microsoft.com/office/drawing/2014/main" val="495628182"/>
                    </a:ext>
                  </a:extLst>
                </a:gridCol>
              </a:tblGrid>
              <a:tr h="595270">
                <a:tc>
                  <a:txBody>
                    <a:bodyPr/>
                    <a:lstStyle/>
                    <a:p>
                      <a:endParaRPr lang="en-GB"/>
                    </a:p>
                  </a:txBody>
                  <a:tcPr/>
                </a:tc>
                <a:tc>
                  <a:txBody>
                    <a:bodyPr/>
                    <a:lstStyle/>
                    <a:p>
                      <a:r>
                        <a:rPr lang="en-GB" dirty="0">
                          <a:solidFill>
                            <a:schemeClr val="tx1"/>
                          </a:solidFill>
                        </a:rPr>
                        <a:t>P</a:t>
                      </a:r>
                    </a:p>
                  </a:txBody>
                  <a:tcPr/>
                </a:tc>
                <a:tc>
                  <a:txBody>
                    <a:bodyPr/>
                    <a:lstStyle/>
                    <a:p>
                      <a:r>
                        <a:rPr lang="en-GB" dirty="0">
                          <a:solidFill>
                            <a:schemeClr val="tx1"/>
                          </a:solidFill>
                        </a:rPr>
                        <a:t>p</a:t>
                      </a:r>
                    </a:p>
                  </a:txBody>
                  <a:tcPr/>
                </a:tc>
                <a:extLst>
                  <a:ext uri="{0D108BD9-81ED-4DB2-BD59-A6C34878D82A}">
                    <a16:rowId xmlns:a16="http://schemas.microsoft.com/office/drawing/2014/main" val="1596358167"/>
                  </a:ext>
                </a:extLst>
              </a:tr>
              <a:tr h="595270">
                <a:tc>
                  <a:txBody>
                    <a:bodyPr/>
                    <a:lstStyle/>
                    <a:p>
                      <a:pPr algn="ctr"/>
                      <a:r>
                        <a:rPr lang="en-GB" sz="1200" dirty="0"/>
                        <a:t>P</a:t>
                      </a:r>
                    </a:p>
                  </a:txBody>
                  <a:tcPr/>
                </a:tc>
                <a:tc>
                  <a:txBody>
                    <a:bodyPr/>
                    <a:lstStyle/>
                    <a:p>
                      <a:pPr algn="ctr"/>
                      <a:r>
                        <a:rPr lang="en-GB" sz="1200" dirty="0"/>
                        <a:t>PP</a:t>
                      </a:r>
                    </a:p>
                  </a:txBody>
                  <a:tcPr/>
                </a:tc>
                <a:tc>
                  <a:txBody>
                    <a:bodyPr/>
                    <a:lstStyle/>
                    <a:p>
                      <a:pPr algn="ctr"/>
                      <a:r>
                        <a:rPr lang="en-GB" sz="1200" dirty="0"/>
                        <a:t>Pp</a:t>
                      </a:r>
                    </a:p>
                  </a:txBody>
                  <a:tcPr/>
                </a:tc>
                <a:extLst>
                  <a:ext uri="{0D108BD9-81ED-4DB2-BD59-A6C34878D82A}">
                    <a16:rowId xmlns:a16="http://schemas.microsoft.com/office/drawing/2014/main" val="3845881171"/>
                  </a:ext>
                </a:extLst>
              </a:tr>
              <a:tr h="595270">
                <a:tc>
                  <a:txBody>
                    <a:bodyPr/>
                    <a:lstStyle/>
                    <a:p>
                      <a:pPr algn="ctr"/>
                      <a:r>
                        <a:rPr lang="en-GB" sz="1200" dirty="0"/>
                        <a:t>p</a:t>
                      </a:r>
                    </a:p>
                  </a:txBody>
                  <a:tcPr/>
                </a:tc>
                <a:tc>
                  <a:txBody>
                    <a:bodyPr/>
                    <a:lstStyle/>
                    <a:p>
                      <a:pPr algn="ctr"/>
                      <a:r>
                        <a:rPr lang="en-GB" sz="1200" dirty="0"/>
                        <a:t>Pp</a:t>
                      </a:r>
                    </a:p>
                  </a:txBody>
                  <a:tcPr/>
                </a:tc>
                <a:tc>
                  <a:txBody>
                    <a:bodyPr/>
                    <a:lstStyle/>
                    <a:p>
                      <a:pPr algn="ctr"/>
                      <a:r>
                        <a:rPr lang="en-GB" sz="1200" dirty="0"/>
                        <a:t>pp</a:t>
                      </a:r>
                    </a:p>
                  </a:txBody>
                  <a:tcPr/>
                </a:tc>
                <a:extLst>
                  <a:ext uri="{0D108BD9-81ED-4DB2-BD59-A6C34878D82A}">
                    <a16:rowId xmlns:a16="http://schemas.microsoft.com/office/drawing/2014/main" val="75043894"/>
                  </a:ext>
                </a:extLst>
              </a:tr>
            </a:tbl>
          </a:graphicData>
        </a:graphic>
      </p:graphicFrame>
      <p:sp>
        <p:nvSpPr>
          <p:cNvPr id="5" name="Slide Number Placeholder 4">
            <a:extLst>
              <a:ext uri="{FF2B5EF4-FFF2-40B4-BE49-F238E27FC236}">
                <a16:creationId xmlns:a16="http://schemas.microsoft.com/office/drawing/2014/main" id="{10E51C98-6226-6C5E-D60E-448B11E74881}"/>
              </a:ext>
            </a:extLst>
          </p:cNvPr>
          <p:cNvSpPr>
            <a:spLocks noGrp="1"/>
          </p:cNvSpPr>
          <p:nvPr>
            <p:ph type="sldNum" sz="quarter" idx="12"/>
          </p:nvPr>
        </p:nvSpPr>
        <p:spPr/>
        <p:txBody>
          <a:bodyPr/>
          <a:lstStyle/>
          <a:p>
            <a:fld id="{A49C798E-A141-4728-B2C1-C020555BD9EF}" type="slidenum">
              <a:rPr lang="en-GB" smtClean="0"/>
              <a:t>47</a:t>
            </a:fld>
            <a:endParaRPr lang="en-GB"/>
          </a:p>
        </p:txBody>
      </p:sp>
    </p:spTree>
    <p:extLst>
      <p:ext uri="{BB962C8B-B14F-4D97-AF65-F5344CB8AC3E}">
        <p14:creationId xmlns:p14="http://schemas.microsoft.com/office/powerpoint/2010/main" val="175722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Genetic screening</a:t>
                      </a:r>
                    </a:p>
                    <a:p>
                      <a:pPr>
                        <a:lnSpc>
                          <a:spcPct val="150000"/>
                        </a:lnSpc>
                      </a:pPr>
                      <a:r>
                        <a:rPr lang="en-GB" sz="1200" b="1" u="sng" dirty="0">
                          <a:solidFill>
                            <a:schemeClr val="tx1"/>
                          </a:solidFill>
                        </a:rPr>
                        <a:t>G</a:t>
                      </a:r>
                      <a:r>
                        <a:rPr lang="en-GB" sz="1200" b="0" u="none" dirty="0">
                          <a:solidFill>
                            <a:schemeClr val="tx1"/>
                          </a:solidFill>
                        </a:rPr>
                        <a:t>enetic screening is very much a head and heart issue. What you think might be right might not be for someone else. When couples have babies through IVF (in vitro fertilisation) a few cells from the embryo are removed and tested for defective alleles. Cystic fibrosis can be detected in this way. In families where there is a known history of genetic disorders embryos are screened. A decision is made then as to whether or not to implant the embryo to the mother. However embryo screening raises lots of ethical, social and economic dilemmas. Unused embryos can be  frozen for future use providing all parties agree or they can be used in future for research. If the embryos aren’t chosen they are destroyed. People worry that embryo screening may result in people choosing a certain sex e.g. girls instead of boys. For some choosing which embryo lives of dies is like playing God. Others who believe all life is precious feel that destroying embryos which contain defective alleles devalues the lives of those people who have the disorder. Embryo screening is carefully monitored in Guidelines  provided by the Human Fertilisation and Embryology Authority HFEA. </a:t>
                      </a:r>
                    </a:p>
                    <a:p>
                      <a:pPr>
                        <a:lnSpc>
                          <a:spcPct val="150000"/>
                        </a:lnSpc>
                      </a:pPr>
                      <a:r>
                        <a:rPr lang="en-GB" sz="1200" b="0" u="none" dirty="0">
                          <a:solidFill>
                            <a:schemeClr val="tx1"/>
                          </a:solidFill>
                        </a:rPr>
                        <a:t>During IVF the embryo is fertilised in a lab and then implanted into the mothers womb. Before being implanted a cell can be removed to study that individuals genotype. Embryonic screening is controversial as it raises all sorts of  dilemmas. For example embryos produced by IVF with potential bad alleles would be destroyed. Sometimes embryonic screening can result in miscarriage . Pregnancies can be also terminated if embryos are found to be detected in the womb. Again those against terminations and abortions do not  agree with this. Others whose lives are badly affected by having children with these disorders may well argue this point.</a:t>
                      </a:r>
                    </a:p>
                    <a:p>
                      <a:pPr>
                        <a:lnSpc>
                          <a:spcPct val="150000"/>
                        </a:lnSpc>
                      </a:pPr>
                      <a:r>
                        <a:rPr lang="en-GB" sz="1200" b="0" u="none" dirty="0">
                          <a:solidFill>
                            <a:schemeClr val="tx1"/>
                          </a:solidFill>
                        </a:rPr>
                        <a:t>Defective embryos may not have life threatening consequences but, if it shows a potential for a future condition for example or an increased risk to life expectancy or a decreased life span then if that information was obtained by insurance companies or future employers that could affect a person economically.</a:t>
                      </a:r>
                    </a:p>
                    <a:p>
                      <a:pPr>
                        <a:lnSpc>
                          <a:spcPct val="150000"/>
                        </a:lnSpc>
                      </a:pPr>
                      <a:r>
                        <a:rPr lang="en-GB" sz="1200" b="1" u="none" dirty="0">
                          <a:solidFill>
                            <a:schemeClr val="tx1"/>
                          </a:solidFill>
                        </a:rPr>
                        <a:t>What do you think? You will be expected to make an informed judgment about the economic social and ethical issues concerning embryo screening.</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0A29E5A2-80BC-5F6B-8A33-4B19DE3AB2AA}"/>
              </a:ext>
            </a:extLst>
          </p:cNvPr>
          <p:cNvSpPr>
            <a:spLocks noGrp="1"/>
          </p:cNvSpPr>
          <p:nvPr>
            <p:ph type="sldNum" sz="quarter" idx="12"/>
          </p:nvPr>
        </p:nvSpPr>
        <p:spPr/>
        <p:txBody>
          <a:bodyPr/>
          <a:lstStyle/>
          <a:p>
            <a:fld id="{A49C798E-A141-4728-B2C1-C020555BD9EF}" type="slidenum">
              <a:rPr lang="en-GB" smtClean="0"/>
              <a:t>48</a:t>
            </a:fld>
            <a:endParaRPr lang="en-GB"/>
          </a:p>
        </p:txBody>
      </p:sp>
    </p:spTree>
    <p:extLst>
      <p:ext uri="{BB962C8B-B14F-4D97-AF65-F5344CB8AC3E}">
        <p14:creationId xmlns:p14="http://schemas.microsoft.com/office/powerpoint/2010/main" val="3545234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4">
            <a:extLst>
              <a:ext uri="{FF2B5EF4-FFF2-40B4-BE49-F238E27FC236}">
                <a16:creationId xmlns:a16="http://schemas.microsoft.com/office/drawing/2014/main" id="{110ECB0E-0503-EC14-6BA1-9BD35FD3B34E}"/>
              </a:ext>
            </a:extLst>
          </p:cNvPr>
          <p:cNvGraphicFramePr>
            <a:graphicFrameLocks noGrp="1"/>
          </p:cNvGraphicFramePr>
          <p:nvPr/>
        </p:nvGraphicFramePr>
        <p:xfrm>
          <a:off x="914400" y="627799"/>
          <a:ext cx="5240740" cy="3719296"/>
        </p:xfrm>
        <a:graphic>
          <a:graphicData uri="http://schemas.openxmlformats.org/drawingml/2006/table">
            <a:tbl>
              <a:tblPr firstRow="1" bandRow="1">
                <a:tableStyleId>{F5AB1C69-6EDB-4FF4-983F-18BD219EF322}</a:tableStyleId>
              </a:tblPr>
              <a:tblGrid>
                <a:gridCol w="2620370">
                  <a:extLst>
                    <a:ext uri="{9D8B030D-6E8A-4147-A177-3AD203B41FA5}">
                      <a16:colId xmlns:a16="http://schemas.microsoft.com/office/drawing/2014/main" val="872783096"/>
                    </a:ext>
                  </a:extLst>
                </a:gridCol>
                <a:gridCol w="2620370">
                  <a:extLst>
                    <a:ext uri="{9D8B030D-6E8A-4147-A177-3AD203B41FA5}">
                      <a16:colId xmlns:a16="http://schemas.microsoft.com/office/drawing/2014/main" val="1409383736"/>
                    </a:ext>
                  </a:extLst>
                </a:gridCol>
              </a:tblGrid>
              <a:tr h="334891">
                <a:tc>
                  <a:txBody>
                    <a:bodyPr/>
                    <a:lstStyle/>
                    <a:p>
                      <a:r>
                        <a:rPr lang="en-GB" dirty="0">
                          <a:solidFill>
                            <a:schemeClr val="tx1"/>
                          </a:solidFill>
                        </a:rPr>
                        <a:t>Against embryonic screening</a:t>
                      </a:r>
                    </a:p>
                  </a:txBody>
                  <a:tcPr/>
                </a:tc>
                <a:tc>
                  <a:txBody>
                    <a:bodyPr/>
                    <a:lstStyle/>
                    <a:p>
                      <a:r>
                        <a:rPr lang="en-GB" dirty="0">
                          <a:solidFill>
                            <a:schemeClr val="tx1"/>
                          </a:solidFill>
                        </a:rPr>
                        <a:t>For embryonic screening </a:t>
                      </a:r>
                    </a:p>
                  </a:txBody>
                  <a:tcPr/>
                </a:tc>
                <a:extLst>
                  <a:ext uri="{0D108BD9-81ED-4DB2-BD59-A6C34878D82A}">
                    <a16:rowId xmlns:a16="http://schemas.microsoft.com/office/drawing/2014/main" val="2608601708"/>
                  </a:ext>
                </a:extLst>
              </a:tr>
              <a:tr h="634523">
                <a:tc>
                  <a:txBody>
                    <a:bodyPr/>
                    <a:lstStyle/>
                    <a:p>
                      <a:r>
                        <a:rPr lang="en-GB" sz="1200" dirty="0"/>
                        <a:t>It implies people with genetic problems are undesirable. Might increase prejudice</a:t>
                      </a:r>
                    </a:p>
                  </a:txBody>
                  <a:tcPr/>
                </a:tc>
                <a:tc>
                  <a:txBody>
                    <a:bodyPr/>
                    <a:lstStyle/>
                    <a:p>
                      <a:r>
                        <a:rPr lang="en-GB" sz="1200" dirty="0"/>
                        <a:t>It  would stop  future suffering</a:t>
                      </a:r>
                    </a:p>
                  </a:txBody>
                  <a:tcPr/>
                </a:tc>
                <a:extLst>
                  <a:ext uri="{0D108BD9-81ED-4DB2-BD59-A6C34878D82A}">
                    <a16:rowId xmlns:a16="http://schemas.microsoft.com/office/drawing/2014/main" val="2315349455"/>
                  </a:ext>
                </a:extLst>
              </a:tr>
              <a:tr h="1555605">
                <a:tc>
                  <a:txBody>
                    <a:bodyPr/>
                    <a:lstStyle/>
                    <a:p>
                      <a:r>
                        <a:rPr lang="en-GB" sz="1200" dirty="0"/>
                        <a:t>People might pick most desirable embryos or chose certain traits </a:t>
                      </a:r>
                      <a:r>
                        <a:rPr lang="en-GB" sz="1200" dirty="0" err="1"/>
                        <a:t>eg</a:t>
                      </a:r>
                      <a:r>
                        <a:rPr lang="en-GB" sz="1200" dirty="0"/>
                        <a:t> blond, blue eyes, tall</a:t>
                      </a:r>
                    </a:p>
                    <a:p>
                      <a:endParaRPr lang="en-GB" sz="1200" dirty="0"/>
                    </a:p>
                  </a:txBody>
                  <a:tcPr/>
                </a:tc>
                <a:tc>
                  <a:txBody>
                    <a:bodyPr/>
                    <a:lstStyle/>
                    <a:p>
                      <a:r>
                        <a:rPr lang="en-GB" sz="1200" dirty="0"/>
                        <a:t>Treating disorders costs NHS and government a lot of tax payers  money in terms of actual treatment but also some people are unable to ever work if they have certain conditions so never contribute money just take it in the form of benefits </a:t>
                      </a:r>
                    </a:p>
                  </a:txBody>
                  <a:tcPr/>
                </a:tc>
                <a:extLst>
                  <a:ext uri="{0D108BD9-81ED-4DB2-BD59-A6C34878D82A}">
                    <a16:rowId xmlns:a16="http://schemas.microsoft.com/office/drawing/2014/main" val="1260765454"/>
                  </a:ext>
                </a:extLst>
              </a:tr>
              <a:tr h="1187172">
                <a:tc>
                  <a:txBody>
                    <a:bodyPr/>
                    <a:lstStyle/>
                    <a:p>
                      <a:r>
                        <a:rPr lang="en-GB" sz="1200" dirty="0"/>
                        <a:t>Its very expensive to do so only rich people can make choices</a:t>
                      </a:r>
                    </a:p>
                  </a:txBody>
                  <a:tcPr/>
                </a:tc>
                <a:tc>
                  <a:txBody>
                    <a:bodyPr/>
                    <a:lstStyle/>
                    <a:p>
                      <a:r>
                        <a:rPr lang="en-GB" sz="1200" dirty="0"/>
                        <a:t>There are lots of laws to stop this going too far. Currently parents can’t select the sex of their baby UNLESS it is for health reasons where a baby of a certain sex would  be born with that condition.</a:t>
                      </a:r>
                    </a:p>
                  </a:txBody>
                  <a:tcPr/>
                </a:tc>
                <a:extLst>
                  <a:ext uri="{0D108BD9-81ED-4DB2-BD59-A6C34878D82A}">
                    <a16:rowId xmlns:a16="http://schemas.microsoft.com/office/drawing/2014/main" val="940971652"/>
                  </a:ext>
                </a:extLst>
              </a:tr>
            </a:tbl>
          </a:graphicData>
        </a:graphic>
      </p:graphicFrame>
      <p:sp>
        <p:nvSpPr>
          <p:cNvPr id="5" name="Slide Number Placeholder 4">
            <a:extLst>
              <a:ext uri="{FF2B5EF4-FFF2-40B4-BE49-F238E27FC236}">
                <a16:creationId xmlns:a16="http://schemas.microsoft.com/office/drawing/2014/main" id="{A4EA956D-1A53-6975-F65A-4EDBE750D1F6}"/>
              </a:ext>
            </a:extLst>
          </p:cNvPr>
          <p:cNvSpPr>
            <a:spLocks noGrp="1"/>
          </p:cNvSpPr>
          <p:nvPr>
            <p:ph type="sldNum" sz="quarter" idx="12"/>
          </p:nvPr>
        </p:nvSpPr>
        <p:spPr/>
        <p:txBody>
          <a:bodyPr/>
          <a:lstStyle/>
          <a:p>
            <a:fld id="{A49C798E-A141-4728-B2C1-C020555BD9EF}" type="slidenum">
              <a:rPr lang="en-GB" smtClean="0"/>
              <a:t>49</a:t>
            </a:fld>
            <a:endParaRPr lang="en-GB"/>
          </a:p>
        </p:txBody>
      </p:sp>
    </p:spTree>
    <p:extLst>
      <p:ext uri="{BB962C8B-B14F-4D97-AF65-F5344CB8AC3E}">
        <p14:creationId xmlns:p14="http://schemas.microsoft.com/office/powerpoint/2010/main" val="300987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178745326"/>
              </p:ext>
            </p:extLst>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latin typeface="+mn-lt"/>
                        </a:rPr>
                        <a:t> Sexual and Asexual Reproduction in organisms</a:t>
                      </a:r>
                    </a:p>
                    <a:p>
                      <a:pPr fontAlgn="base">
                        <a:lnSpc>
                          <a:spcPct val="150000"/>
                        </a:lnSpc>
                      </a:pPr>
                      <a:r>
                        <a:rPr lang="en-US" sz="1200" b="1" i="0" kern="1200" dirty="0">
                          <a:solidFill>
                            <a:schemeClr val="tx1"/>
                          </a:solidFill>
                          <a:effectLst/>
                          <a:latin typeface="+mn-lt"/>
                          <a:ea typeface="+mn-ea"/>
                          <a:cs typeface="+mn-cs"/>
                        </a:rPr>
                        <a:t>In order for a species to continue to survive then it must make more copies of organisms of that species.  This is done through a process called reproduction.  There are two types of reproduction that living organisms can use to make copies of themselves.  These are sexual and asexual reproduction.</a:t>
                      </a:r>
                    </a:p>
                    <a:p>
                      <a:pPr fontAlgn="base">
                        <a:lnSpc>
                          <a:spcPct val="150000"/>
                        </a:lnSpc>
                      </a:pPr>
                      <a:r>
                        <a:rPr lang="en-US" sz="1200" b="1" i="0" u="sng" kern="1200" dirty="0">
                          <a:solidFill>
                            <a:schemeClr val="tx1"/>
                          </a:solidFill>
                          <a:effectLst/>
                          <a:latin typeface="+mn-lt"/>
                          <a:ea typeface="+mn-ea"/>
                          <a:cs typeface="+mn-cs"/>
                        </a:rPr>
                        <a:t>Asexual reproduction</a:t>
                      </a:r>
                    </a:p>
                    <a:p>
                      <a:pPr fontAlgn="base">
                        <a:lnSpc>
                          <a:spcPct val="150000"/>
                        </a:lnSpc>
                      </a:pPr>
                      <a:r>
                        <a:rPr lang="en-US" sz="1200" b="0" i="0" kern="1200" dirty="0">
                          <a:solidFill>
                            <a:schemeClr val="tx1"/>
                          </a:solidFill>
                          <a:effectLst/>
                          <a:latin typeface="+mn-lt"/>
                          <a:ea typeface="+mn-ea"/>
                          <a:cs typeface="+mn-cs"/>
                        </a:rPr>
                        <a:t>Only </a:t>
                      </a:r>
                      <a:r>
                        <a:rPr lang="en-US" sz="1200" b="1" i="0" kern="1200" dirty="0">
                          <a:solidFill>
                            <a:schemeClr val="tx1"/>
                          </a:solidFill>
                          <a:effectLst/>
                          <a:latin typeface="+mn-lt"/>
                          <a:ea typeface="+mn-ea"/>
                          <a:cs typeface="+mn-cs"/>
                        </a:rPr>
                        <a:t>one parent </a:t>
                      </a:r>
                      <a:r>
                        <a:rPr lang="en-US" sz="1200" b="0" i="0" kern="1200" dirty="0">
                          <a:solidFill>
                            <a:schemeClr val="tx1"/>
                          </a:solidFill>
                          <a:effectLst/>
                          <a:latin typeface="+mn-lt"/>
                          <a:ea typeface="+mn-ea"/>
                          <a:cs typeface="+mn-cs"/>
                        </a:rPr>
                        <a:t>is needed in </a:t>
                      </a:r>
                      <a:r>
                        <a:rPr lang="en-US" sz="1200" b="0" i="1" kern="1200" dirty="0">
                          <a:solidFill>
                            <a:schemeClr val="tx1"/>
                          </a:solidFill>
                          <a:effectLst/>
                          <a:latin typeface="+mn-lt"/>
                          <a:ea typeface="+mn-ea"/>
                          <a:cs typeface="+mn-cs"/>
                        </a:rPr>
                        <a:t>asexual reproduction</a:t>
                      </a:r>
                      <a:r>
                        <a:rPr lang="en-US" sz="1200" b="0" i="0" kern="1200" dirty="0">
                          <a:solidFill>
                            <a:schemeClr val="tx1"/>
                          </a:solidFill>
                          <a:effectLst/>
                          <a:latin typeface="+mn-lt"/>
                          <a:ea typeface="+mn-ea"/>
                          <a:cs typeface="+mn-cs"/>
                        </a:rPr>
                        <a:t>. There is no fusion of </a:t>
                      </a:r>
                      <a:r>
                        <a:rPr lang="en-US" sz="1200" b="0" i="1" kern="1200" dirty="0">
                          <a:solidFill>
                            <a:schemeClr val="tx1"/>
                          </a:solidFill>
                          <a:effectLst/>
                          <a:latin typeface="+mn-lt"/>
                          <a:ea typeface="+mn-ea"/>
                          <a:cs typeface="+mn-cs"/>
                        </a:rPr>
                        <a:t>gametes</a:t>
                      </a:r>
                      <a:r>
                        <a:rPr lang="en-US" sz="1200" b="0" i="0" kern="1200" dirty="0">
                          <a:solidFill>
                            <a:schemeClr val="tx1"/>
                          </a:solidFill>
                          <a:effectLst/>
                          <a:latin typeface="+mn-lt"/>
                          <a:ea typeface="+mn-ea"/>
                          <a:cs typeface="+mn-cs"/>
                        </a:rPr>
                        <a:t> (egg and sperm or egg and pollen in plants) so genetic material does not mix, which means that the offspring produced through this process are </a:t>
                      </a:r>
                      <a:r>
                        <a:rPr lang="en-US" sz="1200" b="1" i="0" kern="1200" dirty="0">
                          <a:solidFill>
                            <a:schemeClr val="tx1"/>
                          </a:solidFill>
                          <a:effectLst/>
                          <a:latin typeface="+mn-lt"/>
                          <a:ea typeface="+mn-ea"/>
                          <a:cs typeface="+mn-cs"/>
                        </a:rPr>
                        <a:t>genetically identical</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clones</a:t>
                      </a:r>
                      <a:r>
                        <a:rPr lang="en-US" sz="1200" b="0" i="0" kern="1200" dirty="0">
                          <a:solidFill>
                            <a:schemeClr val="tx1"/>
                          </a:solidFill>
                          <a:effectLst/>
                          <a:latin typeface="+mn-lt"/>
                          <a:ea typeface="+mn-ea"/>
                          <a:cs typeface="+mn-cs"/>
                        </a:rPr>
                        <a:t>)to the parent.</a:t>
                      </a:r>
                    </a:p>
                    <a:p>
                      <a:pPr fontAlgn="base">
                        <a:lnSpc>
                          <a:spcPct val="150000"/>
                        </a:lnSpc>
                      </a:pPr>
                      <a:r>
                        <a:rPr lang="en-US" sz="1200" b="1" i="0" kern="1200" dirty="0">
                          <a:solidFill>
                            <a:schemeClr val="tx1"/>
                          </a:solidFill>
                          <a:effectLst/>
                          <a:latin typeface="+mn-lt"/>
                          <a:ea typeface="+mn-ea"/>
                          <a:cs typeface="+mn-cs"/>
                        </a:rPr>
                        <a:t>Examples of organisms </a:t>
                      </a:r>
                      <a:r>
                        <a:rPr lang="en-US" sz="1200" b="0" i="0" kern="1200" dirty="0">
                          <a:solidFill>
                            <a:schemeClr val="tx1"/>
                          </a:solidFill>
                          <a:effectLst/>
                          <a:latin typeface="+mn-lt"/>
                          <a:ea typeface="+mn-ea"/>
                          <a:cs typeface="+mn-cs"/>
                        </a:rPr>
                        <a:t>that use asexual reproduction include:</a:t>
                      </a:r>
                    </a:p>
                    <a:p>
                      <a:pPr marL="171450" indent="-171450" fontAlgn="base">
                        <a:lnSpc>
                          <a:spcPct val="150000"/>
                        </a:lnSpc>
                        <a:buFont typeface="Arial" panose="020B0604020202020204" pitchFamily="34" charset="0"/>
                        <a:buChar char="•"/>
                      </a:pPr>
                      <a:r>
                        <a:rPr lang="en-US" sz="1200" b="0" i="1" kern="1200" dirty="0">
                          <a:solidFill>
                            <a:schemeClr val="tx1"/>
                          </a:solidFill>
                          <a:effectLst/>
                          <a:latin typeface="+mn-lt"/>
                          <a:ea typeface="+mn-ea"/>
                          <a:cs typeface="+mn-cs"/>
                        </a:rPr>
                        <a:t>bacteria</a:t>
                      </a:r>
                      <a:endParaRPr lang="en-US"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production of </a:t>
                      </a:r>
                      <a:r>
                        <a:rPr lang="en-US" sz="1200" b="0" i="1" kern="1200" dirty="0">
                          <a:solidFill>
                            <a:schemeClr val="tx1"/>
                          </a:solidFill>
                          <a:effectLst/>
                          <a:latin typeface="+mn-lt"/>
                          <a:ea typeface="+mn-ea"/>
                          <a:cs typeface="+mn-cs"/>
                        </a:rPr>
                        <a:t>spores</a:t>
                      </a:r>
                      <a:r>
                        <a:rPr lang="en-US" sz="1200" b="0" i="0" kern="1200" dirty="0">
                          <a:solidFill>
                            <a:schemeClr val="tx1"/>
                          </a:solidFill>
                          <a:effectLst/>
                          <a:latin typeface="+mn-lt"/>
                          <a:ea typeface="+mn-ea"/>
                          <a:cs typeface="+mn-cs"/>
                        </a:rPr>
                        <a:t> by </a:t>
                      </a:r>
                      <a:r>
                        <a:rPr lang="en-US" sz="1200" b="0" i="1" kern="1200" dirty="0">
                          <a:solidFill>
                            <a:schemeClr val="tx1"/>
                          </a:solidFill>
                          <a:effectLst/>
                          <a:latin typeface="+mn-lt"/>
                          <a:ea typeface="+mn-ea"/>
                          <a:cs typeface="+mn-cs"/>
                        </a:rPr>
                        <a:t>fungi</a:t>
                      </a:r>
                      <a:endParaRPr lang="en-US"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some plants, such as strawberries, use runners</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formation of </a:t>
                      </a:r>
                      <a:r>
                        <a:rPr lang="en-US" sz="1200" b="0" i="1" kern="1200" dirty="0">
                          <a:solidFill>
                            <a:schemeClr val="tx1"/>
                          </a:solidFill>
                          <a:effectLst/>
                          <a:latin typeface="+mn-lt"/>
                          <a:ea typeface="+mn-ea"/>
                          <a:cs typeface="+mn-cs"/>
                        </a:rPr>
                        <a:t>tubers</a:t>
                      </a:r>
                      <a:r>
                        <a:rPr lang="en-US" sz="1200" b="0" i="0" kern="1200" dirty="0">
                          <a:solidFill>
                            <a:schemeClr val="tx1"/>
                          </a:solidFill>
                          <a:effectLst/>
                          <a:latin typeface="+mn-lt"/>
                          <a:ea typeface="+mn-ea"/>
                          <a:cs typeface="+mn-cs"/>
                        </a:rPr>
                        <a:t> in potatoes and bulbs in daffodils</a:t>
                      </a:r>
                    </a:p>
                    <a:p>
                      <a:pPr algn="l">
                        <a:lnSpc>
                          <a:spcPct val="150000"/>
                        </a:lnSpc>
                      </a:pPr>
                      <a:r>
                        <a:rPr lang="en-US" sz="1200" b="0" i="0" kern="1200" dirty="0">
                          <a:solidFill>
                            <a:schemeClr val="tx1"/>
                          </a:solidFill>
                          <a:effectLst/>
                          <a:latin typeface="+mn-lt"/>
                          <a:ea typeface="+mn-ea"/>
                          <a:cs typeface="+mn-cs"/>
                        </a:rPr>
                        <a:t>Asexual reproduction uses the process of </a:t>
                      </a:r>
                      <a:r>
                        <a:rPr lang="en-US" sz="1200" b="1" i="1" u="sng" kern="1200" dirty="0">
                          <a:solidFill>
                            <a:schemeClr val="tx1"/>
                          </a:solidFill>
                          <a:effectLst/>
                          <a:latin typeface="+mn-lt"/>
                          <a:ea typeface="+mn-ea"/>
                          <a:cs typeface="+mn-cs"/>
                        </a:rPr>
                        <a:t>mitosis</a:t>
                      </a:r>
                      <a:r>
                        <a:rPr lang="en-US" sz="1200" b="0" i="0" kern="1200" dirty="0">
                          <a:solidFill>
                            <a:schemeClr val="tx1"/>
                          </a:solidFill>
                          <a:effectLst/>
                          <a:latin typeface="+mn-lt"/>
                          <a:ea typeface="+mn-ea"/>
                          <a:cs typeface="+mn-cs"/>
                        </a:rPr>
                        <a:t> to create the identical copies (clones) of the parent cell.  </a:t>
                      </a:r>
                      <a:endParaRPr lang="en-GB" sz="12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cell division&#10;&#10;Description automatically generated">
            <a:extLst>
              <a:ext uri="{FF2B5EF4-FFF2-40B4-BE49-F238E27FC236}">
                <a16:creationId xmlns:a16="http://schemas.microsoft.com/office/drawing/2014/main" id="{94B9EC7F-16F7-7477-D31D-B45A17D899FB}"/>
              </a:ext>
            </a:extLst>
          </p:cNvPr>
          <p:cNvPicPr>
            <a:picLocks noChangeAspect="1"/>
          </p:cNvPicPr>
          <p:nvPr/>
        </p:nvPicPr>
        <p:blipFill rotWithShape="1">
          <a:blip r:embed="rId2"/>
          <a:srcRect r="30989"/>
          <a:stretch/>
        </p:blipFill>
        <p:spPr>
          <a:xfrm>
            <a:off x="788414" y="4836142"/>
            <a:ext cx="2549044" cy="3158508"/>
          </a:xfrm>
          <a:prstGeom prst="rect">
            <a:avLst/>
          </a:prstGeom>
        </p:spPr>
      </p:pic>
      <p:sp>
        <p:nvSpPr>
          <p:cNvPr id="6" name="TextBox 5">
            <a:extLst>
              <a:ext uri="{FF2B5EF4-FFF2-40B4-BE49-F238E27FC236}">
                <a16:creationId xmlns:a16="http://schemas.microsoft.com/office/drawing/2014/main" id="{5D8DA899-A49F-0FA7-5808-1C8D6ECA4F10}"/>
              </a:ext>
            </a:extLst>
          </p:cNvPr>
          <p:cNvSpPr txBox="1"/>
          <p:nvPr/>
        </p:nvSpPr>
        <p:spPr>
          <a:xfrm>
            <a:off x="3334447" y="4572000"/>
            <a:ext cx="3126510" cy="3941720"/>
          </a:xfrm>
          <a:prstGeom prst="rect">
            <a:avLst/>
          </a:prstGeom>
          <a:noFill/>
          <a:ln>
            <a:solidFill>
              <a:schemeClr val="tx1"/>
            </a:solidFill>
          </a:ln>
        </p:spPr>
        <p:txBody>
          <a:bodyPr wrap="square" rtlCol="0">
            <a:spAutoFit/>
          </a:bodyPr>
          <a:lstStyle/>
          <a:p>
            <a:pPr>
              <a:lnSpc>
                <a:spcPct val="150000"/>
              </a:lnSpc>
            </a:pPr>
            <a:r>
              <a:rPr lang="en-GB" sz="1200" dirty="0"/>
              <a:t>The cell cycle involves the following stages:</a:t>
            </a:r>
          </a:p>
          <a:p>
            <a:pPr marL="342900" indent="-342900">
              <a:lnSpc>
                <a:spcPct val="150000"/>
              </a:lnSpc>
              <a:buAutoNum type="arabicPeriod"/>
            </a:pPr>
            <a:r>
              <a:rPr lang="en-GB" sz="1200" dirty="0"/>
              <a:t>DNA is copied in the nucleus and the number of sub cellular structures increases.</a:t>
            </a:r>
          </a:p>
          <a:p>
            <a:pPr marL="342900" indent="-342900">
              <a:lnSpc>
                <a:spcPct val="150000"/>
              </a:lnSpc>
              <a:buAutoNum type="arabicPeriod"/>
            </a:pPr>
            <a:r>
              <a:rPr lang="en-GB" sz="1200" dirty="0"/>
              <a:t>The chromosomes line up in the centre of the nucleus and then pulled to opposite sides of the nucleus (mitosis).</a:t>
            </a:r>
          </a:p>
          <a:p>
            <a:pPr marL="342900" indent="-342900">
              <a:lnSpc>
                <a:spcPct val="150000"/>
              </a:lnSpc>
              <a:buAutoNum type="arabicPeriod"/>
            </a:pPr>
            <a:r>
              <a:rPr lang="en-GB" sz="1200" dirty="0"/>
              <a:t>The nucleus divides in 2 and then the rest of the cell divides such as the membrane to form two identical daughter cells.</a:t>
            </a:r>
          </a:p>
          <a:p>
            <a:pPr algn="l" fontAlgn="base">
              <a:lnSpc>
                <a:spcPct val="150000"/>
              </a:lnSpc>
            </a:pPr>
            <a:endParaRPr lang="en-GB" sz="1200" dirty="0"/>
          </a:p>
          <a:p>
            <a:pPr algn="l" fontAlgn="base">
              <a:lnSpc>
                <a:spcPct val="150000"/>
              </a:lnSpc>
            </a:pPr>
            <a:r>
              <a:rPr lang="en-GB" sz="1200" dirty="0"/>
              <a:t>Mitosis is the type of cell division that is used for an organisms’ </a:t>
            </a:r>
            <a:r>
              <a:rPr lang="en-US" sz="1200" b="0" i="0" dirty="0">
                <a:solidFill>
                  <a:srgbClr val="141414"/>
                </a:solidFill>
                <a:effectLst/>
              </a:rPr>
              <a:t>growth, repair to damaged </a:t>
            </a:r>
            <a:r>
              <a:rPr lang="en-US" sz="1200" i="0" dirty="0">
                <a:solidFill>
                  <a:srgbClr val="141414"/>
                </a:solidFill>
                <a:effectLst/>
              </a:rPr>
              <a:t>tissue and </a:t>
            </a:r>
            <a:r>
              <a:rPr lang="en-US" sz="1200" b="0" i="0" dirty="0">
                <a:solidFill>
                  <a:srgbClr val="141414"/>
                </a:solidFill>
                <a:effectLst/>
              </a:rPr>
              <a:t>replacement of damaged cells</a:t>
            </a:r>
            <a:r>
              <a:rPr lang="en-GB" sz="1200" b="0" i="0" dirty="0">
                <a:solidFill>
                  <a:srgbClr val="141414"/>
                </a:solidFill>
                <a:effectLst/>
              </a:rPr>
              <a:t>. </a:t>
            </a:r>
            <a:endParaRPr lang="en-US" sz="1200" b="0" i="0" dirty="0">
              <a:solidFill>
                <a:srgbClr val="141414"/>
              </a:solidFill>
              <a:effectLst/>
            </a:endParaRPr>
          </a:p>
        </p:txBody>
      </p:sp>
      <p:sp>
        <p:nvSpPr>
          <p:cNvPr id="3" name="Slide Number Placeholder 2">
            <a:extLst>
              <a:ext uri="{FF2B5EF4-FFF2-40B4-BE49-F238E27FC236}">
                <a16:creationId xmlns:a16="http://schemas.microsoft.com/office/drawing/2014/main" id="{D5B9728C-B92F-7BC0-6363-7FF94D0D4F46}"/>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3742974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SEX DETERMINATION. </a:t>
                      </a:r>
                    </a:p>
                    <a:p>
                      <a:pPr>
                        <a:lnSpc>
                          <a:spcPct val="150000"/>
                        </a:lnSpc>
                      </a:pPr>
                      <a:r>
                        <a:rPr lang="en-GB" sz="1200" b="0" u="none" dirty="0">
                          <a:solidFill>
                            <a:schemeClr val="tx1"/>
                          </a:solidFill>
                        </a:rPr>
                        <a:t>Sex determination is controlled by your chromosomes. Human n body cell contain 23 pairs of chromosome. 22 pairs of AUTOSOMES and 1 pair of SEX CHROMOSOMES. The autosome's control the body's characteristics the sex chromosomes control the sex of the person. In females the sex chromosomes are XX and in males they are XY. It is the Y chromosome that causes MALENESS. It is also the male that determines the sex of the baby . </a:t>
                      </a:r>
                    </a:p>
                    <a:p>
                      <a:pPr>
                        <a:lnSpc>
                          <a:spcPct val="150000"/>
                        </a:lnSpc>
                      </a:pPr>
                      <a:r>
                        <a:rPr lang="en-GB" sz="1200" b="0" u="none" dirty="0">
                          <a:solidFill>
                            <a:schemeClr val="tx1"/>
                          </a:solidFill>
                        </a:rPr>
                        <a:t>Parental genotypes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0" u="none" dirty="0">
                          <a:solidFill>
                            <a:schemeClr val="tx1"/>
                          </a:solidFill>
                        </a:rPr>
                        <a:t>Offspring's gametes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0" u="none" dirty="0">
                          <a:solidFill>
                            <a:schemeClr val="tx1"/>
                          </a:solidFill>
                        </a:rPr>
                        <a:t>Offspring's phenotype 50% male XY,  50% Female XX</a:t>
                      </a:r>
                    </a:p>
                    <a:p>
                      <a:pPr>
                        <a:lnSpc>
                          <a:spcPct val="150000"/>
                        </a:lnSpc>
                      </a:pPr>
                      <a:r>
                        <a:rPr lang="en-GB" sz="1200" b="0" u="none" dirty="0">
                          <a:solidFill>
                            <a:schemeClr val="tx1"/>
                          </a:solidFill>
                        </a:rPr>
                        <a:t>Remember that genetic crosses just show the possibilities of offspring not the definite offspring. It is therefore possible that in a family all the children will be boys or all girls. Is just a 50:50 chance.</a:t>
                      </a:r>
                    </a:p>
                    <a:p>
                      <a:pPr>
                        <a:lnSpc>
                          <a:spcPct val="150000"/>
                        </a:lnSpc>
                      </a:pPr>
                      <a:r>
                        <a:rPr lang="en-GB" sz="1200" b="0" dirty="0">
                          <a:solidFill>
                            <a:schemeClr val="tx1"/>
                          </a:solidFill>
                        </a:rPr>
                        <a:t> Females are known as </a:t>
                      </a:r>
                      <a:r>
                        <a:rPr lang="en-GB" sz="1200" b="1" u="sng" dirty="0">
                          <a:solidFill>
                            <a:schemeClr val="tx1"/>
                          </a:solidFill>
                        </a:rPr>
                        <a:t>HOMOGAMETIC SEX </a:t>
                      </a:r>
                      <a:r>
                        <a:rPr lang="en-GB" sz="1200" b="0" dirty="0">
                          <a:solidFill>
                            <a:schemeClr val="tx1"/>
                          </a:solidFill>
                        </a:rPr>
                        <a:t>as they have two XXs as their sex chromosomes. Males are known as the </a:t>
                      </a:r>
                      <a:r>
                        <a:rPr lang="en-GB" sz="1200" b="1" u="sng" dirty="0">
                          <a:solidFill>
                            <a:schemeClr val="tx1"/>
                          </a:solidFill>
                        </a:rPr>
                        <a:t>HETEROGAMETIC SEX </a:t>
                      </a:r>
                      <a:r>
                        <a:rPr lang="en-GB" sz="1200" b="0" dirty="0">
                          <a:solidFill>
                            <a:schemeClr val="tx1"/>
                          </a:solidFill>
                        </a:rPr>
                        <a:t>as they have an X and a Y as their sex chromosomes</a:t>
                      </a: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5" name="Table 5">
            <a:extLst>
              <a:ext uri="{FF2B5EF4-FFF2-40B4-BE49-F238E27FC236}">
                <a16:creationId xmlns:a16="http://schemas.microsoft.com/office/drawing/2014/main" id="{EB097CCC-312F-DD9D-1DCE-485B51E8A0BC}"/>
              </a:ext>
            </a:extLst>
          </p:cNvPr>
          <p:cNvGraphicFramePr>
            <a:graphicFrameLocks noGrp="1"/>
          </p:cNvGraphicFramePr>
          <p:nvPr/>
        </p:nvGraphicFramePr>
        <p:xfrm>
          <a:off x="3234518" y="2347415"/>
          <a:ext cx="2480481" cy="1813104"/>
        </p:xfrm>
        <a:graphic>
          <a:graphicData uri="http://schemas.openxmlformats.org/drawingml/2006/table">
            <a:tbl>
              <a:tblPr firstRow="1" bandRow="1">
                <a:tableStyleId>{F5AB1C69-6EDB-4FF4-983F-18BD219EF322}</a:tableStyleId>
              </a:tblPr>
              <a:tblGrid>
                <a:gridCol w="826827">
                  <a:extLst>
                    <a:ext uri="{9D8B030D-6E8A-4147-A177-3AD203B41FA5}">
                      <a16:colId xmlns:a16="http://schemas.microsoft.com/office/drawing/2014/main" val="2860643589"/>
                    </a:ext>
                  </a:extLst>
                </a:gridCol>
                <a:gridCol w="826827">
                  <a:extLst>
                    <a:ext uri="{9D8B030D-6E8A-4147-A177-3AD203B41FA5}">
                      <a16:colId xmlns:a16="http://schemas.microsoft.com/office/drawing/2014/main" val="1082079404"/>
                    </a:ext>
                  </a:extLst>
                </a:gridCol>
                <a:gridCol w="826827">
                  <a:extLst>
                    <a:ext uri="{9D8B030D-6E8A-4147-A177-3AD203B41FA5}">
                      <a16:colId xmlns:a16="http://schemas.microsoft.com/office/drawing/2014/main" val="1467655599"/>
                    </a:ext>
                  </a:extLst>
                </a:gridCol>
              </a:tblGrid>
              <a:tr h="604368">
                <a:tc>
                  <a:txBody>
                    <a:bodyPr/>
                    <a:lstStyle/>
                    <a:p>
                      <a:endParaRPr lang="en-GB"/>
                    </a:p>
                  </a:txBody>
                  <a:tcPr/>
                </a:tc>
                <a:tc>
                  <a:txBody>
                    <a:bodyPr/>
                    <a:lstStyle/>
                    <a:p>
                      <a:r>
                        <a:rPr lang="en-GB" dirty="0">
                          <a:solidFill>
                            <a:schemeClr val="tx1"/>
                          </a:solidFill>
                        </a:rPr>
                        <a:t>X</a:t>
                      </a:r>
                    </a:p>
                  </a:txBody>
                  <a:tcPr/>
                </a:tc>
                <a:tc>
                  <a:txBody>
                    <a:bodyPr/>
                    <a:lstStyle/>
                    <a:p>
                      <a:r>
                        <a:rPr lang="en-GB" dirty="0">
                          <a:solidFill>
                            <a:schemeClr val="tx1"/>
                          </a:solidFill>
                        </a:rPr>
                        <a:t>Y</a:t>
                      </a:r>
                    </a:p>
                  </a:txBody>
                  <a:tcPr/>
                </a:tc>
                <a:extLst>
                  <a:ext uri="{0D108BD9-81ED-4DB2-BD59-A6C34878D82A}">
                    <a16:rowId xmlns:a16="http://schemas.microsoft.com/office/drawing/2014/main" val="4157579406"/>
                  </a:ext>
                </a:extLst>
              </a:tr>
              <a:tr h="604368">
                <a:tc>
                  <a:txBody>
                    <a:bodyPr/>
                    <a:lstStyle/>
                    <a:p>
                      <a:r>
                        <a:rPr lang="en-GB" sz="1200" dirty="0">
                          <a:solidFill>
                            <a:schemeClr val="tx1"/>
                          </a:solidFill>
                        </a:rPr>
                        <a:t>X</a:t>
                      </a:r>
                    </a:p>
                  </a:txBody>
                  <a:tcPr/>
                </a:tc>
                <a:tc>
                  <a:txBody>
                    <a:bodyPr/>
                    <a:lstStyle/>
                    <a:p>
                      <a:r>
                        <a:rPr lang="en-GB" sz="1200" dirty="0"/>
                        <a:t>XX</a:t>
                      </a:r>
                    </a:p>
                  </a:txBody>
                  <a:tcPr/>
                </a:tc>
                <a:tc>
                  <a:txBody>
                    <a:bodyPr/>
                    <a:lstStyle/>
                    <a:p>
                      <a:r>
                        <a:rPr lang="en-GB" sz="1200" dirty="0"/>
                        <a:t>XY</a:t>
                      </a:r>
                    </a:p>
                  </a:txBody>
                  <a:tcPr/>
                </a:tc>
                <a:extLst>
                  <a:ext uri="{0D108BD9-81ED-4DB2-BD59-A6C34878D82A}">
                    <a16:rowId xmlns:a16="http://schemas.microsoft.com/office/drawing/2014/main" val="4009817794"/>
                  </a:ext>
                </a:extLst>
              </a:tr>
              <a:tr h="604368">
                <a:tc>
                  <a:txBody>
                    <a:bodyPr/>
                    <a:lstStyle/>
                    <a:p>
                      <a:r>
                        <a:rPr lang="en-GB" sz="1200" dirty="0"/>
                        <a:t>X</a:t>
                      </a:r>
                    </a:p>
                  </a:txBody>
                  <a:tcPr/>
                </a:tc>
                <a:tc>
                  <a:txBody>
                    <a:bodyPr/>
                    <a:lstStyle/>
                    <a:p>
                      <a:r>
                        <a:rPr lang="en-GB" sz="1200" dirty="0"/>
                        <a:t>XX</a:t>
                      </a:r>
                    </a:p>
                  </a:txBody>
                  <a:tcPr/>
                </a:tc>
                <a:tc>
                  <a:txBody>
                    <a:bodyPr/>
                    <a:lstStyle/>
                    <a:p>
                      <a:r>
                        <a:rPr lang="en-GB" sz="1200" dirty="0"/>
                        <a:t>XY</a:t>
                      </a:r>
                    </a:p>
                  </a:txBody>
                  <a:tcPr/>
                </a:tc>
                <a:extLst>
                  <a:ext uri="{0D108BD9-81ED-4DB2-BD59-A6C34878D82A}">
                    <a16:rowId xmlns:a16="http://schemas.microsoft.com/office/drawing/2014/main" val="3961082194"/>
                  </a:ext>
                </a:extLst>
              </a:tr>
            </a:tbl>
          </a:graphicData>
        </a:graphic>
      </p:graphicFrame>
      <p:sp>
        <p:nvSpPr>
          <p:cNvPr id="3" name="Slide Number Placeholder 2">
            <a:extLst>
              <a:ext uri="{FF2B5EF4-FFF2-40B4-BE49-F238E27FC236}">
                <a16:creationId xmlns:a16="http://schemas.microsoft.com/office/drawing/2014/main" id="{3429D168-FE85-ADFD-F26E-60AB2298D3FE}"/>
              </a:ext>
            </a:extLst>
          </p:cNvPr>
          <p:cNvSpPr>
            <a:spLocks noGrp="1"/>
          </p:cNvSpPr>
          <p:nvPr>
            <p:ph type="sldNum" sz="quarter" idx="12"/>
          </p:nvPr>
        </p:nvSpPr>
        <p:spPr/>
        <p:txBody>
          <a:bodyPr/>
          <a:lstStyle/>
          <a:p>
            <a:fld id="{A49C798E-A141-4728-B2C1-C020555BD9EF}" type="slidenum">
              <a:rPr lang="en-GB" smtClean="0"/>
              <a:t>50</a:t>
            </a:fld>
            <a:endParaRPr lang="en-GB"/>
          </a:p>
        </p:txBody>
      </p:sp>
    </p:spTree>
    <p:extLst>
      <p:ext uri="{BB962C8B-B14F-4D97-AF65-F5344CB8AC3E}">
        <p14:creationId xmlns:p14="http://schemas.microsoft.com/office/powerpoint/2010/main" val="1559254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139700" y="190500"/>
            <a:ext cx="6445250" cy="11143692"/>
          </a:xfrm>
          <a:prstGeom prst="rect">
            <a:avLst/>
          </a:prstGeom>
          <a:noFill/>
          <a:ln w="28575">
            <a:noFill/>
          </a:ln>
        </p:spPr>
        <p:txBody>
          <a:bodyPr wrap="square" rtlCol="0">
            <a:spAutoFit/>
          </a:bodyPr>
          <a:lstStyle/>
          <a:p>
            <a:pPr>
              <a:lnSpc>
                <a:spcPct val="150000"/>
              </a:lnSpc>
            </a:pPr>
            <a:r>
              <a:rPr lang="en-GB" sz="1200" b="1" u="sng" dirty="0"/>
              <a:t>Rehearsal Questions</a:t>
            </a:r>
          </a:p>
          <a:p>
            <a:pPr marL="228600" indent="-228600">
              <a:lnSpc>
                <a:spcPct val="150000"/>
              </a:lnSpc>
              <a:buFont typeface="+mj-lt"/>
              <a:buAutoNum type="arabicPeriod"/>
            </a:pPr>
            <a:r>
              <a:rPr lang="en-GB" sz="1200" dirty="0"/>
              <a:t>What does Homozygous mean?</a:t>
            </a:r>
          </a:p>
          <a:p>
            <a:pPr>
              <a:lnSpc>
                <a:spcPct val="150000"/>
              </a:lnSpc>
            </a:pPr>
            <a:r>
              <a:rPr lang="en-GB" sz="1200" dirty="0"/>
              <a:t>………………………………………………………………………………………………………………………………………………………</a:t>
            </a:r>
          </a:p>
          <a:p>
            <a:pPr marL="228600" indent="-228600">
              <a:lnSpc>
                <a:spcPct val="150000"/>
              </a:lnSpc>
              <a:buFont typeface="+mj-lt"/>
              <a:buAutoNum type="arabicPeriod"/>
            </a:pPr>
            <a:endParaRPr lang="en-GB" sz="1200" dirty="0"/>
          </a:p>
          <a:p>
            <a:pPr>
              <a:lnSpc>
                <a:spcPct val="150000"/>
              </a:lnSpc>
            </a:pPr>
            <a:r>
              <a:rPr lang="en-GB" sz="1200" dirty="0"/>
              <a:t>2 What does  Heterozygous mean?</a:t>
            </a:r>
          </a:p>
          <a:p>
            <a:pPr>
              <a:lnSpc>
                <a:spcPct val="150000"/>
              </a:lnSpc>
            </a:pPr>
            <a:r>
              <a:rPr lang="en-GB" sz="1200" dirty="0"/>
              <a:t>………………………………………………………………………………………………………………………………………………………</a:t>
            </a:r>
          </a:p>
          <a:p>
            <a:pPr>
              <a:lnSpc>
                <a:spcPct val="150000"/>
              </a:lnSpc>
            </a:pPr>
            <a:endParaRPr lang="en-GB" sz="1200" dirty="0"/>
          </a:p>
          <a:p>
            <a:pPr>
              <a:lnSpc>
                <a:spcPct val="150000"/>
              </a:lnSpc>
            </a:pPr>
            <a:r>
              <a:rPr lang="en-GB" sz="1200" dirty="0"/>
              <a:t>3. What does genotype mean?</a:t>
            </a:r>
          </a:p>
          <a:p>
            <a:pPr>
              <a:lnSpc>
                <a:spcPct val="150000"/>
              </a:lnSpc>
            </a:pPr>
            <a:r>
              <a:rPr lang="en-GB" sz="1200" dirty="0"/>
              <a:t>………………………………………………………………………………………………………………………………………………………</a:t>
            </a:r>
          </a:p>
          <a:p>
            <a:pPr>
              <a:lnSpc>
                <a:spcPct val="150000"/>
              </a:lnSpc>
            </a:pPr>
            <a:endParaRPr lang="en-GB" sz="1200" dirty="0"/>
          </a:p>
          <a:p>
            <a:pPr>
              <a:lnSpc>
                <a:spcPct val="150000"/>
              </a:lnSpc>
            </a:pPr>
            <a:r>
              <a:rPr lang="en-GB" sz="1200" dirty="0"/>
              <a:t> 4. What does phenotype mean?</a:t>
            </a:r>
          </a:p>
          <a:p>
            <a:pPr>
              <a:lnSpc>
                <a:spcPct val="150000"/>
              </a:lnSpc>
            </a:pPr>
            <a:r>
              <a:rPr lang="en-GB" sz="1200" dirty="0"/>
              <a:t> ……………………………………………………………………………………………………………………………………………………</a:t>
            </a:r>
          </a:p>
          <a:p>
            <a:pPr marL="228600" indent="-228600">
              <a:lnSpc>
                <a:spcPct val="150000"/>
              </a:lnSpc>
              <a:buFont typeface="+mj-lt"/>
              <a:buAutoNum type="arabicPeriod"/>
            </a:pPr>
            <a:endParaRPr lang="en-GB" sz="1200" dirty="0"/>
          </a:p>
          <a:p>
            <a:pPr>
              <a:lnSpc>
                <a:spcPct val="150000"/>
              </a:lnSpc>
            </a:pPr>
            <a:r>
              <a:rPr lang="en-GB" sz="1200" dirty="0"/>
              <a:t>5. What is Polydactyly?</a:t>
            </a:r>
          </a:p>
          <a:p>
            <a:pPr>
              <a:lnSpc>
                <a:spcPct val="150000"/>
              </a:lnSpc>
            </a:pPr>
            <a:r>
              <a:rPr lang="en-GB" sz="1200" dirty="0"/>
              <a:t>………………………………………………………………………………………………………………………………………………………</a:t>
            </a:r>
          </a:p>
          <a:p>
            <a:pPr marL="228600" indent="-228600">
              <a:lnSpc>
                <a:spcPct val="150000"/>
              </a:lnSpc>
              <a:buFont typeface="+mj-lt"/>
              <a:buAutoNum type="arabicPeriod"/>
            </a:pPr>
            <a:endParaRPr lang="en-GB" sz="1200" dirty="0"/>
          </a:p>
          <a:p>
            <a:pPr>
              <a:lnSpc>
                <a:spcPct val="150000"/>
              </a:lnSpc>
            </a:pPr>
            <a:r>
              <a:rPr lang="en-GB" sz="1200" dirty="0"/>
              <a:t>6. What does recessive mean?</a:t>
            </a:r>
          </a:p>
          <a:p>
            <a:pPr>
              <a:lnSpc>
                <a:spcPct val="150000"/>
              </a:lnSpc>
            </a:pPr>
            <a:r>
              <a:rPr lang="en-GB" sz="1200" dirty="0"/>
              <a:t>   ………………………………………………………………………………………………………………………………………………………</a:t>
            </a:r>
          </a:p>
          <a:p>
            <a:pPr marL="228600" indent="-228600">
              <a:lnSpc>
                <a:spcPct val="150000"/>
              </a:lnSpc>
              <a:buFont typeface="+mj-lt"/>
              <a:buAutoNum type="arabicPeriod"/>
            </a:pPr>
            <a:endParaRPr lang="en-GB" sz="1200" dirty="0"/>
          </a:p>
          <a:p>
            <a:pPr>
              <a:lnSpc>
                <a:spcPct val="150000"/>
              </a:lnSpc>
            </a:pPr>
            <a:r>
              <a:rPr lang="en-GB" sz="1200" dirty="0"/>
              <a:t>7. Give an example of a recessive condition? ………………………………………………………………………………………………………………………………………………………</a:t>
            </a:r>
          </a:p>
          <a:p>
            <a:pPr>
              <a:lnSpc>
                <a:spcPct val="150000"/>
              </a:lnSpc>
            </a:pPr>
            <a:r>
              <a:rPr lang="en-GB" sz="1200" dirty="0"/>
              <a:t>8. What type of condition is Polydactyly?</a:t>
            </a:r>
          </a:p>
          <a:p>
            <a:pPr>
              <a:lnSpc>
                <a:spcPct val="150000"/>
              </a:lnSpc>
            </a:pPr>
            <a:r>
              <a:rPr lang="en-GB" sz="1200" dirty="0"/>
              <a:t>………………………………………………………………………………………………………………………………………………………</a:t>
            </a:r>
          </a:p>
          <a:p>
            <a:pPr>
              <a:lnSpc>
                <a:spcPct val="150000"/>
              </a:lnSpc>
            </a:pPr>
            <a:r>
              <a:rPr lang="en-GB" sz="1200" dirty="0"/>
              <a:t>9.How many copies of the defective alleles would be needed to show a recessive condition? ……………………………………………………………………………………</a:t>
            </a:r>
          </a:p>
          <a:p>
            <a:pPr>
              <a:lnSpc>
                <a:spcPct val="150000"/>
              </a:lnSpc>
            </a:pPr>
            <a:r>
              <a:rPr lang="en-GB" sz="1200" dirty="0"/>
              <a:t>10. If C is normal and c is for cystic fibrosis What is the genotype for a cystic fibrosis carrier?…………………………………………………….</a:t>
            </a:r>
          </a:p>
          <a:p>
            <a:pPr>
              <a:lnSpc>
                <a:spcPct val="150000"/>
              </a:lnSpc>
            </a:pPr>
            <a:r>
              <a:rPr lang="en-GB" sz="1200" dirty="0"/>
              <a:t>11. What is the genotype for someone with cystic fibrosis …………………………………………………….</a:t>
            </a:r>
          </a:p>
          <a:p>
            <a:pPr>
              <a:lnSpc>
                <a:spcPct val="150000"/>
              </a:lnSpc>
            </a:pPr>
            <a:r>
              <a:rPr lang="en-GB" sz="1200" dirty="0"/>
              <a:t>12. Name a  condition caused by a dominant allele………………………………………………….</a:t>
            </a:r>
          </a:p>
          <a:p>
            <a:pPr>
              <a:lnSpc>
                <a:spcPct val="150000"/>
              </a:lnSpc>
            </a:pPr>
            <a:r>
              <a:rPr lang="en-GB" sz="1200" dirty="0"/>
              <a:t>13. How any alleles are needed for a dominant condition to show …………………………………………………….</a:t>
            </a:r>
          </a:p>
          <a:p>
            <a:pPr>
              <a:lnSpc>
                <a:spcPct val="150000"/>
              </a:lnSpc>
            </a:pPr>
            <a:r>
              <a:rPr lang="en-GB" sz="1200" dirty="0"/>
              <a:t>14.  What is a carrier …………………………………………………….</a:t>
            </a:r>
          </a:p>
          <a:p>
            <a:pPr>
              <a:lnSpc>
                <a:spcPct val="150000"/>
              </a:lnSpc>
            </a:pPr>
            <a:r>
              <a:rPr lang="en-GB" sz="1200" dirty="0"/>
              <a:t> </a:t>
            </a:r>
          </a:p>
          <a:p>
            <a:pPr>
              <a:lnSpc>
                <a:spcPct val="150000"/>
              </a:lnSpc>
            </a:pPr>
            <a:r>
              <a:rPr lang="en-GB" sz="1200" dirty="0"/>
              <a:t>. </a:t>
            </a:r>
          </a:p>
          <a:p>
            <a:pPr>
              <a:lnSpc>
                <a:spcPct val="150000"/>
              </a:lnSpc>
            </a:pPr>
            <a:endParaRPr lang="en-GB" sz="1200" dirty="0"/>
          </a:p>
          <a:p>
            <a:pPr marL="228600" indent="-228600">
              <a:lnSpc>
                <a:spcPct val="150000"/>
              </a:lnSpc>
              <a:buFont typeface="+mj-lt"/>
              <a:buAutoNum type="arabicPeriod"/>
            </a:pPr>
            <a:endParaRPr lang="en-GB" sz="1200" dirty="0"/>
          </a:p>
          <a:p>
            <a:pPr marL="228600" indent="-228600">
              <a:lnSpc>
                <a:spcPct val="150000"/>
              </a:lnSpc>
              <a:buFont typeface="+mj-lt"/>
              <a:buAutoNum type="arabicPeriod"/>
            </a:pPr>
            <a:endParaRPr lang="en-GB" sz="1200" dirty="0"/>
          </a:p>
          <a:p>
            <a:pPr marL="228600" indent="-228600">
              <a:lnSpc>
                <a:spcPct val="150000"/>
              </a:lnSpc>
              <a:buFont typeface="+mj-lt"/>
              <a:buAutoNum type="arabicPeriod"/>
            </a:pPr>
            <a:endParaRPr lang="en-GB" sz="1200" b="1" u="sng" dirty="0"/>
          </a:p>
          <a:p>
            <a:pPr>
              <a:lnSpc>
                <a:spcPct val="150000"/>
              </a:lnSpc>
            </a:pPr>
            <a:endParaRPr lang="en-GB" sz="1200" dirty="0"/>
          </a:p>
          <a:p>
            <a:pPr>
              <a:lnSpc>
                <a:spcPct val="150000"/>
              </a:lnSpc>
            </a:pPr>
            <a:endParaRPr lang="en-GB" sz="1200" dirty="0"/>
          </a:p>
        </p:txBody>
      </p:sp>
    </p:spTree>
    <p:extLst>
      <p:ext uri="{BB962C8B-B14F-4D97-AF65-F5344CB8AC3E}">
        <p14:creationId xmlns:p14="http://schemas.microsoft.com/office/powerpoint/2010/main" val="3596350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96704"/>
          </a:xfrm>
          <a:prstGeom prst="rect">
            <a:avLst/>
          </a:prstGeom>
          <a:noFill/>
          <a:ln w="28575">
            <a:noFill/>
          </a:ln>
        </p:spPr>
        <p:txBody>
          <a:bodyPr wrap="square" rtlCol="0">
            <a:spAutoFit/>
          </a:bodyPr>
          <a:lstStyle/>
          <a:p>
            <a:pPr>
              <a:lnSpc>
                <a:spcPct val="150000"/>
              </a:lnSpc>
            </a:pPr>
            <a:r>
              <a:rPr lang="en-GB" sz="1200" b="1" u="sng" dirty="0"/>
              <a:t>Contrasting concepts</a:t>
            </a:r>
          </a:p>
          <a:p>
            <a:pPr>
              <a:lnSpc>
                <a:spcPct val="150000"/>
              </a:lnSpc>
            </a:pPr>
            <a:endParaRPr lang="en-GB" sz="1200" b="1" u="sng" dirty="0"/>
          </a:p>
          <a:p>
            <a:pPr>
              <a:lnSpc>
                <a:spcPct val="150000"/>
              </a:lnSpc>
            </a:pPr>
            <a:r>
              <a:rPr lang="en-GB" sz="1200" dirty="0"/>
              <a:t>I DO</a:t>
            </a:r>
          </a:p>
          <a:p>
            <a:pPr>
              <a:lnSpc>
                <a:spcPct val="150000"/>
              </a:lnSpc>
            </a:pPr>
            <a:r>
              <a:rPr lang="en-GB" sz="1200" dirty="0"/>
              <a:t>Compare inheritance of a dominant condition to a recessive condition</a:t>
            </a:r>
          </a:p>
          <a:p>
            <a:pPr>
              <a:lnSpc>
                <a:spcPct val="150000"/>
              </a:lnSpc>
            </a:pPr>
            <a:r>
              <a:rPr lang="en-GB" sz="1200" dirty="0"/>
              <a:t>…………………………………………………………………………………………………………………………………………………………</a:t>
            </a:r>
          </a:p>
          <a:p>
            <a:pPr>
              <a:lnSpc>
                <a:spcPct val="150000"/>
              </a:lnSpc>
            </a:pPr>
            <a:r>
              <a:rPr lang="en-GB" sz="1200" dirty="0"/>
              <a:t>……………………………………………………………………………………………………………………………………………………….</a:t>
            </a:r>
          </a:p>
          <a:p>
            <a:pPr>
              <a:lnSpc>
                <a:spcPct val="150000"/>
              </a:lnSpc>
            </a:pPr>
            <a:r>
              <a:rPr lang="en-GB" sz="1200" dirty="0"/>
              <a:t>.</a:t>
            </a:r>
            <a:r>
              <a:rPr lang="en-GB" sz="1200" b="1" u="sng" dirty="0"/>
              <a:t>WE DO</a:t>
            </a:r>
          </a:p>
          <a:p>
            <a:pPr>
              <a:lnSpc>
                <a:spcPct val="150000"/>
              </a:lnSpc>
            </a:pPr>
            <a:r>
              <a:rPr lang="en-GB" sz="1200" dirty="0"/>
              <a:t>Compare a carrier to an affected person with a recessive …………………………………………………………………………………………………………………………………………………………………………………………………………………………………………………………………………………………………………………</a:t>
            </a:r>
          </a:p>
          <a:p>
            <a:pPr>
              <a:lnSpc>
                <a:spcPct val="150000"/>
              </a:lnSpc>
            </a:pPr>
            <a:r>
              <a:rPr lang="en-GB" sz="1200" dirty="0"/>
              <a:t>.</a:t>
            </a:r>
            <a:r>
              <a:rPr lang="en-GB" sz="1200" b="1" u="sng" dirty="0"/>
              <a:t>YOU DO</a:t>
            </a:r>
          </a:p>
          <a:p>
            <a:pPr>
              <a:lnSpc>
                <a:spcPct val="150000"/>
              </a:lnSpc>
            </a:pPr>
            <a:r>
              <a:rPr lang="en-GB" sz="1200" dirty="0"/>
              <a:t>Compare a carrier to an affected person with a dominant disorder</a:t>
            </a:r>
          </a:p>
          <a:p>
            <a:pPr>
              <a:lnSpc>
                <a:spcPct val="150000"/>
              </a:lnSpc>
            </a:pPr>
            <a:r>
              <a:rPr lang="en-GB" sz="1200" dirty="0"/>
              <a:t>………………………………………………………………………………………………………………………………………………………………. ………………………………………………………………………………………………………………………………………………….</a:t>
            </a:r>
          </a:p>
          <a:p>
            <a:pPr>
              <a:lnSpc>
                <a:spcPct val="150000"/>
              </a:lnSpc>
            </a:pPr>
            <a:r>
              <a:rPr lang="en-GB" sz="1200" dirty="0"/>
              <a:t>Compare male chromosomes to female chromosomes</a:t>
            </a:r>
          </a:p>
          <a:p>
            <a:pPr>
              <a:lnSpc>
                <a:spcPct val="150000"/>
              </a:lnSpc>
            </a:pPr>
            <a:r>
              <a:rPr lang="en-GB" sz="1200" dirty="0"/>
              <a:t>………………………………………………………………………………………………………………………………………………………………. ………………………………………………………………………………………………………………………………………………….</a:t>
            </a:r>
          </a:p>
          <a:p>
            <a:pPr>
              <a:lnSpc>
                <a:spcPct val="150000"/>
              </a:lnSpc>
            </a:pPr>
            <a:r>
              <a:rPr lang="en-GB" sz="1200" dirty="0"/>
              <a:t>Compare inheritance of a dominant condition to a recessive condition</a:t>
            </a:r>
          </a:p>
          <a:p>
            <a:pPr>
              <a:lnSpc>
                <a:spcPct val="150000"/>
              </a:lnSpc>
            </a:pPr>
            <a:r>
              <a:rPr lang="en-GB" sz="1200" dirty="0"/>
              <a:t>……………………………………………………………………………………………………………………………………………………………………………………………………………………………………………………………………………………………………………………</a:t>
            </a:r>
          </a:p>
          <a:p>
            <a:pPr>
              <a:lnSpc>
                <a:spcPct val="150000"/>
              </a:lnSpc>
            </a:pPr>
            <a:r>
              <a:rPr lang="en-GB" sz="1200" dirty="0"/>
              <a:t>.Compare recessive to a carrier</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endParaRPr lang="en-GB" sz="1200" dirty="0"/>
          </a:p>
          <a:p>
            <a:pPr marL="228600" indent="-228600">
              <a:lnSpc>
                <a:spcPct val="150000"/>
              </a:lnSpc>
              <a:buFont typeface="+mj-lt"/>
              <a:buAutoNum type="arabicPeriod"/>
            </a:pPr>
            <a:endParaRPr lang="en-GB" sz="1200" b="1" u="sng" dirty="0"/>
          </a:p>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4E18BD0C-A161-ADD2-F3A2-50849B2C61E8}"/>
              </a:ext>
            </a:extLst>
          </p:cNvPr>
          <p:cNvSpPr txBox="1"/>
          <p:nvPr/>
        </p:nvSpPr>
        <p:spPr>
          <a:xfrm>
            <a:off x="2375184" y="1478886"/>
            <a:ext cx="3639670" cy="461665"/>
          </a:xfrm>
          <a:prstGeom prst="rect">
            <a:avLst/>
          </a:prstGeom>
          <a:noFill/>
          <a:ln>
            <a:solidFill>
              <a:schemeClr val="tx1"/>
            </a:solidFill>
          </a:ln>
        </p:spPr>
        <p:txBody>
          <a:bodyPr wrap="square" rtlCol="0">
            <a:spAutoFit/>
          </a:bodyPr>
          <a:lstStyle/>
          <a:p>
            <a:r>
              <a:rPr lang="en-GB" sz="1200" dirty="0"/>
              <a:t>Dominant needs to have one allele to show, recessive needs to have two</a:t>
            </a:r>
          </a:p>
        </p:txBody>
      </p:sp>
      <p:sp>
        <p:nvSpPr>
          <p:cNvPr id="7" name="TextBox 6">
            <a:extLst>
              <a:ext uri="{FF2B5EF4-FFF2-40B4-BE49-F238E27FC236}">
                <a16:creationId xmlns:a16="http://schemas.microsoft.com/office/drawing/2014/main" id="{D3907767-181F-86CF-751D-5C6C3DFC100B}"/>
              </a:ext>
            </a:extLst>
          </p:cNvPr>
          <p:cNvSpPr txBox="1"/>
          <p:nvPr/>
        </p:nvSpPr>
        <p:spPr>
          <a:xfrm>
            <a:off x="2375184" y="2615713"/>
            <a:ext cx="3465233" cy="276999"/>
          </a:xfrm>
          <a:prstGeom prst="rect">
            <a:avLst/>
          </a:prstGeom>
          <a:noFill/>
          <a:ln>
            <a:solidFill>
              <a:schemeClr val="tx1"/>
            </a:solidFill>
          </a:ln>
        </p:spPr>
        <p:txBody>
          <a:bodyPr wrap="square" rtlCol="0">
            <a:spAutoFit/>
          </a:bodyPr>
          <a:lstStyle/>
          <a:p>
            <a:r>
              <a:rPr lang="en-GB" sz="1200" dirty="0"/>
              <a:t>Carrier has 1 defective allele affected person has 2</a:t>
            </a:r>
          </a:p>
        </p:txBody>
      </p:sp>
      <p:sp>
        <p:nvSpPr>
          <p:cNvPr id="8" name="TextBox 7">
            <a:extLst>
              <a:ext uri="{FF2B5EF4-FFF2-40B4-BE49-F238E27FC236}">
                <a16:creationId xmlns:a16="http://schemas.microsoft.com/office/drawing/2014/main" id="{17C79170-0D51-1FF4-641B-8198E0D89EA2}"/>
              </a:ext>
            </a:extLst>
          </p:cNvPr>
          <p:cNvSpPr txBox="1"/>
          <p:nvPr/>
        </p:nvSpPr>
        <p:spPr>
          <a:xfrm>
            <a:off x="2094015" y="3722779"/>
            <a:ext cx="3639670" cy="276999"/>
          </a:xfrm>
          <a:prstGeom prst="rect">
            <a:avLst/>
          </a:prstGeom>
          <a:noFill/>
          <a:ln>
            <a:solidFill>
              <a:schemeClr val="tx1"/>
            </a:solidFill>
          </a:ln>
        </p:spPr>
        <p:txBody>
          <a:bodyPr wrap="square" rtlCol="0">
            <a:spAutoFit/>
          </a:bodyPr>
          <a:lstStyle/>
          <a:p>
            <a:r>
              <a:rPr lang="en-GB" sz="1200" dirty="0"/>
              <a:t>Carrier has 1 defective allele affected person has 1</a:t>
            </a:r>
          </a:p>
        </p:txBody>
      </p:sp>
      <p:sp>
        <p:nvSpPr>
          <p:cNvPr id="9" name="TextBox 8">
            <a:extLst>
              <a:ext uri="{FF2B5EF4-FFF2-40B4-BE49-F238E27FC236}">
                <a16:creationId xmlns:a16="http://schemas.microsoft.com/office/drawing/2014/main" id="{0C5CC282-8CC1-496D-3D43-FF760A150A60}"/>
              </a:ext>
            </a:extLst>
          </p:cNvPr>
          <p:cNvSpPr txBox="1"/>
          <p:nvPr/>
        </p:nvSpPr>
        <p:spPr>
          <a:xfrm>
            <a:off x="2183662" y="4505247"/>
            <a:ext cx="3550023" cy="276999"/>
          </a:xfrm>
          <a:prstGeom prst="rect">
            <a:avLst/>
          </a:prstGeom>
          <a:noFill/>
          <a:ln>
            <a:solidFill>
              <a:schemeClr val="tx1"/>
            </a:solidFill>
          </a:ln>
        </p:spPr>
        <p:txBody>
          <a:bodyPr wrap="square" rtlCol="0">
            <a:spAutoFit/>
          </a:bodyPr>
          <a:lstStyle/>
          <a:p>
            <a:r>
              <a:rPr lang="en-GB" sz="1200" dirty="0"/>
              <a:t>Male has XY female has XX</a:t>
            </a:r>
          </a:p>
        </p:txBody>
      </p:sp>
      <p:sp>
        <p:nvSpPr>
          <p:cNvPr id="10" name="TextBox 9">
            <a:extLst>
              <a:ext uri="{FF2B5EF4-FFF2-40B4-BE49-F238E27FC236}">
                <a16:creationId xmlns:a16="http://schemas.microsoft.com/office/drawing/2014/main" id="{24BDDDED-CF80-E25C-90A4-5E8946568CB3}"/>
              </a:ext>
            </a:extLst>
          </p:cNvPr>
          <p:cNvSpPr txBox="1"/>
          <p:nvPr/>
        </p:nvSpPr>
        <p:spPr>
          <a:xfrm>
            <a:off x="2375184" y="5380358"/>
            <a:ext cx="3550023" cy="461665"/>
          </a:xfrm>
          <a:prstGeom prst="rect">
            <a:avLst/>
          </a:prstGeom>
          <a:noFill/>
          <a:ln>
            <a:solidFill>
              <a:schemeClr val="tx1"/>
            </a:solidFill>
          </a:ln>
        </p:spPr>
        <p:txBody>
          <a:bodyPr wrap="square" rtlCol="0">
            <a:spAutoFit/>
          </a:bodyPr>
          <a:lstStyle/>
          <a:p>
            <a:r>
              <a:rPr lang="en-GB" sz="1200" dirty="0"/>
              <a:t>A dominant condition only need 1 allele a recessive needs 2</a:t>
            </a:r>
          </a:p>
        </p:txBody>
      </p:sp>
      <p:sp>
        <p:nvSpPr>
          <p:cNvPr id="11" name="TextBox 10">
            <a:extLst>
              <a:ext uri="{FF2B5EF4-FFF2-40B4-BE49-F238E27FC236}">
                <a16:creationId xmlns:a16="http://schemas.microsoft.com/office/drawing/2014/main" id="{E494E142-3182-7348-D685-D6CC282AB38D}"/>
              </a:ext>
            </a:extLst>
          </p:cNvPr>
          <p:cNvSpPr txBox="1"/>
          <p:nvPr/>
        </p:nvSpPr>
        <p:spPr>
          <a:xfrm>
            <a:off x="2604157" y="6101686"/>
            <a:ext cx="3410697" cy="276999"/>
          </a:xfrm>
          <a:prstGeom prst="rect">
            <a:avLst/>
          </a:prstGeom>
          <a:noFill/>
          <a:ln>
            <a:solidFill>
              <a:schemeClr val="tx1"/>
            </a:solidFill>
          </a:ln>
        </p:spPr>
        <p:txBody>
          <a:bodyPr wrap="square" rtlCol="0">
            <a:spAutoFit/>
          </a:bodyPr>
          <a:lstStyle/>
          <a:p>
            <a:r>
              <a:rPr lang="en-GB" sz="1200" dirty="0" err="1"/>
              <a:t>Receesive</a:t>
            </a:r>
            <a:r>
              <a:rPr lang="en-GB" sz="1200" dirty="0"/>
              <a:t> needs two alleles carrier needs 1 allele</a:t>
            </a:r>
          </a:p>
        </p:txBody>
      </p:sp>
      <p:sp>
        <p:nvSpPr>
          <p:cNvPr id="3" name="Slide Number Placeholder 2">
            <a:extLst>
              <a:ext uri="{FF2B5EF4-FFF2-40B4-BE49-F238E27FC236}">
                <a16:creationId xmlns:a16="http://schemas.microsoft.com/office/drawing/2014/main" id="{489BC6E1-EB11-164D-74BC-25B778039CF7}"/>
              </a:ext>
            </a:extLst>
          </p:cNvPr>
          <p:cNvSpPr>
            <a:spLocks noGrp="1"/>
          </p:cNvSpPr>
          <p:nvPr>
            <p:ph type="sldNum" sz="quarter" idx="12"/>
          </p:nvPr>
        </p:nvSpPr>
        <p:spPr/>
        <p:txBody>
          <a:bodyPr/>
          <a:lstStyle/>
          <a:p>
            <a:fld id="{A49C798E-A141-4728-B2C1-C020555BD9EF}" type="slidenum">
              <a:rPr lang="en-GB" smtClean="0"/>
              <a:t>52</a:t>
            </a:fld>
            <a:endParaRPr lang="en-GB"/>
          </a:p>
        </p:txBody>
      </p:sp>
    </p:spTree>
    <p:extLst>
      <p:ext uri="{BB962C8B-B14F-4D97-AF65-F5344CB8AC3E}">
        <p14:creationId xmlns:p14="http://schemas.microsoft.com/office/powerpoint/2010/main" val="1335272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139700" y="203201"/>
            <a:ext cx="6578600" cy="10266528"/>
          </a:xfrm>
          <a:prstGeom prst="rect">
            <a:avLst/>
          </a:prstGeom>
          <a:noFill/>
          <a:ln w="28575">
            <a:noFill/>
          </a:ln>
        </p:spPr>
        <p:txBody>
          <a:bodyPr wrap="square" rtlCol="0">
            <a:spAutoFit/>
          </a:bodyPr>
          <a:lstStyle/>
          <a:p>
            <a:r>
              <a:rPr lang="en-GB" sz="1400" b="1" u="sng" dirty="0"/>
              <a:t>Wrong answers</a:t>
            </a:r>
          </a:p>
          <a:p>
            <a:pPr>
              <a:lnSpc>
                <a:spcPct val="150000"/>
              </a:lnSpc>
            </a:pPr>
            <a:endParaRPr lang="en-GB" sz="1400" b="1" u="sng" dirty="0"/>
          </a:p>
          <a:p>
            <a:pPr>
              <a:lnSpc>
                <a:spcPct val="150000"/>
              </a:lnSpc>
            </a:pPr>
            <a:r>
              <a:rPr lang="en-GB" sz="1200" b="1" u="sng" dirty="0"/>
              <a:t>I DO</a:t>
            </a:r>
            <a:endParaRPr lang="en-GB" sz="1200" dirty="0"/>
          </a:p>
          <a:p>
            <a:pPr marL="171450" indent="-171450">
              <a:lnSpc>
                <a:spcPct val="150000"/>
              </a:lnSpc>
              <a:buFont typeface="Arial" panose="020B0604020202020204" pitchFamily="34" charset="0"/>
              <a:buChar char="•"/>
            </a:pPr>
            <a:r>
              <a:rPr lang="en-GB" sz="1200" dirty="0"/>
              <a:t>Males have two X chromosomes</a:t>
            </a:r>
          </a:p>
          <a:p>
            <a:pPr>
              <a:lnSpc>
                <a:spcPct val="150000"/>
              </a:lnSpc>
            </a:pPr>
            <a:r>
              <a:rPr lang="en-GB" sz="1200" dirty="0"/>
              <a:t>………………………………………………………………………………………………………………………………………………………………………………………………………………………………..…………………………………………………………………………………………………</a:t>
            </a:r>
          </a:p>
          <a:p>
            <a:pPr>
              <a:lnSpc>
                <a:spcPct val="150000"/>
              </a:lnSpc>
            </a:pPr>
            <a:r>
              <a:rPr lang="en-GB" sz="1200" b="1" u="sng" dirty="0"/>
              <a:t>WE DO</a:t>
            </a:r>
          </a:p>
          <a:p>
            <a:pPr marL="171450" indent="-171450">
              <a:lnSpc>
                <a:spcPct val="150000"/>
              </a:lnSpc>
              <a:buFont typeface="Arial" panose="020B0604020202020204" pitchFamily="34" charset="0"/>
              <a:buChar char="•"/>
            </a:pPr>
            <a:r>
              <a:rPr lang="en-GB" sz="1200" dirty="0"/>
              <a:t>Dominant alleles only show when there are two of them</a:t>
            </a:r>
          </a:p>
          <a:p>
            <a:pPr>
              <a:lnSpc>
                <a:spcPct val="150000"/>
              </a:lnSpc>
            </a:pPr>
            <a:r>
              <a:rPr lang="en-GB" sz="1200" dirty="0"/>
              <a:t>………………………………………………………………………………………………………………………………………………………………………………………………………………………………………………….…………………………………………………………………..…………..</a:t>
            </a:r>
          </a:p>
          <a:p>
            <a:pPr>
              <a:lnSpc>
                <a:spcPct val="150000"/>
              </a:lnSpc>
            </a:pPr>
            <a:r>
              <a:rPr lang="en-GB" sz="1200" b="1" u="sng" dirty="0"/>
              <a:t>YOU DO</a:t>
            </a:r>
          </a:p>
          <a:p>
            <a:pPr marL="171450" indent="-171450">
              <a:lnSpc>
                <a:spcPct val="150000"/>
              </a:lnSpc>
              <a:buFont typeface="Arial" panose="020B0604020202020204" pitchFamily="34" charset="0"/>
              <a:buChar char="•"/>
            </a:pPr>
            <a:r>
              <a:rPr lang="en-GB" sz="1200" dirty="0"/>
              <a:t>Females determine the sex of a baby</a:t>
            </a:r>
          </a:p>
          <a:p>
            <a:pPr>
              <a:lnSpc>
                <a:spcPct val="150000"/>
              </a:lnSpc>
            </a:pPr>
            <a:r>
              <a:rPr lang="en-GB" sz="1200" dirty="0"/>
              <a:t>………………………………………………………………………………………………………………………………………………………………………………………………………………………………………………….……………………………………………………………………………….</a:t>
            </a:r>
          </a:p>
          <a:p>
            <a:pPr marL="171450" indent="-171450">
              <a:lnSpc>
                <a:spcPct val="150000"/>
              </a:lnSpc>
              <a:buFont typeface="Arial" panose="020B0604020202020204" pitchFamily="34" charset="0"/>
              <a:buChar char="•"/>
            </a:pPr>
            <a:r>
              <a:rPr lang="en-GB" sz="1200" dirty="0"/>
              <a:t>Screening is carried out so people can choses their baby's sex</a:t>
            </a:r>
          </a:p>
          <a:p>
            <a:pPr>
              <a:lnSpc>
                <a:spcPct val="150000"/>
              </a:lnSpc>
            </a:pPr>
            <a:r>
              <a:rPr lang="en-GB" sz="1200" dirty="0"/>
              <a:t>………………………………………………………………………………………………………………………………………………………………………………………………………………………………………………….……………………………………………………………………………….</a:t>
            </a:r>
          </a:p>
          <a:p>
            <a:pPr marL="171450" indent="-171450">
              <a:lnSpc>
                <a:spcPct val="150000"/>
              </a:lnSpc>
              <a:buFont typeface="Arial" panose="020B0604020202020204" pitchFamily="34" charset="0"/>
              <a:buChar char="•"/>
            </a:pPr>
            <a:r>
              <a:rPr lang="en-GB" sz="1200" dirty="0"/>
              <a:t>There is more chance of having a boy than a girl ………………………………………………………………………………………………………………………………………………………………………………………………………………………………………………….……………………………………………………………………..</a:t>
            </a:r>
          </a:p>
          <a:p>
            <a:pPr marL="171450" indent="-171450">
              <a:lnSpc>
                <a:spcPct val="150000"/>
              </a:lnSpc>
              <a:buFont typeface="Arial" panose="020B0604020202020204" pitchFamily="34" charset="0"/>
              <a:buChar char="•"/>
            </a:pPr>
            <a:r>
              <a:rPr lang="en-GB" sz="1200" dirty="0"/>
              <a:t>Recessive alleles  only  need one to be present in a condition</a:t>
            </a:r>
          </a:p>
          <a:p>
            <a:pPr>
              <a:lnSpc>
                <a:spcPct val="150000"/>
              </a:lnSpc>
            </a:pPr>
            <a:r>
              <a:rPr lang="en-GB" sz="1200" dirty="0"/>
              <a:t>………………………………………………………………………………………………………………………………………………………………………………………………………………………………………………….……………………………………………………………………………….</a:t>
            </a:r>
          </a:p>
          <a:p>
            <a:pPr>
              <a:lnSpc>
                <a:spcPct val="150000"/>
              </a:lnSpc>
            </a:pPr>
            <a:endParaRPr lang="en-GB" sz="1200"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pPr>
              <a:lnSpc>
                <a:spcPct val="150000"/>
              </a:lnSpc>
            </a:pPr>
            <a:endParaRPr lang="en-GB" sz="1200" dirty="0"/>
          </a:p>
          <a:p>
            <a:pPr>
              <a:lnSpc>
                <a:spcPct val="150000"/>
              </a:lnSpc>
            </a:pPr>
            <a:endParaRPr lang="en-GB" sz="1200" dirty="0"/>
          </a:p>
        </p:txBody>
      </p:sp>
      <p:sp>
        <p:nvSpPr>
          <p:cNvPr id="3" name="Slide Number Placeholder 2">
            <a:extLst>
              <a:ext uri="{FF2B5EF4-FFF2-40B4-BE49-F238E27FC236}">
                <a16:creationId xmlns:a16="http://schemas.microsoft.com/office/drawing/2014/main" id="{F2797D52-41A5-0E67-0B5E-CF67EDF59B29}"/>
              </a:ext>
            </a:extLst>
          </p:cNvPr>
          <p:cNvSpPr>
            <a:spLocks noGrp="1"/>
          </p:cNvSpPr>
          <p:nvPr>
            <p:ph type="sldNum" sz="quarter" idx="12"/>
          </p:nvPr>
        </p:nvSpPr>
        <p:spPr/>
        <p:txBody>
          <a:bodyPr/>
          <a:lstStyle/>
          <a:p>
            <a:fld id="{A49C798E-A141-4728-B2C1-C020555BD9EF}" type="slidenum">
              <a:rPr lang="en-GB" smtClean="0"/>
              <a:t>53</a:t>
            </a:fld>
            <a:endParaRPr lang="en-GB"/>
          </a:p>
        </p:txBody>
      </p:sp>
    </p:spTree>
    <p:extLst>
      <p:ext uri="{BB962C8B-B14F-4D97-AF65-F5344CB8AC3E}">
        <p14:creationId xmlns:p14="http://schemas.microsoft.com/office/powerpoint/2010/main" val="880689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11697689"/>
          </a:xfrm>
          <a:prstGeom prst="rect">
            <a:avLst/>
          </a:prstGeom>
          <a:noFill/>
        </p:spPr>
        <p:txBody>
          <a:bodyPr wrap="square" rtlCol="0">
            <a:spAutoFit/>
          </a:bodyPr>
          <a:lstStyle/>
          <a:p>
            <a:pPr>
              <a:lnSpc>
                <a:spcPct val="150000"/>
              </a:lnSpc>
            </a:pPr>
            <a:r>
              <a:rPr lang="en-GB" sz="1200" b="1" u="sng" dirty="0"/>
              <a:t>Interleaving questions  - YOU DO</a:t>
            </a:r>
          </a:p>
          <a:p>
            <a:pPr marL="228600" indent="-228600">
              <a:lnSpc>
                <a:spcPct val="150000"/>
              </a:lnSpc>
              <a:buAutoNum type="arabicPeriod"/>
            </a:pPr>
            <a:r>
              <a:rPr lang="en-GB" sz="1200" dirty="0"/>
              <a:t>Recessive condition are caused by having 2 faulty alleles. What are dominant conditions caused by?</a:t>
            </a:r>
          </a:p>
          <a:p>
            <a:pPr>
              <a:lnSpc>
                <a:spcPct val="150000"/>
              </a:lnSpc>
            </a:pPr>
            <a:r>
              <a:rPr lang="en-GB" sz="1200" dirty="0"/>
              <a:t>………………………………………………………………………………………………………………………………………………………………………………………………………………………………………………….………………………………………………</a:t>
            </a:r>
          </a:p>
          <a:p>
            <a:pPr>
              <a:lnSpc>
                <a:spcPct val="150000"/>
              </a:lnSpc>
            </a:pPr>
            <a:r>
              <a:rPr lang="en-GB" sz="1200" dirty="0"/>
              <a:t>2. List 3 reasons for not having genetic screening</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3. What are the main causes of coronary heart disease?</a:t>
            </a:r>
          </a:p>
          <a:p>
            <a:pPr>
              <a:lnSpc>
                <a:spcPct val="150000"/>
              </a:lnSpc>
            </a:pPr>
            <a:r>
              <a:rPr lang="en-GB" sz="1200" dirty="0"/>
              <a:t>………………………………………………………………………………………………………………………………………………………………………………………………………………………………………………….…………………………………………………………</a:t>
            </a:r>
          </a:p>
          <a:p>
            <a:pPr>
              <a:lnSpc>
                <a:spcPct val="150000"/>
              </a:lnSpc>
            </a:pPr>
            <a:r>
              <a:rPr lang="en-GB" sz="1200" dirty="0"/>
              <a:t>4. What hormone is absent in diabetics?</a:t>
            </a:r>
          </a:p>
          <a:p>
            <a:pPr>
              <a:lnSpc>
                <a:spcPct val="150000"/>
              </a:lnSpc>
            </a:pPr>
            <a:r>
              <a:rPr lang="en-GB" sz="1200" dirty="0"/>
              <a:t>………………………………………………………………………………………………………………………………………………………</a:t>
            </a:r>
          </a:p>
          <a:p>
            <a:pPr>
              <a:lnSpc>
                <a:spcPct val="150000"/>
              </a:lnSpc>
            </a:pPr>
            <a:r>
              <a:rPr lang="en-GB" sz="1200" dirty="0"/>
              <a:t>5. What is the sugar diabetics cant utilize?  </a:t>
            </a:r>
          </a:p>
          <a:p>
            <a:pPr>
              <a:lnSpc>
                <a:spcPct val="150000"/>
              </a:lnSpc>
            </a:pPr>
            <a:r>
              <a:rPr lang="en-GB" sz="1200" dirty="0"/>
              <a:t>………………………………………………………………………………………………………………………………………………………</a:t>
            </a:r>
          </a:p>
          <a:p>
            <a:pPr>
              <a:lnSpc>
                <a:spcPct val="150000"/>
              </a:lnSpc>
            </a:pPr>
            <a:r>
              <a:rPr lang="en-GB" sz="1200" dirty="0"/>
              <a:t>6. What is this sugar needed for in the body?</a:t>
            </a:r>
          </a:p>
          <a:p>
            <a:pPr>
              <a:lnSpc>
                <a:spcPct val="150000"/>
              </a:lnSpc>
            </a:pPr>
            <a:r>
              <a:rPr lang="en-GB" sz="1200" dirty="0"/>
              <a:t>………………………………………………………………………………………………………………………………………………………</a:t>
            </a:r>
          </a:p>
          <a:p>
            <a:pPr>
              <a:lnSpc>
                <a:spcPct val="150000"/>
              </a:lnSpc>
            </a:pPr>
            <a:r>
              <a:rPr lang="en-GB" sz="1200" dirty="0"/>
              <a:t>7. Plants make this sugar in which process? ………………………………………………………………………………………………………………………………………………………</a:t>
            </a:r>
          </a:p>
          <a:p>
            <a:pPr>
              <a:lnSpc>
                <a:spcPct val="150000"/>
              </a:lnSpc>
            </a:pPr>
            <a:r>
              <a:rPr lang="en-GB" sz="1200" dirty="0"/>
              <a:t>8. How is sugar transported in plants?</a:t>
            </a:r>
          </a:p>
          <a:p>
            <a:pPr>
              <a:lnSpc>
                <a:spcPct val="150000"/>
              </a:lnSpc>
            </a:pPr>
            <a:r>
              <a:rPr lang="en-GB" sz="1200" dirty="0"/>
              <a:t>………………………………………………………………………………………………………………………………………………………………………………………………………………………………………………….………………………………………………………</a:t>
            </a:r>
          </a:p>
          <a:p>
            <a:pPr>
              <a:lnSpc>
                <a:spcPct val="150000"/>
              </a:lnSpc>
            </a:pPr>
            <a:r>
              <a:rPr lang="en-GB" sz="1200" dirty="0"/>
              <a:t>9. What factors are needed for diffusion to occur?</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marL="228600" indent="-228600">
              <a:lnSpc>
                <a:spcPct val="150000"/>
              </a:lnSpc>
              <a:buAutoNum type="arabicPeriod"/>
            </a:pPr>
            <a:endParaRPr lang="en-GB" sz="1200" b="1" u="sng" dirty="0"/>
          </a:p>
          <a:p>
            <a:pPr>
              <a:lnSpc>
                <a:spcPct val="150000"/>
              </a:lnSpc>
            </a:pPr>
            <a:endParaRPr lang="en-GB" sz="1200" b="1" u="sng" dirty="0"/>
          </a:p>
          <a:p>
            <a:pPr>
              <a:lnSpc>
                <a:spcPct val="150000"/>
              </a:lnSpc>
            </a:pPr>
            <a:endParaRPr lang="en-GB" sz="1200" b="1" u="sng" dirty="0"/>
          </a:p>
        </p:txBody>
      </p:sp>
      <p:sp>
        <p:nvSpPr>
          <p:cNvPr id="13" name="Slide Number Placeholder 12">
            <a:extLst>
              <a:ext uri="{FF2B5EF4-FFF2-40B4-BE49-F238E27FC236}">
                <a16:creationId xmlns:a16="http://schemas.microsoft.com/office/drawing/2014/main" id="{18E7E49C-DDBF-452A-2940-226340B61FB4}"/>
              </a:ext>
            </a:extLst>
          </p:cNvPr>
          <p:cNvSpPr>
            <a:spLocks noGrp="1"/>
          </p:cNvSpPr>
          <p:nvPr>
            <p:ph type="sldNum" sz="quarter" idx="12"/>
          </p:nvPr>
        </p:nvSpPr>
        <p:spPr/>
        <p:txBody>
          <a:bodyPr/>
          <a:lstStyle/>
          <a:p>
            <a:fld id="{A49C798E-A141-4728-B2C1-C020555BD9EF}" type="slidenum">
              <a:rPr lang="en-GB" smtClean="0"/>
              <a:t>54</a:t>
            </a:fld>
            <a:endParaRPr lang="en-GB"/>
          </a:p>
        </p:txBody>
      </p:sp>
    </p:spTree>
    <p:extLst>
      <p:ext uri="{BB962C8B-B14F-4D97-AF65-F5344CB8AC3E}">
        <p14:creationId xmlns:p14="http://schemas.microsoft.com/office/powerpoint/2010/main" val="3350397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9481698"/>
          </a:xfrm>
          <a:prstGeom prst="rect">
            <a:avLst/>
          </a:prstGeom>
          <a:noFill/>
        </p:spPr>
        <p:txBody>
          <a:bodyPr wrap="square" rtlCol="0">
            <a:spAutoFit/>
          </a:bodyPr>
          <a:lstStyle/>
          <a:p>
            <a:pPr>
              <a:lnSpc>
                <a:spcPct val="150000"/>
              </a:lnSpc>
            </a:pPr>
            <a:r>
              <a:rPr lang="en-GB" sz="1200" b="1" u="sng" dirty="0"/>
              <a:t>Interleaving questions  - YOU DO</a:t>
            </a:r>
          </a:p>
          <a:p>
            <a:pPr>
              <a:lnSpc>
                <a:spcPct val="150000"/>
              </a:lnSpc>
            </a:pPr>
            <a:r>
              <a:rPr lang="en-GB" sz="1200" dirty="0"/>
              <a:t>10. How is water transported in plants?</a:t>
            </a:r>
          </a:p>
          <a:p>
            <a:pPr>
              <a:lnSpc>
                <a:spcPct val="150000"/>
              </a:lnSpc>
            </a:pPr>
            <a:r>
              <a:rPr lang="en-GB" sz="1200" dirty="0"/>
              <a:t>………………………………………………………………………………………………………………………………………………………………………………………………………………………………………………….…………………………………………………………..</a:t>
            </a:r>
          </a:p>
          <a:p>
            <a:pPr>
              <a:lnSpc>
                <a:spcPct val="150000"/>
              </a:lnSpc>
            </a:pPr>
            <a:r>
              <a:rPr lang="en-GB" sz="1200" dirty="0"/>
              <a:t>………………………………………………………………………………………………………………………………………………………………………………………………………………………………………………….…………………………………………………………..</a:t>
            </a:r>
          </a:p>
          <a:p>
            <a:pPr>
              <a:lnSpc>
                <a:spcPct val="150000"/>
              </a:lnSpc>
            </a:pPr>
            <a:r>
              <a:rPr lang="en-GB" sz="1200" dirty="0"/>
              <a:t>11. Which organ regulates our water levels? ……………</a:t>
            </a:r>
          </a:p>
          <a:p>
            <a:pPr>
              <a:lnSpc>
                <a:spcPct val="150000"/>
              </a:lnSpc>
            </a:pPr>
            <a:r>
              <a:rPr lang="en-GB" sz="1200" dirty="0"/>
              <a:t> ………………………………………………………………………………………………………………………………………………………</a:t>
            </a:r>
          </a:p>
          <a:p>
            <a:pPr>
              <a:lnSpc>
                <a:spcPct val="150000"/>
              </a:lnSpc>
            </a:pPr>
            <a:r>
              <a:rPr lang="en-GB" sz="1200" dirty="0"/>
              <a:t>12. What is homeostasis?</a:t>
            </a:r>
          </a:p>
          <a:p>
            <a:pPr>
              <a:lnSpc>
                <a:spcPct val="150000"/>
              </a:lnSpc>
            </a:pPr>
            <a:r>
              <a:rPr lang="en-GB" sz="1200" dirty="0"/>
              <a:t>………………………………………………………………………………………………………………………………………………………</a:t>
            </a:r>
          </a:p>
          <a:p>
            <a:pPr>
              <a:lnSpc>
                <a:spcPct val="150000"/>
              </a:lnSpc>
            </a:pPr>
            <a:r>
              <a:rPr lang="en-GB" sz="1200" dirty="0"/>
              <a:t>13. What is glucagon?</a:t>
            </a:r>
          </a:p>
          <a:p>
            <a:pPr>
              <a:lnSpc>
                <a:spcPct val="150000"/>
              </a:lnSpc>
            </a:pPr>
            <a:r>
              <a:rPr lang="en-GB" sz="1200" dirty="0"/>
              <a:t>………………………………………………………………………………………………………………………………………………………</a:t>
            </a:r>
          </a:p>
          <a:p>
            <a:pPr>
              <a:lnSpc>
                <a:spcPct val="150000"/>
              </a:lnSpc>
            </a:pPr>
            <a:r>
              <a:rPr lang="en-GB" sz="1200" dirty="0"/>
              <a:t>14. What is the food test for sugar and the result?</a:t>
            </a:r>
          </a:p>
          <a:p>
            <a:pPr>
              <a:lnSpc>
                <a:spcPct val="150000"/>
              </a:lnSpc>
            </a:pPr>
            <a:r>
              <a:rPr lang="en-GB" sz="1200" dirty="0"/>
              <a:t>………………………………………………………………………………………………………………………………………………………………………………………………………………………………………………….………………………………………………………….</a:t>
            </a:r>
          </a:p>
          <a:p>
            <a:pPr>
              <a:lnSpc>
                <a:spcPct val="150000"/>
              </a:lnSpc>
            </a:pPr>
            <a:r>
              <a:rPr lang="en-GB" sz="1200" dirty="0"/>
              <a:t> 15. What is glucose stored as in the human body?</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marL="228600" indent="-228600">
              <a:lnSpc>
                <a:spcPct val="150000"/>
              </a:lnSpc>
              <a:buAutoNum type="arabicPeriod"/>
            </a:pPr>
            <a:endParaRPr lang="en-GB" sz="1200" b="1" u="sng" dirty="0"/>
          </a:p>
          <a:p>
            <a:pPr>
              <a:lnSpc>
                <a:spcPct val="150000"/>
              </a:lnSpc>
            </a:pPr>
            <a:endParaRPr lang="en-GB" sz="1200" b="1" u="sng" dirty="0"/>
          </a:p>
          <a:p>
            <a:pPr>
              <a:lnSpc>
                <a:spcPct val="150000"/>
              </a:lnSpc>
            </a:pPr>
            <a:endParaRPr lang="en-GB" sz="1200" b="1" u="sng" dirty="0"/>
          </a:p>
        </p:txBody>
      </p:sp>
      <p:sp>
        <p:nvSpPr>
          <p:cNvPr id="10" name="Slide Number Placeholder 9">
            <a:extLst>
              <a:ext uri="{FF2B5EF4-FFF2-40B4-BE49-F238E27FC236}">
                <a16:creationId xmlns:a16="http://schemas.microsoft.com/office/drawing/2014/main" id="{CEBFD8D5-CBC4-E161-AF32-62BD1753B25F}"/>
              </a:ext>
            </a:extLst>
          </p:cNvPr>
          <p:cNvSpPr>
            <a:spLocks noGrp="1"/>
          </p:cNvSpPr>
          <p:nvPr>
            <p:ph type="sldNum" sz="quarter" idx="12"/>
          </p:nvPr>
        </p:nvSpPr>
        <p:spPr/>
        <p:txBody>
          <a:bodyPr/>
          <a:lstStyle/>
          <a:p>
            <a:fld id="{A49C798E-A141-4728-B2C1-C020555BD9EF}" type="slidenum">
              <a:rPr lang="en-GB" smtClean="0"/>
              <a:t>55</a:t>
            </a:fld>
            <a:endParaRPr lang="en-GB"/>
          </a:p>
        </p:txBody>
      </p:sp>
    </p:spTree>
    <p:extLst>
      <p:ext uri="{BB962C8B-B14F-4D97-AF65-F5344CB8AC3E}">
        <p14:creationId xmlns:p14="http://schemas.microsoft.com/office/powerpoint/2010/main" val="2363218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3492C-875F-E06D-BA1F-83C9B69ACC39}"/>
              </a:ext>
            </a:extLst>
          </p:cNvPr>
          <p:cNvSpPr>
            <a:spLocks noGrp="1"/>
          </p:cNvSpPr>
          <p:nvPr>
            <p:ph idx="1"/>
          </p:nvPr>
        </p:nvSpPr>
        <p:spPr>
          <a:xfrm>
            <a:off x="471487" y="250524"/>
            <a:ext cx="5915025" cy="8593225"/>
          </a:xfrm>
        </p:spPr>
        <p:txBody>
          <a:bodyPr>
            <a:normAutofit/>
          </a:bodyPr>
          <a:lstStyle/>
          <a:p>
            <a:pPr>
              <a:lnSpc>
                <a:spcPct val="150000"/>
              </a:lnSpc>
            </a:pPr>
            <a:r>
              <a:rPr lang="en-GB" sz="1200" dirty="0"/>
              <a:t>EXAM QUESTIONS .Literacy task:</a:t>
            </a:r>
          </a:p>
          <a:p>
            <a:pPr marL="0" indent="0">
              <a:lnSpc>
                <a:spcPct val="150000"/>
              </a:lnSpc>
              <a:buNone/>
            </a:pPr>
            <a:r>
              <a:rPr lang="en-GB" sz="1200" dirty="0"/>
              <a:t>You need to read the information about genetic screening in your booklet. A couple have decided to have a baby but one of them carries a defective allele for Cystic fibrosis.</a:t>
            </a:r>
          </a:p>
          <a:p>
            <a:pPr marL="0" indent="0">
              <a:lnSpc>
                <a:spcPct val="150000"/>
              </a:lnSpc>
              <a:buNone/>
            </a:pPr>
            <a:r>
              <a:rPr lang="en-GB" sz="1200" dirty="0"/>
              <a:t> 1. Draw a punnet square diagram to show them the possibilities of their baby inheriting CF if only one of them carries the defective allele.</a:t>
            </a:r>
          </a:p>
          <a:p>
            <a:pPr marL="0" indent="0">
              <a:lnSpc>
                <a:spcPct val="150000"/>
              </a:lnSpc>
              <a:buNone/>
            </a:pPr>
            <a:endParaRPr lang="en-GB" sz="1200" dirty="0"/>
          </a:p>
          <a:p>
            <a:pPr marL="0" indent="0">
              <a:lnSpc>
                <a:spcPct val="150000"/>
              </a:lnSpc>
              <a:buNone/>
            </a:pPr>
            <a:endParaRPr lang="en-GB" sz="1200" dirty="0"/>
          </a:p>
          <a:p>
            <a:pPr marL="0" indent="0">
              <a:lnSpc>
                <a:spcPct val="150000"/>
              </a:lnSpc>
              <a:buNone/>
            </a:pPr>
            <a:endParaRPr lang="en-GB" sz="1200" dirty="0"/>
          </a:p>
          <a:p>
            <a:pPr marL="0" indent="0">
              <a:lnSpc>
                <a:spcPct val="150000"/>
              </a:lnSpc>
              <a:buNone/>
            </a:pPr>
            <a:endParaRPr lang="en-GB" sz="1200" dirty="0"/>
          </a:p>
          <a:p>
            <a:pPr marL="0" indent="0">
              <a:lnSpc>
                <a:spcPct val="150000"/>
              </a:lnSpc>
              <a:buNone/>
            </a:pPr>
            <a:endParaRPr lang="en-GB" sz="1200" dirty="0"/>
          </a:p>
          <a:p>
            <a:pPr marL="0" indent="0">
              <a:lnSpc>
                <a:spcPct val="150000"/>
              </a:lnSpc>
              <a:buNone/>
            </a:pPr>
            <a:endParaRPr lang="en-GB" sz="1200" dirty="0"/>
          </a:p>
          <a:p>
            <a:pPr marL="0" indent="0">
              <a:lnSpc>
                <a:spcPct val="150000"/>
              </a:lnSpc>
              <a:buNone/>
            </a:pPr>
            <a:r>
              <a:rPr lang="en-GB" sz="1200" dirty="0"/>
              <a:t>2. Explain to them what a carrier is.</a:t>
            </a:r>
          </a:p>
          <a:p>
            <a:pPr marL="0" indent="0">
              <a:lnSpc>
                <a:spcPct val="150000"/>
              </a:lnSpc>
              <a:buNone/>
            </a:pPr>
            <a:r>
              <a:rPr lang="en-GB" sz="1200" dirty="0"/>
              <a:t>……………………………………………………………………………………………………………………………………………</a:t>
            </a:r>
          </a:p>
          <a:p>
            <a:pPr marL="0" indent="0">
              <a:lnSpc>
                <a:spcPct val="150000"/>
              </a:lnSpc>
              <a:buNone/>
            </a:pPr>
            <a:r>
              <a:rPr lang="en-GB" sz="1200" dirty="0"/>
              <a:t>……………………………………………………………………………………………………………………………………………</a:t>
            </a:r>
          </a:p>
          <a:p>
            <a:pPr marL="0" indent="0">
              <a:lnSpc>
                <a:spcPct val="150000"/>
              </a:lnSpc>
              <a:buNone/>
            </a:pPr>
            <a:r>
              <a:rPr lang="en-GB" sz="1200" dirty="0"/>
              <a:t>……………………………………………………………………………………………………………………………………………</a:t>
            </a:r>
          </a:p>
          <a:p>
            <a:pPr marL="0" indent="0">
              <a:lnSpc>
                <a:spcPct val="150000"/>
              </a:lnSpc>
              <a:buNone/>
            </a:pPr>
            <a:r>
              <a:rPr lang="en-GB" sz="1200" dirty="0"/>
              <a:t>3. Compare the Fors and </a:t>
            </a:r>
            <a:r>
              <a:rPr lang="en-GB" sz="1200" dirty="0" err="1"/>
              <a:t>againsts</a:t>
            </a:r>
            <a:r>
              <a:rPr lang="en-GB" sz="1200" dirty="0"/>
              <a:t> of genetic screening.</a:t>
            </a:r>
          </a:p>
          <a:p>
            <a:pPr marL="0" indent="0">
              <a:lnSpc>
                <a:spcPct val="150000"/>
              </a:lnSpc>
              <a:buNone/>
            </a:pPr>
            <a:r>
              <a:rPr lang="en-GB" sz="1200" dirty="0"/>
              <a:t>……………………………………………………………………………………………………………………………………………</a:t>
            </a:r>
          </a:p>
          <a:p>
            <a:pPr marL="0" indent="0">
              <a:lnSpc>
                <a:spcPct val="150000"/>
              </a:lnSpc>
              <a:buNone/>
            </a:pPr>
            <a:r>
              <a:rPr lang="en-GB" sz="1200" dirty="0"/>
              <a:t>……………………………………………………………………………………………………………………………………………</a:t>
            </a:r>
          </a:p>
          <a:p>
            <a:pPr marL="0" indent="0">
              <a:lnSpc>
                <a:spcPct val="150000"/>
              </a:lnSpc>
              <a:buNone/>
            </a:pPr>
            <a:r>
              <a:rPr lang="en-GB" sz="1200" dirty="0"/>
              <a:t>……………………………………………………………………………………………………………………………………………</a:t>
            </a:r>
          </a:p>
          <a:p>
            <a:pPr marL="0" indent="0">
              <a:lnSpc>
                <a:spcPct val="150000"/>
              </a:lnSpc>
              <a:buNone/>
            </a:pPr>
            <a:r>
              <a:rPr lang="en-GB" sz="1200" dirty="0"/>
              <a:t>……………………………………………………………………………………………………………………………………………</a:t>
            </a:r>
          </a:p>
          <a:p>
            <a:pPr marL="0" indent="0">
              <a:lnSpc>
                <a:spcPct val="150000"/>
              </a:lnSpc>
              <a:buNone/>
            </a:pPr>
            <a:r>
              <a:rPr lang="en-GB" sz="1200" dirty="0"/>
              <a:t>……………………………………………………………………………………………………………………………………………</a:t>
            </a:r>
          </a:p>
          <a:p>
            <a:pPr marL="0" indent="0">
              <a:lnSpc>
                <a:spcPct val="150000"/>
              </a:lnSpc>
              <a:buNone/>
            </a:pPr>
            <a:r>
              <a:rPr lang="en-GB" sz="1200" dirty="0"/>
              <a:t>……………………………………………………………………………………………………………………………………………</a:t>
            </a:r>
          </a:p>
          <a:p>
            <a:pPr marL="0" indent="0">
              <a:lnSpc>
                <a:spcPct val="150000"/>
              </a:lnSpc>
              <a:buNone/>
            </a:pPr>
            <a:endParaRPr lang="en-GB" sz="1200" dirty="0"/>
          </a:p>
          <a:p>
            <a:pPr marL="0" indent="0">
              <a:lnSpc>
                <a:spcPct val="150000"/>
              </a:lnSpc>
              <a:buNone/>
            </a:pPr>
            <a:endParaRPr lang="en-GB" sz="1200" dirty="0"/>
          </a:p>
          <a:p>
            <a:pPr marL="0" indent="0">
              <a:buNone/>
            </a:pPr>
            <a:endParaRPr lang="en-GB" sz="2400" dirty="0"/>
          </a:p>
          <a:p>
            <a:pPr marL="0" indent="0">
              <a:buNone/>
            </a:pPr>
            <a:endParaRPr lang="en-GB" sz="2400" dirty="0"/>
          </a:p>
          <a:p>
            <a:pPr marL="0" indent="0">
              <a:buNone/>
            </a:pPr>
            <a:endParaRPr lang="en-GB" dirty="0"/>
          </a:p>
        </p:txBody>
      </p:sp>
      <p:graphicFrame>
        <p:nvGraphicFramePr>
          <p:cNvPr id="10" name="Table 10">
            <a:extLst>
              <a:ext uri="{FF2B5EF4-FFF2-40B4-BE49-F238E27FC236}">
                <a16:creationId xmlns:a16="http://schemas.microsoft.com/office/drawing/2014/main" id="{EB2B733C-E1B8-8435-FF08-3AB9C03F06D3}"/>
              </a:ext>
            </a:extLst>
          </p:cNvPr>
          <p:cNvGraphicFramePr>
            <a:graphicFrameLocks noGrp="1"/>
          </p:cNvGraphicFramePr>
          <p:nvPr/>
        </p:nvGraphicFramePr>
        <p:xfrm>
          <a:off x="2657902" y="1992573"/>
          <a:ext cx="3057099" cy="2167947"/>
        </p:xfrm>
        <a:graphic>
          <a:graphicData uri="http://schemas.openxmlformats.org/drawingml/2006/table">
            <a:tbl>
              <a:tblPr firstRow="1" bandRow="1">
                <a:tableStyleId>{F5AB1C69-6EDB-4FF4-983F-18BD219EF322}</a:tableStyleId>
              </a:tblPr>
              <a:tblGrid>
                <a:gridCol w="1019033">
                  <a:extLst>
                    <a:ext uri="{9D8B030D-6E8A-4147-A177-3AD203B41FA5}">
                      <a16:colId xmlns:a16="http://schemas.microsoft.com/office/drawing/2014/main" val="1637439949"/>
                    </a:ext>
                  </a:extLst>
                </a:gridCol>
                <a:gridCol w="1019033">
                  <a:extLst>
                    <a:ext uri="{9D8B030D-6E8A-4147-A177-3AD203B41FA5}">
                      <a16:colId xmlns:a16="http://schemas.microsoft.com/office/drawing/2014/main" val="2929060587"/>
                    </a:ext>
                  </a:extLst>
                </a:gridCol>
                <a:gridCol w="1019033">
                  <a:extLst>
                    <a:ext uri="{9D8B030D-6E8A-4147-A177-3AD203B41FA5}">
                      <a16:colId xmlns:a16="http://schemas.microsoft.com/office/drawing/2014/main" val="1133446010"/>
                    </a:ext>
                  </a:extLst>
                </a:gridCol>
              </a:tblGrid>
              <a:tr h="722649">
                <a:tc>
                  <a:txBody>
                    <a:bodyPr/>
                    <a:lstStyle/>
                    <a:p>
                      <a:endParaRPr lang="en-GB"/>
                    </a:p>
                  </a:txBody>
                  <a:tcPr/>
                </a:tc>
                <a:tc>
                  <a:txBody>
                    <a:bodyPr/>
                    <a:lstStyle/>
                    <a:p>
                      <a:r>
                        <a:rPr lang="en-GB" sz="1200" dirty="0">
                          <a:solidFill>
                            <a:schemeClr val="tx1"/>
                          </a:solidFill>
                        </a:rPr>
                        <a:t>C</a:t>
                      </a:r>
                    </a:p>
                  </a:txBody>
                  <a:tcPr/>
                </a:tc>
                <a:tc>
                  <a:txBody>
                    <a:bodyPr/>
                    <a:lstStyle/>
                    <a:p>
                      <a:r>
                        <a:rPr lang="en-GB" dirty="0">
                          <a:solidFill>
                            <a:schemeClr val="tx1"/>
                          </a:solidFill>
                        </a:rPr>
                        <a:t>C</a:t>
                      </a:r>
                    </a:p>
                  </a:txBody>
                  <a:tcPr/>
                </a:tc>
                <a:extLst>
                  <a:ext uri="{0D108BD9-81ED-4DB2-BD59-A6C34878D82A}">
                    <a16:rowId xmlns:a16="http://schemas.microsoft.com/office/drawing/2014/main" val="1938213008"/>
                  </a:ext>
                </a:extLst>
              </a:tr>
              <a:tr h="722649">
                <a:tc>
                  <a:txBody>
                    <a:bodyPr/>
                    <a:lstStyle/>
                    <a:p>
                      <a:r>
                        <a:rPr lang="en-GB" dirty="0">
                          <a:solidFill>
                            <a:schemeClr val="tx1"/>
                          </a:solidFill>
                        </a:rPr>
                        <a:t>C</a:t>
                      </a:r>
                    </a:p>
                  </a:txBody>
                  <a:tcPr/>
                </a:tc>
                <a:tc>
                  <a:txBody>
                    <a:bodyPr/>
                    <a:lstStyle/>
                    <a:p>
                      <a:r>
                        <a:rPr lang="en-GB" dirty="0"/>
                        <a:t>CC</a:t>
                      </a:r>
                    </a:p>
                  </a:txBody>
                  <a:tcPr/>
                </a:tc>
                <a:tc>
                  <a:txBody>
                    <a:bodyPr/>
                    <a:lstStyle/>
                    <a:p>
                      <a:r>
                        <a:rPr lang="en-GB" dirty="0"/>
                        <a:t>CC</a:t>
                      </a:r>
                    </a:p>
                  </a:txBody>
                  <a:tcPr/>
                </a:tc>
                <a:extLst>
                  <a:ext uri="{0D108BD9-81ED-4DB2-BD59-A6C34878D82A}">
                    <a16:rowId xmlns:a16="http://schemas.microsoft.com/office/drawing/2014/main" val="515228285"/>
                  </a:ext>
                </a:extLst>
              </a:tr>
              <a:tr h="722649">
                <a:tc>
                  <a:txBody>
                    <a:bodyPr/>
                    <a:lstStyle/>
                    <a:p>
                      <a:r>
                        <a:rPr lang="en-GB" dirty="0"/>
                        <a:t>c</a:t>
                      </a:r>
                    </a:p>
                  </a:txBody>
                  <a:tcPr/>
                </a:tc>
                <a:tc>
                  <a:txBody>
                    <a:bodyPr/>
                    <a:lstStyle/>
                    <a:p>
                      <a:r>
                        <a:rPr lang="en-GB" dirty="0"/>
                        <a:t>Cc</a:t>
                      </a:r>
                    </a:p>
                  </a:txBody>
                  <a:tcPr/>
                </a:tc>
                <a:tc>
                  <a:txBody>
                    <a:bodyPr/>
                    <a:lstStyle/>
                    <a:p>
                      <a:r>
                        <a:rPr lang="en-GB" dirty="0"/>
                        <a:t>Cc</a:t>
                      </a:r>
                    </a:p>
                  </a:txBody>
                  <a:tcPr/>
                </a:tc>
                <a:extLst>
                  <a:ext uri="{0D108BD9-81ED-4DB2-BD59-A6C34878D82A}">
                    <a16:rowId xmlns:a16="http://schemas.microsoft.com/office/drawing/2014/main" val="1643246698"/>
                  </a:ext>
                </a:extLst>
              </a:tr>
            </a:tbl>
          </a:graphicData>
        </a:graphic>
      </p:graphicFrame>
      <p:sp>
        <p:nvSpPr>
          <p:cNvPr id="2" name="Slide Number Placeholder 1">
            <a:extLst>
              <a:ext uri="{FF2B5EF4-FFF2-40B4-BE49-F238E27FC236}">
                <a16:creationId xmlns:a16="http://schemas.microsoft.com/office/drawing/2014/main" id="{08747062-74FE-2270-72A4-AB9012E90F02}"/>
              </a:ext>
            </a:extLst>
          </p:cNvPr>
          <p:cNvSpPr>
            <a:spLocks noGrp="1"/>
          </p:cNvSpPr>
          <p:nvPr>
            <p:ph type="sldNum" sz="quarter" idx="12"/>
          </p:nvPr>
        </p:nvSpPr>
        <p:spPr/>
        <p:txBody>
          <a:bodyPr/>
          <a:lstStyle/>
          <a:p>
            <a:fld id="{A49C798E-A141-4728-B2C1-C020555BD9EF}" type="slidenum">
              <a:rPr lang="en-GB" smtClean="0"/>
              <a:t>56</a:t>
            </a:fld>
            <a:endParaRPr lang="en-GB"/>
          </a:p>
        </p:txBody>
      </p:sp>
    </p:spTree>
    <p:extLst>
      <p:ext uri="{BB962C8B-B14F-4D97-AF65-F5344CB8AC3E}">
        <p14:creationId xmlns:p14="http://schemas.microsoft.com/office/powerpoint/2010/main" val="811437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to explain how the characteristics of a population change over time.</a:t>
            </a:r>
          </a:p>
          <a:p>
            <a:pPr marL="171450" indent="-171450">
              <a:buFont typeface="Arial" panose="020B0604020202020204" pitchFamily="34" charset="0"/>
              <a:buChar char="•"/>
            </a:pPr>
            <a:r>
              <a:rPr lang="en-GB" sz="1200" b="1" dirty="0"/>
              <a:t>We are learning to explain how new species result from natural selection.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5263"/>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variation is so important to the survival of a species. It also explains how natural selection can result in new species appearing and others becoming extinct. </a:t>
            </a:r>
          </a:p>
          <a:p>
            <a:endParaRPr lang="en-US" sz="1200" dirty="0">
              <a:latin typeface="+mj-lt"/>
            </a:endParaRPr>
          </a:p>
        </p:txBody>
      </p:sp>
      <p:sp>
        <p:nvSpPr>
          <p:cNvPr id="5" name="TextBox 4">
            <a:extLst>
              <a:ext uri="{FF2B5EF4-FFF2-40B4-BE49-F238E27FC236}">
                <a16:creationId xmlns:a16="http://schemas.microsoft.com/office/drawing/2014/main" id="{E80CA489-C38F-F254-442E-C4F2CBF1C96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r>
              <a:rPr lang="en-GB" b="1" u="sng" dirty="0"/>
              <a:t>Subtopic 4: </a:t>
            </a:r>
            <a:r>
              <a:rPr lang="en-GB" sz="1800" b="1" u="sng" dirty="0"/>
              <a:t>Evolution and extinction.</a:t>
            </a:r>
          </a:p>
        </p:txBody>
      </p:sp>
      <p:sp>
        <p:nvSpPr>
          <p:cNvPr id="2" name="Slide Number Placeholder 1">
            <a:extLst>
              <a:ext uri="{FF2B5EF4-FFF2-40B4-BE49-F238E27FC236}">
                <a16:creationId xmlns:a16="http://schemas.microsoft.com/office/drawing/2014/main" id="{5F89175F-5051-770E-029C-C8EC29016F61}"/>
              </a:ext>
            </a:extLst>
          </p:cNvPr>
          <p:cNvSpPr>
            <a:spLocks noGrp="1"/>
          </p:cNvSpPr>
          <p:nvPr>
            <p:ph type="sldNum" sz="quarter" idx="12"/>
          </p:nvPr>
        </p:nvSpPr>
        <p:spPr/>
        <p:txBody>
          <a:bodyPr/>
          <a:lstStyle/>
          <a:p>
            <a:fld id="{A49C798E-A141-4728-B2C1-C020555BD9EF}" type="slidenum">
              <a:rPr lang="en-GB" smtClean="0"/>
              <a:t>57</a:t>
            </a:fld>
            <a:endParaRPr lang="en-GB"/>
          </a:p>
        </p:txBody>
      </p:sp>
    </p:spTree>
    <p:extLst>
      <p:ext uri="{BB962C8B-B14F-4D97-AF65-F5344CB8AC3E}">
        <p14:creationId xmlns:p14="http://schemas.microsoft.com/office/powerpoint/2010/main" val="2948031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083860840"/>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I wasn’t there but I still care - Genetic inheritance sub topic 3</a:t>
                      </a:r>
                    </a:p>
                    <a:p>
                      <a:pPr>
                        <a:lnSpc>
                          <a:spcPct val="150000"/>
                        </a:lnSpc>
                      </a:pPr>
                      <a:r>
                        <a:rPr lang="en-GB" sz="1200" b="1" u="sng" dirty="0">
                          <a:solidFill>
                            <a:schemeClr val="tx1"/>
                          </a:solidFill>
                        </a:rPr>
                        <a:t>From the biology text book, use the glossary to find the following key words</a:t>
                      </a:r>
                    </a:p>
                    <a:p>
                      <a:pPr>
                        <a:lnSpc>
                          <a:spcPct val="150000"/>
                        </a:lnSpc>
                      </a:pPr>
                      <a:r>
                        <a:rPr lang="en-GB" sz="1200" b="0" dirty="0">
                          <a:solidFill>
                            <a:schemeClr val="tx1"/>
                          </a:solidFill>
                        </a:rPr>
                        <a:t>Key words that students must know:</a:t>
                      </a:r>
                    </a:p>
                    <a:p>
                      <a:pPr>
                        <a:lnSpc>
                          <a:spcPct val="150000"/>
                        </a:lnSpc>
                      </a:pPr>
                      <a:r>
                        <a:rPr lang="en-GB" sz="1200" b="0" dirty="0">
                          <a:solidFill>
                            <a:schemeClr val="tx1"/>
                          </a:solidFill>
                        </a:rPr>
                        <a:t>Gamete…………………………………………………………………………………………………………………………….</a:t>
                      </a:r>
                    </a:p>
                    <a:p>
                      <a:pPr>
                        <a:lnSpc>
                          <a:spcPct val="150000"/>
                        </a:lnSpc>
                      </a:pPr>
                      <a:r>
                        <a:rPr lang="en-GB" sz="1200" b="0" dirty="0">
                          <a:solidFill>
                            <a:schemeClr val="tx1"/>
                          </a:solidFill>
                        </a:rPr>
                        <a:t>Chromosome……………………………………………………………………………………………………………………</a:t>
                      </a:r>
                    </a:p>
                    <a:p>
                      <a:pPr>
                        <a:lnSpc>
                          <a:spcPct val="150000"/>
                        </a:lnSpc>
                      </a:pPr>
                      <a:r>
                        <a:rPr lang="en-GB" sz="1200" b="0" dirty="0">
                          <a:solidFill>
                            <a:schemeClr val="tx1"/>
                          </a:solidFill>
                        </a:rPr>
                        <a:t>Gene………………………………………………………………………………………………………………………………..</a:t>
                      </a:r>
                    </a:p>
                    <a:p>
                      <a:pPr>
                        <a:lnSpc>
                          <a:spcPct val="150000"/>
                        </a:lnSpc>
                      </a:pPr>
                      <a:r>
                        <a:rPr lang="en-GB" sz="1200" b="0" dirty="0">
                          <a:solidFill>
                            <a:schemeClr val="tx1"/>
                          </a:solidFill>
                        </a:rPr>
                        <a:t>Allele……………………………………………………………………………………………………………………………….</a:t>
                      </a:r>
                    </a:p>
                    <a:p>
                      <a:pPr>
                        <a:lnSpc>
                          <a:spcPct val="150000"/>
                        </a:lnSpc>
                      </a:pPr>
                      <a:r>
                        <a:rPr lang="en-GB" sz="1200" b="0" dirty="0">
                          <a:solidFill>
                            <a:schemeClr val="tx1"/>
                          </a:solidFill>
                        </a:rPr>
                        <a:t>Polydactyly………………………………………………………………………………………………………………………</a:t>
                      </a:r>
                    </a:p>
                    <a:p>
                      <a:pPr>
                        <a:lnSpc>
                          <a:spcPct val="150000"/>
                        </a:lnSpc>
                      </a:pPr>
                      <a:r>
                        <a:rPr lang="en-GB" sz="1200" b="0" dirty="0">
                          <a:solidFill>
                            <a:schemeClr val="tx1"/>
                          </a:solidFill>
                        </a:rPr>
                        <a:t>Polygenic………………………………………………………………………………………………………………………….</a:t>
                      </a:r>
                    </a:p>
                    <a:p>
                      <a:pPr>
                        <a:lnSpc>
                          <a:spcPct val="150000"/>
                        </a:lnSpc>
                      </a:pPr>
                      <a:r>
                        <a:rPr lang="en-GB" sz="1200" b="0" dirty="0">
                          <a:solidFill>
                            <a:schemeClr val="tx1"/>
                          </a:solidFill>
                        </a:rPr>
                        <a:t>Haploid……………………………………………………………………………………………………………………………..</a:t>
                      </a:r>
                    </a:p>
                    <a:p>
                      <a:pPr>
                        <a:lnSpc>
                          <a:spcPct val="150000"/>
                        </a:lnSpc>
                      </a:pPr>
                      <a:r>
                        <a:rPr lang="en-GB" sz="1200" b="0" dirty="0">
                          <a:solidFill>
                            <a:schemeClr val="tx1"/>
                          </a:solidFill>
                        </a:rPr>
                        <a:t>Diploid……………………………………………………………………………………………………………………………..</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Cystic fibrosis…………………………………………………………………………………………………………………..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Carrier …………………………………………………………………………………………………………………………….</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Sex chromosomes……………………………………………………………………………………………………………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Autosomes………………………………………………………………………………………………………………………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XX chromosomes…………………………………………………………………………………………………………….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XY chromosomes…………………………………………………………………………………………………………….</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Genetic screening……………………………………………………………………………………………………………</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CD177E22-3303-0111-E4C0-10EBA483FB61}"/>
              </a:ext>
            </a:extLst>
          </p:cNvPr>
          <p:cNvSpPr>
            <a:spLocks noGrp="1"/>
          </p:cNvSpPr>
          <p:nvPr>
            <p:ph type="sldNum" sz="quarter" idx="12"/>
          </p:nvPr>
        </p:nvSpPr>
        <p:spPr/>
        <p:txBody>
          <a:bodyPr/>
          <a:lstStyle/>
          <a:p>
            <a:fld id="{A49C798E-A141-4728-B2C1-C020555BD9EF}" type="slidenum">
              <a:rPr lang="en-GB" smtClean="0"/>
              <a:t>58</a:t>
            </a:fld>
            <a:endParaRPr lang="en-GB"/>
          </a:p>
        </p:txBody>
      </p:sp>
    </p:spTree>
    <p:extLst>
      <p:ext uri="{BB962C8B-B14F-4D97-AF65-F5344CB8AC3E}">
        <p14:creationId xmlns:p14="http://schemas.microsoft.com/office/powerpoint/2010/main" val="3414226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4" y="324854"/>
          <a:ext cx="6274909" cy="8506326"/>
        </p:xfrm>
        <a:graphic>
          <a:graphicData uri="http://schemas.openxmlformats.org/drawingml/2006/table">
            <a:tbl>
              <a:tblPr firstRow="1" bandRow="1">
                <a:tableStyleId>{5C22544A-7EE6-4342-B048-85BDC9FD1C3A}</a:tableStyleId>
              </a:tblPr>
              <a:tblGrid>
                <a:gridCol w="379927">
                  <a:extLst>
                    <a:ext uri="{9D8B030D-6E8A-4147-A177-3AD203B41FA5}">
                      <a16:colId xmlns:a16="http://schemas.microsoft.com/office/drawing/2014/main" val="1728834577"/>
                    </a:ext>
                  </a:extLst>
                </a:gridCol>
                <a:gridCol w="5894982">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Natural Selection &amp; Evolution</a:t>
                      </a:r>
                    </a:p>
                    <a:p>
                      <a:pPr>
                        <a:lnSpc>
                          <a:spcPct val="150000"/>
                        </a:lnSpc>
                      </a:pPr>
                      <a:r>
                        <a:rPr lang="en-GB" sz="1200" b="0" u="none" dirty="0">
                          <a:solidFill>
                            <a:schemeClr val="tx1"/>
                          </a:solidFill>
                        </a:rPr>
                        <a:t>The idea behind the theory of evolution through the process of natural selection is that all </a:t>
                      </a:r>
                    </a:p>
                    <a:p>
                      <a:pPr>
                        <a:lnSpc>
                          <a:spcPct val="150000"/>
                        </a:lnSpc>
                      </a:pPr>
                      <a:r>
                        <a:rPr lang="en-GB" sz="1200" b="0" u="none" dirty="0">
                          <a:solidFill>
                            <a:schemeClr val="tx1"/>
                          </a:solidFill>
                        </a:rPr>
                        <a:t>species of living things have evolved from simple life forms over a period of time. The Earth is about 4.5 billion years old and there is scientific evidence to suggest that life on Earth began more than three billion years ago.</a:t>
                      </a:r>
                    </a:p>
                    <a:p>
                      <a:pPr>
                        <a:lnSpc>
                          <a:spcPct val="150000"/>
                        </a:lnSpc>
                      </a:pPr>
                      <a:r>
                        <a:rPr lang="en-GB" sz="1200" b="1" u="none" dirty="0">
                          <a:solidFill>
                            <a:schemeClr val="tx1"/>
                          </a:solidFill>
                        </a:rPr>
                        <a:t>Natural Selection</a:t>
                      </a:r>
                    </a:p>
                    <a:p>
                      <a:pPr>
                        <a:lnSpc>
                          <a:spcPct val="150000"/>
                        </a:lnSpc>
                      </a:pPr>
                      <a:r>
                        <a:rPr lang="en-GB" sz="1200" b="0" u="none" dirty="0">
                          <a:solidFill>
                            <a:schemeClr val="tx1"/>
                          </a:solidFill>
                        </a:rPr>
                        <a:t>The accepted theory of evolution explains that it happens by natural selection. The theory was proposed by Charles Darwin. His theory depended on variation (differences between organisms of the same species). </a:t>
                      </a:r>
                    </a:p>
                    <a:p>
                      <a:pPr fontAlgn="base">
                        <a:lnSpc>
                          <a:spcPct val="150000"/>
                        </a:lnSpc>
                      </a:pPr>
                      <a:r>
                        <a:rPr lang="en-GB" sz="1200" b="0" i="0" kern="1200" dirty="0">
                          <a:solidFill>
                            <a:schemeClr val="tx1"/>
                          </a:solidFill>
                          <a:effectLst/>
                          <a:latin typeface="+mn-lt"/>
                          <a:ea typeface="+mn-ea"/>
                          <a:cs typeface="+mn-cs"/>
                        </a:rPr>
                        <a:t>Darwin proposed that:</a:t>
                      </a:r>
                    </a:p>
                    <a:p>
                      <a:pPr marL="285750" indent="-2857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individual organisms within a particular species show a wide range of variation for a characteristic</a:t>
                      </a:r>
                    </a:p>
                    <a:p>
                      <a:pPr marL="285750" indent="-2857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individuals with characteristics most suited to the environment are more likely to survive to breed successfully</a:t>
                      </a:r>
                    </a:p>
                    <a:p>
                      <a:pPr marL="285750" indent="-2857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characteristics that have enabled these individuals to survive are then passed on to the next generation</a:t>
                      </a:r>
                    </a:p>
                    <a:p>
                      <a:pPr marL="0" indent="0"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This theory is called natural selection.</a:t>
                      </a:r>
                    </a:p>
                    <a:p>
                      <a:pPr marL="0" indent="0" fontAlgn="base">
                        <a:lnSpc>
                          <a:spcPct val="150000"/>
                        </a:lnSpc>
                        <a:buFont typeface="Arial" panose="020B0604020202020204" pitchFamily="34" charset="0"/>
                        <a:buNone/>
                      </a:pPr>
                      <a:r>
                        <a:rPr lang="en-GB" sz="1200" b="1" i="0" u="sng" kern="1200" dirty="0">
                          <a:solidFill>
                            <a:schemeClr val="tx1"/>
                          </a:solidFill>
                          <a:effectLst/>
                          <a:latin typeface="+mn-lt"/>
                          <a:ea typeface="+mn-ea"/>
                          <a:cs typeface="+mn-cs"/>
                        </a:rPr>
                        <a:t>These steps can be applied to any situation where we need to explain the cause of changes to a species.</a:t>
                      </a:r>
                    </a:p>
                    <a:p>
                      <a:pPr marL="0" indent="0" fontAlgn="base">
                        <a:lnSpc>
                          <a:spcPct val="150000"/>
                        </a:lnSpc>
                        <a:buFont typeface="Arial" panose="020B0604020202020204" pitchFamily="34" charset="0"/>
                        <a:buNone/>
                      </a:pPr>
                      <a:r>
                        <a:rPr lang="en-GB" sz="1200" b="0" i="0" u="none" kern="1200" dirty="0">
                          <a:solidFill>
                            <a:schemeClr val="tx1"/>
                          </a:solidFill>
                          <a:effectLst/>
                          <a:latin typeface="+mn-lt"/>
                          <a:ea typeface="+mn-ea"/>
                          <a:cs typeface="+mn-cs"/>
                        </a:rPr>
                        <a:t>When natural selection occurs over many generations, there are so many changes that a new species is formed. Organisms belong to the same species when they can breed and produce fertile offspring.</a:t>
                      </a:r>
                    </a:p>
                    <a:p>
                      <a:pPr marL="0" indent="0" fontAlgn="base">
                        <a:lnSpc>
                          <a:spcPct val="150000"/>
                        </a:lnSpc>
                        <a:buFont typeface="Arial" panose="020B0604020202020204" pitchFamily="34" charset="0"/>
                        <a:buNone/>
                      </a:pPr>
                      <a:r>
                        <a:rPr lang="en-GB" sz="1200" b="0" i="0" u="none" kern="1200" dirty="0">
                          <a:solidFill>
                            <a:schemeClr val="tx1"/>
                          </a:solidFill>
                          <a:effectLst/>
                          <a:latin typeface="+mn-lt"/>
                          <a:ea typeface="+mn-ea"/>
                          <a:cs typeface="+mn-cs"/>
                        </a:rPr>
                        <a:t>For example, lions can breed with tigers to produce a liger. Liger’s are usually infertile so lions and tigers are separate species.</a:t>
                      </a:r>
                    </a:p>
                    <a:p>
                      <a:pPr>
                        <a:lnSpc>
                          <a:spcPct val="150000"/>
                        </a:lnSpc>
                      </a:pPr>
                      <a:r>
                        <a:rPr lang="en-GB" sz="1200" b="1" u="sng" dirty="0">
                          <a:solidFill>
                            <a:schemeClr val="tx1"/>
                          </a:solidFill>
                        </a:rPr>
                        <a:t>Problems with the Theory of Evolution by Natural Selection</a:t>
                      </a:r>
                    </a:p>
                    <a:p>
                      <a:pPr marL="171450" indent="-171450">
                        <a:lnSpc>
                          <a:spcPct val="150000"/>
                        </a:lnSpc>
                        <a:buFont typeface="Arial" panose="020B0604020202020204" pitchFamily="34" charset="0"/>
                        <a:buChar char="•"/>
                      </a:pPr>
                      <a:r>
                        <a:rPr lang="en-GB" sz="1200" b="0" u="none" dirty="0">
                          <a:solidFill>
                            <a:schemeClr val="tx1"/>
                          </a:solidFill>
                        </a:rPr>
                        <a:t>The theory challenged the idea that God made all animals and plants that live on Earth</a:t>
                      </a:r>
                    </a:p>
                    <a:p>
                      <a:pPr marL="171450" indent="-171450">
                        <a:lnSpc>
                          <a:spcPct val="150000"/>
                        </a:lnSpc>
                        <a:buFont typeface="Arial" panose="020B0604020202020204" pitchFamily="34" charset="0"/>
                        <a:buChar char="•"/>
                      </a:pPr>
                      <a:r>
                        <a:rPr lang="en-GB" sz="1200" b="0" u="none" dirty="0">
                          <a:solidFill>
                            <a:schemeClr val="tx1"/>
                          </a:solidFill>
                        </a:rPr>
                        <a:t>There was insufficient evidence when the theory was published to convince many scientists</a:t>
                      </a:r>
                    </a:p>
                    <a:p>
                      <a:pPr marL="171450" indent="-171450">
                        <a:lnSpc>
                          <a:spcPct val="150000"/>
                        </a:lnSpc>
                        <a:buFont typeface="Arial" panose="020B0604020202020204" pitchFamily="34" charset="0"/>
                        <a:buChar char="•"/>
                      </a:pPr>
                      <a:r>
                        <a:rPr lang="en-GB" sz="1200" b="0" u="none" dirty="0">
                          <a:solidFill>
                            <a:schemeClr val="tx1"/>
                          </a:solidFill>
                        </a:rPr>
                        <a:t>The mechanism of inheritance and variation was not known until 50 years after the theory was published.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47687DA0-721B-5019-B3EF-7056F24EDC85}"/>
              </a:ext>
            </a:extLst>
          </p:cNvPr>
          <p:cNvSpPr>
            <a:spLocks noGrp="1"/>
          </p:cNvSpPr>
          <p:nvPr>
            <p:ph type="sldNum" sz="quarter" idx="12"/>
          </p:nvPr>
        </p:nvSpPr>
        <p:spPr/>
        <p:txBody>
          <a:bodyPr/>
          <a:lstStyle/>
          <a:p>
            <a:fld id="{A49C798E-A141-4728-B2C1-C020555BD9EF}" type="slidenum">
              <a:rPr lang="en-GB" smtClean="0"/>
              <a:t>59</a:t>
            </a:fld>
            <a:endParaRPr lang="en-GB"/>
          </a:p>
        </p:txBody>
      </p:sp>
    </p:spTree>
    <p:extLst>
      <p:ext uri="{BB962C8B-B14F-4D97-AF65-F5344CB8AC3E}">
        <p14:creationId xmlns:p14="http://schemas.microsoft.com/office/powerpoint/2010/main" val="200358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030875680"/>
              </p:ext>
            </p:extLst>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latin typeface="+mn-lt"/>
                        </a:rPr>
                        <a:t> Sexual and Asexual Reproduction in organisms</a:t>
                      </a:r>
                    </a:p>
                    <a:p>
                      <a:pPr fontAlgn="base">
                        <a:lnSpc>
                          <a:spcPct val="150000"/>
                        </a:lnSpc>
                      </a:pPr>
                      <a:r>
                        <a:rPr lang="en-US" sz="1200" b="1" i="0" u="sng" kern="1200" dirty="0">
                          <a:solidFill>
                            <a:schemeClr val="tx1"/>
                          </a:solidFill>
                          <a:effectLst/>
                          <a:latin typeface="+mn-lt"/>
                          <a:ea typeface="+mn-ea"/>
                          <a:cs typeface="+mn-cs"/>
                        </a:rPr>
                        <a:t>Sexual reproduction</a:t>
                      </a:r>
                    </a:p>
                    <a:p>
                      <a:pPr fontAlgn="base">
                        <a:lnSpc>
                          <a:spcPct val="150000"/>
                        </a:lnSpc>
                      </a:pPr>
                      <a:r>
                        <a:rPr lang="en-US" sz="1200" b="1" i="0" kern="1200" dirty="0">
                          <a:solidFill>
                            <a:schemeClr val="tx1"/>
                          </a:solidFill>
                          <a:effectLst/>
                          <a:latin typeface="+mn-lt"/>
                          <a:ea typeface="+mn-ea"/>
                          <a:cs typeface="+mn-cs"/>
                        </a:rPr>
                        <a:t>Two p</a:t>
                      </a:r>
                      <a:r>
                        <a:rPr lang="en-US" sz="1200" b="0" i="0" kern="1200" dirty="0">
                          <a:solidFill>
                            <a:schemeClr val="tx1"/>
                          </a:solidFill>
                          <a:effectLst/>
                          <a:latin typeface="+mn-lt"/>
                          <a:ea typeface="+mn-ea"/>
                          <a:cs typeface="+mn-cs"/>
                        </a:rPr>
                        <a:t>arents are needed in </a:t>
                      </a:r>
                      <a:r>
                        <a:rPr lang="en-US" sz="1200" b="0" i="1" kern="1200" dirty="0">
                          <a:solidFill>
                            <a:schemeClr val="tx1"/>
                          </a:solidFill>
                          <a:effectLst/>
                          <a:latin typeface="+mn-lt"/>
                          <a:ea typeface="+mn-ea"/>
                          <a:cs typeface="+mn-cs"/>
                        </a:rPr>
                        <a:t>sexual reproduction</a:t>
                      </a:r>
                      <a:r>
                        <a:rPr lang="en-US" sz="1200" b="0" i="0" kern="1200" dirty="0">
                          <a:solidFill>
                            <a:schemeClr val="tx1"/>
                          </a:solidFill>
                          <a:effectLst/>
                          <a:latin typeface="+mn-lt"/>
                          <a:ea typeface="+mn-ea"/>
                          <a:cs typeface="+mn-cs"/>
                        </a:rPr>
                        <a:t>. During this process, the nuclei of the male and female </a:t>
                      </a:r>
                      <a:r>
                        <a:rPr lang="en-US" sz="1200" b="0" i="1" kern="1200" dirty="0">
                          <a:solidFill>
                            <a:schemeClr val="tx1"/>
                          </a:solidFill>
                          <a:effectLst/>
                          <a:latin typeface="+mn-lt"/>
                          <a:ea typeface="+mn-ea"/>
                          <a:cs typeface="+mn-cs"/>
                        </a:rPr>
                        <a:t>gametes</a:t>
                      </a:r>
                      <a:r>
                        <a:rPr lang="en-US" sz="1200" b="0" i="0" kern="1200" dirty="0">
                          <a:solidFill>
                            <a:schemeClr val="tx1"/>
                          </a:solidFill>
                          <a:effectLst/>
                          <a:latin typeface="+mn-lt"/>
                          <a:ea typeface="+mn-ea"/>
                          <a:cs typeface="+mn-cs"/>
                        </a:rPr>
                        <a:t> are </a:t>
                      </a:r>
                      <a:r>
                        <a:rPr lang="en-US" sz="1200" b="1" i="0" kern="1200" dirty="0">
                          <a:solidFill>
                            <a:schemeClr val="tx1"/>
                          </a:solidFill>
                          <a:effectLst/>
                          <a:latin typeface="+mn-lt"/>
                          <a:ea typeface="+mn-ea"/>
                          <a:cs typeface="+mn-cs"/>
                        </a:rPr>
                        <a:t>fused</a:t>
                      </a:r>
                      <a:r>
                        <a:rPr lang="en-US" sz="1200" b="0" i="0" kern="1200" dirty="0">
                          <a:solidFill>
                            <a:schemeClr val="tx1"/>
                          </a:solidFill>
                          <a:effectLst/>
                          <a:latin typeface="+mn-lt"/>
                          <a:ea typeface="+mn-ea"/>
                          <a:cs typeface="+mn-cs"/>
                        </a:rPr>
                        <a:t> to create a </a:t>
                      </a:r>
                      <a:r>
                        <a:rPr lang="en-US" sz="1200" b="0" i="1" kern="1200" dirty="0">
                          <a:solidFill>
                            <a:schemeClr val="tx1"/>
                          </a:solidFill>
                          <a:effectLst/>
                          <a:latin typeface="+mn-lt"/>
                          <a:ea typeface="+mn-ea"/>
                          <a:cs typeface="+mn-cs"/>
                        </a:rPr>
                        <a:t>zygote</a:t>
                      </a:r>
                      <a:r>
                        <a:rPr lang="en-US" sz="1200" b="0" i="0" kern="1200" dirty="0">
                          <a:solidFill>
                            <a:schemeClr val="tx1"/>
                          </a:solidFill>
                          <a:effectLst/>
                          <a:latin typeface="+mn-lt"/>
                          <a:ea typeface="+mn-ea"/>
                          <a:cs typeface="+mn-cs"/>
                        </a:rPr>
                        <a:t>. This process is known as fertilisation. The gametes contain half the number of chromosomes in each </a:t>
                      </a:r>
                      <a:r>
                        <a:rPr lang="en-US" sz="1200" b="1" i="0" kern="1200" dirty="0">
                          <a:solidFill>
                            <a:schemeClr val="tx1"/>
                          </a:solidFill>
                          <a:effectLst/>
                          <a:latin typeface="+mn-lt"/>
                          <a:ea typeface="+mn-ea"/>
                          <a:cs typeface="+mn-cs"/>
                        </a:rPr>
                        <a:t>(haploid). </a:t>
                      </a:r>
                      <a:r>
                        <a:rPr lang="en-US" sz="1200" b="0" i="0" kern="1200" dirty="0">
                          <a:solidFill>
                            <a:schemeClr val="tx1"/>
                          </a:solidFill>
                          <a:effectLst/>
                          <a:latin typeface="+mn-lt"/>
                          <a:ea typeface="+mn-ea"/>
                          <a:cs typeface="+mn-cs"/>
                        </a:rPr>
                        <a:t>When the male and female gametes combine, they create the full complement of chromosomes </a:t>
                      </a:r>
                      <a:r>
                        <a:rPr lang="en-US" sz="1200" b="1" i="0" kern="1200" dirty="0">
                          <a:solidFill>
                            <a:schemeClr val="tx1"/>
                          </a:solidFill>
                          <a:effectLst/>
                          <a:latin typeface="+mn-lt"/>
                          <a:ea typeface="+mn-ea"/>
                          <a:cs typeface="+mn-cs"/>
                        </a:rPr>
                        <a:t>(diploid) </a:t>
                      </a:r>
                      <a:r>
                        <a:rPr lang="en-US" sz="1200" b="0" i="0" kern="1200" dirty="0">
                          <a:solidFill>
                            <a:schemeClr val="tx1"/>
                          </a:solidFill>
                          <a:effectLst/>
                          <a:latin typeface="+mn-lt"/>
                          <a:ea typeface="+mn-ea"/>
                          <a:cs typeface="+mn-cs"/>
                        </a:rPr>
                        <a:t>to create a human embryo.  </a:t>
                      </a:r>
                      <a:r>
                        <a:rPr lang="en-US" sz="1200" b="1" i="0" kern="1200" dirty="0">
                          <a:solidFill>
                            <a:schemeClr val="tx1"/>
                          </a:solidFill>
                          <a:effectLst/>
                          <a:latin typeface="+mn-lt"/>
                          <a:ea typeface="+mn-ea"/>
                          <a:cs typeface="+mn-cs"/>
                        </a:rPr>
                        <a:t>The gametes in:</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animals are sperm and eggs</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flowering plants are pollen and eggs</a:t>
                      </a:r>
                    </a:p>
                    <a:p>
                      <a:pPr fontAlgn="base">
                        <a:lnSpc>
                          <a:spcPct val="150000"/>
                        </a:lnSpc>
                      </a:pPr>
                      <a:r>
                        <a:rPr lang="en-US" sz="1200" b="0" i="0" kern="1200" dirty="0">
                          <a:solidFill>
                            <a:schemeClr val="tx1"/>
                          </a:solidFill>
                          <a:effectLst/>
                          <a:latin typeface="+mn-lt"/>
                          <a:ea typeface="+mn-ea"/>
                          <a:cs typeface="+mn-cs"/>
                        </a:rPr>
                        <a:t>The offspring </a:t>
                      </a:r>
                      <a:r>
                        <a:rPr lang="en-US" sz="1200" b="1" i="0" kern="1200" dirty="0">
                          <a:solidFill>
                            <a:schemeClr val="tx1"/>
                          </a:solidFill>
                          <a:effectLst/>
                          <a:latin typeface="+mn-lt"/>
                          <a:ea typeface="+mn-ea"/>
                          <a:cs typeface="+mn-cs"/>
                        </a:rPr>
                        <a:t>produced in sexual reproduction are genetically  different </a:t>
                      </a:r>
                      <a:r>
                        <a:rPr lang="en-US" sz="1200" b="0" i="0" kern="1200" dirty="0">
                          <a:solidFill>
                            <a:schemeClr val="tx1"/>
                          </a:solidFill>
                          <a:effectLst/>
                          <a:latin typeface="+mn-lt"/>
                          <a:ea typeface="+mn-ea"/>
                          <a:cs typeface="+mn-cs"/>
                        </a:rPr>
                        <a:t>to each other and the parents. This process results in </a:t>
                      </a:r>
                      <a:r>
                        <a:rPr lang="en-US" sz="1200" b="1" i="0" kern="1200" dirty="0">
                          <a:solidFill>
                            <a:schemeClr val="tx1"/>
                          </a:solidFill>
                          <a:effectLst/>
                          <a:latin typeface="+mn-lt"/>
                          <a:ea typeface="+mn-ea"/>
                          <a:cs typeface="+mn-cs"/>
                        </a:rPr>
                        <a:t>variation </a:t>
                      </a:r>
                      <a:r>
                        <a:rPr lang="en-US" sz="1200" b="0" i="0" kern="1200" dirty="0">
                          <a:solidFill>
                            <a:schemeClr val="tx1"/>
                          </a:solidFill>
                          <a:effectLst/>
                          <a:latin typeface="+mn-lt"/>
                          <a:ea typeface="+mn-ea"/>
                          <a:cs typeface="+mn-cs"/>
                        </a:rPr>
                        <a:t>as it involves the mixing of genetic information.  </a:t>
                      </a:r>
                      <a:r>
                        <a:rPr lang="en-US" sz="1200" b="1" i="0" kern="1200" dirty="0">
                          <a:solidFill>
                            <a:schemeClr val="tx1"/>
                          </a:solidFill>
                          <a:effectLst/>
                          <a:latin typeface="+mn-lt"/>
                          <a:ea typeface="+mn-ea"/>
                          <a:cs typeface="+mn-cs"/>
                        </a:rPr>
                        <a:t>This variation is caused by a type of cell division called meiosis.</a:t>
                      </a:r>
                      <a:endParaRPr lang="en-US" sz="1200" b="1" i="0" u="sng" kern="1200" dirty="0">
                        <a:solidFill>
                          <a:schemeClr val="tx1"/>
                        </a:solidFill>
                        <a:effectLst/>
                        <a:latin typeface="+mn-lt"/>
                        <a:ea typeface="+mn-ea"/>
                        <a:cs typeface="+mn-cs"/>
                      </a:endParaRPr>
                    </a:p>
                    <a:p>
                      <a:pPr fontAlgn="base">
                        <a:lnSpc>
                          <a:spcPct val="150000"/>
                        </a:lnSpc>
                      </a:pPr>
                      <a:r>
                        <a:rPr lang="en-US" sz="1200" b="1" i="0" u="sng" kern="1200" dirty="0">
                          <a:solidFill>
                            <a:schemeClr val="tx1"/>
                          </a:solidFill>
                          <a:effectLst/>
                          <a:latin typeface="+mn-lt"/>
                          <a:ea typeface="+mn-ea"/>
                          <a:cs typeface="+mn-cs"/>
                        </a:rPr>
                        <a:t>Meiosis and the production of gametes</a:t>
                      </a:r>
                    </a:p>
                    <a:p>
                      <a:pPr fontAlgn="base">
                        <a:lnSpc>
                          <a:spcPct val="150000"/>
                        </a:lnSpc>
                      </a:pPr>
                      <a:r>
                        <a:rPr lang="en-US" sz="1200" b="0" i="0" kern="1200" dirty="0">
                          <a:solidFill>
                            <a:schemeClr val="tx1"/>
                          </a:solidFill>
                          <a:effectLst/>
                          <a:latin typeface="+mn-lt"/>
                          <a:ea typeface="+mn-ea"/>
                          <a:cs typeface="+mn-cs"/>
                        </a:rPr>
                        <a:t>Sexual reproduction uses the process of </a:t>
                      </a:r>
                      <a:r>
                        <a:rPr lang="en-US" sz="1200" b="1" i="1" kern="1200" dirty="0">
                          <a:solidFill>
                            <a:schemeClr val="tx1"/>
                          </a:solidFill>
                          <a:effectLst/>
                          <a:latin typeface="+mn-lt"/>
                          <a:ea typeface="+mn-ea"/>
                          <a:cs typeface="+mn-cs"/>
                        </a:rPr>
                        <a:t>meiosis</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which </a:t>
                      </a:r>
                      <a:r>
                        <a:rPr lang="en-US" sz="1200" b="1" i="0" kern="1200" dirty="0">
                          <a:solidFill>
                            <a:schemeClr val="tx1"/>
                          </a:solidFill>
                          <a:effectLst/>
                          <a:latin typeface="+mn-lt"/>
                          <a:ea typeface="+mn-ea"/>
                          <a:cs typeface="+mn-cs"/>
                        </a:rPr>
                        <a:t>creates gametes</a:t>
                      </a:r>
                      <a:r>
                        <a:rPr lang="en-US" sz="1200" b="0" i="0" kern="1200" dirty="0">
                          <a:solidFill>
                            <a:schemeClr val="tx1"/>
                          </a:solidFill>
                          <a:effectLst/>
                          <a:latin typeface="+mn-lt"/>
                          <a:ea typeface="+mn-ea"/>
                          <a:cs typeface="+mn-cs"/>
                        </a:rPr>
                        <a:t>. The process of meiosis happens in the male and female reproductive organs. As a cell divides to form gametes:  </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copies of the genetic information is made</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the cell divides twice to form four gametes, each with a single set of chromosomes all gametes are genetically different from each other</a:t>
                      </a:r>
                    </a:p>
                    <a:p>
                      <a:pPr marL="0" indent="0" fontAlgn="base">
                        <a:lnSpc>
                          <a:spcPct val="150000"/>
                        </a:lnSpc>
                        <a:buFont typeface="Arial" panose="020B0604020202020204" pitchFamily="34" charset="0"/>
                        <a:buNone/>
                      </a:pPr>
                      <a:endParaRPr lang="en-US" sz="1200" b="0" i="0"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4">
            <a:extLst>
              <a:ext uri="{FF2B5EF4-FFF2-40B4-BE49-F238E27FC236}">
                <a16:creationId xmlns:a16="http://schemas.microsoft.com/office/drawing/2014/main" id="{D19CC428-9FE9-321F-DE02-F758BF8BD31C}"/>
              </a:ext>
            </a:extLst>
          </p:cNvPr>
          <p:cNvGraphicFramePr>
            <a:graphicFrameLocks noGrp="1"/>
          </p:cNvGraphicFramePr>
          <p:nvPr>
            <p:extLst>
              <p:ext uri="{D42A27DB-BD31-4B8C-83A1-F6EECF244321}">
                <p14:modId xmlns:p14="http://schemas.microsoft.com/office/powerpoint/2010/main" val="887907153"/>
              </p:ext>
            </p:extLst>
          </p:nvPr>
        </p:nvGraphicFramePr>
        <p:xfrm>
          <a:off x="861235" y="5625598"/>
          <a:ext cx="5507664" cy="2753360"/>
        </p:xfrm>
        <a:graphic>
          <a:graphicData uri="http://schemas.openxmlformats.org/drawingml/2006/table">
            <a:tbl>
              <a:tblPr firstRow="1" bandRow="1">
                <a:tableStyleId>{F5AB1C69-6EDB-4FF4-983F-18BD219EF322}</a:tableStyleId>
              </a:tblPr>
              <a:tblGrid>
                <a:gridCol w="1594886">
                  <a:extLst>
                    <a:ext uri="{9D8B030D-6E8A-4147-A177-3AD203B41FA5}">
                      <a16:colId xmlns:a16="http://schemas.microsoft.com/office/drawing/2014/main" val="3648757780"/>
                    </a:ext>
                  </a:extLst>
                </a:gridCol>
                <a:gridCol w="1807535">
                  <a:extLst>
                    <a:ext uri="{9D8B030D-6E8A-4147-A177-3AD203B41FA5}">
                      <a16:colId xmlns:a16="http://schemas.microsoft.com/office/drawing/2014/main" val="2753850660"/>
                    </a:ext>
                  </a:extLst>
                </a:gridCol>
                <a:gridCol w="2105243">
                  <a:extLst>
                    <a:ext uri="{9D8B030D-6E8A-4147-A177-3AD203B41FA5}">
                      <a16:colId xmlns:a16="http://schemas.microsoft.com/office/drawing/2014/main" val="469359012"/>
                    </a:ext>
                  </a:extLst>
                </a:gridCol>
              </a:tblGrid>
              <a:tr h="370840">
                <a:tc>
                  <a:txBody>
                    <a:bodyPr/>
                    <a:lstStyle/>
                    <a:p>
                      <a:pPr algn="ctr"/>
                      <a:endParaRPr lang="en-GB" sz="1200" dirty="0"/>
                    </a:p>
                  </a:txBody>
                  <a:tcPr/>
                </a:tc>
                <a:tc>
                  <a:txBody>
                    <a:bodyPr/>
                    <a:lstStyle/>
                    <a:p>
                      <a:pPr algn="ctr"/>
                      <a:r>
                        <a:rPr lang="en-GB" sz="1200" b="1" dirty="0">
                          <a:solidFill>
                            <a:schemeClr val="tx1"/>
                          </a:solidFill>
                        </a:rPr>
                        <a:t>Mitosis</a:t>
                      </a:r>
                    </a:p>
                  </a:txBody>
                  <a:tcPr/>
                </a:tc>
                <a:tc>
                  <a:txBody>
                    <a:bodyPr/>
                    <a:lstStyle/>
                    <a:p>
                      <a:pPr algn="ctr"/>
                      <a:r>
                        <a:rPr lang="en-GB" sz="1200" b="1" dirty="0">
                          <a:solidFill>
                            <a:schemeClr val="tx1"/>
                          </a:solidFill>
                        </a:rPr>
                        <a:t>Meiosis</a:t>
                      </a:r>
                    </a:p>
                  </a:txBody>
                  <a:tcPr/>
                </a:tc>
                <a:extLst>
                  <a:ext uri="{0D108BD9-81ED-4DB2-BD59-A6C34878D82A}">
                    <a16:rowId xmlns:a16="http://schemas.microsoft.com/office/drawing/2014/main" val="2196776109"/>
                  </a:ext>
                </a:extLst>
              </a:tr>
              <a:tr h="370840">
                <a:tc>
                  <a:txBody>
                    <a:bodyPr/>
                    <a:lstStyle/>
                    <a:p>
                      <a:pPr algn="ctr"/>
                      <a:r>
                        <a:rPr lang="en-GB" sz="1200" dirty="0"/>
                        <a:t>Use in the organism</a:t>
                      </a:r>
                    </a:p>
                  </a:txBody>
                  <a:tcPr/>
                </a:tc>
                <a:tc>
                  <a:txBody>
                    <a:bodyPr/>
                    <a:lstStyle/>
                    <a:p>
                      <a:pPr algn="ctr"/>
                      <a:r>
                        <a:rPr lang="en-GB" sz="1200" dirty="0"/>
                        <a:t>For growth, repair of tissues and replace damaged cells</a:t>
                      </a:r>
                    </a:p>
                  </a:txBody>
                  <a:tcPr/>
                </a:tc>
                <a:tc>
                  <a:txBody>
                    <a:bodyPr/>
                    <a:lstStyle/>
                    <a:p>
                      <a:pPr algn="ctr"/>
                      <a:r>
                        <a:rPr lang="en-GB" sz="1200" dirty="0"/>
                        <a:t>To produce egg and sperm cells or pollen and egg in  plant cells (gametes) only</a:t>
                      </a:r>
                    </a:p>
                  </a:txBody>
                  <a:tcPr/>
                </a:tc>
                <a:extLst>
                  <a:ext uri="{0D108BD9-81ED-4DB2-BD59-A6C34878D82A}">
                    <a16:rowId xmlns:a16="http://schemas.microsoft.com/office/drawing/2014/main" val="2086852973"/>
                  </a:ext>
                </a:extLst>
              </a:tr>
              <a:tr h="370840">
                <a:tc>
                  <a:txBody>
                    <a:bodyPr/>
                    <a:lstStyle/>
                    <a:p>
                      <a:pPr algn="ctr"/>
                      <a:r>
                        <a:rPr lang="en-GB" sz="1200" dirty="0"/>
                        <a:t>How many divisions </a:t>
                      </a:r>
                    </a:p>
                  </a:txBody>
                  <a:tcPr/>
                </a:tc>
                <a:tc>
                  <a:txBody>
                    <a:bodyPr/>
                    <a:lstStyle/>
                    <a:p>
                      <a:pPr algn="ctr"/>
                      <a:r>
                        <a:rPr lang="en-GB" sz="1200" dirty="0"/>
                        <a:t>1</a:t>
                      </a:r>
                    </a:p>
                  </a:txBody>
                  <a:tcPr/>
                </a:tc>
                <a:tc>
                  <a:txBody>
                    <a:bodyPr/>
                    <a:lstStyle/>
                    <a:p>
                      <a:pPr algn="ctr"/>
                      <a:r>
                        <a:rPr lang="en-GB" sz="1200" dirty="0"/>
                        <a:t>2</a:t>
                      </a:r>
                    </a:p>
                  </a:txBody>
                  <a:tcPr/>
                </a:tc>
                <a:extLst>
                  <a:ext uri="{0D108BD9-81ED-4DB2-BD59-A6C34878D82A}">
                    <a16:rowId xmlns:a16="http://schemas.microsoft.com/office/drawing/2014/main" val="341617335"/>
                  </a:ext>
                </a:extLst>
              </a:tr>
              <a:tr h="370840">
                <a:tc>
                  <a:txBody>
                    <a:bodyPr/>
                    <a:lstStyle/>
                    <a:p>
                      <a:pPr algn="ctr"/>
                      <a:r>
                        <a:rPr lang="en-GB" sz="1200" dirty="0"/>
                        <a:t>Number of daughter cells</a:t>
                      </a:r>
                    </a:p>
                  </a:txBody>
                  <a:tcPr/>
                </a:tc>
                <a:tc>
                  <a:txBody>
                    <a:bodyPr/>
                    <a:lstStyle/>
                    <a:p>
                      <a:pPr algn="ctr"/>
                      <a:r>
                        <a:rPr lang="en-GB" sz="1200" dirty="0"/>
                        <a:t>2</a:t>
                      </a:r>
                    </a:p>
                  </a:txBody>
                  <a:tcPr/>
                </a:tc>
                <a:tc>
                  <a:txBody>
                    <a:bodyPr/>
                    <a:lstStyle/>
                    <a:p>
                      <a:pPr algn="ctr"/>
                      <a:r>
                        <a:rPr lang="en-GB" sz="1200" dirty="0"/>
                        <a:t>4</a:t>
                      </a:r>
                    </a:p>
                  </a:txBody>
                  <a:tcPr/>
                </a:tc>
                <a:extLst>
                  <a:ext uri="{0D108BD9-81ED-4DB2-BD59-A6C34878D82A}">
                    <a16:rowId xmlns:a16="http://schemas.microsoft.com/office/drawing/2014/main" val="3516481977"/>
                  </a:ext>
                </a:extLst>
              </a:tr>
              <a:tr h="370840">
                <a:tc>
                  <a:txBody>
                    <a:bodyPr/>
                    <a:lstStyle/>
                    <a:p>
                      <a:pPr algn="ctr"/>
                      <a:r>
                        <a:rPr lang="en-GB" sz="1200" dirty="0"/>
                        <a:t>Daughter cells are..</a:t>
                      </a:r>
                    </a:p>
                  </a:txBody>
                  <a:tcPr/>
                </a:tc>
                <a:tc>
                  <a:txBody>
                    <a:bodyPr/>
                    <a:lstStyle/>
                    <a:p>
                      <a:pPr algn="ctr"/>
                      <a:r>
                        <a:rPr lang="en-GB" sz="1200" dirty="0"/>
                        <a:t>Genetically identical to parent cell</a:t>
                      </a:r>
                    </a:p>
                  </a:txBody>
                  <a:tcPr/>
                </a:tc>
                <a:tc>
                  <a:txBody>
                    <a:bodyPr/>
                    <a:lstStyle/>
                    <a:p>
                      <a:pPr algn="ctr"/>
                      <a:r>
                        <a:rPr lang="en-GB" sz="1200" dirty="0"/>
                        <a:t>Genetically different (varied)</a:t>
                      </a:r>
                    </a:p>
                  </a:txBody>
                  <a:tcPr/>
                </a:tc>
                <a:extLst>
                  <a:ext uri="{0D108BD9-81ED-4DB2-BD59-A6C34878D82A}">
                    <a16:rowId xmlns:a16="http://schemas.microsoft.com/office/drawing/2014/main" val="28739191"/>
                  </a:ext>
                </a:extLst>
              </a:tr>
              <a:tr h="370840">
                <a:tc>
                  <a:txBody>
                    <a:bodyPr/>
                    <a:lstStyle/>
                    <a:p>
                      <a:pPr algn="ctr"/>
                      <a:r>
                        <a:rPr lang="en-GB" sz="1200" dirty="0"/>
                        <a:t>Number of chromosome in cells</a:t>
                      </a:r>
                    </a:p>
                  </a:txBody>
                  <a:tcPr/>
                </a:tc>
                <a:tc>
                  <a:txBody>
                    <a:bodyPr/>
                    <a:lstStyle/>
                    <a:p>
                      <a:pPr algn="ctr"/>
                      <a:endParaRPr lang="en-GB" sz="1200" dirty="0"/>
                    </a:p>
                    <a:p>
                      <a:pPr algn="ctr"/>
                      <a:r>
                        <a:rPr lang="en-GB" sz="1200" dirty="0"/>
                        <a:t>Diploid</a:t>
                      </a:r>
                    </a:p>
                  </a:txBody>
                  <a:tcPr/>
                </a:tc>
                <a:tc>
                  <a:txBody>
                    <a:bodyPr/>
                    <a:lstStyle/>
                    <a:p>
                      <a:pPr algn="ctr"/>
                      <a:endParaRPr lang="en-GB" sz="1200" dirty="0"/>
                    </a:p>
                    <a:p>
                      <a:pPr algn="ctr"/>
                      <a:r>
                        <a:rPr lang="en-GB" sz="1200" dirty="0"/>
                        <a:t>Haploid</a:t>
                      </a:r>
                    </a:p>
                  </a:txBody>
                  <a:tcPr/>
                </a:tc>
                <a:extLst>
                  <a:ext uri="{0D108BD9-81ED-4DB2-BD59-A6C34878D82A}">
                    <a16:rowId xmlns:a16="http://schemas.microsoft.com/office/drawing/2014/main" val="1721179293"/>
                  </a:ext>
                </a:extLst>
              </a:tr>
            </a:tbl>
          </a:graphicData>
        </a:graphic>
      </p:graphicFrame>
      <p:sp>
        <p:nvSpPr>
          <p:cNvPr id="5" name="Slide Number Placeholder 4">
            <a:extLst>
              <a:ext uri="{FF2B5EF4-FFF2-40B4-BE49-F238E27FC236}">
                <a16:creationId xmlns:a16="http://schemas.microsoft.com/office/drawing/2014/main" id="{FDB5D801-C421-16E9-BCF9-229B4EFD562D}"/>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4122694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03200"/>
            <a:ext cx="6311900" cy="8419869"/>
          </a:xfrm>
          <a:prstGeom prst="rect">
            <a:avLst/>
          </a:prstGeom>
          <a:noFill/>
          <a:ln w="28575">
            <a:noFill/>
          </a:ln>
        </p:spPr>
        <p:txBody>
          <a:bodyPr wrap="square" rtlCol="0">
            <a:spAutoFit/>
          </a:bodyPr>
          <a:lstStyle/>
          <a:p>
            <a:pPr>
              <a:lnSpc>
                <a:spcPct val="150000"/>
              </a:lnSpc>
            </a:pPr>
            <a:r>
              <a:rPr lang="en-GB" sz="1400" b="1" u="sng" dirty="0"/>
              <a:t>Rehearsal Questions</a:t>
            </a:r>
          </a:p>
          <a:p>
            <a:pPr marL="228600" indent="-228600">
              <a:lnSpc>
                <a:spcPct val="150000"/>
              </a:lnSpc>
              <a:buAutoNum type="alphaLcPeriod"/>
            </a:pPr>
            <a:r>
              <a:rPr lang="en-GB" sz="1200" dirty="0"/>
              <a:t>Who formulated the theory of evolution by natural selection?</a:t>
            </a:r>
          </a:p>
          <a:p>
            <a:pPr>
              <a:lnSpc>
                <a:spcPct val="150000"/>
              </a:lnSpc>
            </a:pPr>
            <a:r>
              <a:rPr lang="en-GB" sz="1200" dirty="0"/>
              <a:t>………………………………………………………………………………………………………………………………………………………….</a:t>
            </a:r>
          </a:p>
          <a:p>
            <a:pPr marL="228600" indent="-228600">
              <a:lnSpc>
                <a:spcPct val="150000"/>
              </a:lnSpc>
              <a:buAutoNum type="alphaLcPeriod" startAt="2"/>
            </a:pPr>
            <a:r>
              <a:rPr lang="en-GB" sz="1200" dirty="0"/>
              <a:t>Natural selection only happens when there is variation within a species. Define ‘variation’. </a:t>
            </a:r>
          </a:p>
          <a:p>
            <a:pPr>
              <a:lnSpc>
                <a:spcPct val="150000"/>
              </a:lnSpc>
            </a:pPr>
            <a:r>
              <a:rPr lang="en-GB" sz="1200" dirty="0"/>
              <a:t>………………………………………………………………………………………………………………………………………………………….</a:t>
            </a:r>
          </a:p>
          <a:p>
            <a:pPr marL="228600" indent="-228600">
              <a:lnSpc>
                <a:spcPct val="150000"/>
              </a:lnSpc>
              <a:buAutoNum type="alphaLcPeriod" startAt="3"/>
            </a:pPr>
            <a:r>
              <a:rPr lang="en-GB" sz="1200" dirty="0"/>
              <a:t>Variation is caused by changes to DNA. What do we call these changes? </a:t>
            </a:r>
          </a:p>
          <a:p>
            <a:pPr>
              <a:lnSpc>
                <a:spcPct val="150000"/>
              </a:lnSpc>
            </a:pPr>
            <a:r>
              <a:rPr lang="en-GB" sz="1200" dirty="0"/>
              <a:t>…………………………………………………………………………………………………………………………………………………………</a:t>
            </a:r>
          </a:p>
          <a:p>
            <a:pPr marL="228600" indent="-228600">
              <a:lnSpc>
                <a:spcPct val="150000"/>
              </a:lnSpc>
              <a:buAutoNum type="alphaLcPeriod" startAt="4"/>
            </a:pPr>
            <a:r>
              <a:rPr lang="en-GB" sz="1200" dirty="0"/>
              <a:t>Natural selection can be explained in three steps. What is the first step?</a:t>
            </a:r>
          </a:p>
          <a:p>
            <a:pPr>
              <a:lnSpc>
                <a:spcPct val="150000"/>
              </a:lnSpc>
            </a:pPr>
            <a:r>
              <a:rPr lang="en-GB" sz="1200" dirty="0"/>
              <a:t>…………………………………………………………………………………………………………………………………………………………</a:t>
            </a:r>
          </a:p>
          <a:p>
            <a:pPr marL="228600" indent="-228600">
              <a:lnSpc>
                <a:spcPct val="150000"/>
              </a:lnSpc>
              <a:buAutoNum type="alphaLcPeriod" startAt="5"/>
            </a:pPr>
            <a:r>
              <a:rPr lang="en-GB" sz="1200" dirty="0"/>
              <a:t>What is the second step? </a:t>
            </a:r>
          </a:p>
          <a:p>
            <a:pPr>
              <a:lnSpc>
                <a:spcPct val="150000"/>
              </a:lnSpc>
            </a:pPr>
            <a:r>
              <a:rPr lang="en-GB" sz="1200" dirty="0"/>
              <a:t>…………………………………………………………………………………………………………………………………………………………</a:t>
            </a:r>
          </a:p>
          <a:p>
            <a:pPr>
              <a:lnSpc>
                <a:spcPct val="150000"/>
              </a:lnSpc>
            </a:pPr>
            <a:r>
              <a:rPr lang="en-GB" sz="1200" dirty="0"/>
              <a:t>f.    What is the third step?</a:t>
            </a:r>
          </a:p>
          <a:p>
            <a:pPr>
              <a:lnSpc>
                <a:spcPct val="150000"/>
              </a:lnSpc>
            </a:pPr>
            <a:r>
              <a:rPr lang="en-GB" sz="1200" dirty="0"/>
              <a:t>…………………………………………………………………………………………………………………………………………………………</a:t>
            </a:r>
          </a:p>
          <a:p>
            <a:pPr>
              <a:lnSpc>
                <a:spcPct val="150000"/>
              </a:lnSpc>
            </a:pPr>
            <a:r>
              <a:rPr lang="en-GB" sz="1200" dirty="0"/>
              <a:t>g.   Who wrote the theory of evolution by natural selection?</a:t>
            </a:r>
          </a:p>
          <a:p>
            <a:pPr>
              <a:lnSpc>
                <a:spcPct val="150000"/>
              </a:lnSpc>
            </a:pPr>
            <a:r>
              <a:rPr lang="en-GB" sz="1200" dirty="0"/>
              <a:t>…………………………………………………………………………………………………………………………………………………………h.   An example of variation is skin colour in humans. Define ‘variation’. </a:t>
            </a:r>
          </a:p>
          <a:p>
            <a:pPr>
              <a:lnSpc>
                <a:spcPct val="150000"/>
              </a:lnSpc>
            </a:pPr>
            <a:r>
              <a:rPr lang="en-GB" sz="1200" dirty="0"/>
              <a:t>…………………………………………………………………………………………………………………………………………………………</a:t>
            </a:r>
          </a:p>
          <a:p>
            <a:pPr>
              <a:lnSpc>
                <a:spcPct val="150000"/>
              </a:lnSpc>
            </a:pPr>
            <a:r>
              <a:rPr lang="en-GB" sz="1200" dirty="0" err="1"/>
              <a:t>i</a:t>
            </a:r>
            <a:r>
              <a:rPr lang="en-GB" sz="1200" dirty="0"/>
              <a:t>.   What do we call the changes that happen to DNA that cause variation?</a:t>
            </a:r>
          </a:p>
          <a:p>
            <a:pPr>
              <a:lnSpc>
                <a:spcPct val="150000"/>
              </a:lnSpc>
            </a:pPr>
            <a:r>
              <a:rPr lang="en-GB" sz="1200" dirty="0"/>
              <a:t>…………………………………………………………………………………………………………………………………………………………</a:t>
            </a:r>
          </a:p>
          <a:p>
            <a:pPr marL="228600" indent="-228600">
              <a:lnSpc>
                <a:spcPct val="150000"/>
              </a:lnSpc>
              <a:buAutoNum type="alphaLcPeriod" startAt="10"/>
            </a:pPr>
            <a:r>
              <a:rPr lang="en-GB" sz="1200" dirty="0"/>
              <a:t>The steps involved in natural selection are written below. Put a number 1, 2 or 3 next to them to show the order that they occur in,.</a:t>
            </a:r>
          </a:p>
          <a:p>
            <a:pPr>
              <a:lnSpc>
                <a:spcPct val="150000"/>
              </a:lnSpc>
            </a:pPr>
            <a:endParaRPr lang="en-GB" sz="1200" dirty="0"/>
          </a:p>
          <a:p>
            <a:pPr marL="285750" indent="-2857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individuals with characteristics most suited to the environment are more likely to survive to breed successfully</a:t>
            </a:r>
          </a:p>
          <a:p>
            <a:pPr marL="285750" indent="-2857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characteristics that have enabled these individuals to survive are then passed on to the next generation</a:t>
            </a:r>
          </a:p>
          <a:p>
            <a:pPr marL="285750" indent="-2857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individual organisms within a particular species show a wide range of variation for a characteristic.</a:t>
            </a: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p>
        </p:txBody>
      </p:sp>
      <p:sp>
        <p:nvSpPr>
          <p:cNvPr id="14" name="Slide Number Placeholder 13">
            <a:extLst>
              <a:ext uri="{FF2B5EF4-FFF2-40B4-BE49-F238E27FC236}">
                <a16:creationId xmlns:a16="http://schemas.microsoft.com/office/drawing/2014/main" id="{61D5FCB5-056E-661C-309D-21B653A42BB7}"/>
              </a:ext>
            </a:extLst>
          </p:cNvPr>
          <p:cNvSpPr>
            <a:spLocks noGrp="1"/>
          </p:cNvSpPr>
          <p:nvPr>
            <p:ph type="sldNum" sz="quarter" idx="12"/>
          </p:nvPr>
        </p:nvSpPr>
        <p:spPr/>
        <p:txBody>
          <a:bodyPr/>
          <a:lstStyle/>
          <a:p>
            <a:fld id="{A49C798E-A141-4728-B2C1-C020555BD9EF}" type="slidenum">
              <a:rPr lang="en-GB" smtClean="0"/>
              <a:t>60</a:t>
            </a:fld>
            <a:endParaRPr lang="en-GB"/>
          </a:p>
        </p:txBody>
      </p:sp>
    </p:spTree>
    <p:extLst>
      <p:ext uri="{BB962C8B-B14F-4D97-AF65-F5344CB8AC3E}">
        <p14:creationId xmlns:p14="http://schemas.microsoft.com/office/powerpoint/2010/main" val="578035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97855"/>
            <a:ext cx="6311900" cy="6291081"/>
          </a:xfrm>
          <a:prstGeom prst="rect">
            <a:avLst/>
          </a:prstGeom>
          <a:noFill/>
          <a:ln w="28575">
            <a:noFill/>
          </a:ln>
        </p:spPr>
        <p:txBody>
          <a:bodyPr wrap="square" rtlCol="0">
            <a:spAutoFit/>
          </a:bodyPr>
          <a:lstStyle/>
          <a:p>
            <a:pPr>
              <a:lnSpc>
                <a:spcPct val="150000"/>
              </a:lnSpc>
            </a:pPr>
            <a:r>
              <a:rPr lang="en-GB" sz="1200" b="1" u="sng" dirty="0"/>
              <a:t>Worked Example – applying ideas about natural selection</a:t>
            </a:r>
          </a:p>
          <a:p>
            <a:pPr>
              <a:lnSpc>
                <a:spcPct val="150000"/>
              </a:lnSpc>
            </a:pPr>
            <a:r>
              <a:rPr lang="en-GB" sz="1200" dirty="0"/>
              <a:t>Darwin suggested the theory of natural selection.</a:t>
            </a:r>
          </a:p>
          <a:p>
            <a:pPr>
              <a:lnSpc>
                <a:spcPct val="150000"/>
              </a:lnSpc>
            </a:pPr>
            <a:r>
              <a:rPr lang="en-GB" sz="1200" dirty="0"/>
              <a:t>Explain how natural selection occurs.</a:t>
            </a:r>
          </a:p>
          <a:p>
            <a:pPr>
              <a:lnSpc>
                <a:spcPct val="150000"/>
              </a:lnSpc>
            </a:pPr>
            <a:r>
              <a:rPr lang="en-GB" sz="1200" dirty="0"/>
              <a:t>………………………………………………………………………………………………………………………………………………………………………………………………………………………………………………………………………………………………………………………………………………………………………………………………………………………………………………………………………………………………………………………………………………………………………………………………………………………………………………………………………………………………………………………………………………………………………………………………………………………………………………………………………………………………………………………………………………………………</a:t>
            </a:r>
          </a:p>
          <a:p>
            <a:pPr>
              <a:lnSpc>
                <a:spcPct val="150000"/>
              </a:lnSpc>
            </a:pPr>
            <a:endParaRPr lang="en-GB" sz="1200" b="1" u="sng" dirty="0"/>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A particular species of snail has a shell which may be pink, yellow or brown. It may also be plain or have bands running round it.</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The snails are eaten by song thrushes.</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Explain why snails with plain brown shells are the most common in hedgerows.</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endParaRPr lang="en-GB" sz="1200" b="1" u="sng" dirty="0"/>
          </a:p>
        </p:txBody>
      </p:sp>
      <p:sp>
        <p:nvSpPr>
          <p:cNvPr id="5" name="TextBox 4">
            <a:extLst>
              <a:ext uri="{FF2B5EF4-FFF2-40B4-BE49-F238E27FC236}">
                <a16:creationId xmlns:a16="http://schemas.microsoft.com/office/drawing/2014/main" id="{9A7E3FB5-FA8F-AD93-56CC-E8354B25B084}"/>
              </a:ext>
            </a:extLst>
          </p:cNvPr>
          <p:cNvSpPr txBox="1"/>
          <p:nvPr/>
        </p:nvSpPr>
        <p:spPr>
          <a:xfrm>
            <a:off x="353974" y="4661209"/>
            <a:ext cx="6150052" cy="1171731"/>
          </a:xfrm>
          <a:prstGeom prst="rect">
            <a:avLst/>
          </a:prstGeom>
          <a:noFill/>
        </p:spPr>
        <p:txBody>
          <a:bodyPr wrap="square" rtlCol="0">
            <a:spAutoFit/>
          </a:bodyPr>
          <a:lstStyle/>
          <a:p>
            <a:pPr>
              <a:lnSpc>
                <a:spcPct val="150000"/>
              </a:lnSpc>
            </a:pPr>
            <a:r>
              <a:rPr lang="en-GB" sz="1200" dirty="0"/>
              <a:t>The shell colour is a type of variation. Those snails with brown shells will be better camouflaged in the hedgerow. </a:t>
            </a:r>
          </a:p>
          <a:p>
            <a:pPr>
              <a:lnSpc>
                <a:spcPct val="150000"/>
              </a:lnSpc>
            </a:pPr>
            <a:r>
              <a:rPr lang="en-GB" sz="1200" dirty="0"/>
              <a:t>This means that they are less likely to get eaten before breeding. </a:t>
            </a:r>
          </a:p>
          <a:p>
            <a:pPr>
              <a:lnSpc>
                <a:spcPct val="150000"/>
              </a:lnSpc>
            </a:pPr>
            <a:r>
              <a:rPr lang="en-GB" sz="1200" dirty="0"/>
              <a:t>So, the alleles / gene for brown shells is more likely to be passed on to the offspring. </a:t>
            </a:r>
          </a:p>
        </p:txBody>
      </p:sp>
      <p:sp>
        <p:nvSpPr>
          <p:cNvPr id="7" name="TextBox 6">
            <a:extLst>
              <a:ext uri="{FF2B5EF4-FFF2-40B4-BE49-F238E27FC236}">
                <a16:creationId xmlns:a16="http://schemas.microsoft.com/office/drawing/2014/main" id="{A6747A66-862C-CBE9-8753-CA07E393DDB5}"/>
              </a:ext>
            </a:extLst>
          </p:cNvPr>
          <p:cNvSpPr txBox="1"/>
          <p:nvPr/>
        </p:nvSpPr>
        <p:spPr>
          <a:xfrm>
            <a:off x="353974" y="1278673"/>
            <a:ext cx="6150052" cy="894732"/>
          </a:xfrm>
          <a:prstGeom prst="rect">
            <a:avLst/>
          </a:prstGeom>
          <a:noFill/>
        </p:spPr>
        <p:txBody>
          <a:bodyPr wrap="square" rtlCol="0">
            <a:spAutoFit/>
          </a:bodyPr>
          <a:lstStyle/>
          <a:p>
            <a:pPr>
              <a:lnSpc>
                <a:spcPct val="150000"/>
              </a:lnSpc>
            </a:pPr>
            <a:r>
              <a:rPr lang="en-GB" sz="1200" dirty="0"/>
              <a:t>There is variation between individuals within a species.</a:t>
            </a:r>
          </a:p>
          <a:p>
            <a:pPr>
              <a:lnSpc>
                <a:spcPct val="150000"/>
              </a:lnSpc>
            </a:pPr>
            <a:r>
              <a:rPr lang="en-GB" sz="1200" dirty="0"/>
              <a:t>Those most suited to the environment survive and breed successfully.</a:t>
            </a:r>
          </a:p>
          <a:p>
            <a:pPr>
              <a:lnSpc>
                <a:spcPct val="150000"/>
              </a:lnSpc>
            </a:pPr>
            <a:r>
              <a:rPr lang="en-GB" sz="1200" dirty="0"/>
              <a:t>Favourable genes are passed on to the next generation. </a:t>
            </a:r>
          </a:p>
        </p:txBody>
      </p:sp>
      <p:sp>
        <p:nvSpPr>
          <p:cNvPr id="2" name="Slide Number Placeholder 1">
            <a:extLst>
              <a:ext uri="{FF2B5EF4-FFF2-40B4-BE49-F238E27FC236}">
                <a16:creationId xmlns:a16="http://schemas.microsoft.com/office/drawing/2014/main" id="{A973CC9D-A3DA-DE76-FF73-66530DCACAC8}"/>
              </a:ext>
            </a:extLst>
          </p:cNvPr>
          <p:cNvSpPr>
            <a:spLocks noGrp="1"/>
          </p:cNvSpPr>
          <p:nvPr>
            <p:ph type="sldNum" sz="quarter" idx="12"/>
          </p:nvPr>
        </p:nvSpPr>
        <p:spPr/>
        <p:txBody>
          <a:bodyPr/>
          <a:lstStyle/>
          <a:p>
            <a:fld id="{A49C798E-A141-4728-B2C1-C020555BD9EF}" type="slidenum">
              <a:rPr lang="en-GB" smtClean="0"/>
              <a:t>61</a:t>
            </a:fld>
            <a:endParaRPr lang="en-GB"/>
          </a:p>
        </p:txBody>
      </p:sp>
    </p:spTree>
    <p:extLst>
      <p:ext uri="{BB962C8B-B14F-4D97-AF65-F5344CB8AC3E}">
        <p14:creationId xmlns:p14="http://schemas.microsoft.com/office/powerpoint/2010/main" val="1117369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3533B12-EC15-62D4-CDFE-15868141C66D}"/>
              </a:ext>
            </a:extLst>
          </p:cNvPr>
          <p:cNvSpPr txBox="1"/>
          <p:nvPr/>
        </p:nvSpPr>
        <p:spPr>
          <a:xfrm>
            <a:off x="273049" y="248565"/>
            <a:ext cx="3061165" cy="276999"/>
          </a:xfrm>
          <a:prstGeom prst="rect">
            <a:avLst/>
          </a:prstGeom>
          <a:noFill/>
        </p:spPr>
        <p:txBody>
          <a:bodyPr wrap="square" rtlCol="0">
            <a:spAutoFit/>
          </a:bodyPr>
          <a:lstStyle/>
          <a:p>
            <a:r>
              <a:rPr lang="en-GB" sz="1200" b="1" u="sng" dirty="0"/>
              <a:t>I DO –Natural Selection</a:t>
            </a:r>
          </a:p>
        </p:txBody>
      </p:sp>
      <p:pic>
        <p:nvPicPr>
          <p:cNvPr id="5" name="Picture 4">
            <a:extLst>
              <a:ext uri="{FF2B5EF4-FFF2-40B4-BE49-F238E27FC236}">
                <a16:creationId xmlns:a16="http://schemas.microsoft.com/office/drawing/2014/main" id="{D3B83FAA-F196-AC52-4920-C488AD34B762}"/>
              </a:ext>
            </a:extLst>
          </p:cNvPr>
          <p:cNvPicPr>
            <a:picLocks noChangeAspect="1"/>
          </p:cNvPicPr>
          <p:nvPr/>
        </p:nvPicPr>
        <p:blipFill>
          <a:blip r:embed="rId2"/>
          <a:stretch>
            <a:fillRect/>
          </a:stretch>
        </p:blipFill>
        <p:spPr>
          <a:xfrm>
            <a:off x="312969" y="668555"/>
            <a:ext cx="6232061" cy="4940507"/>
          </a:xfrm>
          <a:prstGeom prst="rect">
            <a:avLst/>
          </a:prstGeom>
        </p:spPr>
      </p:pic>
      <p:sp>
        <p:nvSpPr>
          <p:cNvPr id="3" name="Slide Number Placeholder 2">
            <a:extLst>
              <a:ext uri="{FF2B5EF4-FFF2-40B4-BE49-F238E27FC236}">
                <a16:creationId xmlns:a16="http://schemas.microsoft.com/office/drawing/2014/main" id="{6970B7C7-E1B6-8955-0F0C-15D80089EADB}"/>
              </a:ext>
            </a:extLst>
          </p:cNvPr>
          <p:cNvSpPr>
            <a:spLocks noGrp="1"/>
          </p:cNvSpPr>
          <p:nvPr>
            <p:ph type="sldNum" sz="quarter" idx="12"/>
          </p:nvPr>
        </p:nvSpPr>
        <p:spPr/>
        <p:txBody>
          <a:bodyPr/>
          <a:lstStyle/>
          <a:p>
            <a:fld id="{A49C798E-A141-4728-B2C1-C020555BD9EF}" type="slidenum">
              <a:rPr lang="en-GB" smtClean="0"/>
              <a:t>62</a:t>
            </a:fld>
            <a:endParaRPr lang="en-GB"/>
          </a:p>
        </p:txBody>
      </p:sp>
    </p:spTree>
    <p:extLst>
      <p:ext uri="{BB962C8B-B14F-4D97-AF65-F5344CB8AC3E}">
        <p14:creationId xmlns:p14="http://schemas.microsoft.com/office/powerpoint/2010/main" val="2916046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09007"/>
            <a:ext cx="6311900" cy="340734"/>
          </a:xfrm>
          <a:prstGeom prst="rect">
            <a:avLst/>
          </a:prstGeom>
          <a:noFill/>
          <a:ln w="28575">
            <a:noFill/>
          </a:ln>
        </p:spPr>
        <p:txBody>
          <a:bodyPr wrap="square" rtlCol="0">
            <a:spAutoFit/>
          </a:bodyPr>
          <a:lstStyle/>
          <a:p>
            <a:pPr>
              <a:lnSpc>
                <a:spcPct val="150000"/>
              </a:lnSpc>
            </a:pPr>
            <a:r>
              <a:rPr lang="en-GB" sz="1200" b="1" u="sng" dirty="0"/>
              <a:t>YOU DO</a:t>
            </a:r>
          </a:p>
        </p:txBody>
      </p:sp>
      <p:sp>
        <p:nvSpPr>
          <p:cNvPr id="5" name="TextBox 4">
            <a:extLst>
              <a:ext uri="{FF2B5EF4-FFF2-40B4-BE49-F238E27FC236}">
                <a16:creationId xmlns:a16="http://schemas.microsoft.com/office/drawing/2014/main" id="{15E0918B-936A-3B0D-F181-6236CCC6E989}"/>
              </a:ext>
            </a:extLst>
          </p:cNvPr>
          <p:cNvSpPr txBox="1"/>
          <p:nvPr/>
        </p:nvSpPr>
        <p:spPr>
          <a:xfrm>
            <a:off x="273049" y="649741"/>
            <a:ext cx="6311899" cy="7019486"/>
          </a:xfrm>
          <a:prstGeom prst="rect">
            <a:avLst/>
          </a:prstGeom>
          <a:noFill/>
        </p:spPr>
        <p:txBody>
          <a:bodyPr wrap="square">
            <a:spAutoFit/>
          </a:bodyPr>
          <a:lstStyle/>
          <a:p>
            <a:pPr>
              <a:lnSpc>
                <a:spcPct val="150000"/>
              </a:lnSpc>
            </a:pPr>
            <a:r>
              <a:rPr lang="en-GB" sz="1200" dirty="0"/>
              <a:t>Head lice live on people’s heads and feed on their blood.</a:t>
            </a:r>
          </a:p>
          <a:p>
            <a:pPr>
              <a:lnSpc>
                <a:spcPct val="150000"/>
              </a:lnSpc>
            </a:pPr>
            <a:r>
              <a:rPr lang="en-GB" sz="1200" dirty="0"/>
              <a:t>Head lice cause itching and people may develop open wounds from scratching.</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spcAft>
                <a:spcPts val="800"/>
              </a:spcAft>
            </a:pPr>
            <a:r>
              <a:rPr lang="en-GB" sz="1200" kern="0" dirty="0">
                <a:effectLst/>
                <a:ea typeface="Times New Roman" panose="02020603050405020304" pitchFamily="18" charset="0"/>
                <a:cs typeface="Calibri" panose="020F0502020204030204" pitchFamily="34" charset="0"/>
              </a:rPr>
              <a:t>A poisonous chemical has been used to kill head lice for many years.</a:t>
            </a:r>
            <a:br>
              <a:rPr lang="en-GB" sz="1200" kern="0" dirty="0">
                <a:effectLst/>
                <a:ea typeface="Times New Roman" panose="02020603050405020304" pitchFamily="18" charset="0"/>
                <a:cs typeface="Calibri" panose="020F0502020204030204" pitchFamily="34" charset="0"/>
              </a:rPr>
            </a:br>
            <a:r>
              <a:rPr lang="en-GB" sz="1200" kern="0" dirty="0">
                <a:effectLst/>
                <a:ea typeface="Times New Roman" panose="02020603050405020304" pitchFamily="18" charset="0"/>
                <a:cs typeface="Calibri" panose="020F0502020204030204" pitchFamily="34" charset="0"/>
              </a:rPr>
              <a:t>Recently, the chemical has not been as successful at killing head lice. Many head lice now survive treatment with the chemical.</a:t>
            </a:r>
            <a:endParaRPr lang="en-GB" sz="1200" kern="100" dirty="0">
              <a:effectLst/>
              <a:ea typeface="Times New Roman" panose="02020603050405020304" pitchFamily="18" charset="0"/>
              <a:cs typeface="Times New Roman" panose="02020603050405020304" pitchFamily="18" charset="0"/>
            </a:endParaRPr>
          </a:p>
          <a:p>
            <a:pPr>
              <a:lnSpc>
                <a:spcPct val="150000"/>
              </a:lnSpc>
              <a:spcAft>
                <a:spcPts val="800"/>
              </a:spcAft>
            </a:pPr>
            <a:r>
              <a:rPr lang="en-GB" sz="1200" kern="0" dirty="0">
                <a:effectLst/>
                <a:ea typeface="Times New Roman" panose="02020603050405020304" pitchFamily="18" charset="0"/>
                <a:cs typeface="Calibri" panose="020F0502020204030204" pitchFamily="34" charset="0"/>
              </a:rPr>
              <a:t>Explain in terms of </a:t>
            </a:r>
            <a:r>
              <a:rPr lang="en-GB" sz="1200" b="1" kern="0" dirty="0">
                <a:effectLst/>
                <a:ea typeface="Times New Roman" panose="02020603050405020304" pitchFamily="18" charset="0"/>
                <a:cs typeface="Calibri" panose="020F0502020204030204" pitchFamily="34" charset="0"/>
              </a:rPr>
              <a:t>natural selection</a:t>
            </a:r>
            <a:r>
              <a:rPr lang="en-GB" sz="1200" kern="0" dirty="0">
                <a:effectLst/>
                <a:ea typeface="Times New Roman" panose="02020603050405020304" pitchFamily="18" charset="0"/>
                <a:cs typeface="Calibri" panose="020F0502020204030204" pitchFamily="34" charset="0"/>
              </a:rPr>
              <a:t> why most head lice are no longer killed by the chemical.</a:t>
            </a:r>
            <a:endParaRPr lang="en-GB" sz="1200" kern="100" dirty="0">
              <a:effectLst/>
              <a:ea typeface="Times New Roman" panose="02020603050405020304" pitchFamily="18" charset="0"/>
              <a:cs typeface="Times New Roman" panose="02020603050405020304" pitchFamily="18" charset="0"/>
            </a:endParaRPr>
          </a:p>
          <a:p>
            <a:pPr algn="r">
              <a:lnSpc>
                <a:spcPct val="150000"/>
              </a:lnSpc>
              <a:spcAft>
                <a:spcPts val="800"/>
              </a:spcAft>
            </a:pPr>
            <a:r>
              <a:rPr lang="en-GB" sz="1200" kern="0" dirty="0">
                <a:effectLst/>
                <a:ea typeface="Times New Roman" panose="02020603050405020304" pitchFamily="18" charset="0"/>
                <a:cs typeface="Times New Roman" panose="02020603050405020304" pitchFamily="18" charset="0"/>
              </a:rPr>
              <a:t>………………………………………………………………………………………………………………………………………………………………………………………………………………………………………………………………………………………………………………………………………………………………………………………………………………………………………………………………………………………………………………………………………………………………………………………………………………………………………………………………………………………………………………………………………………………………………………………………………………………………………………………………………………………………………………………………………………</a:t>
            </a:r>
            <a:r>
              <a:rPr lang="en-GB" sz="1200" b="1" kern="0" dirty="0">
                <a:effectLst/>
                <a:ea typeface="Times New Roman" panose="02020603050405020304" pitchFamily="18" charset="0"/>
                <a:cs typeface="Times New Roman" panose="02020603050405020304" pitchFamily="18" charset="0"/>
              </a:rPr>
              <a:t>(3</a:t>
            </a:r>
            <a:r>
              <a:rPr lang="en-GB" sz="1200" kern="0" dirty="0">
                <a:effectLst/>
                <a:ea typeface="Times New Roman" panose="02020603050405020304" pitchFamily="18" charset="0"/>
                <a:cs typeface="Times New Roman" panose="02020603050405020304" pitchFamily="18" charset="0"/>
              </a:rPr>
              <a:t> </a:t>
            </a:r>
            <a:r>
              <a:rPr lang="en-GB" sz="1200" b="1" kern="0" dirty="0">
                <a:effectLst/>
                <a:ea typeface="Times New Roman" panose="02020603050405020304" pitchFamily="18" charset="0"/>
                <a:cs typeface="Times New Roman" panose="02020603050405020304" pitchFamily="18" charset="0"/>
              </a:rPr>
              <a:t>marks)</a:t>
            </a:r>
            <a:endParaRPr lang="en-GB" sz="1200" kern="100" dirty="0">
              <a:effectLst/>
              <a:ea typeface="Times New Roman" panose="02020603050405020304" pitchFamily="18" charset="0"/>
              <a:cs typeface="Times New Roman" panose="02020603050405020304" pitchFamily="18" charset="0"/>
            </a:endParaRPr>
          </a:p>
          <a:p>
            <a:pPr>
              <a:lnSpc>
                <a:spcPct val="150000"/>
              </a:lnSpc>
            </a:pPr>
            <a:endParaRPr lang="en-GB" sz="1200" dirty="0"/>
          </a:p>
        </p:txBody>
      </p:sp>
      <p:pic>
        <p:nvPicPr>
          <p:cNvPr id="7" name="Picture 6">
            <a:extLst>
              <a:ext uri="{FF2B5EF4-FFF2-40B4-BE49-F238E27FC236}">
                <a16:creationId xmlns:a16="http://schemas.microsoft.com/office/drawing/2014/main" id="{BF07337A-5119-525A-DB78-0338C16755B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84893" y="1367002"/>
            <a:ext cx="3688209" cy="2491423"/>
          </a:xfrm>
          <a:prstGeom prst="rect">
            <a:avLst/>
          </a:prstGeom>
        </p:spPr>
      </p:pic>
      <p:sp>
        <p:nvSpPr>
          <p:cNvPr id="2" name="Slide Number Placeholder 1">
            <a:extLst>
              <a:ext uri="{FF2B5EF4-FFF2-40B4-BE49-F238E27FC236}">
                <a16:creationId xmlns:a16="http://schemas.microsoft.com/office/drawing/2014/main" id="{EFE061D8-00FD-B3C1-B597-A061D24A0929}"/>
              </a:ext>
            </a:extLst>
          </p:cNvPr>
          <p:cNvSpPr>
            <a:spLocks noGrp="1"/>
          </p:cNvSpPr>
          <p:nvPr>
            <p:ph type="sldNum" sz="quarter" idx="12"/>
          </p:nvPr>
        </p:nvSpPr>
        <p:spPr/>
        <p:txBody>
          <a:bodyPr/>
          <a:lstStyle/>
          <a:p>
            <a:fld id="{A49C798E-A141-4728-B2C1-C020555BD9EF}" type="slidenum">
              <a:rPr lang="en-GB" smtClean="0"/>
              <a:t>63</a:t>
            </a:fld>
            <a:endParaRPr lang="en-GB"/>
          </a:p>
        </p:txBody>
      </p:sp>
    </p:spTree>
    <p:extLst>
      <p:ext uri="{BB962C8B-B14F-4D97-AF65-F5344CB8AC3E}">
        <p14:creationId xmlns:p14="http://schemas.microsoft.com/office/powerpoint/2010/main" val="521191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09007"/>
            <a:ext cx="6311900" cy="340734"/>
          </a:xfrm>
          <a:prstGeom prst="rect">
            <a:avLst/>
          </a:prstGeom>
          <a:noFill/>
          <a:ln w="28575">
            <a:noFill/>
          </a:ln>
        </p:spPr>
        <p:txBody>
          <a:bodyPr wrap="square" rtlCol="0">
            <a:spAutoFit/>
          </a:bodyPr>
          <a:lstStyle/>
          <a:p>
            <a:pPr>
              <a:lnSpc>
                <a:spcPct val="150000"/>
              </a:lnSpc>
            </a:pPr>
            <a:r>
              <a:rPr lang="en-GB" sz="1200" b="1" u="sng" dirty="0"/>
              <a:t>YOU DO</a:t>
            </a:r>
          </a:p>
        </p:txBody>
      </p:sp>
      <p:sp>
        <p:nvSpPr>
          <p:cNvPr id="5" name="TextBox 4">
            <a:extLst>
              <a:ext uri="{FF2B5EF4-FFF2-40B4-BE49-F238E27FC236}">
                <a16:creationId xmlns:a16="http://schemas.microsoft.com/office/drawing/2014/main" id="{15E0918B-936A-3B0D-F181-6236CCC6E989}"/>
              </a:ext>
            </a:extLst>
          </p:cNvPr>
          <p:cNvSpPr txBox="1"/>
          <p:nvPr/>
        </p:nvSpPr>
        <p:spPr>
          <a:xfrm>
            <a:off x="273049" y="649741"/>
            <a:ext cx="6445251" cy="6280822"/>
          </a:xfrm>
          <a:prstGeom prst="rect">
            <a:avLst/>
          </a:prstGeom>
          <a:noFill/>
        </p:spPr>
        <p:txBody>
          <a:bodyPr wrap="square">
            <a:spAutoFit/>
          </a:bodyPr>
          <a:lstStyle/>
          <a:p>
            <a:pPr algn="r">
              <a:lnSpc>
                <a:spcPct val="150000"/>
              </a:lnSpc>
              <a:spcAft>
                <a:spcPts val="800"/>
              </a:spcAft>
            </a:pPr>
            <a:endParaRPr lang="en-GB" sz="1200" kern="0" dirty="0">
              <a:effectLst/>
              <a:ea typeface="Times New Roman" panose="02020603050405020304" pitchFamily="18" charset="0"/>
              <a:cs typeface="Times New Roman" panose="02020603050405020304" pitchFamily="18" charset="0"/>
            </a:endParaRPr>
          </a:p>
          <a:p>
            <a:pPr algn="r">
              <a:lnSpc>
                <a:spcPct val="150000"/>
              </a:lnSpc>
              <a:spcAft>
                <a:spcPts val="800"/>
              </a:spcAft>
            </a:pPr>
            <a:endParaRPr lang="en-GB" sz="1200" kern="0" dirty="0">
              <a:ea typeface="Times New Roman" panose="02020603050405020304" pitchFamily="18" charset="0"/>
              <a:cs typeface="Times New Roman" panose="02020603050405020304" pitchFamily="18" charset="0"/>
            </a:endParaRPr>
          </a:p>
          <a:p>
            <a:pPr algn="r">
              <a:lnSpc>
                <a:spcPct val="150000"/>
              </a:lnSpc>
              <a:spcAft>
                <a:spcPts val="800"/>
              </a:spcAft>
            </a:pPr>
            <a:endParaRPr lang="en-GB" sz="1200" kern="0" dirty="0">
              <a:effectLst/>
              <a:ea typeface="Times New Roman" panose="02020603050405020304" pitchFamily="18" charset="0"/>
              <a:cs typeface="Times New Roman" panose="02020603050405020304" pitchFamily="18" charset="0"/>
            </a:endParaRPr>
          </a:p>
          <a:p>
            <a:pPr algn="r">
              <a:lnSpc>
                <a:spcPct val="150000"/>
              </a:lnSpc>
              <a:spcAft>
                <a:spcPts val="800"/>
              </a:spcAft>
            </a:pPr>
            <a:endParaRPr lang="en-GB" sz="1200" kern="0" dirty="0">
              <a:ea typeface="Times New Roman" panose="02020603050405020304" pitchFamily="18" charset="0"/>
              <a:cs typeface="Times New Roman" panose="02020603050405020304" pitchFamily="18" charset="0"/>
            </a:endParaRPr>
          </a:p>
          <a:p>
            <a:pPr algn="r">
              <a:lnSpc>
                <a:spcPct val="150000"/>
              </a:lnSpc>
              <a:spcAft>
                <a:spcPts val="800"/>
              </a:spcAft>
            </a:pPr>
            <a:endParaRPr lang="en-GB" sz="1200" kern="0" dirty="0">
              <a:effectLst/>
              <a:ea typeface="Times New Roman" panose="02020603050405020304" pitchFamily="18" charset="0"/>
              <a:cs typeface="Times New Roman" panose="02020603050405020304" pitchFamily="18" charset="0"/>
            </a:endParaRPr>
          </a:p>
          <a:p>
            <a:pPr algn="r">
              <a:lnSpc>
                <a:spcPct val="150000"/>
              </a:lnSpc>
              <a:spcAft>
                <a:spcPts val="800"/>
              </a:spcAft>
            </a:pPr>
            <a:endParaRPr lang="en-GB" sz="1200" kern="0" dirty="0">
              <a:ea typeface="Times New Roman" panose="02020603050405020304" pitchFamily="18" charset="0"/>
              <a:cs typeface="Times New Roman" panose="02020603050405020304" pitchFamily="18" charset="0"/>
            </a:endParaRPr>
          </a:p>
          <a:p>
            <a:pPr>
              <a:lnSpc>
                <a:spcPct val="150000"/>
              </a:lnSpc>
              <a:spcAft>
                <a:spcPts val="800"/>
              </a:spcAft>
            </a:pPr>
            <a:r>
              <a:rPr lang="en-GB" sz="1200" kern="0" dirty="0">
                <a:ea typeface="Times New Roman" panose="02020603050405020304" pitchFamily="18" charset="0"/>
                <a:cs typeface="Times New Roman" panose="02020603050405020304" pitchFamily="18" charset="0"/>
              </a:rPr>
              <a:t>•        Both species can be eaten by most birds.</a:t>
            </a:r>
          </a:p>
          <a:p>
            <a:pPr>
              <a:lnSpc>
                <a:spcPct val="150000"/>
              </a:lnSpc>
              <a:spcAft>
                <a:spcPts val="800"/>
              </a:spcAft>
            </a:pPr>
            <a:r>
              <a:rPr lang="en-GB" sz="1200" kern="0" dirty="0">
                <a:ea typeface="Times New Roman" panose="02020603050405020304" pitchFamily="18" charset="0"/>
                <a:cs typeface="Times New Roman" panose="02020603050405020304" pitchFamily="18" charset="0"/>
              </a:rPr>
              <a:t>•        </a:t>
            </a:r>
            <a:r>
              <a:rPr lang="en-GB" sz="1200" kern="0" dirty="0" err="1">
                <a:ea typeface="Times New Roman" panose="02020603050405020304" pitchFamily="18" charset="0"/>
                <a:cs typeface="Times New Roman" panose="02020603050405020304" pitchFamily="18" charset="0"/>
              </a:rPr>
              <a:t>Amauris</a:t>
            </a:r>
            <a:r>
              <a:rPr lang="en-GB" sz="1200" kern="0" dirty="0">
                <a:ea typeface="Times New Roman" panose="02020603050405020304" pitchFamily="18" charset="0"/>
                <a:cs typeface="Times New Roman" panose="02020603050405020304" pitchFamily="18" charset="0"/>
              </a:rPr>
              <a:t> has a foul taste which birds do not like, so birds have learned not to prey on it.</a:t>
            </a:r>
          </a:p>
          <a:p>
            <a:pPr>
              <a:lnSpc>
                <a:spcPct val="150000"/>
              </a:lnSpc>
              <a:spcAft>
                <a:spcPts val="800"/>
              </a:spcAft>
            </a:pPr>
            <a:r>
              <a:rPr lang="en-GB" sz="1200" kern="0" dirty="0">
                <a:ea typeface="Times New Roman" panose="02020603050405020304" pitchFamily="18" charset="0"/>
                <a:cs typeface="Times New Roman" panose="02020603050405020304" pitchFamily="18" charset="0"/>
              </a:rPr>
              <a:t>•        </a:t>
            </a:r>
            <a:r>
              <a:rPr lang="en-GB" sz="1200" kern="0" dirty="0" err="1">
                <a:ea typeface="Times New Roman" panose="02020603050405020304" pitchFamily="18" charset="0"/>
                <a:cs typeface="Times New Roman" panose="02020603050405020304" pitchFamily="18" charset="0"/>
              </a:rPr>
              <a:t>Hypolimnas</a:t>
            </a:r>
            <a:r>
              <a:rPr lang="en-GB" sz="1200" kern="0" dirty="0">
                <a:ea typeface="Times New Roman" panose="02020603050405020304" pitchFamily="18" charset="0"/>
                <a:cs typeface="Times New Roman" panose="02020603050405020304" pitchFamily="18" charset="0"/>
              </a:rPr>
              <a:t> does not have a foul taste but most birds do not prey on it.</a:t>
            </a:r>
          </a:p>
          <a:p>
            <a:pPr>
              <a:lnSpc>
                <a:spcPct val="150000"/>
              </a:lnSpc>
              <a:spcAft>
                <a:spcPts val="800"/>
              </a:spcAft>
            </a:pPr>
            <a:r>
              <a:rPr lang="en-GB" sz="1200" kern="0" dirty="0">
                <a:ea typeface="Times New Roman" panose="02020603050405020304" pitchFamily="18" charset="0"/>
                <a:cs typeface="Times New Roman" panose="02020603050405020304" pitchFamily="18" charset="0"/>
              </a:rPr>
              <a:t> </a:t>
            </a:r>
            <a:r>
              <a:rPr lang="en-GB" sz="1200" b="1" kern="0" dirty="0">
                <a:ea typeface="Times New Roman" panose="02020603050405020304" pitchFamily="18" charset="0"/>
                <a:cs typeface="Times New Roman" panose="02020603050405020304" pitchFamily="18" charset="0"/>
              </a:rPr>
              <a:t>Suggest</a:t>
            </a:r>
            <a:r>
              <a:rPr lang="en-GB" sz="1200" kern="0" dirty="0">
                <a:ea typeface="Times New Roman" panose="02020603050405020304" pitchFamily="18" charset="0"/>
                <a:cs typeface="Times New Roman" panose="02020603050405020304" pitchFamily="18" charset="0"/>
              </a:rPr>
              <a:t> an explanation, in terms of natural selection, for the markings on the wings of  </a:t>
            </a:r>
            <a:r>
              <a:rPr lang="en-GB" sz="1200" kern="0" dirty="0" err="1">
                <a:ea typeface="Times New Roman" panose="02020603050405020304" pitchFamily="18" charset="0"/>
                <a:cs typeface="Times New Roman" panose="02020603050405020304" pitchFamily="18" charset="0"/>
              </a:rPr>
              <a:t>Hypolimnas</a:t>
            </a:r>
            <a:r>
              <a:rPr lang="en-GB" sz="1200" kern="0" dirty="0">
                <a:ea typeface="Times New Roman" panose="02020603050405020304" pitchFamily="18" charset="0"/>
                <a:cs typeface="Times New Roman" panose="02020603050405020304" pitchFamily="18" charset="0"/>
              </a:rPr>
              <a:t>.</a:t>
            </a:r>
          </a:p>
          <a:p>
            <a:pPr>
              <a:lnSpc>
                <a:spcPct val="150000"/>
              </a:lnSpc>
              <a:spcAft>
                <a:spcPts val="800"/>
              </a:spcAft>
            </a:pPr>
            <a:endParaRPr lang="en-GB" sz="1200" kern="0" dirty="0">
              <a:ea typeface="Times New Roman" panose="02020603050405020304" pitchFamily="18" charset="0"/>
              <a:cs typeface="Times New Roman" panose="02020603050405020304" pitchFamily="18" charset="0"/>
            </a:endParaRPr>
          </a:p>
          <a:p>
            <a:pPr algn="r">
              <a:lnSpc>
                <a:spcPct val="150000"/>
              </a:lnSpc>
              <a:spcAft>
                <a:spcPts val="800"/>
              </a:spcAft>
            </a:pPr>
            <a:r>
              <a:rPr lang="en-GB" sz="1200" kern="0" dirty="0">
                <a:effectLst/>
                <a:ea typeface="Times New Roman" panose="02020603050405020304" pitchFamily="18" charset="0"/>
                <a:cs typeface="Times New Roman" panose="02020603050405020304" pitchFamily="18" charset="0"/>
              </a:rPr>
              <a:t>………………………………………………………………………………………………………………………………………………………………………………………………………………………………………………………………………………………………………………………………………………………………………………………………………………………………………………………………………………………………………………………………………………………………………………………………………………………………………………………………………………………………………………………………………………………………………………………………………………………………….……………………………………………………………………………………………………………………………</a:t>
            </a:r>
            <a:r>
              <a:rPr lang="en-GB" sz="1200" b="1" kern="0" dirty="0">
                <a:effectLst/>
                <a:ea typeface="Times New Roman" panose="02020603050405020304" pitchFamily="18" charset="0"/>
                <a:cs typeface="Times New Roman" panose="02020603050405020304" pitchFamily="18" charset="0"/>
              </a:rPr>
              <a:t>(3</a:t>
            </a:r>
            <a:r>
              <a:rPr lang="en-GB" sz="1200" kern="0" dirty="0">
                <a:effectLst/>
                <a:ea typeface="Times New Roman" panose="02020603050405020304" pitchFamily="18" charset="0"/>
                <a:cs typeface="Times New Roman" panose="02020603050405020304" pitchFamily="18" charset="0"/>
              </a:rPr>
              <a:t> </a:t>
            </a:r>
            <a:r>
              <a:rPr lang="en-GB" sz="1200" b="1" kern="0" dirty="0">
                <a:effectLst/>
                <a:ea typeface="Times New Roman" panose="02020603050405020304" pitchFamily="18" charset="0"/>
                <a:cs typeface="Times New Roman" panose="02020603050405020304" pitchFamily="18" charset="0"/>
              </a:rPr>
              <a:t>marks)</a:t>
            </a:r>
            <a:endParaRPr lang="en-GB" sz="1200" kern="100" dirty="0">
              <a:effectLst/>
              <a:ea typeface="Times New Roman" panose="02020603050405020304" pitchFamily="18" charset="0"/>
              <a:cs typeface="Times New Roman" panose="02020603050405020304" pitchFamily="18" charset="0"/>
            </a:endParaRPr>
          </a:p>
          <a:p>
            <a:pPr>
              <a:lnSpc>
                <a:spcPct val="150000"/>
              </a:lnSpc>
            </a:pPr>
            <a:endParaRPr lang="en-GB" sz="1200" dirty="0"/>
          </a:p>
        </p:txBody>
      </p:sp>
      <p:pic>
        <p:nvPicPr>
          <p:cNvPr id="3074" name="Picture 2">
            <a:extLst>
              <a:ext uri="{FF2B5EF4-FFF2-40B4-BE49-F238E27FC236}">
                <a16:creationId xmlns:a16="http://schemas.microsoft.com/office/drawing/2014/main" id="{5D86B43F-7A45-E9F1-56CA-C386131ED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57" y="768248"/>
            <a:ext cx="5479281" cy="19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1636281-0F95-F30B-47B3-D10B31153FFE}"/>
              </a:ext>
            </a:extLst>
          </p:cNvPr>
          <p:cNvSpPr>
            <a:spLocks noGrp="1"/>
          </p:cNvSpPr>
          <p:nvPr>
            <p:ph type="sldNum" sz="quarter" idx="12"/>
          </p:nvPr>
        </p:nvSpPr>
        <p:spPr/>
        <p:txBody>
          <a:bodyPr/>
          <a:lstStyle/>
          <a:p>
            <a:fld id="{A49C798E-A141-4728-B2C1-C020555BD9EF}" type="slidenum">
              <a:rPr lang="en-GB" smtClean="0"/>
              <a:t>64</a:t>
            </a:fld>
            <a:endParaRPr lang="en-GB"/>
          </a:p>
        </p:txBody>
      </p:sp>
    </p:spTree>
    <p:extLst>
      <p:ext uri="{BB962C8B-B14F-4D97-AF65-F5344CB8AC3E}">
        <p14:creationId xmlns:p14="http://schemas.microsoft.com/office/powerpoint/2010/main" val="1709282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09007"/>
            <a:ext cx="6311900" cy="340734"/>
          </a:xfrm>
          <a:prstGeom prst="rect">
            <a:avLst/>
          </a:prstGeom>
          <a:noFill/>
          <a:ln w="28575">
            <a:noFill/>
          </a:ln>
        </p:spPr>
        <p:txBody>
          <a:bodyPr wrap="square" rtlCol="0">
            <a:spAutoFit/>
          </a:bodyPr>
          <a:lstStyle/>
          <a:p>
            <a:pPr>
              <a:lnSpc>
                <a:spcPct val="150000"/>
              </a:lnSpc>
            </a:pPr>
            <a:r>
              <a:rPr lang="en-GB" sz="1200" b="1" u="sng" dirty="0"/>
              <a:t>YOU DO</a:t>
            </a:r>
          </a:p>
        </p:txBody>
      </p:sp>
      <p:sp>
        <p:nvSpPr>
          <p:cNvPr id="5" name="TextBox 4">
            <a:extLst>
              <a:ext uri="{FF2B5EF4-FFF2-40B4-BE49-F238E27FC236}">
                <a16:creationId xmlns:a16="http://schemas.microsoft.com/office/drawing/2014/main" id="{15E0918B-936A-3B0D-F181-6236CCC6E989}"/>
              </a:ext>
            </a:extLst>
          </p:cNvPr>
          <p:cNvSpPr txBox="1"/>
          <p:nvPr/>
        </p:nvSpPr>
        <p:spPr>
          <a:xfrm>
            <a:off x="273049" y="649741"/>
            <a:ext cx="6445251" cy="4598310"/>
          </a:xfrm>
          <a:prstGeom prst="rect">
            <a:avLst/>
          </a:prstGeom>
          <a:noFill/>
        </p:spPr>
        <p:txBody>
          <a:bodyPr wrap="square">
            <a:spAutoFit/>
          </a:bodyPr>
          <a:lstStyle/>
          <a:p>
            <a:pPr>
              <a:lnSpc>
                <a:spcPct val="150000"/>
              </a:lnSpc>
            </a:pPr>
            <a:r>
              <a:rPr lang="en-GB" sz="1200" kern="0" dirty="0">
                <a:ea typeface="Times New Roman" panose="02020603050405020304" pitchFamily="18" charset="0"/>
                <a:cs typeface="Times New Roman" panose="02020603050405020304" pitchFamily="18" charset="0"/>
              </a:rPr>
              <a:t>The peppered moth is an example of a mutation which gives the mutant variety an advantage in certain environmental conditions.</a:t>
            </a:r>
          </a:p>
          <a:p>
            <a:pPr>
              <a:lnSpc>
                <a:spcPct val="150000"/>
              </a:lnSpc>
            </a:pPr>
            <a:r>
              <a:rPr lang="en-GB" sz="1200" kern="0" dirty="0">
                <a:ea typeface="Times New Roman" panose="02020603050405020304" pitchFamily="18" charset="0"/>
                <a:cs typeface="Times New Roman" panose="02020603050405020304" pitchFamily="18" charset="0"/>
              </a:rPr>
              <a:t>Normally the peppered moth is light coloured.</a:t>
            </a:r>
          </a:p>
          <a:p>
            <a:pPr>
              <a:lnSpc>
                <a:spcPct val="150000"/>
              </a:lnSpc>
            </a:pPr>
            <a:r>
              <a:rPr lang="en-GB" sz="1200" kern="0" dirty="0">
                <a:ea typeface="Times New Roman" panose="02020603050405020304" pitchFamily="18" charset="0"/>
                <a:cs typeface="Times New Roman" panose="02020603050405020304" pitchFamily="18" charset="0"/>
              </a:rPr>
              <a:t>In 1848 the first dark form of the peppered moth was caught in the Manchester area. By 1895, 98% of the population was the dark form. In an area where a smokeless zone was established in 1972 the percentage of light-coloured peppered moths changed. In 1961 it was 5.2% but in 1974 it had risen to 10.5%.</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r>
              <a:rPr lang="en-GB" sz="1200" kern="0" dirty="0">
                <a:ea typeface="Times New Roman" panose="02020603050405020304" pitchFamily="18" charset="0"/>
                <a:cs typeface="Times New Roman" panose="02020603050405020304" pitchFamily="18" charset="0"/>
              </a:rPr>
              <a:t>Use the information above to explain the term natural selection.</a:t>
            </a:r>
          </a:p>
          <a:p>
            <a:pPr algn="r">
              <a:lnSpc>
                <a:spcPct val="150000"/>
              </a:lnSpc>
              <a:spcAft>
                <a:spcPts val="800"/>
              </a:spcAft>
            </a:pPr>
            <a:r>
              <a:rPr lang="en-GB" sz="1200" kern="0" dirty="0">
                <a:effectLst/>
                <a:ea typeface="Times New Roman" panose="02020603050405020304" pitchFamily="18" charset="0"/>
                <a:cs typeface="Times New Roman" panose="02020603050405020304" pitchFamily="18" charset="0"/>
              </a:rPr>
              <a:t>………………………………………………………………………………………………………………………………………………………………………………………………………………………………………………………………………………………………………………………………………………………………………………………………………………………………………………………………………………………………………………………………………………………………………………………………………………………………………………………………………………………………………………………………………………………………………………………………………………………………….……………………………………………………………………………………………………………………………</a:t>
            </a:r>
            <a:r>
              <a:rPr lang="en-GB" sz="1200" b="1" kern="0" dirty="0">
                <a:effectLst/>
                <a:ea typeface="Times New Roman" panose="02020603050405020304" pitchFamily="18" charset="0"/>
                <a:cs typeface="Times New Roman" panose="02020603050405020304" pitchFamily="18" charset="0"/>
              </a:rPr>
              <a:t>(4</a:t>
            </a:r>
            <a:r>
              <a:rPr lang="en-GB" sz="1200" kern="0" dirty="0">
                <a:effectLst/>
                <a:ea typeface="Times New Roman" panose="02020603050405020304" pitchFamily="18" charset="0"/>
                <a:cs typeface="Times New Roman" panose="02020603050405020304" pitchFamily="18" charset="0"/>
              </a:rPr>
              <a:t> </a:t>
            </a:r>
            <a:r>
              <a:rPr lang="en-GB" sz="1200" b="1" kern="0" dirty="0">
                <a:effectLst/>
                <a:ea typeface="Times New Roman" panose="02020603050405020304" pitchFamily="18" charset="0"/>
                <a:cs typeface="Times New Roman" panose="02020603050405020304" pitchFamily="18" charset="0"/>
              </a:rPr>
              <a:t>marks)</a:t>
            </a:r>
            <a:endParaRPr lang="en-GB" sz="1200" kern="100" dirty="0">
              <a:effectLst/>
              <a:ea typeface="Times New Roman" panose="02020603050405020304" pitchFamily="18" charset="0"/>
              <a:cs typeface="Times New Roman" panose="02020603050405020304" pitchFamily="18" charset="0"/>
            </a:endParaRPr>
          </a:p>
          <a:p>
            <a:pPr>
              <a:lnSpc>
                <a:spcPct val="150000"/>
              </a:lnSpc>
            </a:pPr>
            <a:endParaRPr lang="en-GB" sz="1200" dirty="0"/>
          </a:p>
        </p:txBody>
      </p:sp>
      <p:sp>
        <p:nvSpPr>
          <p:cNvPr id="2" name="Slide Number Placeholder 1">
            <a:extLst>
              <a:ext uri="{FF2B5EF4-FFF2-40B4-BE49-F238E27FC236}">
                <a16:creationId xmlns:a16="http://schemas.microsoft.com/office/drawing/2014/main" id="{EA710198-72B5-8112-D75C-DF5108E24D30}"/>
              </a:ext>
            </a:extLst>
          </p:cNvPr>
          <p:cNvSpPr>
            <a:spLocks noGrp="1"/>
          </p:cNvSpPr>
          <p:nvPr>
            <p:ph type="sldNum" sz="quarter" idx="12"/>
          </p:nvPr>
        </p:nvSpPr>
        <p:spPr/>
        <p:txBody>
          <a:bodyPr/>
          <a:lstStyle/>
          <a:p>
            <a:fld id="{A49C798E-A141-4728-B2C1-C020555BD9EF}" type="slidenum">
              <a:rPr lang="en-GB" smtClean="0"/>
              <a:t>65</a:t>
            </a:fld>
            <a:endParaRPr lang="en-GB"/>
          </a:p>
        </p:txBody>
      </p:sp>
    </p:spTree>
    <p:extLst>
      <p:ext uri="{BB962C8B-B14F-4D97-AF65-F5344CB8AC3E}">
        <p14:creationId xmlns:p14="http://schemas.microsoft.com/office/powerpoint/2010/main" val="2086175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4" y="324854"/>
          <a:ext cx="6274909" cy="8506326"/>
        </p:xfrm>
        <a:graphic>
          <a:graphicData uri="http://schemas.openxmlformats.org/drawingml/2006/table">
            <a:tbl>
              <a:tblPr firstRow="1" bandRow="1">
                <a:tableStyleId>{5C22544A-7EE6-4342-B048-85BDC9FD1C3A}</a:tableStyleId>
              </a:tblPr>
              <a:tblGrid>
                <a:gridCol w="379927">
                  <a:extLst>
                    <a:ext uri="{9D8B030D-6E8A-4147-A177-3AD203B41FA5}">
                      <a16:colId xmlns:a16="http://schemas.microsoft.com/office/drawing/2014/main" val="1728834577"/>
                    </a:ext>
                  </a:extLst>
                </a:gridCol>
                <a:gridCol w="5894982">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Natural Selection &amp; Evolution</a:t>
                      </a:r>
                    </a:p>
                    <a:p>
                      <a:pPr>
                        <a:lnSpc>
                          <a:spcPct val="150000"/>
                        </a:lnSpc>
                      </a:pPr>
                      <a:r>
                        <a:rPr lang="en-GB" sz="1200" b="0" u="none" dirty="0">
                          <a:solidFill>
                            <a:schemeClr val="tx1"/>
                          </a:solidFill>
                        </a:rPr>
                        <a:t>New species eventually form when natural selection occurs over many generations. </a:t>
                      </a:r>
                    </a:p>
                    <a:p>
                      <a:pPr>
                        <a:lnSpc>
                          <a:spcPct val="150000"/>
                        </a:lnSpc>
                      </a:pPr>
                      <a:r>
                        <a:rPr lang="en-GB" sz="1200" b="0" u="none" dirty="0">
                          <a:solidFill>
                            <a:schemeClr val="tx1"/>
                          </a:solidFill>
                        </a:rPr>
                        <a:t>For example, if a population gets separated into two separate populations (e.g. because of geographical or climate changes), the population will be exposed to different environments. Natural selection might select different characteristics which causes two species to evolve after many generations. </a:t>
                      </a:r>
                    </a:p>
                    <a:p>
                      <a:pPr>
                        <a:lnSpc>
                          <a:spcPct val="150000"/>
                        </a:lnSpc>
                      </a:pPr>
                      <a:r>
                        <a:rPr lang="en-GB" sz="1200" b="0" u="none" dirty="0">
                          <a:solidFill>
                            <a:schemeClr val="tx1"/>
                          </a:solidFill>
                        </a:rPr>
                        <a:t>Charles Darwin observed the results of evolution in the Galapagos Islands. Darwin observed that there were many species of finches on the islands that were all very similar. The difference between them was their beaks. On some islands, the finches had beaks that were good at picking up and eating seeds. Others had much stronger beaks that were good for cracking nuts. Darwin suggested that the finches had a common ancestor. The different beaks resulted from populations of finches becoming isolated from each other and being exposed to different types of food. </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sng" dirty="0">
                          <a:solidFill>
                            <a:schemeClr val="tx1"/>
                          </a:solidFill>
                        </a:rPr>
                        <a:t>Extinction</a:t>
                      </a:r>
                    </a:p>
                    <a:p>
                      <a:pPr>
                        <a:lnSpc>
                          <a:spcPct val="150000"/>
                        </a:lnSpc>
                      </a:pPr>
                      <a:r>
                        <a:rPr lang="en-GB" sz="1200" b="0" u="none" dirty="0">
                          <a:solidFill>
                            <a:schemeClr val="tx1"/>
                          </a:solidFill>
                        </a:rPr>
                        <a:t>Natural selection and evolution require that individuals in a population are exposed to changes in an environment. Those that are best suited to the environment then survive, reproduce and pass on favourable alleles. This process takes a lot of time. Sometimes, changes happen very quickly or are so large that no individuals survive; this is called extinction. </a:t>
                      </a:r>
                    </a:p>
                    <a:p>
                      <a:pPr>
                        <a:lnSpc>
                          <a:spcPct val="150000"/>
                        </a:lnSpc>
                      </a:pPr>
                      <a:r>
                        <a:rPr lang="en-GB" sz="1200" b="0" u="none" dirty="0">
                          <a:solidFill>
                            <a:schemeClr val="tx1"/>
                          </a:solidFill>
                        </a:rPr>
                        <a:t>Extinction can be caused by new predators, new diseases, food sources becoming scarce. Natural disasters and rapid climate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black and white drawing of a bird's head&#10;&#10;Description automatically generated">
            <a:extLst>
              <a:ext uri="{FF2B5EF4-FFF2-40B4-BE49-F238E27FC236}">
                <a16:creationId xmlns:a16="http://schemas.microsoft.com/office/drawing/2014/main" id="{494F1A68-2A19-2DB0-044A-17852B7D80CD}"/>
              </a:ext>
            </a:extLst>
          </p:cNvPr>
          <p:cNvPicPr>
            <a:picLocks noChangeAspect="1"/>
          </p:cNvPicPr>
          <p:nvPr/>
        </p:nvPicPr>
        <p:blipFill>
          <a:blip r:embed="rId2"/>
          <a:stretch>
            <a:fillRect/>
          </a:stretch>
        </p:blipFill>
        <p:spPr>
          <a:xfrm>
            <a:off x="1025201" y="4160450"/>
            <a:ext cx="2852340" cy="2151140"/>
          </a:xfrm>
          <a:prstGeom prst="rect">
            <a:avLst/>
          </a:prstGeom>
        </p:spPr>
      </p:pic>
      <p:pic>
        <p:nvPicPr>
          <p:cNvPr id="7" name="Picture 6" descr="A collage of birds&#10;&#10;Description automatically generated">
            <a:extLst>
              <a:ext uri="{FF2B5EF4-FFF2-40B4-BE49-F238E27FC236}">
                <a16:creationId xmlns:a16="http://schemas.microsoft.com/office/drawing/2014/main" id="{EFE9D3E0-9DA4-B5C5-255E-86CA84339A3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766323" y="4160451"/>
            <a:ext cx="2491668" cy="2151140"/>
          </a:xfrm>
          <a:prstGeom prst="rect">
            <a:avLst/>
          </a:prstGeom>
        </p:spPr>
      </p:pic>
      <p:sp>
        <p:nvSpPr>
          <p:cNvPr id="3" name="Slide Number Placeholder 2">
            <a:extLst>
              <a:ext uri="{FF2B5EF4-FFF2-40B4-BE49-F238E27FC236}">
                <a16:creationId xmlns:a16="http://schemas.microsoft.com/office/drawing/2014/main" id="{75E6BF0D-2A5F-A18F-F666-E70946DF883C}"/>
              </a:ext>
            </a:extLst>
          </p:cNvPr>
          <p:cNvSpPr>
            <a:spLocks noGrp="1"/>
          </p:cNvSpPr>
          <p:nvPr>
            <p:ph type="sldNum" sz="quarter" idx="12"/>
          </p:nvPr>
        </p:nvSpPr>
        <p:spPr/>
        <p:txBody>
          <a:bodyPr/>
          <a:lstStyle/>
          <a:p>
            <a:fld id="{A49C798E-A141-4728-B2C1-C020555BD9EF}" type="slidenum">
              <a:rPr lang="en-GB" smtClean="0"/>
              <a:t>66</a:t>
            </a:fld>
            <a:endParaRPr lang="en-GB"/>
          </a:p>
        </p:txBody>
      </p:sp>
    </p:spTree>
    <p:extLst>
      <p:ext uri="{BB962C8B-B14F-4D97-AF65-F5344CB8AC3E}">
        <p14:creationId xmlns:p14="http://schemas.microsoft.com/office/powerpoint/2010/main" val="3886842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03200"/>
            <a:ext cx="6311900" cy="8327536"/>
          </a:xfrm>
          <a:prstGeom prst="rect">
            <a:avLst/>
          </a:prstGeom>
          <a:noFill/>
          <a:ln w="28575">
            <a:noFill/>
          </a:ln>
        </p:spPr>
        <p:txBody>
          <a:bodyPr wrap="square" rtlCol="0">
            <a:spAutoFit/>
          </a:bodyPr>
          <a:lstStyle/>
          <a:p>
            <a:pPr>
              <a:lnSpc>
                <a:spcPct val="150000"/>
              </a:lnSpc>
            </a:pPr>
            <a:r>
              <a:rPr lang="en-GB" sz="1400" b="1" u="sng" dirty="0"/>
              <a:t>Rehearsal Questions</a:t>
            </a:r>
          </a:p>
          <a:p>
            <a:pPr marL="228600" indent="-228600">
              <a:lnSpc>
                <a:spcPct val="200000"/>
              </a:lnSpc>
              <a:buAutoNum type="alphaLcPeriod"/>
            </a:pPr>
            <a:r>
              <a:rPr lang="en-GB" sz="1200" dirty="0"/>
              <a:t>How many generations are required for evolution by natural selection to occur?</a:t>
            </a:r>
          </a:p>
          <a:p>
            <a:pPr>
              <a:lnSpc>
                <a:spcPct val="200000"/>
              </a:lnSpc>
            </a:pPr>
            <a:r>
              <a:rPr lang="en-GB" sz="1200" dirty="0"/>
              <a:t>………………………………………………………………………………………………………………………………………………………….</a:t>
            </a:r>
          </a:p>
          <a:p>
            <a:pPr marL="228600" indent="-228600">
              <a:lnSpc>
                <a:spcPct val="200000"/>
              </a:lnSpc>
              <a:buAutoNum type="alphaLcPeriod" startAt="2"/>
            </a:pPr>
            <a:r>
              <a:rPr lang="en-GB" sz="1200" dirty="0"/>
              <a:t>How could you find out if two individuals are in the same species? </a:t>
            </a:r>
          </a:p>
          <a:p>
            <a:pPr>
              <a:lnSpc>
                <a:spcPct val="200000"/>
              </a:lnSpc>
            </a:pPr>
            <a:r>
              <a:rPr lang="en-GB" sz="1200" dirty="0"/>
              <a:t>………………………………………………………………………………………………………………………………………………………….</a:t>
            </a:r>
          </a:p>
          <a:p>
            <a:pPr marL="228600" indent="-228600">
              <a:lnSpc>
                <a:spcPct val="200000"/>
              </a:lnSpc>
              <a:buAutoNum type="alphaLcPeriod" startAt="3"/>
            </a:pPr>
            <a:r>
              <a:rPr lang="en-GB" sz="1200" dirty="0"/>
              <a:t>What do we call it when all of the individuals in a species die? </a:t>
            </a:r>
          </a:p>
          <a:p>
            <a:pPr>
              <a:lnSpc>
                <a:spcPct val="200000"/>
              </a:lnSpc>
            </a:pPr>
            <a:r>
              <a:rPr lang="en-GB" sz="1200" dirty="0"/>
              <a:t>…………………………………………………………………………………………………………………………………………………………</a:t>
            </a:r>
          </a:p>
          <a:p>
            <a:pPr marL="228600" indent="-228600">
              <a:lnSpc>
                <a:spcPct val="200000"/>
              </a:lnSpc>
              <a:buAutoNum type="alphaLcPeriod" startAt="4"/>
            </a:pPr>
            <a:r>
              <a:rPr lang="en-GB" sz="1200" dirty="0"/>
              <a:t>Sometimes changes to the environment happen so quickly that natural selection doesn’t occur. This is because all of the individuals die. What do we call it when all of the individuals in a species die </a:t>
            </a:r>
          </a:p>
          <a:p>
            <a:pPr>
              <a:lnSpc>
                <a:spcPct val="200000"/>
              </a:lnSpc>
            </a:pPr>
            <a:r>
              <a:rPr lang="en-GB" sz="1200" dirty="0"/>
              <a:t>…………………………………………………………………………………………………………………………………………………………</a:t>
            </a:r>
          </a:p>
          <a:p>
            <a:pPr marL="228600" indent="-228600">
              <a:lnSpc>
                <a:spcPct val="200000"/>
              </a:lnSpc>
              <a:buAutoNum type="alphaLcPeriod" startAt="5"/>
            </a:pPr>
            <a:r>
              <a:rPr lang="en-GB" sz="1200" dirty="0"/>
              <a:t>Give one specific cause of extinction. </a:t>
            </a:r>
          </a:p>
          <a:p>
            <a:pPr>
              <a:lnSpc>
                <a:spcPct val="200000"/>
              </a:lnSpc>
            </a:pPr>
            <a:r>
              <a:rPr lang="en-GB" sz="1200" dirty="0"/>
              <a:t>…………………………………………………………………………………………………………………………………………………………</a:t>
            </a:r>
          </a:p>
          <a:p>
            <a:pPr>
              <a:lnSpc>
                <a:spcPct val="200000"/>
              </a:lnSpc>
            </a:pPr>
            <a:r>
              <a:rPr lang="en-GB" sz="1200" dirty="0"/>
              <a:t>f.    Two individuals reproduce and have fertile offspring. Are the individuals the same species? </a:t>
            </a:r>
          </a:p>
          <a:p>
            <a:pPr>
              <a:lnSpc>
                <a:spcPct val="200000"/>
              </a:lnSpc>
            </a:pPr>
            <a:r>
              <a:rPr lang="en-GB" sz="1200" dirty="0"/>
              <a:t>…………………………………………………………………………………………………………………………………………………………</a:t>
            </a:r>
          </a:p>
          <a:p>
            <a:pPr>
              <a:lnSpc>
                <a:spcPct val="200000"/>
              </a:lnSpc>
            </a:pPr>
            <a:r>
              <a:rPr lang="en-GB" sz="1200" dirty="0"/>
              <a:t>g.   There are many causes of extinction. State one cause of extinction. </a:t>
            </a:r>
          </a:p>
          <a:p>
            <a:pPr>
              <a:lnSpc>
                <a:spcPct val="200000"/>
              </a:lnSpc>
            </a:pPr>
            <a:r>
              <a:rPr lang="en-GB" sz="1200" dirty="0"/>
              <a:t>…………………………………………………………………………………………………………………………………………………………h.   Define ‘extinction’. </a:t>
            </a:r>
          </a:p>
          <a:p>
            <a:pPr>
              <a:lnSpc>
                <a:spcPct val="200000"/>
              </a:lnSpc>
            </a:pPr>
            <a:r>
              <a:rPr lang="en-GB" sz="1200" dirty="0"/>
              <a:t>…………………………………………………………………………………………………………………………………………………………</a:t>
            </a:r>
          </a:p>
          <a:p>
            <a:pPr>
              <a:lnSpc>
                <a:spcPct val="200000"/>
              </a:lnSpc>
            </a:pPr>
            <a:r>
              <a:rPr lang="en-GB" sz="1200" dirty="0" err="1"/>
              <a:t>i</a:t>
            </a:r>
            <a:r>
              <a:rPr lang="en-GB" sz="1200" dirty="0"/>
              <a:t>.   A lion and a tiger produce an infertile liger. Are the lion and tiger the same species?</a:t>
            </a:r>
          </a:p>
          <a:p>
            <a:pPr>
              <a:lnSpc>
                <a:spcPct val="200000"/>
              </a:lnSpc>
            </a:pPr>
            <a:r>
              <a:rPr lang="en-GB" sz="1200" dirty="0"/>
              <a:t>…………………………………………………………………………………………………………………………………………………………</a:t>
            </a: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p>
        </p:txBody>
      </p:sp>
      <p:sp>
        <p:nvSpPr>
          <p:cNvPr id="13" name="Slide Number Placeholder 12">
            <a:extLst>
              <a:ext uri="{FF2B5EF4-FFF2-40B4-BE49-F238E27FC236}">
                <a16:creationId xmlns:a16="http://schemas.microsoft.com/office/drawing/2014/main" id="{04006380-3FCC-869C-A162-210E94EA53F2}"/>
              </a:ext>
            </a:extLst>
          </p:cNvPr>
          <p:cNvSpPr>
            <a:spLocks noGrp="1"/>
          </p:cNvSpPr>
          <p:nvPr>
            <p:ph type="sldNum" sz="quarter" idx="12"/>
          </p:nvPr>
        </p:nvSpPr>
        <p:spPr/>
        <p:txBody>
          <a:bodyPr/>
          <a:lstStyle/>
          <a:p>
            <a:fld id="{A49C798E-A141-4728-B2C1-C020555BD9EF}" type="slidenum">
              <a:rPr lang="en-GB" smtClean="0"/>
              <a:t>67</a:t>
            </a:fld>
            <a:endParaRPr lang="en-GB"/>
          </a:p>
        </p:txBody>
      </p:sp>
    </p:spTree>
    <p:extLst>
      <p:ext uri="{BB962C8B-B14F-4D97-AF65-F5344CB8AC3E}">
        <p14:creationId xmlns:p14="http://schemas.microsoft.com/office/powerpoint/2010/main" val="13004713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5603714"/>
          </a:xfrm>
          <a:prstGeom prst="rect">
            <a:avLst/>
          </a:prstGeom>
          <a:noFill/>
        </p:spPr>
        <p:txBody>
          <a:bodyPr wrap="square" rtlCol="0">
            <a:spAutoFit/>
          </a:bodyPr>
          <a:lstStyle/>
          <a:p>
            <a:pPr>
              <a:lnSpc>
                <a:spcPct val="150000"/>
              </a:lnSpc>
            </a:pPr>
            <a:r>
              <a:rPr lang="en-GB" sz="1200" b="1" u="sng" dirty="0"/>
              <a:t>If I didn’t</a:t>
            </a:r>
          </a:p>
          <a:p>
            <a:pPr>
              <a:lnSpc>
                <a:spcPct val="150000"/>
              </a:lnSpc>
            </a:pPr>
            <a:endParaRPr lang="en-GB" sz="1200" b="1" u="sng" dirty="0"/>
          </a:p>
          <a:p>
            <a:pPr>
              <a:lnSpc>
                <a:spcPct val="150000"/>
              </a:lnSpc>
            </a:pPr>
            <a:r>
              <a:rPr lang="en-GB" sz="1200" b="1" dirty="0"/>
              <a:t>I DO    </a:t>
            </a:r>
            <a:r>
              <a:rPr lang="en-GB" sz="1200" dirty="0"/>
              <a:t>If variation didn’t exist, how would it affect natural selection?</a:t>
            </a:r>
          </a:p>
          <a:p>
            <a:pPr>
              <a:lnSpc>
                <a:spcPct val="150000"/>
              </a:lnSpc>
            </a:pPr>
            <a:r>
              <a:rPr lang="en-GB" sz="1200" dirty="0"/>
              <a:t>………………………………………………………………………………………………………………………………………………………………………………………………………………………………………………………………………………………………………………………………………………………………………………………………………………………………………………………………………</a:t>
            </a:r>
          </a:p>
          <a:p>
            <a:pPr>
              <a:lnSpc>
                <a:spcPct val="150000"/>
              </a:lnSpc>
            </a:pPr>
            <a:r>
              <a:rPr lang="en-GB" sz="1200" b="1" dirty="0"/>
              <a:t>YOU DO </a:t>
            </a:r>
            <a:r>
              <a:rPr lang="en-GB" sz="1200" dirty="0"/>
              <a:t>If variation didn’t exist, how would it affect evolution?</a:t>
            </a:r>
          </a:p>
          <a:p>
            <a:pPr>
              <a:lnSpc>
                <a:spcPct val="150000"/>
              </a:lnSpc>
            </a:pPr>
            <a:r>
              <a:rPr lang="en-GB" sz="1200" dirty="0"/>
              <a:t>………………………………………………………………………………………………………………………………………………………………………………………………………………………………………………………………………………………………………………………………………………………………………………………………………………………………………………………………………</a:t>
            </a:r>
          </a:p>
          <a:p>
            <a:pPr>
              <a:lnSpc>
                <a:spcPct val="150000"/>
              </a:lnSpc>
            </a:pPr>
            <a:r>
              <a:rPr lang="en-GB" sz="1200" b="1" dirty="0"/>
              <a:t>YOU DO </a:t>
            </a:r>
            <a:r>
              <a:rPr lang="en-GB" sz="1200" dirty="0"/>
              <a:t>If a species reproduces asexually, how would it affect natural selection?</a:t>
            </a:r>
          </a:p>
          <a:p>
            <a:pPr>
              <a:lnSpc>
                <a:spcPct val="150000"/>
              </a:lnSpc>
            </a:pPr>
            <a:r>
              <a:rPr lang="en-GB" sz="1200" dirty="0"/>
              <a:t>………………………………………………………………………………………………………………………………………………………………………………………………………………………………………………………………………………………………………………………………………………………………………………………………………………………………………………………………………</a:t>
            </a:r>
          </a:p>
          <a:p>
            <a:pPr>
              <a:lnSpc>
                <a:spcPct val="150000"/>
              </a:lnSpc>
            </a:pPr>
            <a:endParaRPr lang="en-GB" sz="1200" dirty="0"/>
          </a:p>
          <a:p>
            <a:pPr>
              <a:lnSpc>
                <a:spcPct val="150000"/>
              </a:lnSpc>
            </a:pPr>
            <a:r>
              <a:rPr lang="en-GB" sz="1200" b="1" dirty="0"/>
              <a:t>YOU DO </a:t>
            </a:r>
            <a:r>
              <a:rPr lang="en-GB" sz="1200" dirty="0"/>
              <a:t>If a species reproduces asexually, how would it affect evolution?</a:t>
            </a:r>
          </a:p>
          <a:p>
            <a:pPr>
              <a:lnSpc>
                <a:spcPct val="150000"/>
              </a:lnSpc>
            </a:pPr>
            <a:r>
              <a:rPr lang="en-GB" sz="1200" dirty="0"/>
              <a:t>………………………………………………………………………………………………………………………………………………………………………………………………………………………………………………………………………………………………………………………………………………………………………………………………………………………………………………………………………</a:t>
            </a:r>
          </a:p>
          <a:p>
            <a:pPr>
              <a:lnSpc>
                <a:spcPct val="150000"/>
              </a:lnSpc>
            </a:pPr>
            <a:endParaRPr lang="en-GB" sz="1200" b="1" dirty="0"/>
          </a:p>
        </p:txBody>
      </p:sp>
      <p:sp>
        <p:nvSpPr>
          <p:cNvPr id="5" name="Slide Number Placeholder 4">
            <a:extLst>
              <a:ext uri="{FF2B5EF4-FFF2-40B4-BE49-F238E27FC236}">
                <a16:creationId xmlns:a16="http://schemas.microsoft.com/office/drawing/2014/main" id="{D5961453-BC6A-5DAE-2450-D0EC62885899}"/>
              </a:ext>
            </a:extLst>
          </p:cNvPr>
          <p:cNvSpPr>
            <a:spLocks noGrp="1"/>
          </p:cNvSpPr>
          <p:nvPr>
            <p:ph type="sldNum" sz="quarter" idx="12"/>
          </p:nvPr>
        </p:nvSpPr>
        <p:spPr/>
        <p:txBody>
          <a:bodyPr/>
          <a:lstStyle/>
          <a:p>
            <a:fld id="{A49C798E-A141-4728-B2C1-C020555BD9EF}" type="slidenum">
              <a:rPr lang="en-GB" smtClean="0"/>
              <a:t>68</a:t>
            </a:fld>
            <a:endParaRPr lang="en-GB"/>
          </a:p>
        </p:txBody>
      </p:sp>
    </p:spTree>
    <p:extLst>
      <p:ext uri="{BB962C8B-B14F-4D97-AF65-F5344CB8AC3E}">
        <p14:creationId xmlns:p14="http://schemas.microsoft.com/office/powerpoint/2010/main" val="371634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5880712"/>
          </a:xfrm>
          <a:prstGeom prst="rect">
            <a:avLst/>
          </a:prstGeom>
          <a:noFill/>
        </p:spPr>
        <p:txBody>
          <a:bodyPr wrap="square" rtlCol="0">
            <a:spAutoFit/>
          </a:bodyPr>
          <a:lstStyle/>
          <a:p>
            <a:pPr>
              <a:lnSpc>
                <a:spcPct val="150000"/>
              </a:lnSpc>
            </a:pPr>
            <a:r>
              <a:rPr lang="en-GB" sz="1200" b="1" u="sng" dirty="0"/>
              <a:t>Spaced Retrieval</a:t>
            </a:r>
          </a:p>
          <a:p>
            <a:pPr>
              <a:lnSpc>
                <a:spcPct val="150000"/>
              </a:lnSpc>
            </a:pPr>
            <a:r>
              <a:rPr lang="en-GB" sz="1200" dirty="0"/>
              <a:t>Extinction can be caused by new diseases. The following questions relate to disease. </a:t>
            </a:r>
          </a:p>
          <a:p>
            <a:pPr marL="228600" indent="-228600">
              <a:lnSpc>
                <a:spcPct val="150000"/>
              </a:lnSpc>
              <a:buAutoNum type="arabicPeriod"/>
            </a:pPr>
            <a:r>
              <a:rPr lang="en-GB" sz="1200" dirty="0"/>
              <a:t>Define ‘pathogen’. </a:t>
            </a:r>
          </a:p>
          <a:p>
            <a:pPr>
              <a:lnSpc>
                <a:spcPct val="150000"/>
              </a:lnSpc>
            </a:pPr>
            <a:r>
              <a:rPr lang="en-GB" sz="1200" dirty="0"/>
              <a:t>……………………………………………………………………………………………………………………………………………………….</a:t>
            </a:r>
          </a:p>
          <a:p>
            <a:pPr>
              <a:lnSpc>
                <a:spcPct val="150000"/>
              </a:lnSpc>
            </a:pPr>
            <a:r>
              <a:rPr lang="en-GB" sz="1200" dirty="0"/>
              <a:t>2. Name four types of pathogen. </a:t>
            </a:r>
          </a:p>
          <a:p>
            <a:pPr>
              <a:lnSpc>
                <a:spcPct val="150000"/>
              </a:lnSpc>
            </a:pPr>
            <a:r>
              <a:rPr lang="en-GB" sz="1200" dirty="0"/>
              <a:t>……………………………………………………………………………………………………………………………………………………….</a:t>
            </a:r>
          </a:p>
          <a:p>
            <a:pPr>
              <a:lnSpc>
                <a:spcPct val="150000"/>
              </a:lnSpc>
            </a:pPr>
            <a:r>
              <a:rPr lang="en-GB" sz="1200" dirty="0"/>
              <a:t>3. List three ways that our bodies prevent pathogens from entering our tissues. </a:t>
            </a:r>
          </a:p>
          <a:p>
            <a:pPr marL="228600" indent="-228600">
              <a:lnSpc>
                <a:spcPct val="150000"/>
              </a:lnSpc>
              <a:buAutoNum type="alphaLcPeriod"/>
            </a:pPr>
            <a:r>
              <a:rPr lang="en-GB" sz="1200" dirty="0"/>
              <a:t>………………………………………………………………………………………………………….</a:t>
            </a:r>
          </a:p>
          <a:p>
            <a:pPr marL="228600" indent="-228600">
              <a:lnSpc>
                <a:spcPct val="150000"/>
              </a:lnSpc>
              <a:buFontTx/>
              <a:buAutoNum type="alphaLcPeriod"/>
            </a:pPr>
            <a:r>
              <a:rPr lang="en-GB" sz="1200" dirty="0"/>
              <a:t>………………………………………………………………………………………………………….</a:t>
            </a:r>
          </a:p>
          <a:p>
            <a:pPr marL="228600" indent="-228600">
              <a:lnSpc>
                <a:spcPct val="150000"/>
              </a:lnSpc>
              <a:buFontTx/>
              <a:buAutoNum type="alphaLcPeriod"/>
            </a:pPr>
            <a:r>
              <a:rPr lang="en-GB" sz="1200" dirty="0"/>
              <a:t>………………………………………………………………………………………………………….</a:t>
            </a:r>
          </a:p>
          <a:p>
            <a:pPr>
              <a:lnSpc>
                <a:spcPct val="150000"/>
              </a:lnSpc>
            </a:pPr>
            <a:r>
              <a:rPr lang="en-GB" sz="1200" dirty="0"/>
              <a:t>4. Which type of blood cell is involved in fighting infections? </a:t>
            </a:r>
          </a:p>
          <a:p>
            <a:pPr>
              <a:lnSpc>
                <a:spcPct val="150000"/>
              </a:lnSpc>
            </a:pPr>
            <a:r>
              <a:rPr lang="en-GB" sz="1200" dirty="0"/>
              <a:t>……………………………………………………………………………………………………………………………………………………….</a:t>
            </a:r>
          </a:p>
          <a:p>
            <a:pPr>
              <a:lnSpc>
                <a:spcPct val="150000"/>
              </a:lnSpc>
            </a:pPr>
            <a:r>
              <a:rPr lang="en-GB" sz="1200" dirty="0"/>
              <a:t>5. List three ways that those blood cells fight infections. </a:t>
            </a:r>
          </a:p>
          <a:p>
            <a:pPr marL="228600" indent="-228600">
              <a:lnSpc>
                <a:spcPct val="150000"/>
              </a:lnSpc>
              <a:buAutoNum type="alphaLcPeriod"/>
            </a:pPr>
            <a:r>
              <a:rPr lang="en-GB" sz="1200" dirty="0"/>
              <a:t>………………………………………………………………………………………………………….</a:t>
            </a:r>
          </a:p>
          <a:p>
            <a:pPr marL="228600" indent="-228600">
              <a:lnSpc>
                <a:spcPct val="150000"/>
              </a:lnSpc>
              <a:buFontTx/>
              <a:buAutoNum type="alphaLcPeriod"/>
            </a:pPr>
            <a:r>
              <a:rPr lang="en-GB" sz="1200" dirty="0"/>
              <a:t>………………………………………………………………………………………………………….</a:t>
            </a:r>
          </a:p>
          <a:p>
            <a:pPr marL="228600" indent="-228600">
              <a:lnSpc>
                <a:spcPct val="150000"/>
              </a:lnSpc>
              <a:buFontTx/>
              <a:buAutoNum type="alphaLcPeriod"/>
            </a:pPr>
            <a:r>
              <a:rPr lang="en-GB" sz="1200" dirty="0"/>
              <a:t>………………………………………………………………………………………………………….</a:t>
            </a:r>
          </a:p>
          <a:p>
            <a:pPr>
              <a:lnSpc>
                <a:spcPct val="150000"/>
              </a:lnSpc>
            </a:pPr>
            <a:r>
              <a:rPr lang="en-GB" sz="1200" dirty="0"/>
              <a:t>6. Which type of pathogen can be killed using antibiotics? </a:t>
            </a:r>
          </a:p>
          <a:p>
            <a:pPr>
              <a:lnSpc>
                <a:spcPct val="150000"/>
              </a:lnSpc>
            </a:pPr>
            <a:r>
              <a:rPr lang="en-GB" sz="1200" dirty="0"/>
              <a:t>……………………………………………………………………………………………………………………………………………………….</a:t>
            </a:r>
          </a:p>
          <a:p>
            <a:pPr>
              <a:lnSpc>
                <a:spcPct val="150000"/>
              </a:lnSpc>
            </a:pPr>
            <a:r>
              <a:rPr lang="en-GB" sz="1200" dirty="0"/>
              <a:t>7. Which type of pathogen can produce toxins? </a:t>
            </a:r>
          </a:p>
          <a:p>
            <a:pPr>
              <a:lnSpc>
                <a:spcPct val="150000"/>
              </a:lnSpc>
            </a:pPr>
            <a:r>
              <a:rPr lang="en-GB" sz="1200" dirty="0"/>
              <a:t>……………………………………………………………………………………………………………………………………………………….</a:t>
            </a:r>
          </a:p>
          <a:p>
            <a:pPr>
              <a:lnSpc>
                <a:spcPct val="150000"/>
              </a:lnSpc>
            </a:pPr>
            <a:endParaRPr lang="en-GB" sz="1200" dirty="0"/>
          </a:p>
        </p:txBody>
      </p:sp>
      <p:sp>
        <p:nvSpPr>
          <p:cNvPr id="3" name="Slide Number Placeholder 2">
            <a:extLst>
              <a:ext uri="{FF2B5EF4-FFF2-40B4-BE49-F238E27FC236}">
                <a16:creationId xmlns:a16="http://schemas.microsoft.com/office/drawing/2014/main" id="{CD94104F-17BE-6271-A32A-B876443562E2}"/>
              </a:ext>
            </a:extLst>
          </p:cNvPr>
          <p:cNvSpPr>
            <a:spLocks noGrp="1"/>
          </p:cNvSpPr>
          <p:nvPr>
            <p:ph type="sldNum" sz="quarter" idx="12"/>
          </p:nvPr>
        </p:nvSpPr>
        <p:spPr/>
        <p:txBody>
          <a:bodyPr/>
          <a:lstStyle/>
          <a:p>
            <a:fld id="{A49C798E-A141-4728-B2C1-C020555BD9EF}" type="slidenum">
              <a:rPr lang="en-GB" smtClean="0"/>
              <a:t>69</a:t>
            </a:fld>
            <a:endParaRPr lang="en-GB"/>
          </a:p>
        </p:txBody>
      </p:sp>
    </p:spTree>
    <p:extLst>
      <p:ext uri="{BB962C8B-B14F-4D97-AF65-F5344CB8AC3E}">
        <p14:creationId xmlns:p14="http://schemas.microsoft.com/office/powerpoint/2010/main" val="163815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12945037"/>
              </p:ext>
            </p:extLst>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rPr>
                        <a:t>TRIPLE SCIENCE ONLY: Advantages and Disadvantages of sexual and asexual </a:t>
                      </a:r>
                      <a:r>
                        <a:rPr lang="en-GB" sz="1200" u="sng" dirty="0">
                          <a:solidFill>
                            <a:schemeClr val="tx1"/>
                          </a:solidFill>
                          <a:latin typeface="+mn-lt"/>
                        </a:rPr>
                        <a:t>reproduction</a:t>
                      </a:r>
                    </a:p>
                    <a:p>
                      <a:pPr fontAlgn="base">
                        <a:lnSpc>
                          <a:spcPct val="150000"/>
                        </a:lnSpc>
                      </a:pPr>
                      <a:r>
                        <a:rPr lang="en-US" sz="1200" b="0" i="0" u="sng" kern="1200" dirty="0">
                          <a:solidFill>
                            <a:schemeClr val="tx1"/>
                          </a:solidFill>
                          <a:effectLst/>
                          <a:latin typeface="+mn-lt"/>
                          <a:ea typeface="+mn-ea"/>
                          <a:cs typeface="+mn-cs"/>
                        </a:rPr>
                        <a:t>The </a:t>
                      </a:r>
                      <a:r>
                        <a:rPr lang="en-US" sz="1200" b="1" i="0" u="sng" kern="1200" dirty="0">
                          <a:solidFill>
                            <a:schemeClr val="tx1"/>
                          </a:solidFill>
                          <a:effectLst/>
                          <a:latin typeface="+mn-lt"/>
                          <a:ea typeface="+mn-ea"/>
                          <a:cs typeface="+mn-cs"/>
                        </a:rPr>
                        <a:t>advantages</a:t>
                      </a:r>
                      <a:r>
                        <a:rPr lang="en-US" sz="1200" b="0" i="0" u="sng" kern="1200" dirty="0">
                          <a:solidFill>
                            <a:schemeClr val="tx1"/>
                          </a:solidFill>
                          <a:effectLst/>
                          <a:latin typeface="+mn-lt"/>
                          <a:ea typeface="+mn-ea"/>
                          <a:cs typeface="+mn-cs"/>
                        </a:rPr>
                        <a:t> of sexual reproduction:</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Produces variation in the offspring</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The </a:t>
                      </a:r>
                      <a:r>
                        <a:rPr lang="en-US" sz="1200" b="0" i="1" kern="1200" dirty="0">
                          <a:solidFill>
                            <a:schemeClr val="tx1"/>
                          </a:solidFill>
                          <a:effectLst/>
                          <a:latin typeface="+mn-lt"/>
                          <a:ea typeface="+mn-ea"/>
                          <a:cs typeface="+mn-cs"/>
                        </a:rPr>
                        <a:t>species</a:t>
                      </a:r>
                      <a:r>
                        <a:rPr lang="en-US" sz="1200" b="0" i="0" kern="1200" dirty="0">
                          <a:solidFill>
                            <a:schemeClr val="tx1"/>
                          </a:solidFill>
                          <a:effectLst/>
                          <a:latin typeface="+mn-lt"/>
                          <a:ea typeface="+mn-ea"/>
                          <a:cs typeface="+mn-cs"/>
                        </a:rPr>
                        <a:t> can adapt to new environments due to variation, which gives them a survival advantage</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disease</a:t>
                      </a:r>
                      <a:r>
                        <a:rPr lang="en-US" sz="1200" b="0" i="0" kern="1200" dirty="0">
                          <a:solidFill>
                            <a:schemeClr val="tx1"/>
                          </a:solidFill>
                          <a:effectLst/>
                          <a:latin typeface="+mn-lt"/>
                          <a:ea typeface="+mn-ea"/>
                          <a:cs typeface="+mn-cs"/>
                        </a:rPr>
                        <a:t> is less likely to affect all the individuals in a population</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Humans can speed up natural selection through </a:t>
                      </a:r>
                      <a:r>
                        <a:rPr lang="en-US" sz="1200" b="1" i="0" kern="1200" dirty="0">
                          <a:solidFill>
                            <a:schemeClr val="tx1"/>
                          </a:solidFill>
                          <a:effectLst/>
                          <a:latin typeface="+mn-lt"/>
                          <a:ea typeface="+mn-ea"/>
                          <a:cs typeface="+mn-cs"/>
                        </a:rPr>
                        <a:t>selective breeding</a:t>
                      </a:r>
                      <a:r>
                        <a:rPr lang="en-US" sz="1200" b="0" i="0" kern="1200" dirty="0">
                          <a:solidFill>
                            <a:schemeClr val="tx1"/>
                          </a:solidFill>
                          <a:effectLst/>
                          <a:latin typeface="+mn-lt"/>
                          <a:ea typeface="+mn-ea"/>
                          <a:cs typeface="+mn-cs"/>
                        </a:rPr>
                        <a:t>, which can increase food production</a:t>
                      </a:r>
                    </a:p>
                    <a:p>
                      <a:pPr fontAlgn="base">
                        <a:lnSpc>
                          <a:spcPct val="150000"/>
                        </a:lnSpc>
                      </a:pPr>
                      <a:r>
                        <a:rPr lang="en-US" sz="1200" b="0" i="0" u="sng" kern="1200" dirty="0">
                          <a:solidFill>
                            <a:schemeClr val="tx1"/>
                          </a:solidFill>
                          <a:effectLst/>
                          <a:latin typeface="+mn-lt"/>
                          <a:ea typeface="+mn-ea"/>
                          <a:cs typeface="+mn-cs"/>
                        </a:rPr>
                        <a:t>The </a:t>
                      </a:r>
                      <a:r>
                        <a:rPr lang="en-US" sz="1200" b="1" i="0" u="sng" kern="1200" dirty="0">
                          <a:solidFill>
                            <a:schemeClr val="tx1"/>
                          </a:solidFill>
                          <a:effectLst/>
                          <a:latin typeface="+mn-lt"/>
                          <a:ea typeface="+mn-ea"/>
                          <a:cs typeface="+mn-cs"/>
                        </a:rPr>
                        <a:t>disadvantages</a:t>
                      </a:r>
                      <a:r>
                        <a:rPr lang="en-US" sz="1200" b="0" i="0" u="sng" kern="1200" dirty="0">
                          <a:solidFill>
                            <a:schemeClr val="tx1"/>
                          </a:solidFill>
                          <a:effectLst/>
                          <a:latin typeface="+mn-lt"/>
                          <a:ea typeface="+mn-ea"/>
                          <a:cs typeface="+mn-cs"/>
                        </a:rPr>
                        <a:t> of sexual reproduction:</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time and energy are needed to find a mate</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it is not possible for an isolated individual</a:t>
                      </a:r>
                    </a:p>
                    <a:p>
                      <a:pPr fontAlgn="base">
                        <a:lnSpc>
                          <a:spcPct val="150000"/>
                        </a:lnSpc>
                      </a:pPr>
                      <a:r>
                        <a:rPr lang="en-US" sz="1200" b="0" i="0" u="sng" kern="1200" dirty="0">
                          <a:solidFill>
                            <a:schemeClr val="tx1"/>
                          </a:solidFill>
                          <a:effectLst/>
                          <a:latin typeface="+mn-lt"/>
                          <a:ea typeface="+mn-ea"/>
                          <a:cs typeface="+mn-cs"/>
                        </a:rPr>
                        <a:t>The </a:t>
                      </a:r>
                      <a:r>
                        <a:rPr lang="en-US" sz="1200" b="1" i="0" u="sng" kern="1200" dirty="0">
                          <a:solidFill>
                            <a:schemeClr val="tx1"/>
                          </a:solidFill>
                          <a:effectLst/>
                          <a:latin typeface="+mn-lt"/>
                          <a:ea typeface="+mn-ea"/>
                          <a:cs typeface="+mn-cs"/>
                        </a:rPr>
                        <a:t>advantages</a:t>
                      </a:r>
                      <a:r>
                        <a:rPr lang="en-US" sz="1200" b="0" i="0" u="sng" kern="1200" dirty="0">
                          <a:solidFill>
                            <a:schemeClr val="tx1"/>
                          </a:solidFill>
                          <a:effectLst/>
                          <a:latin typeface="+mn-lt"/>
                          <a:ea typeface="+mn-ea"/>
                          <a:cs typeface="+mn-cs"/>
                        </a:rPr>
                        <a:t> of asexual reproduction include:</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the population can increase rapidly when the conditions are favourable</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only one parent is needed</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it is more time and energy efficient as you don't need a mate</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it is faster than sexual reproduction</a:t>
                      </a:r>
                    </a:p>
                    <a:p>
                      <a:pPr fontAlgn="base">
                        <a:lnSpc>
                          <a:spcPct val="150000"/>
                        </a:lnSpc>
                      </a:pPr>
                      <a:r>
                        <a:rPr lang="en-US" sz="1200" b="0" i="0" u="sng" kern="1200" dirty="0">
                          <a:solidFill>
                            <a:schemeClr val="tx1"/>
                          </a:solidFill>
                          <a:effectLst/>
                          <a:latin typeface="+mn-lt"/>
                          <a:ea typeface="+mn-ea"/>
                          <a:cs typeface="+mn-cs"/>
                        </a:rPr>
                        <a:t>The </a:t>
                      </a:r>
                      <a:r>
                        <a:rPr lang="en-US" sz="1200" b="1" i="0" u="sng" kern="1200" dirty="0">
                          <a:solidFill>
                            <a:schemeClr val="tx1"/>
                          </a:solidFill>
                          <a:effectLst/>
                          <a:latin typeface="+mn-lt"/>
                          <a:ea typeface="+mn-ea"/>
                          <a:cs typeface="+mn-cs"/>
                        </a:rPr>
                        <a:t>disadvantages</a:t>
                      </a:r>
                      <a:r>
                        <a:rPr lang="en-US" sz="1200" b="0" i="0" u="sng" kern="1200" dirty="0">
                          <a:solidFill>
                            <a:schemeClr val="tx1"/>
                          </a:solidFill>
                          <a:effectLst/>
                          <a:latin typeface="+mn-lt"/>
                          <a:ea typeface="+mn-ea"/>
                          <a:cs typeface="+mn-cs"/>
                        </a:rPr>
                        <a:t> of asexual reproduction include:</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it does not lead to variation in a population</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the species may only be suited to one habitat</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disease may affect all the individuals in a population</a:t>
                      </a:r>
                    </a:p>
                    <a:p>
                      <a:pPr algn="l">
                        <a:lnSpc>
                          <a:spcPct val="150000"/>
                        </a:lnSpc>
                      </a:pPr>
                      <a:endParaRPr lang="en-GB" sz="12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B837BB71-63B7-9D84-848F-31A74C8110A2}"/>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3377638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 (or alternative)</a:t>
            </a:r>
          </a:p>
          <a:p>
            <a:pPr>
              <a:lnSpc>
                <a:spcPct val="150000"/>
              </a:lnSpc>
            </a:pPr>
            <a:endParaRPr lang="en-GB" sz="1200" b="1" u="sng" dirty="0"/>
          </a:p>
        </p:txBody>
      </p:sp>
      <p:pic>
        <p:nvPicPr>
          <p:cNvPr id="7" name="Picture 6">
            <a:extLst>
              <a:ext uri="{FF2B5EF4-FFF2-40B4-BE49-F238E27FC236}">
                <a16:creationId xmlns:a16="http://schemas.microsoft.com/office/drawing/2014/main" id="{C2F47EA6-2D6E-2F7E-2564-4800E8CAEA68}"/>
              </a:ext>
            </a:extLst>
          </p:cNvPr>
          <p:cNvPicPr>
            <a:picLocks noChangeAspect="1"/>
          </p:cNvPicPr>
          <p:nvPr/>
        </p:nvPicPr>
        <p:blipFill>
          <a:blip r:embed="rId2"/>
          <a:stretch>
            <a:fillRect/>
          </a:stretch>
        </p:blipFill>
        <p:spPr>
          <a:xfrm>
            <a:off x="323385" y="918816"/>
            <a:ext cx="6211230" cy="5228990"/>
          </a:xfrm>
          <a:prstGeom prst="rect">
            <a:avLst/>
          </a:prstGeom>
        </p:spPr>
      </p:pic>
      <p:sp>
        <p:nvSpPr>
          <p:cNvPr id="3" name="Slide Number Placeholder 2">
            <a:extLst>
              <a:ext uri="{FF2B5EF4-FFF2-40B4-BE49-F238E27FC236}">
                <a16:creationId xmlns:a16="http://schemas.microsoft.com/office/drawing/2014/main" id="{DAD2BF92-7C73-EE4D-41A2-5CCFA28E8DE3}"/>
              </a:ext>
            </a:extLst>
          </p:cNvPr>
          <p:cNvSpPr>
            <a:spLocks noGrp="1"/>
          </p:cNvSpPr>
          <p:nvPr>
            <p:ph type="sldNum" sz="quarter" idx="12"/>
          </p:nvPr>
        </p:nvSpPr>
        <p:spPr/>
        <p:txBody>
          <a:bodyPr/>
          <a:lstStyle/>
          <a:p>
            <a:fld id="{A49C798E-A141-4728-B2C1-C020555BD9EF}" type="slidenum">
              <a:rPr lang="en-GB" smtClean="0"/>
              <a:t>70</a:t>
            </a:fld>
            <a:endParaRPr lang="en-GB"/>
          </a:p>
        </p:txBody>
      </p:sp>
    </p:spTree>
    <p:extLst>
      <p:ext uri="{BB962C8B-B14F-4D97-AF65-F5344CB8AC3E}">
        <p14:creationId xmlns:p14="http://schemas.microsoft.com/office/powerpoint/2010/main" val="3595900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FE1CB65-D305-2DAF-857F-DA2EE0869CAB}"/>
              </a:ext>
            </a:extLst>
          </p:cNvPr>
          <p:cNvPicPr>
            <a:picLocks noChangeAspect="1"/>
          </p:cNvPicPr>
          <p:nvPr/>
        </p:nvPicPr>
        <p:blipFill>
          <a:blip r:embed="rId2"/>
          <a:stretch>
            <a:fillRect/>
          </a:stretch>
        </p:blipFill>
        <p:spPr>
          <a:xfrm>
            <a:off x="259265" y="303613"/>
            <a:ext cx="6339469" cy="5902264"/>
          </a:xfrm>
          <a:prstGeom prst="rect">
            <a:avLst/>
          </a:prstGeom>
        </p:spPr>
      </p:pic>
      <p:pic>
        <p:nvPicPr>
          <p:cNvPr id="7" name="Picture 6">
            <a:extLst>
              <a:ext uri="{FF2B5EF4-FFF2-40B4-BE49-F238E27FC236}">
                <a16:creationId xmlns:a16="http://schemas.microsoft.com/office/drawing/2014/main" id="{A6B4FB9A-FF24-DF40-A97D-B8AF3470935C}"/>
              </a:ext>
            </a:extLst>
          </p:cNvPr>
          <p:cNvPicPr>
            <a:picLocks noChangeAspect="1"/>
          </p:cNvPicPr>
          <p:nvPr/>
        </p:nvPicPr>
        <p:blipFill>
          <a:blip r:embed="rId3"/>
          <a:stretch>
            <a:fillRect/>
          </a:stretch>
        </p:blipFill>
        <p:spPr>
          <a:xfrm>
            <a:off x="246268" y="6455000"/>
            <a:ext cx="6352466" cy="2236677"/>
          </a:xfrm>
          <a:prstGeom prst="rect">
            <a:avLst/>
          </a:prstGeom>
        </p:spPr>
      </p:pic>
      <p:sp>
        <p:nvSpPr>
          <p:cNvPr id="2" name="Slide Number Placeholder 1">
            <a:extLst>
              <a:ext uri="{FF2B5EF4-FFF2-40B4-BE49-F238E27FC236}">
                <a16:creationId xmlns:a16="http://schemas.microsoft.com/office/drawing/2014/main" id="{418E943D-50EA-D466-78C8-5DFD507C519D}"/>
              </a:ext>
            </a:extLst>
          </p:cNvPr>
          <p:cNvSpPr>
            <a:spLocks noGrp="1"/>
          </p:cNvSpPr>
          <p:nvPr>
            <p:ph type="sldNum" sz="quarter" idx="12"/>
          </p:nvPr>
        </p:nvSpPr>
        <p:spPr/>
        <p:txBody>
          <a:bodyPr/>
          <a:lstStyle/>
          <a:p>
            <a:fld id="{A49C798E-A141-4728-B2C1-C020555BD9EF}" type="slidenum">
              <a:rPr lang="en-GB" smtClean="0"/>
              <a:t>71</a:t>
            </a:fld>
            <a:endParaRPr lang="en-GB"/>
          </a:p>
        </p:txBody>
      </p:sp>
    </p:spTree>
    <p:extLst>
      <p:ext uri="{BB962C8B-B14F-4D97-AF65-F5344CB8AC3E}">
        <p14:creationId xmlns:p14="http://schemas.microsoft.com/office/powerpoint/2010/main" val="1623590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A197CB60-2232-1F8B-6477-2E608A694799}"/>
              </a:ext>
            </a:extLst>
          </p:cNvPr>
          <p:cNvSpPr>
            <a:spLocks noGrp="1"/>
          </p:cNvSpPr>
          <p:nvPr>
            <p:ph type="sldNum" sz="quarter" idx="12"/>
          </p:nvPr>
        </p:nvSpPr>
        <p:spPr/>
        <p:txBody>
          <a:bodyPr/>
          <a:lstStyle/>
          <a:p>
            <a:fld id="{A49C798E-A141-4728-B2C1-C020555BD9EF}" type="slidenum">
              <a:rPr lang="en-GB" smtClean="0"/>
              <a:t>72</a:t>
            </a:fld>
            <a:endParaRPr lang="en-GB"/>
          </a:p>
        </p:txBody>
      </p:sp>
    </p:spTree>
    <p:extLst>
      <p:ext uri="{BB962C8B-B14F-4D97-AF65-F5344CB8AC3E}">
        <p14:creationId xmlns:p14="http://schemas.microsoft.com/office/powerpoint/2010/main" val="37269916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1445E07A-E167-F993-BC43-3729D1DED19D}"/>
              </a:ext>
            </a:extLst>
          </p:cNvPr>
          <p:cNvSpPr>
            <a:spLocks noGrp="1"/>
          </p:cNvSpPr>
          <p:nvPr>
            <p:ph type="sldNum" sz="quarter" idx="12"/>
          </p:nvPr>
        </p:nvSpPr>
        <p:spPr/>
        <p:txBody>
          <a:bodyPr/>
          <a:lstStyle/>
          <a:p>
            <a:fld id="{A49C798E-A141-4728-B2C1-C020555BD9EF}" type="slidenum">
              <a:rPr lang="en-GB" smtClean="0"/>
              <a:t>73</a:t>
            </a:fld>
            <a:endParaRPr lang="en-GB"/>
          </a:p>
        </p:txBody>
      </p:sp>
    </p:spTree>
    <p:extLst>
      <p:ext uri="{BB962C8B-B14F-4D97-AF65-F5344CB8AC3E}">
        <p14:creationId xmlns:p14="http://schemas.microsoft.com/office/powerpoint/2010/main" val="25540577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2</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45010150"/>
              </p:ext>
            </p:extLst>
          </p:nvPr>
        </p:nvGraphicFramePr>
        <p:xfrm>
          <a:off x="339724" y="1825613"/>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E532F46B-25CE-C38E-28A8-10FCFBAE006A}"/>
              </a:ext>
            </a:extLst>
          </p:cNvPr>
          <p:cNvSpPr>
            <a:spLocks noGrp="1"/>
          </p:cNvSpPr>
          <p:nvPr>
            <p:ph type="sldNum" sz="quarter" idx="12"/>
          </p:nvPr>
        </p:nvSpPr>
        <p:spPr/>
        <p:txBody>
          <a:bodyPr/>
          <a:lstStyle/>
          <a:p>
            <a:fld id="{A49C798E-A141-4728-B2C1-C020555BD9EF}" type="slidenum">
              <a:rPr lang="en-GB" smtClean="0"/>
              <a:t>74</a:t>
            </a:fld>
            <a:endParaRPr lang="en-GB"/>
          </a:p>
        </p:txBody>
      </p:sp>
    </p:spTree>
    <p:extLst>
      <p:ext uri="{BB962C8B-B14F-4D97-AF65-F5344CB8AC3E}">
        <p14:creationId xmlns:p14="http://schemas.microsoft.com/office/powerpoint/2010/main" val="2844343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E3BCF0CB-61C1-760D-64F4-EA9F2B3AD3A5}"/>
              </a:ext>
            </a:extLst>
          </p:cNvPr>
          <p:cNvSpPr>
            <a:spLocks noGrp="1"/>
          </p:cNvSpPr>
          <p:nvPr>
            <p:ph type="sldNum" sz="quarter" idx="12"/>
          </p:nvPr>
        </p:nvSpPr>
        <p:spPr/>
        <p:txBody>
          <a:bodyPr/>
          <a:lstStyle/>
          <a:p>
            <a:fld id="{A49C798E-A141-4728-B2C1-C020555BD9EF}" type="slidenum">
              <a:rPr lang="en-GB" smtClean="0"/>
              <a:t>75</a:t>
            </a:fld>
            <a:endParaRPr lang="en-GB"/>
          </a:p>
        </p:txBody>
      </p:sp>
    </p:spTree>
    <p:extLst>
      <p:ext uri="{BB962C8B-B14F-4D97-AF65-F5344CB8AC3E}">
        <p14:creationId xmlns:p14="http://schemas.microsoft.com/office/powerpoint/2010/main" val="4085562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8327DEF5-C1FB-3AA6-8FA7-A7EFB6F7D751}"/>
              </a:ext>
            </a:extLst>
          </p:cNvPr>
          <p:cNvSpPr>
            <a:spLocks noGrp="1"/>
          </p:cNvSpPr>
          <p:nvPr>
            <p:ph type="sldNum" sz="quarter" idx="12"/>
          </p:nvPr>
        </p:nvSpPr>
        <p:spPr/>
        <p:txBody>
          <a:bodyPr/>
          <a:lstStyle/>
          <a:p>
            <a:fld id="{A49C798E-A141-4728-B2C1-C020555BD9EF}" type="slidenum">
              <a:rPr lang="en-GB" smtClean="0"/>
              <a:t>76</a:t>
            </a:fld>
            <a:endParaRPr lang="en-GB"/>
          </a:p>
        </p:txBody>
      </p:sp>
    </p:spTree>
    <p:extLst>
      <p:ext uri="{BB962C8B-B14F-4D97-AF65-F5344CB8AC3E}">
        <p14:creationId xmlns:p14="http://schemas.microsoft.com/office/powerpoint/2010/main" val="1318219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C4945F83-15E2-AB2C-F933-E0BA568DCB90}"/>
              </a:ext>
            </a:extLst>
          </p:cNvPr>
          <p:cNvSpPr>
            <a:spLocks noGrp="1"/>
          </p:cNvSpPr>
          <p:nvPr>
            <p:ph type="sldNum" sz="quarter" idx="12"/>
          </p:nvPr>
        </p:nvSpPr>
        <p:spPr/>
        <p:txBody>
          <a:bodyPr/>
          <a:lstStyle/>
          <a:p>
            <a:fld id="{A49C798E-A141-4728-B2C1-C020555BD9EF}" type="slidenum">
              <a:rPr lang="en-GB" smtClean="0"/>
              <a:t>77</a:t>
            </a:fld>
            <a:endParaRPr lang="en-GB"/>
          </a:p>
        </p:txBody>
      </p:sp>
    </p:spTree>
    <p:extLst>
      <p:ext uri="{BB962C8B-B14F-4D97-AF65-F5344CB8AC3E}">
        <p14:creationId xmlns:p14="http://schemas.microsoft.com/office/powerpoint/2010/main" val="3383337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B688B1A9-9186-802A-861B-95AADA4C07F7}"/>
              </a:ext>
            </a:extLst>
          </p:cNvPr>
          <p:cNvSpPr>
            <a:spLocks noGrp="1"/>
          </p:cNvSpPr>
          <p:nvPr>
            <p:ph type="sldNum" sz="quarter" idx="12"/>
          </p:nvPr>
        </p:nvSpPr>
        <p:spPr/>
        <p:txBody>
          <a:bodyPr/>
          <a:lstStyle/>
          <a:p>
            <a:fld id="{A49C798E-A141-4728-B2C1-C020555BD9EF}" type="slidenum">
              <a:rPr lang="en-GB" smtClean="0"/>
              <a:t>78</a:t>
            </a:fld>
            <a:endParaRPr lang="en-GB"/>
          </a:p>
        </p:txBody>
      </p:sp>
    </p:spTree>
    <p:extLst>
      <p:ext uri="{BB962C8B-B14F-4D97-AF65-F5344CB8AC3E}">
        <p14:creationId xmlns:p14="http://schemas.microsoft.com/office/powerpoint/2010/main" val="16128779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B688B1A9-9186-802A-861B-95AADA4C07F7}"/>
              </a:ext>
            </a:extLst>
          </p:cNvPr>
          <p:cNvSpPr>
            <a:spLocks noGrp="1"/>
          </p:cNvSpPr>
          <p:nvPr>
            <p:ph type="sldNum" sz="quarter" idx="12"/>
          </p:nvPr>
        </p:nvSpPr>
        <p:spPr/>
        <p:txBody>
          <a:bodyPr/>
          <a:lstStyle/>
          <a:p>
            <a:fld id="{A49C798E-A141-4728-B2C1-C020555BD9EF}" type="slidenum">
              <a:rPr lang="en-GB" smtClean="0"/>
              <a:t>79</a:t>
            </a:fld>
            <a:endParaRPr lang="en-GB"/>
          </a:p>
        </p:txBody>
      </p:sp>
    </p:spTree>
    <p:extLst>
      <p:ext uri="{BB962C8B-B14F-4D97-AF65-F5344CB8AC3E}">
        <p14:creationId xmlns:p14="http://schemas.microsoft.com/office/powerpoint/2010/main" val="50070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7311873"/>
          </a:xfrm>
          <a:prstGeom prst="rect">
            <a:avLst/>
          </a:prstGeom>
          <a:noFill/>
          <a:ln w="28575">
            <a:noFill/>
          </a:ln>
        </p:spPr>
        <p:txBody>
          <a:bodyPr wrap="square" rtlCol="0">
            <a:spAutoFit/>
          </a:bodyPr>
          <a:lstStyle/>
          <a:p>
            <a:pPr>
              <a:lnSpc>
                <a:spcPct val="150000"/>
              </a:lnSpc>
            </a:pPr>
            <a:r>
              <a:rPr lang="en-GB" sz="1400" b="1" u="sng" dirty="0"/>
              <a:t>Rehearsal Questions</a:t>
            </a:r>
          </a:p>
          <a:p>
            <a:pPr>
              <a:lnSpc>
                <a:spcPct val="150000"/>
              </a:lnSpc>
            </a:pPr>
            <a:endParaRPr lang="en-GB" sz="1200" b="1" u="sng" dirty="0"/>
          </a:p>
          <a:p>
            <a:pPr marL="342900" indent="-342900">
              <a:lnSpc>
                <a:spcPct val="150000"/>
              </a:lnSpc>
              <a:buAutoNum type="arabicPeriod"/>
            </a:pPr>
            <a:r>
              <a:rPr lang="en-GB" sz="1200" dirty="0"/>
              <a:t>How many parents are involved in asexual reproduction?</a:t>
            </a:r>
          </a:p>
          <a:p>
            <a:pPr>
              <a:lnSpc>
                <a:spcPct val="150000"/>
              </a:lnSpc>
            </a:pPr>
            <a:r>
              <a:rPr lang="en-GB" sz="1200" dirty="0"/>
              <a:t>……………………………………………………………………………………………………………………………………………………….</a:t>
            </a:r>
          </a:p>
          <a:p>
            <a:pPr>
              <a:lnSpc>
                <a:spcPct val="150000"/>
              </a:lnSpc>
            </a:pPr>
            <a:endParaRPr lang="en-GB" sz="1200" dirty="0"/>
          </a:p>
          <a:p>
            <a:pPr marL="342900" indent="-342900">
              <a:lnSpc>
                <a:spcPct val="150000"/>
              </a:lnSpc>
              <a:buAutoNum type="arabicPeriod" startAt="2"/>
            </a:pPr>
            <a:r>
              <a:rPr lang="en-GB" sz="1200" dirty="0"/>
              <a:t>In the daughter cells formed from sexual reproduction are they genetically the same or different as the parent cell?</a:t>
            </a:r>
          </a:p>
          <a:p>
            <a:pPr>
              <a:lnSpc>
                <a:spcPct val="150000"/>
              </a:lnSpc>
            </a:pPr>
            <a:r>
              <a:rPr lang="en-GB" sz="1200" dirty="0"/>
              <a:t>………………………………………………………………………………………………………………………………………………………</a:t>
            </a:r>
          </a:p>
          <a:p>
            <a:pPr>
              <a:lnSpc>
                <a:spcPct val="150000"/>
              </a:lnSpc>
            </a:pPr>
            <a:endParaRPr lang="en-GB" sz="1200" dirty="0"/>
          </a:p>
          <a:p>
            <a:pPr>
              <a:lnSpc>
                <a:spcPct val="150000"/>
              </a:lnSpc>
            </a:pPr>
            <a:r>
              <a:rPr lang="en-GB" sz="1200" dirty="0"/>
              <a:t>3.  What is meant by the term clone?</a:t>
            </a:r>
          </a:p>
          <a:p>
            <a:pPr>
              <a:lnSpc>
                <a:spcPct val="150000"/>
              </a:lnSpc>
            </a:pPr>
            <a:r>
              <a:rPr lang="en-GB" sz="1200" dirty="0"/>
              <a:t>…………………………………………………………………………………………………………………………………………………………</a:t>
            </a:r>
          </a:p>
          <a:p>
            <a:pPr>
              <a:lnSpc>
                <a:spcPct val="150000"/>
              </a:lnSpc>
            </a:pPr>
            <a:endParaRPr lang="en-GB" sz="1200" dirty="0"/>
          </a:p>
          <a:p>
            <a:pPr marL="342900" indent="-342900">
              <a:lnSpc>
                <a:spcPct val="150000"/>
              </a:lnSpc>
              <a:buAutoNum type="arabicPeriod" startAt="4"/>
            </a:pPr>
            <a:r>
              <a:rPr lang="en-GB" sz="1200" dirty="0"/>
              <a:t>How many parents are involved in producing offspring using sexual reproduction?</a:t>
            </a:r>
          </a:p>
          <a:p>
            <a:pPr>
              <a:lnSpc>
                <a:spcPct val="150000"/>
              </a:lnSpc>
            </a:pPr>
            <a:r>
              <a:rPr lang="en-GB" sz="1200" dirty="0"/>
              <a:t>……………………………………………………………………………………………………………………………………………………..</a:t>
            </a:r>
          </a:p>
          <a:p>
            <a:pPr>
              <a:lnSpc>
                <a:spcPct val="150000"/>
              </a:lnSpc>
            </a:pPr>
            <a:endParaRPr lang="en-GB" sz="1200" dirty="0"/>
          </a:p>
          <a:p>
            <a:pPr marL="342900" indent="-342900">
              <a:lnSpc>
                <a:spcPct val="150000"/>
              </a:lnSpc>
              <a:buAutoNum type="arabicPeriod" startAt="5"/>
            </a:pPr>
            <a:r>
              <a:rPr lang="en-GB" sz="1200" dirty="0"/>
              <a:t>What is another term for egg and sperm cells or pollen and egg cells in plants?</a:t>
            </a:r>
          </a:p>
          <a:p>
            <a:pPr>
              <a:lnSpc>
                <a:spcPct val="150000"/>
              </a:lnSpc>
            </a:pPr>
            <a:r>
              <a:rPr lang="en-GB" sz="1200" dirty="0"/>
              <a:t>………………………………………………………………………………………………………………………………………………….</a:t>
            </a:r>
          </a:p>
          <a:p>
            <a:pPr>
              <a:lnSpc>
                <a:spcPct val="150000"/>
              </a:lnSpc>
            </a:pPr>
            <a:endParaRPr lang="en-GB" sz="1200" dirty="0"/>
          </a:p>
          <a:p>
            <a:pPr marL="228600" indent="-228600">
              <a:lnSpc>
                <a:spcPct val="150000"/>
              </a:lnSpc>
              <a:buAutoNum type="arabicPeriod" startAt="6"/>
            </a:pPr>
            <a:r>
              <a:rPr lang="en-GB" sz="1200" dirty="0"/>
              <a:t>What are the three stages in the cell cycle that happen during mitosis cell division?</a:t>
            </a:r>
          </a:p>
          <a:p>
            <a:pPr>
              <a:lnSpc>
                <a:spcPct val="150000"/>
              </a:lnSpc>
            </a:pPr>
            <a:r>
              <a:rPr lang="en-GB" sz="1200" dirty="0"/>
              <a:t>…………………………………………………………………………………………………………………………………..…………………….</a:t>
            </a:r>
          </a:p>
          <a:p>
            <a:pPr>
              <a:lnSpc>
                <a:spcPct val="150000"/>
              </a:lnSpc>
            </a:pPr>
            <a:r>
              <a:rPr lang="en-GB" sz="1200" dirty="0"/>
              <a:t>…………………………………………………………………………………………………………………………………………………….….. ………………………………………………………………………………………………………………………………………………….……..</a:t>
            </a:r>
          </a:p>
          <a:p>
            <a:pPr>
              <a:lnSpc>
                <a:spcPct val="150000"/>
              </a:lnSpc>
            </a:pPr>
            <a:endParaRPr lang="en-GB" sz="1200" dirty="0"/>
          </a:p>
          <a:p>
            <a:pPr marL="342900" indent="-342900">
              <a:lnSpc>
                <a:spcPct val="150000"/>
              </a:lnSpc>
              <a:buAutoNum type="arabicPeriod" startAt="7"/>
            </a:pPr>
            <a:r>
              <a:rPr lang="en-GB" sz="1200" dirty="0"/>
              <a:t>What word describes a cell that has got half a set of chromosomes in each?</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95D860B1-0B5D-FC52-3009-8EA6DBF4F5CF}"/>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10579929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3119760927"/>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Spanish</a:t>
                      </a:r>
                    </a:p>
                  </a:txBody>
                  <a:tcPr/>
                </a:tc>
                <a:tc>
                  <a:txBody>
                    <a:bodyPr/>
                    <a:lstStyle/>
                    <a:p>
                      <a:r>
                        <a:rPr lang="en-US" sz="1200" b="1" dirty="0"/>
                        <a:t>Topic: </a:t>
                      </a:r>
                      <a:r>
                        <a:rPr lang="en-US" sz="1200" b="0" dirty="0"/>
                        <a:t>Family</a:t>
                      </a:r>
                    </a:p>
                  </a:txBody>
                  <a:tcPr/>
                </a:tc>
                <a:tc>
                  <a:txBody>
                    <a:bodyPr/>
                    <a:lstStyle/>
                    <a:p>
                      <a:r>
                        <a:rPr lang="en-US" sz="1200" b="1" dirty="0"/>
                        <a:t>Term: </a:t>
                      </a:r>
                      <a:r>
                        <a:rPr lang="en-US" sz="1200" b="0" dirty="0"/>
                        <a:t>Summer</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1027794188"/>
              </p:ext>
            </p:extLst>
          </p:nvPr>
        </p:nvGraphicFramePr>
        <p:xfrm>
          <a:off x="273050" y="1292002"/>
          <a:ext cx="6305550" cy="7521797"/>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36797">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336797">
                <a:tc>
                  <a:txBody>
                    <a:bodyPr/>
                    <a:lstStyle/>
                    <a:p>
                      <a:r>
                        <a:rPr lang="en-US" sz="1200" dirty="0"/>
                        <a:t>1</a:t>
                      </a:r>
                    </a:p>
                  </a:txBody>
                  <a:tcPr>
                    <a:solidFill>
                      <a:schemeClr val="bg1">
                        <a:lumMod val="75000"/>
                      </a:schemeClr>
                    </a:solidFill>
                  </a:tcPr>
                </a:tc>
                <a:tc>
                  <a:txBody>
                    <a:bodyPr/>
                    <a:lstStyle/>
                    <a:p>
                      <a:r>
                        <a:rPr lang="en-GB" sz="1200" dirty="0"/>
                        <a:t>Variation</a:t>
                      </a:r>
                    </a:p>
                  </a:txBody>
                  <a:tcPr>
                    <a:solidFill>
                      <a:schemeClr val="bg1">
                        <a:lumMod val="85000"/>
                      </a:schemeClr>
                    </a:solidFill>
                  </a:tcPr>
                </a:tc>
                <a:tc>
                  <a:txBody>
                    <a:bodyPr/>
                    <a:lstStyle/>
                    <a:p>
                      <a:r>
                        <a:rPr lang="en-GB" sz="1200" b="0" i="0" kern="1200" dirty="0">
                          <a:solidFill>
                            <a:schemeClr val="tx1"/>
                          </a:solidFill>
                          <a:effectLst/>
                          <a:latin typeface="+mn-lt"/>
                          <a:ea typeface="+mn-ea"/>
                          <a:cs typeface="+mn-cs"/>
                        </a:rPr>
                        <a:t>Differences in the characteristics of individuals in a population.</a:t>
                      </a:r>
                      <a:endParaRPr lang="en-GB" sz="1200" dirty="0"/>
                    </a:p>
                  </a:txBody>
                  <a:tcPr/>
                </a:tc>
                <a:extLst>
                  <a:ext uri="{0D108BD9-81ED-4DB2-BD59-A6C34878D82A}">
                    <a16:rowId xmlns:a16="http://schemas.microsoft.com/office/drawing/2014/main" val="241228286"/>
                  </a:ext>
                </a:extLst>
              </a:tr>
              <a:tr h="785859">
                <a:tc>
                  <a:txBody>
                    <a:bodyPr/>
                    <a:lstStyle/>
                    <a:p>
                      <a:r>
                        <a:rPr lang="en-US" sz="1200" dirty="0"/>
                        <a:t>2</a:t>
                      </a:r>
                    </a:p>
                  </a:txBody>
                  <a:tcPr>
                    <a:solidFill>
                      <a:schemeClr val="bg1">
                        <a:lumMod val="75000"/>
                      </a:schemeClr>
                    </a:solidFill>
                  </a:tcPr>
                </a:tc>
                <a:tc>
                  <a:txBody>
                    <a:bodyPr/>
                    <a:lstStyle/>
                    <a:p>
                      <a:r>
                        <a:rPr lang="en-GB" sz="1200" dirty="0"/>
                        <a:t>Reproduction</a:t>
                      </a:r>
                    </a:p>
                  </a:txBody>
                  <a:tcPr>
                    <a:solidFill>
                      <a:schemeClr val="bg1">
                        <a:lumMod val="85000"/>
                      </a:schemeClr>
                    </a:solidFill>
                  </a:tcPr>
                </a:tc>
                <a:tc>
                  <a:txBody>
                    <a:bodyPr/>
                    <a:lstStyle/>
                    <a:p>
                      <a:r>
                        <a:rPr lang="en-GB" sz="1200" dirty="0"/>
                        <a:t>The process by which new organisms are created, and through which genes are passed on to the future generations of these organisms.</a:t>
                      </a:r>
                    </a:p>
                  </a:txBody>
                  <a:tcPr/>
                </a:tc>
                <a:extLst>
                  <a:ext uri="{0D108BD9-81ED-4DB2-BD59-A6C34878D82A}">
                    <a16:rowId xmlns:a16="http://schemas.microsoft.com/office/drawing/2014/main" val="3797581471"/>
                  </a:ext>
                </a:extLst>
              </a:tr>
              <a:tr h="561328">
                <a:tc>
                  <a:txBody>
                    <a:bodyPr/>
                    <a:lstStyle/>
                    <a:p>
                      <a:r>
                        <a:rPr lang="en-US" sz="1200" dirty="0"/>
                        <a:t>3</a:t>
                      </a:r>
                    </a:p>
                  </a:txBody>
                  <a:tcPr>
                    <a:solidFill>
                      <a:schemeClr val="bg1">
                        <a:lumMod val="75000"/>
                      </a:schemeClr>
                    </a:solidFill>
                  </a:tcPr>
                </a:tc>
                <a:tc>
                  <a:txBody>
                    <a:bodyPr/>
                    <a:lstStyle/>
                    <a:p>
                      <a:r>
                        <a:rPr lang="en-GB" sz="1200" dirty="0"/>
                        <a:t>Natural selection</a:t>
                      </a:r>
                    </a:p>
                  </a:txBody>
                  <a:tcPr>
                    <a:solidFill>
                      <a:schemeClr val="bg1">
                        <a:lumMod val="85000"/>
                      </a:schemeClr>
                    </a:solidFill>
                  </a:tcPr>
                </a:tc>
                <a:tc>
                  <a:txBody>
                    <a:bodyPr/>
                    <a:lstStyle/>
                    <a:p>
                      <a:r>
                        <a:rPr lang="en-GB" sz="1200" dirty="0"/>
                        <a:t>A process where organisms that are better adapted to an environment will survive and reproduce.</a:t>
                      </a:r>
                    </a:p>
                  </a:txBody>
                  <a:tcPr/>
                </a:tc>
                <a:extLst>
                  <a:ext uri="{0D108BD9-81ED-4DB2-BD59-A6C34878D82A}">
                    <a16:rowId xmlns:a16="http://schemas.microsoft.com/office/drawing/2014/main" val="1712730032"/>
                  </a:ext>
                </a:extLst>
              </a:tr>
              <a:tr h="785859">
                <a:tc>
                  <a:txBody>
                    <a:bodyPr/>
                    <a:lstStyle/>
                    <a:p>
                      <a:r>
                        <a:rPr lang="en-US" sz="1200" dirty="0"/>
                        <a:t>4</a:t>
                      </a:r>
                    </a:p>
                  </a:txBody>
                  <a:tcPr>
                    <a:solidFill>
                      <a:schemeClr val="bg1">
                        <a:lumMod val="75000"/>
                      </a:schemeClr>
                    </a:solidFill>
                  </a:tcPr>
                </a:tc>
                <a:tc>
                  <a:txBody>
                    <a:bodyPr/>
                    <a:lstStyle/>
                    <a:p>
                      <a:r>
                        <a:rPr lang="en-GB" sz="1200" dirty="0"/>
                        <a:t>Evolution</a:t>
                      </a:r>
                    </a:p>
                  </a:txBody>
                  <a:tcPr>
                    <a:solidFill>
                      <a:schemeClr val="bg1">
                        <a:lumMod val="85000"/>
                      </a:schemeClr>
                    </a:solidFill>
                  </a:tcPr>
                </a:tc>
                <a:tc>
                  <a:txBody>
                    <a:bodyPr/>
                    <a:lstStyle/>
                    <a:p>
                      <a:r>
                        <a:rPr lang="en-GB" sz="1200" b="0" i="0" kern="1200" dirty="0">
                          <a:solidFill>
                            <a:schemeClr val="tx1"/>
                          </a:solidFill>
                          <a:effectLst/>
                          <a:latin typeface="+mn-lt"/>
                          <a:ea typeface="+mn-ea"/>
                          <a:cs typeface="+mn-cs"/>
                        </a:rPr>
                        <a:t>The change of inherited characteristics within a population over time through natural selection, which may result in the formation of a new species.</a:t>
                      </a:r>
                      <a:endParaRPr lang="en-GB" sz="1200" dirty="0"/>
                    </a:p>
                  </a:txBody>
                  <a:tcPr/>
                </a:tc>
                <a:extLst>
                  <a:ext uri="{0D108BD9-81ED-4DB2-BD59-A6C34878D82A}">
                    <a16:rowId xmlns:a16="http://schemas.microsoft.com/office/drawing/2014/main" val="842608782"/>
                  </a:ext>
                </a:extLst>
              </a:tr>
              <a:tr h="336797">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36797">
                <a:tc>
                  <a:txBody>
                    <a:bodyPr/>
                    <a:lstStyle/>
                    <a:p>
                      <a:r>
                        <a:rPr lang="en-US" sz="1200" dirty="0"/>
                        <a:t>12</a:t>
                      </a:r>
                    </a:p>
                  </a:txBody>
                  <a:tcPr>
                    <a:solidFill>
                      <a:schemeClr val="bg1">
                        <a:lumMod val="75000"/>
                      </a:schemeClr>
                    </a:solidFill>
                  </a:tcPr>
                </a:tc>
                <a:tc>
                  <a:txBody>
                    <a:bodyPr/>
                    <a:lstStyle/>
                    <a:p>
                      <a:r>
                        <a:rPr lang="en-US" sz="1200" dirty="0"/>
                        <a:t>Peppered moths</a:t>
                      </a:r>
                    </a:p>
                  </a:txBody>
                  <a:tcPr>
                    <a:solidFill>
                      <a:schemeClr val="bg1">
                        <a:lumMod val="85000"/>
                      </a:schemeClr>
                    </a:solidFill>
                  </a:tcPr>
                </a:tc>
                <a:tc>
                  <a:txBody>
                    <a:bodyPr/>
                    <a:lstStyle/>
                    <a:p>
                      <a:r>
                        <a:rPr lang="en-US" sz="1200" dirty="0"/>
                        <a:t>Example of natural selection.</a:t>
                      </a:r>
                    </a:p>
                  </a:txBody>
                  <a:tcPr/>
                </a:tc>
                <a:extLst>
                  <a:ext uri="{0D108BD9-81ED-4DB2-BD59-A6C34878D82A}">
                    <a16:rowId xmlns:a16="http://schemas.microsoft.com/office/drawing/2014/main" val="2017468105"/>
                  </a:ext>
                </a:extLst>
              </a:tr>
              <a:tr h="561328">
                <a:tc>
                  <a:txBody>
                    <a:bodyPr/>
                    <a:lstStyle/>
                    <a:p>
                      <a:r>
                        <a:rPr lang="en-US" sz="1200" dirty="0"/>
                        <a:t>13</a:t>
                      </a:r>
                    </a:p>
                  </a:txBody>
                  <a:tcPr>
                    <a:solidFill>
                      <a:schemeClr val="bg1">
                        <a:lumMod val="75000"/>
                      </a:schemeClr>
                    </a:solidFill>
                  </a:tcPr>
                </a:tc>
                <a:tc>
                  <a:txBody>
                    <a:bodyPr/>
                    <a:lstStyle/>
                    <a:p>
                      <a:r>
                        <a:rPr lang="en-US" sz="1200" dirty="0"/>
                        <a:t>Antibiotic resistant bacteria.</a:t>
                      </a:r>
                    </a:p>
                  </a:txBody>
                  <a:tcPr>
                    <a:solidFill>
                      <a:schemeClr val="bg1">
                        <a:lumMod val="85000"/>
                      </a:schemeClr>
                    </a:solidFill>
                  </a:tcPr>
                </a:tc>
                <a:tc>
                  <a:txBody>
                    <a:bodyPr/>
                    <a:lstStyle/>
                    <a:p>
                      <a:r>
                        <a:rPr lang="en-US" sz="1200" dirty="0"/>
                        <a:t>Example of evolution.</a:t>
                      </a:r>
                    </a:p>
                  </a:txBody>
                  <a:tcPr/>
                </a:tc>
                <a:extLst>
                  <a:ext uri="{0D108BD9-81ED-4DB2-BD59-A6C34878D82A}">
                    <a16:rowId xmlns:a16="http://schemas.microsoft.com/office/drawing/2014/main" val="578048382"/>
                  </a:ext>
                </a:extLst>
              </a:tr>
              <a:tr h="336797">
                <a:tc>
                  <a:txBody>
                    <a:bodyPr/>
                    <a:lstStyle/>
                    <a:p>
                      <a:r>
                        <a:rPr lang="en-US" sz="1200" dirty="0"/>
                        <a:t>14</a:t>
                      </a:r>
                    </a:p>
                  </a:txBody>
                  <a:tcPr>
                    <a:solidFill>
                      <a:schemeClr val="bg1">
                        <a:lumMod val="75000"/>
                      </a:schemeClr>
                    </a:solidFill>
                  </a:tcPr>
                </a:tc>
                <a:tc>
                  <a:txBody>
                    <a:bodyPr/>
                    <a:lstStyle/>
                    <a:p>
                      <a:r>
                        <a:rPr lang="en-US" sz="1200" dirty="0"/>
                        <a:t>Cystic fibrosis</a:t>
                      </a:r>
                    </a:p>
                  </a:txBody>
                  <a:tcPr>
                    <a:solidFill>
                      <a:schemeClr val="bg1">
                        <a:lumMod val="85000"/>
                      </a:schemeClr>
                    </a:solidFill>
                  </a:tcPr>
                </a:tc>
                <a:tc>
                  <a:txBody>
                    <a:bodyPr/>
                    <a:lstStyle/>
                    <a:p>
                      <a:r>
                        <a:rPr lang="en-US" sz="1200" dirty="0"/>
                        <a:t>Example of inherited disorder.</a:t>
                      </a:r>
                    </a:p>
                  </a:txBody>
                  <a:tcPr/>
                </a:tc>
                <a:extLst>
                  <a:ext uri="{0D108BD9-81ED-4DB2-BD59-A6C34878D82A}">
                    <a16:rowId xmlns:a16="http://schemas.microsoft.com/office/drawing/2014/main" val="693049"/>
                  </a:ext>
                </a:extLst>
              </a:tr>
              <a:tr h="336797">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806641">
                <a:tc gridSpan="3">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descr="A diagram of a diagram&#10;&#10;Description automatically generated">
            <a:extLst>
              <a:ext uri="{FF2B5EF4-FFF2-40B4-BE49-F238E27FC236}">
                <a16:creationId xmlns:a16="http://schemas.microsoft.com/office/drawing/2014/main" id="{B2F05CB9-1125-B4A1-1720-76D437FDA33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817165" y="6809458"/>
            <a:ext cx="3703959" cy="1812113"/>
          </a:xfrm>
          <a:prstGeom prst="rect">
            <a:avLst/>
          </a:prstGeom>
        </p:spPr>
      </p:pic>
      <p:sp>
        <p:nvSpPr>
          <p:cNvPr id="9" name="TextBox 8">
            <a:extLst>
              <a:ext uri="{FF2B5EF4-FFF2-40B4-BE49-F238E27FC236}">
                <a16:creationId xmlns:a16="http://schemas.microsoft.com/office/drawing/2014/main" id="{30F04637-5C8A-0C04-00BF-6290D7B8B42A}"/>
              </a:ext>
            </a:extLst>
          </p:cNvPr>
          <p:cNvSpPr txBox="1"/>
          <p:nvPr/>
        </p:nvSpPr>
        <p:spPr>
          <a:xfrm>
            <a:off x="1458410" y="6273478"/>
            <a:ext cx="3032567" cy="276999"/>
          </a:xfrm>
          <a:prstGeom prst="rect">
            <a:avLst/>
          </a:prstGeom>
          <a:noFill/>
        </p:spPr>
        <p:txBody>
          <a:bodyPr wrap="square" rtlCol="0">
            <a:spAutoFit/>
          </a:bodyPr>
          <a:lstStyle/>
          <a:p>
            <a:pPr algn="ctr"/>
            <a:r>
              <a:rPr lang="en-GB" sz="1200" b="1" dirty="0"/>
              <a:t>Genetic Diagram</a:t>
            </a:r>
          </a:p>
        </p:txBody>
      </p:sp>
      <p:sp>
        <p:nvSpPr>
          <p:cNvPr id="10" name="Slide Number Placeholder 9">
            <a:extLst>
              <a:ext uri="{FF2B5EF4-FFF2-40B4-BE49-F238E27FC236}">
                <a16:creationId xmlns:a16="http://schemas.microsoft.com/office/drawing/2014/main" id="{D3F48FE6-1AC5-AE89-970E-0F79C3D8C9A0}"/>
              </a:ext>
            </a:extLst>
          </p:cNvPr>
          <p:cNvSpPr>
            <a:spLocks noGrp="1"/>
          </p:cNvSpPr>
          <p:nvPr>
            <p:ph type="sldNum" sz="quarter" idx="12"/>
          </p:nvPr>
        </p:nvSpPr>
        <p:spPr/>
        <p:txBody>
          <a:bodyPr/>
          <a:lstStyle/>
          <a:p>
            <a:fld id="{A49C798E-A141-4728-B2C1-C020555BD9EF}" type="slidenum">
              <a:rPr lang="en-GB" smtClean="0"/>
              <a:t>80</a:t>
            </a:fld>
            <a:endParaRPr lang="en-GB"/>
          </a:p>
        </p:txBody>
      </p:sp>
    </p:spTree>
    <p:extLst>
      <p:ext uri="{BB962C8B-B14F-4D97-AF65-F5344CB8AC3E}">
        <p14:creationId xmlns:p14="http://schemas.microsoft.com/office/powerpoint/2010/main" val="343514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5095882"/>
          </a:xfrm>
          <a:prstGeom prst="rect">
            <a:avLst/>
          </a:prstGeom>
          <a:noFill/>
          <a:ln w="28575">
            <a:noFill/>
          </a:ln>
        </p:spPr>
        <p:txBody>
          <a:bodyPr wrap="square" rtlCol="0">
            <a:spAutoFit/>
          </a:bodyPr>
          <a:lstStyle/>
          <a:p>
            <a:pPr>
              <a:lnSpc>
                <a:spcPct val="150000"/>
              </a:lnSpc>
            </a:pPr>
            <a:r>
              <a:rPr lang="en-GB" sz="1400" b="1" u="sng" dirty="0"/>
              <a:t>Rehearsal Questions</a:t>
            </a:r>
          </a:p>
          <a:p>
            <a:pPr>
              <a:lnSpc>
                <a:spcPct val="150000"/>
              </a:lnSpc>
            </a:pPr>
            <a:endParaRPr lang="en-GB" sz="1200" dirty="0"/>
          </a:p>
          <a:p>
            <a:pPr marL="228600" indent="-228600">
              <a:lnSpc>
                <a:spcPct val="150000"/>
              </a:lnSpc>
              <a:buAutoNum type="arabicPeriod" startAt="8"/>
            </a:pPr>
            <a:r>
              <a:rPr lang="en-GB" sz="1200" dirty="0"/>
              <a:t>How many parents are involved in asexual reproduction compared number of parents for sexual reproduction?</a:t>
            </a:r>
          </a:p>
          <a:p>
            <a:pPr marL="228600" indent="-228600">
              <a:lnSpc>
                <a:spcPct val="150000"/>
              </a:lnSpc>
              <a:buAutoNum type="arabicPeriod" startAt="8"/>
            </a:pPr>
            <a:endParaRPr lang="en-GB" sz="1200" dirty="0"/>
          </a:p>
          <a:p>
            <a:pPr>
              <a:lnSpc>
                <a:spcPct val="150000"/>
              </a:lnSpc>
            </a:pPr>
            <a:r>
              <a:rPr lang="en-GB" sz="1200" dirty="0"/>
              <a:t>…………………………………………………………………………………………………………………………………..…………………….</a:t>
            </a:r>
          </a:p>
          <a:p>
            <a:pPr>
              <a:lnSpc>
                <a:spcPct val="150000"/>
              </a:lnSpc>
            </a:pPr>
            <a:endParaRPr lang="en-GB" sz="1200" dirty="0"/>
          </a:p>
          <a:p>
            <a:pPr>
              <a:lnSpc>
                <a:spcPct val="150000"/>
              </a:lnSpc>
            </a:pPr>
            <a:r>
              <a:rPr lang="en-GB" sz="1200" dirty="0"/>
              <a:t>10.  What word is used to describe a cell that is genetically identical to another cell?</a:t>
            </a:r>
          </a:p>
          <a:p>
            <a:pPr>
              <a:lnSpc>
                <a:spcPct val="150000"/>
              </a:lnSpc>
            </a:pPr>
            <a:r>
              <a:rPr lang="en-GB" sz="1200" dirty="0"/>
              <a:t>…………………………………………………………………………………………………………………………………..…………………….</a:t>
            </a:r>
          </a:p>
          <a:p>
            <a:pPr>
              <a:lnSpc>
                <a:spcPct val="150000"/>
              </a:lnSpc>
            </a:pPr>
            <a:endParaRPr lang="en-GB" sz="1200" dirty="0"/>
          </a:p>
          <a:p>
            <a:pPr marL="228600" indent="-228600">
              <a:lnSpc>
                <a:spcPct val="150000"/>
              </a:lnSpc>
              <a:buAutoNum type="arabicPeriod" startAt="11"/>
            </a:pPr>
            <a:r>
              <a:rPr lang="en-GB" sz="1200" dirty="0"/>
              <a:t>How many new (daughter) cells are produced in </a:t>
            </a:r>
            <a:r>
              <a:rPr lang="en-GB" sz="1200" b="1" dirty="0"/>
              <a:t>meiosis</a:t>
            </a:r>
            <a:r>
              <a:rPr lang="en-GB" sz="1200" dirty="0"/>
              <a:t> cell division?</a:t>
            </a:r>
          </a:p>
          <a:p>
            <a:pPr>
              <a:lnSpc>
                <a:spcPct val="150000"/>
              </a:lnSpc>
            </a:pPr>
            <a:r>
              <a:rPr lang="en-GB" sz="1200" dirty="0"/>
              <a:t>…………………………………………………………………………………………………………………………………..……………………</a:t>
            </a:r>
          </a:p>
          <a:p>
            <a:pPr>
              <a:lnSpc>
                <a:spcPct val="150000"/>
              </a:lnSpc>
            </a:pPr>
            <a:endParaRPr lang="en-GB" sz="1200" dirty="0"/>
          </a:p>
          <a:p>
            <a:pPr marL="228600" indent="-228600">
              <a:lnSpc>
                <a:spcPct val="150000"/>
              </a:lnSpc>
              <a:buAutoNum type="arabicPeriod" startAt="12"/>
            </a:pPr>
            <a:r>
              <a:rPr lang="en-GB" sz="1200" dirty="0"/>
              <a:t>In mitosis how many times does the parent cell divide?</a:t>
            </a:r>
          </a:p>
          <a:p>
            <a:pPr>
              <a:lnSpc>
                <a:spcPct val="150000"/>
              </a:lnSpc>
            </a:pPr>
            <a:r>
              <a:rPr lang="en-GB" sz="1200" dirty="0"/>
              <a:t>…………………………………………………………………………………………………………………………………..…………………….</a:t>
            </a:r>
          </a:p>
          <a:p>
            <a:pPr>
              <a:lnSpc>
                <a:spcPct val="150000"/>
              </a:lnSpc>
            </a:pPr>
            <a:endParaRPr lang="en-GB" sz="1200" dirty="0"/>
          </a:p>
          <a:p>
            <a:pPr marL="228600" indent="-228600">
              <a:lnSpc>
                <a:spcPct val="150000"/>
              </a:lnSpc>
              <a:buAutoNum type="arabicPeriod" startAt="13"/>
            </a:pPr>
            <a:r>
              <a:rPr lang="en-GB" sz="1200" dirty="0"/>
              <a:t>What is the purpose of meiosis cell division?</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95D860B1-0B5D-FC52-3009-8EA6DBF4F5CF}"/>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649925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4097</TotalTime>
  <Words>10594</Words>
  <Application>Microsoft Office PowerPoint</Application>
  <PresentationFormat>On-screen Show (4:3)</PresentationFormat>
  <Paragraphs>2274</Paragraphs>
  <Slides>80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Calibri Light</vt:lpstr>
      <vt:lpstr>Segoe UI 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14</cp:revision>
  <dcterms:created xsi:type="dcterms:W3CDTF">2023-05-15T10:20:51Z</dcterms:created>
  <dcterms:modified xsi:type="dcterms:W3CDTF">2023-11-19T22:37:20Z</dcterms:modified>
</cp:coreProperties>
</file>