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339" r:id="rId2"/>
    <p:sldId id="257" r:id="rId3"/>
    <p:sldId id="365" r:id="rId4"/>
    <p:sldId id="256" r:id="rId5"/>
    <p:sldId id="343" r:id="rId6"/>
    <p:sldId id="359" r:id="rId7"/>
    <p:sldId id="494" r:id="rId8"/>
    <p:sldId id="495" r:id="rId9"/>
    <p:sldId id="496" r:id="rId10"/>
    <p:sldId id="497" r:id="rId11"/>
    <p:sldId id="498" r:id="rId12"/>
    <p:sldId id="499" r:id="rId13"/>
    <p:sldId id="370" r:id="rId14"/>
    <p:sldId id="579" r:id="rId15"/>
    <p:sldId id="580" r:id="rId16"/>
    <p:sldId id="581" r:id="rId17"/>
    <p:sldId id="671" r:id="rId18"/>
    <p:sldId id="569" r:id="rId19"/>
    <p:sldId id="570" r:id="rId20"/>
    <p:sldId id="571" r:id="rId21"/>
    <p:sldId id="505" r:id="rId22"/>
    <p:sldId id="573" r:id="rId23"/>
    <p:sldId id="574" r:id="rId24"/>
    <p:sldId id="575" r:id="rId25"/>
    <p:sldId id="576" r:id="rId26"/>
    <p:sldId id="577" r:id="rId27"/>
    <p:sldId id="578" r:id="rId28"/>
    <p:sldId id="378" r:id="rId29"/>
    <p:sldId id="383" r:id="rId30"/>
    <p:sldId id="500" r:id="rId31"/>
    <p:sldId id="501" r:id="rId32"/>
    <p:sldId id="502" r:id="rId33"/>
    <p:sldId id="503" r:id="rId34"/>
    <p:sldId id="504" r:id="rId35"/>
    <p:sldId id="583" r:id="rId36"/>
    <p:sldId id="596" r:id="rId37"/>
    <p:sldId id="597" r:id="rId38"/>
    <p:sldId id="584" r:id="rId39"/>
    <p:sldId id="585" r:id="rId40"/>
    <p:sldId id="587" r:id="rId41"/>
    <p:sldId id="588" r:id="rId42"/>
    <p:sldId id="589" r:id="rId43"/>
    <p:sldId id="590" r:id="rId44"/>
    <p:sldId id="591" r:id="rId45"/>
    <p:sldId id="593" r:id="rId46"/>
    <p:sldId id="529" r:id="rId47"/>
    <p:sldId id="521" r:id="rId48"/>
    <p:sldId id="594" r:id="rId49"/>
    <p:sldId id="595" r:id="rId50"/>
    <p:sldId id="394" r:id="rId51"/>
    <p:sldId id="677" r:id="rId52"/>
    <p:sldId id="399" r:id="rId53"/>
    <p:sldId id="606" r:id="rId54"/>
    <p:sldId id="607" r:id="rId55"/>
    <p:sldId id="608" r:id="rId56"/>
    <p:sldId id="609" r:id="rId57"/>
    <p:sldId id="610" r:id="rId58"/>
    <p:sldId id="473" r:id="rId59"/>
    <p:sldId id="625" r:id="rId60"/>
    <p:sldId id="626" r:id="rId61"/>
    <p:sldId id="413" r:id="rId62"/>
    <p:sldId id="627" r:id="rId63"/>
    <p:sldId id="628" r:id="rId64"/>
    <p:sldId id="629" r:id="rId65"/>
    <p:sldId id="630" r:id="rId66"/>
    <p:sldId id="631" r:id="rId67"/>
    <p:sldId id="632" r:id="rId68"/>
    <p:sldId id="633" r:id="rId69"/>
    <p:sldId id="634" r:id="rId70"/>
    <p:sldId id="635" r:id="rId71"/>
    <p:sldId id="636" r:id="rId72"/>
    <p:sldId id="683" r:id="rId73"/>
    <p:sldId id="688" r:id="rId74"/>
    <p:sldId id="689" r:id="rId75"/>
    <p:sldId id="686" r:id="rId76"/>
    <p:sldId id="687" r:id="rId7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6E0C4-FE6D-4AF8-A645-7C28EA6C2923}" v="5" dt="2023-09-24T21:09:40.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357" autoAdjust="0"/>
  </p:normalViewPr>
  <p:slideViewPr>
    <p:cSldViewPr snapToGrid="0">
      <p:cViewPr varScale="1">
        <p:scale>
          <a:sx n="86" d="100"/>
          <a:sy n="86" d="100"/>
        </p:scale>
        <p:origin x="3198" y="126"/>
      </p:cViewPr>
      <p:guideLst/>
    </p:cSldViewPr>
  </p:slideViewPr>
  <p:notesTextViewPr>
    <p:cViewPr>
      <p:scale>
        <a:sx n="1" d="1"/>
        <a:sy n="1" d="1"/>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25A6E0C4-FE6D-4AF8-A645-7C28EA6C2923}"/>
    <pc:docChg chg="custSel delSld modSld">
      <pc:chgData name="Derrick Venning" userId="6ef9305461909ead" providerId="LiveId" clId="{25A6E0C4-FE6D-4AF8-A645-7C28EA6C2923}" dt="2023-09-24T21:15:08.427" v="549" actId="20577"/>
      <pc:docMkLst>
        <pc:docMk/>
      </pc:docMkLst>
      <pc:sldChg chg="modSp mod">
        <pc:chgData name="Derrick Venning" userId="6ef9305461909ead" providerId="LiveId" clId="{25A6E0C4-FE6D-4AF8-A645-7C28EA6C2923}" dt="2023-09-24T21:15:08.427" v="549" actId="20577"/>
        <pc:sldMkLst>
          <pc:docMk/>
          <pc:sldMk cId="2384487569" sldId="339"/>
        </pc:sldMkLst>
        <pc:spChg chg="mod">
          <ac:chgData name="Derrick Venning" userId="6ef9305461909ead" providerId="LiveId" clId="{25A6E0C4-FE6D-4AF8-A645-7C28EA6C2923}" dt="2023-09-24T21:15:08.427" v="549" actId="20577"/>
          <ac:spMkLst>
            <pc:docMk/>
            <pc:sldMk cId="2384487569" sldId="339"/>
            <ac:spMk id="7" creationId="{00000000-0000-0000-0000-000000000000}"/>
          </ac:spMkLst>
        </pc:spChg>
      </pc:sldChg>
      <pc:sldChg chg="del">
        <pc:chgData name="Derrick Venning" userId="6ef9305461909ead" providerId="LiveId" clId="{25A6E0C4-FE6D-4AF8-A645-7C28EA6C2923}" dt="2023-09-24T21:10:50.786" v="24" actId="2696"/>
        <pc:sldMkLst>
          <pc:docMk/>
          <pc:sldMk cId="3357445200" sldId="340"/>
        </pc:sldMkLst>
      </pc:sldChg>
      <pc:sldChg chg="del">
        <pc:chgData name="Derrick Venning" userId="6ef9305461909ead" providerId="LiveId" clId="{25A6E0C4-FE6D-4AF8-A645-7C28EA6C2923}" dt="2023-09-24T21:10:50.786" v="24" actId="2696"/>
        <pc:sldMkLst>
          <pc:docMk/>
          <pc:sldMk cId="2844343129" sldId="341"/>
        </pc:sldMkLst>
      </pc:sldChg>
      <pc:sldChg chg="del">
        <pc:chgData name="Derrick Venning" userId="6ef9305461909ead" providerId="LiveId" clId="{25A6E0C4-FE6D-4AF8-A645-7C28EA6C2923}" dt="2023-09-24T21:10:50.786" v="24" actId="2696"/>
        <pc:sldMkLst>
          <pc:docMk/>
          <pc:sldMk cId="554824113" sldId="342"/>
        </pc:sldMkLst>
      </pc:sldChg>
      <pc:sldChg chg="del">
        <pc:chgData name="Derrick Venning" userId="6ef9305461909ead" providerId="LiveId" clId="{25A6E0C4-FE6D-4AF8-A645-7C28EA6C2923}" dt="2023-09-24T21:10:50.786" v="24" actId="2696"/>
        <pc:sldMkLst>
          <pc:docMk/>
          <pc:sldMk cId="408556207" sldId="345"/>
        </pc:sldMkLst>
      </pc:sldChg>
      <pc:sldChg chg="del">
        <pc:chgData name="Derrick Venning" userId="6ef9305461909ead" providerId="LiveId" clId="{25A6E0C4-FE6D-4AF8-A645-7C28EA6C2923}" dt="2023-09-24T21:10:50.786" v="24" actId="2696"/>
        <pc:sldMkLst>
          <pc:docMk/>
          <pc:sldMk cId="1860776775" sldId="347"/>
        </pc:sldMkLst>
      </pc:sldChg>
      <pc:sldChg chg="del">
        <pc:chgData name="Derrick Venning" userId="6ef9305461909ead" providerId="LiveId" clId="{25A6E0C4-FE6D-4AF8-A645-7C28EA6C2923}" dt="2023-09-24T21:10:50.786" v="24" actId="2696"/>
        <pc:sldMkLst>
          <pc:docMk/>
          <pc:sldMk cId="3246056895" sldId="348"/>
        </pc:sldMkLst>
      </pc:sldChg>
      <pc:sldChg chg="del">
        <pc:chgData name="Derrick Venning" userId="6ef9305461909ead" providerId="LiveId" clId="{25A6E0C4-FE6D-4AF8-A645-7C28EA6C2923}" dt="2023-09-24T21:10:50.786" v="24" actId="2696"/>
        <pc:sldMkLst>
          <pc:docMk/>
          <pc:sldMk cId="754506461" sldId="349"/>
        </pc:sldMkLst>
      </pc:sldChg>
      <pc:sldChg chg="del">
        <pc:chgData name="Derrick Venning" userId="6ef9305461909ead" providerId="LiveId" clId="{25A6E0C4-FE6D-4AF8-A645-7C28EA6C2923}" dt="2023-09-24T21:10:50.786" v="24" actId="2696"/>
        <pc:sldMkLst>
          <pc:docMk/>
          <pc:sldMk cId="3435140680" sldId="351"/>
        </pc:sldMkLst>
      </pc:sldChg>
      <pc:sldChg chg="del">
        <pc:chgData name="Derrick Venning" userId="6ef9305461909ead" providerId="LiveId" clId="{25A6E0C4-FE6D-4AF8-A645-7C28EA6C2923}" dt="2023-09-24T21:10:50.786" v="24" actId="2696"/>
        <pc:sldMkLst>
          <pc:docMk/>
          <pc:sldMk cId="1318219529" sldId="354"/>
        </pc:sldMkLst>
      </pc:sldChg>
      <pc:sldChg chg="del">
        <pc:chgData name="Derrick Venning" userId="6ef9305461909ead" providerId="LiveId" clId="{25A6E0C4-FE6D-4AF8-A645-7C28EA6C2923}" dt="2023-09-24T21:10:50.786" v="24" actId="2696"/>
        <pc:sldMkLst>
          <pc:docMk/>
          <pc:sldMk cId="3383337294" sldId="355"/>
        </pc:sldMkLst>
      </pc:sldChg>
      <pc:sldChg chg="del">
        <pc:chgData name="Derrick Venning" userId="6ef9305461909ead" providerId="LiveId" clId="{25A6E0C4-FE6D-4AF8-A645-7C28EA6C2923}" dt="2023-09-24T21:10:50.786" v="24" actId="2696"/>
        <pc:sldMkLst>
          <pc:docMk/>
          <pc:sldMk cId="500702881" sldId="356"/>
        </pc:sldMkLst>
      </pc:sldChg>
      <pc:sldChg chg="del">
        <pc:chgData name="Derrick Venning" userId="6ef9305461909ead" providerId="LiveId" clId="{25A6E0C4-FE6D-4AF8-A645-7C28EA6C2923}" dt="2023-09-24T21:10:50.786" v="24" actId="2696"/>
        <pc:sldMkLst>
          <pc:docMk/>
          <pc:sldMk cId="1465953596" sldId="360"/>
        </pc:sldMkLst>
      </pc:sldChg>
      <pc:sldChg chg="del">
        <pc:chgData name="Derrick Venning" userId="6ef9305461909ead" providerId="LiveId" clId="{25A6E0C4-FE6D-4AF8-A645-7C28EA6C2923}" dt="2023-09-24T21:10:50.786" v="24" actId="2696"/>
        <pc:sldMkLst>
          <pc:docMk/>
          <pc:sldMk cId="1057660926" sldId="361"/>
        </pc:sldMkLst>
      </pc:sldChg>
      <pc:sldChg chg="del">
        <pc:chgData name="Derrick Venning" userId="6ef9305461909ead" providerId="LiveId" clId="{25A6E0C4-FE6D-4AF8-A645-7C28EA6C2923}" dt="2023-09-24T21:10:50.786" v="24" actId="2696"/>
        <pc:sldMkLst>
          <pc:docMk/>
          <pc:sldMk cId="2217728863" sldId="362"/>
        </pc:sldMkLst>
      </pc:sldChg>
      <pc:sldChg chg="del">
        <pc:chgData name="Derrick Venning" userId="6ef9305461909ead" providerId="LiveId" clId="{25A6E0C4-FE6D-4AF8-A645-7C28EA6C2923}" dt="2023-09-24T21:10:50.786" v="24" actId="2696"/>
        <pc:sldMkLst>
          <pc:docMk/>
          <pc:sldMk cId="3726991660" sldId="366"/>
        </pc:sldMkLst>
      </pc:sldChg>
      <pc:sldChg chg="del">
        <pc:chgData name="Derrick Venning" userId="6ef9305461909ead" providerId="LiveId" clId="{25A6E0C4-FE6D-4AF8-A645-7C28EA6C2923}" dt="2023-09-24T21:10:50.786" v="24" actId="2696"/>
        <pc:sldMkLst>
          <pc:docMk/>
          <pc:sldMk cId="2554057753" sldId="367"/>
        </pc:sldMkLst>
      </pc:sldChg>
      <pc:sldChg chg="del">
        <pc:chgData name="Derrick Venning" userId="6ef9305461909ead" providerId="LiveId" clId="{25A6E0C4-FE6D-4AF8-A645-7C28EA6C2923}" dt="2023-09-24T21:10:50.786" v="24" actId="2696"/>
        <pc:sldMkLst>
          <pc:docMk/>
          <pc:sldMk cId="3977396622" sldId="431"/>
        </pc:sldMkLst>
      </pc:sldChg>
      <pc:sldChg chg="del">
        <pc:chgData name="Derrick Venning" userId="6ef9305461909ead" providerId="LiveId" clId="{25A6E0C4-FE6D-4AF8-A645-7C28EA6C2923}" dt="2023-09-24T21:10:50.786" v="24" actId="2696"/>
        <pc:sldMkLst>
          <pc:docMk/>
          <pc:sldMk cId="3105875741" sldId="471"/>
        </pc:sldMkLst>
      </pc:sldChg>
      <pc:sldChg chg="del">
        <pc:chgData name="Derrick Venning" userId="6ef9305461909ead" providerId="LiveId" clId="{25A6E0C4-FE6D-4AF8-A645-7C28EA6C2923}" dt="2023-09-24T21:10:50.786" v="24" actId="2696"/>
        <pc:sldMkLst>
          <pc:docMk/>
          <pc:sldMk cId="3297207287" sldId="474"/>
        </pc:sldMkLst>
      </pc:sldChg>
      <pc:sldChg chg="del">
        <pc:chgData name="Derrick Venning" userId="6ef9305461909ead" providerId="LiveId" clId="{25A6E0C4-FE6D-4AF8-A645-7C28EA6C2923}" dt="2023-09-24T21:10:50.786" v="24" actId="2696"/>
        <pc:sldMkLst>
          <pc:docMk/>
          <pc:sldMk cId="3782652092" sldId="475"/>
        </pc:sldMkLst>
      </pc:sldChg>
      <pc:sldChg chg="del">
        <pc:chgData name="Derrick Venning" userId="6ef9305461909ead" providerId="LiveId" clId="{25A6E0C4-FE6D-4AF8-A645-7C28EA6C2923}" dt="2023-09-24T21:10:50.786" v="24" actId="2696"/>
        <pc:sldMkLst>
          <pc:docMk/>
          <pc:sldMk cId="1308570957" sldId="476"/>
        </pc:sldMkLst>
      </pc:sldChg>
      <pc:sldChg chg="del">
        <pc:chgData name="Derrick Venning" userId="6ef9305461909ead" providerId="LiveId" clId="{25A6E0C4-FE6D-4AF8-A645-7C28EA6C2923}" dt="2023-09-24T21:10:50.786" v="24" actId="2696"/>
        <pc:sldMkLst>
          <pc:docMk/>
          <pc:sldMk cId="616147244" sldId="480"/>
        </pc:sldMkLst>
      </pc:sldChg>
      <pc:sldChg chg="del">
        <pc:chgData name="Derrick Venning" userId="6ef9305461909ead" providerId="LiveId" clId="{25A6E0C4-FE6D-4AF8-A645-7C28EA6C2923}" dt="2023-09-24T21:10:50.786" v="24" actId="2696"/>
        <pc:sldMkLst>
          <pc:docMk/>
          <pc:sldMk cId="883629139" sldId="481"/>
        </pc:sldMkLst>
      </pc:sldChg>
      <pc:sldChg chg="del">
        <pc:chgData name="Derrick Venning" userId="6ef9305461909ead" providerId="LiveId" clId="{25A6E0C4-FE6D-4AF8-A645-7C28EA6C2923}" dt="2023-09-24T21:10:50.786" v="24" actId="2696"/>
        <pc:sldMkLst>
          <pc:docMk/>
          <pc:sldMk cId="730914006" sldId="486"/>
        </pc:sldMkLst>
      </pc:sldChg>
      <pc:sldChg chg="del">
        <pc:chgData name="Derrick Venning" userId="6ef9305461909ead" providerId="LiveId" clId="{25A6E0C4-FE6D-4AF8-A645-7C28EA6C2923}" dt="2023-09-24T21:10:50.786" v="24" actId="2696"/>
        <pc:sldMkLst>
          <pc:docMk/>
          <pc:sldMk cId="3778826288" sldId="506"/>
        </pc:sldMkLst>
      </pc:sldChg>
      <pc:sldChg chg="del">
        <pc:chgData name="Derrick Venning" userId="6ef9305461909ead" providerId="LiveId" clId="{25A6E0C4-FE6D-4AF8-A645-7C28EA6C2923}" dt="2023-09-24T21:10:50.786" v="24" actId="2696"/>
        <pc:sldMkLst>
          <pc:docMk/>
          <pc:sldMk cId="3833089645" sldId="507"/>
        </pc:sldMkLst>
      </pc:sldChg>
      <pc:sldChg chg="del">
        <pc:chgData name="Derrick Venning" userId="6ef9305461909ead" providerId="LiveId" clId="{25A6E0C4-FE6D-4AF8-A645-7C28EA6C2923}" dt="2023-09-24T21:10:50.786" v="24" actId="2696"/>
        <pc:sldMkLst>
          <pc:docMk/>
          <pc:sldMk cId="2125174215" sldId="508"/>
        </pc:sldMkLst>
      </pc:sldChg>
      <pc:sldChg chg="del">
        <pc:chgData name="Derrick Venning" userId="6ef9305461909ead" providerId="LiveId" clId="{25A6E0C4-FE6D-4AF8-A645-7C28EA6C2923}" dt="2023-09-24T21:10:50.786" v="24" actId="2696"/>
        <pc:sldMkLst>
          <pc:docMk/>
          <pc:sldMk cId="1247156733" sldId="509"/>
        </pc:sldMkLst>
      </pc:sldChg>
      <pc:sldChg chg="del">
        <pc:chgData name="Derrick Venning" userId="6ef9305461909ead" providerId="LiveId" clId="{25A6E0C4-FE6D-4AF8-A645-7C28EA6C2923}" dt="2023-09-24T21:10:50.786" v="24" actId="2696"/>
        <pc:sldMkLst>
          <pc:docMk/>
          <pc:sldMk cId="4259258809" sldId="510"/>
        </pc:sldMkLst>
      </pc:sldChg>
      <pc:sldChg chg="del">
        <pc:chgData name="Derrick Venning" userId="6ef9305461909ead" providerId="LiveId" clId="{25A6E0C4-FE6D-4AF8-A645-7C28EA6C2923}" dt="2023-09-24T21:10:50.786" v="24" actId="2696"/>
        <pc:sldMkLst>
          <pc:docMk/>
          <pc:sldMk cId="1482206212" sldId="511"/>
        </pc:sldMkLst>
      </pc:sldChg>
      <pc:sldChg chg="del">
        <pc:chgData name="Derrick Venning" userId="6ef9305461909ead" providerId="LiveId" clId="{25A6E0C4-FE6D-4AF8-A645-7C28EA6C2923}" dt="2023-09-24T21:10:50.786" v="24" actId="2696"/>
        <pc:sldMkLst>
          <pc:docMk/>
          <pc:sldMk cId="966061947" sldId="512"/>
        </pc:sldMkLst>
      </pc:sldChg>
      <pc:sldChg chg="del">
        <pc:chgData name="Derrick Venning" userId="6ef9305461909ead" providerId="LiveId" clId="{25A6E0C4-FE6D-4AF8-A645-7C28EA6C2923}" dt="2023-09-24T21:10:50.786" v="24" actId="2696"/>
        <pc:sldMkLst>
          <pc:docMk/>
          <pc:sldMk cId="1574735478" sldId="513"/>
        </pc:sldMkLst>
      </pc:sldChg>
      <pc:sldChg chg="del">
        <pc:chgData name="Derrick Venning" userId="6ef9305461909ead" providerId="LiveId" clId="{25A6E0C4-FE6D-4AF8-A645-7C28EA6C2923}" dt="2023-09-24T21:10:50.786" v="24" actId="2696"/>
        <pc:sldMkLst>
          <pc:docMk/>
          <pc:sldMk cId="3356978634" sldId="515"/>
        </pc:sldMkLst>
      </pc:sldChg>
      <pc:sldChg chg="del">
        <pc:chgData name="Derrick Venning" userId="6ef9305461909ead" providerId="LiveId" clId="{25A6E0C4-FE6D-4AF8-A645-7C28EA6C2923}" dt="2023-09-24T21:10:50.786" v="24" actId="2696"/>
        <pc:sldMkLst>
          <pc:docMk/>
          <pc:sldMk cId="2403397822" sldId="516"/>
        </pc:sldMkLst>
      </pc:sldChg>
      <pc:sldChg chg="del">
        <pc:chgData name="Derrick Venning" userId="6ef9305461909ead" providerId="LiveId" clId="{25A6E0C4-FE6D-4AF8-A645-7C28EA6C2923}" dt="2023-09-24T21:10:50.786" v="24" actId="2696"/>
        <pc:sldMkLst>
          <pc:docMk/>
          <pc:sldMk cId="1043192378" sldId="517"/>
        </pc:sldMkLst>
      </pc:sldChg>
      <pc:sldChg chg="del">
        <pc:chgData name="Derrick Venning" userId="6ef9305461909ead" providerId="LiveId" clId="{25A6E0C4-FE6D-4AF8-A645-7C28EA6C2923}" dt="2023-09-24T21:10:50.786" v="24" actId="2696"/>
        <pc:sldMkLst>
          <pc:docMk/>
          <pc:sldMk cId="3135008118" sldId="518"/>
        </pc:sldMkLst>
      </pc:sldChg>
      <pc:sldChg chg="del">
        <pc:chgData name="Derrick Venning" userId="6ef9305461909ead" providerId="LiveId" clId="{25A6E0C4-FE6D-4AF8-A645-7C28EA6C2923}" dt="2023-09-24T21:10:50.786" v="24" actId="2696"/>
        <pc:sldMkLst>
          <pc:docMk/>
          <pc:sldMk cId="3351172229" sldId="519"/>
        </pc:sldMkLst>
      </pc:sldChg>
      <pc:sldChg chg="del">
        <pc:chgData name="Derrick Venning" userId="6ef9305461909ead" providerId="LiveId" clId="{25A6E0C4-FE6D-4AF8-A645-7C28EA6C2923}" dt="2023-09-24T21:10:50.786" v="24" actId="2696"/>
        <pc:sldMkLst>
          <pc:docMk/>
          <pc:sldMk cId="2827822143" sldId="533"/>
        </pc:sldMkLst>
      </pc:sldChg>
      <pc:sldChg chg="del">
        <pc:chgData name="Derrick Venning" userId="6ef9305461909ead" providerId="LiveId" clId="{25A6E0C4-FE6D-4AF8-A645-7C28EA6C2923}" dt="2023-09-24T21:10:50.786" v="24" actId="2696"/>
        <pc:sldMkLst>
          <pc:docMk/>
          <pc:sldMk cId="1413465314" sldId="534"/>
        </pc:sldMkLst>
      </pc:sldChg>
      <pc:sldChg chg="del">
        <pc:chgData name="Derrick Venning" userId="6ef9305461909ead" providerId="LiveId" clId="{25A6E0C4-FE6D-4AF8-A645-7C28EA6C2923}" dt="2023-09-24T21:10:50.786" v="24" actId="2696"/>
        <pc:sldMkLst>
          <pc:docMk/>
          <pc:sldMk cId="3408201312" sldId="535"/>
        </pc:sldMkLst>
      </pc:sldChg>
      <pc:sldChg chg="del">
        <pc:chgData name="Derrick Venning" userId="6ef9305461909ead" providerId="LiveId" clId="{25A6E0C4-FE6D-4AF8-A645-7C28EA6C2923}" dt="2023-09-24T21:10:50.786" v="24" actId="2696"/>
        <pc:sldMkLst>
          <pc:docMk/>
          <pc:sldMk cId="2883232420" sldId="536"/>
        </pc:sldMkLst>
      </pc:sldChg>
      <pc:sldChg chg="del">
        <pc:chgData name="Derrick Venning" userId="6ef9305461909ead" providerId="LiveId" clId="{25A6E0C4-FE6D-4AF8-A645-7C28EA6C2923}" dt="2023-09-24T21:10:50.786" v="24" actId="2696"/>
        <pc:sldMkLst>
          <pc:docMk/>
          <pc:sldMk cId="4060931831" sldId="538"/>
        </pc:sldMkLst>
      </pc:sldChg>
      <pc:sldChg chg="del">
        <pc:chgData name="Derrick Venning" userId="6ef9305461909ead" providerId="LiveId" clId="{25A6E0C4-FE6D-4AF8-A645-7C28EA6C2923}" dt="2023-09-24T21:10:50.786" v="24" actId="2696"/>
        <pc:sldMkLst>
          <pc:docMk/>
          <pc:sldMk cId="640871173" sldId="539"/>
        </pc:sldMkLst>
      </pc:sldChg>
      <pc:sldChg chg="del">
        <pc:chgData name="Derrick Venning" userId="6ef9305461909ead" providerId="LiveId" clId="{25A6E0C4-FE6D-4AF8-A645-7C28EA6C2923}" dt="2023-09-24T21:10:50.786" v="24" actId="2696"/>
        <pc:sldMkLst>
          <pc:docMk/>
          <pc:sldMk cId="2356986956" sldId="540"/>
        </pc:sldMkLst>
      </pc:sldChg>
      <pc:sldChg chg="del">
        <pc:chgData name="Derrick Venning" userId="6ef9305461909ead" providerId="LiveId" clId="{25A6E0C4-FE6D-4AF8-A645-7C28EA6C2923}" dt="2023-09-24T21:10:50.786" v="24" actId="2696"/>
        <pc:sldMkLst>
          <pc:docMk/>
          <pc:sldMk cId="3004615881" sldId="542"/>
        </pc:sldMkLst>
      </pc:sldChg>
      <pc:sldChg chg="del">
        <pc:chgData name="Derrick Venning" userId="6ef9305461909ead" providerId="LiveId" clId="{25A6E0C4-FE6D-4AF8-A645-7C28EA6C2923}" dt="2023-09-24T21:10:50.786" v="24" actId="2696"/>
        <pc:sldMkLst>
          <pc:docMk/>
          <pc:sldMk cId="1878723197" sldId="545"/>
        </pc:sldMkLst>
      </pc:sldChg>
      <pc:sldChg chg="del">
        <pc:chgData name="Derrick Venning" userId="6ef9305461909ead" providerId="LiveId" clId="{25A6E0C4-FE6D-4AF8-A645-7C28EA6C2923}" dt="2023-09-24T21:10:50.786" v="24" actId="2696"/>
        <pc:sldMkLst>
          <pc:docMk/>
          <pc:sldMk cId="1773329912" sldId="546"/>
        </pc:sldMkLst>
      </pc:sldChg>
      <pc:sldChg chg="del">
        <pc:chgData name="Derrick Venning" userId="6ef9305461909ead" providerId="LiveId" clId="{25A6E0C4-FE6D-4AF8-A645-7C28EA6C2923}" dt="2023-09-24T21:10:50.786" v="24" actId="2696"/>
        <pc:sldMkLst>
          <pc:docMk/>
          <pc:sldMk cId="1540106404" sldId="547"/>
        </pc:sldMkLst>
      </pc:sldChg>
      <pc:sldChg chg="del">
        <pc:chgData name="Derrick Venning" userId="6ef9305461909ead" providerId="LiveId" clId="{25A6E0C4-FE6D-4AF8-A645-7C28EA6C2923}" dt="2023-09-24T21:10:50.786" v="24" actId="2696"/>
        <pc:sldMkLst>
          <pc:docMk/>
          <pc:sldMk cId="1551748328" sldId="549"/>
        </pc:sldMkLst>
      </pc:sldChg>
      <pc:sldChg chg="del">
        <pc:chgData name="Derrick Venning" userId="6ef9305461909ead" providerId="LiveId" clId="{25A6E0C4-FE6D-4AF8-A645-7C28EA6C2923}" dt="2023-09-24T21:10:50.786" v="24" actId="2696"/>
        <pc:sldMkLst>
          <pc:docMk/>
          <pc:sldMk cId="1279360817" sldId="556"/>
        </pc:sldMkLst>
      </pc:sldChg>
      <pc:sldChg chg="del">
        <pc:chgData name="Derrick Venning" userId="6ef9305461909ead" providerId="LiveId" clId="{25A6E0C4-FE6D-4AF8-A645-7C28EA6C2923}" dt="2023-09-24T21:10:50.786" v="24" actId="2696"/>
        <pc:sldMkLst>
          <pc:docMk/>
          <pc:sldMk cId="244571917" sldId="557"/>
        </pc:sldMkLst>
      </pc:sldChg>
      <pc:sldChg chg="del">
        <pc:chgData name="Derrick Venning" userId="6ef9305461909ead" providerId="LiveId" clId="{25A6E0C4-FE6D-4AF8-A645-7C28EA6C2923}" dt="2023-09-24T21:10:50.786" v="24" actId="2696"/>
        <pc:sldMkLst>
          <pc:docMk/>
          <pc:sldMk cId="2156667968" sldId="558"/>
        </pc:sldMkLst>
      </pc:sldChg>
      <pc:sldChg chg="del">
        <pc:chgData name="Derrick Venning" userId="6ef9305461909ead" providerId="LiveId" clId="{25A6E0C4-FE6D-4AF8-A645-7C28EA6C2923}" dt="2023-09-24T21:10:50.786" v="24" actId="2696"/>
        <pc:sldMkLst>
          <pc:docMk/>
          <pc:sldMk cId="774086973" sldId="559"/>
        </pc:sldMkLst>
      </pc:sldChg>
      <pc:sldChg chg="del">
        <pc:chgData name="Derrick Venning" userId="6ef9305461909ead" providerId="LiveId" clId="{25A6E0C4-FE6D-4AF8-A645-7C28EA6C2923}" dt="2023-09-24T21:10:50.786" v="24" actId="2696"/>
        <pc:sldMkLst>
          <pc:docMk/>
          <pc:sldMk cId="481522681" sldId="560"/>
        </pc:sldMkLst>
      </pc:sldChg>
      <pc:sldChg chg="del">
        <pc:chgData name="Derrick Venning" userId="6ef9305461909ead" providerId="LiveId" clId="{25A6E0C4-FE6D-4AF8-A645-7C28EA6C2923}" dt="2023-09-24T21:10:50.786" v="24" actId="2696"/>
        <pc:sldMkLst>
          <pc:docMk/>
          <pc:sldMk cId="3393183412" sldId="561"/>
        </pc:sldMkLst>
      </pc:sldChg>
      <pc:sldChg chg="del">
        <pc:chgData name="Derrick Venning" userId="6ef9305461909ead" providerId="LiveId" clId="{25A6E0C4-FE6D-4AF8-A645-7C28EA6C2923}" dt="2023-09-24T21:10:50.786" v="24" actId="2696"/>
        <pc:sldMkLst>
          <pc:docMk/>
          <pc:sldMk cId="3034663876" sldId="562"/>
        </pc:sldMkLst>
      </pc:sldChg>
      <pc:sldChg chg="del">
        <pc:chgData name="Derrick Venning" userId="6ef9305461909ead" providerId="LiveId" clId="{25A6E0C4-FE6D-4AF8-A645-7C28EA6C2923}" dt="2023-09-24T21:10:50.786" v="24" actId="2696"/>
        <pc:sldMkLst>
          <pc:docMk/>
          <pc:sldMk cId="3413280375" sldId="563"/>
        </pc:sldMkLst>
      </pc:sldChg>
      <pc:sldChg chg="del">
        <pc:chgData name="Derrick Venning" userId="6ef9305461909ead" providerId="LiveId" clId="{25A6E0C4-FE6D-4AF8-A645-7C28EA6C2923}" dt="2023-09-24T21:10:50.786" v="24" actId="2696"/>
        <pc:sldMkLst>
          <pc:docMk/>
          <pc:sldMk cId="4165063927" sldId="564"/>
        </pc:sldMkLst>
      </pc:sldChg>
      <pc:sldChg chg="del">
        <pc:chgData name="Derrick Venning" userId="6ef9305461909ead" providerId="LiveId" clId="{25A6E0C4-FE6D-4AF8-A645-7C28EA6C2923}" dt="2023-09-24T21:10:50.786" v="24" actId="2696"/>
        <pc:sldMkLst>
          <pc:docMk/>
          <pc:sldMk cId="236264880" sldId="565"/>
        </pc:sldMkLst>
      </pc:sldChg>
      <pc:sldChg chg="del">
        <pc:chgData name="Derrick Venning" userId="6ef9305461909ead" providerId="LiveId" clId="{25A6E0C4-FE6D-4AF8-A645-7C28EA6C2923}" dt="2023-09-24T21:10:50.786" v="24" actId="2696"/>
        <pc:sldMkLst>
          <pc:docMk/>
          <pc:sldMk cId="3627624552" sldId="566"/>
        </pc:sldMkLst>
      </pc:sldChg>
      <pc:sldChg chg="del">
        <pc:chgData name="Derrick Venning" userId="6ef9305461909ead" providerId="LiveId" clId="{25A6E0C4-FE6D-4AF8-A645-7C28EA6C2923}" dt="2023-09-24T21:10:50.786" v="24" actId="2696"/>
        <pc:sldMkLst>
          <pc:docMk/>
          <pc:sldMk cId="202057050" sldId="640"/>
        </pc:sldMkLst>
      </pc:sldChg>
      <pc:sldChg chg="del">
        <pc:chgData name="Derrick Venning" userId="6ef9305461909ead" providerId="LiveId" clId="{25A6E0C4-FE6D-4AF8-A645-7C28EA6C2923}" dt="2023-09-24T21:10:50.786" v="24" actId="2696"/>
        <pc:sldMkLst>
          <pc:docMk/>
          <pc:sldMk cId="804714358" sldId="641"/>
        </pc:sldMkLst>
      </pc:sldChg>
      <pc:sldChg chg="del">
        <pc:chgData name="Derrick Venning" userId="6ef9305461909ead" providerId="LiveId" clId="{25A6E0C4-FE6D-4AF8-A645-7C28EA6C2923}" dt="2023-09-24T21:10:50.786" v="24" actId="2696"/>
        <pc:sldMkLst>
          <pc:docMk/>
          <pc:sldMk cId="922677280" sldId="642"/>
        </pc:sldMkLst>
      </pc:sldChg>
      <pc:sldChg chg="del">
        <pc:chgData name="Derrick Venning" userId="6ef9305461909ead" providerId="LiveId" clId="{25A6E0C4-FE6D-4AF8-A645-7C28EA6C2923}" dt="2023-09-24T21:10:50.786" v="24" actId="2696"/>
        <pc:sldMkLst>
          <pc:docMk/>
          <pc:sldMk cId="2358001354" sldId="643"/>
        </pc:sldMkLst>
      </pc:sldChg>
      <pc:sldChg chg="del">
        <pc:chgData name="Derrick Venning" userId="6ef9305461909ead" providerId="LiveId" clId="{25A6E0C4-FE6D-4AF8-A645-7C28EA6C2923}" dt="2023-09-24T21:10:50.786" v="24" actId="2696"/>
        <pc:sldMkLst>
          <pc:docMk/>
          <pc:sldMk cId="3589453302" sldId="644"/>
        </pc:sldMkLst>
      </pc:sldChg>
      <pc:sldChg chg="del">
        <pc:chgData name="Derrick Venning" userId="6ef9305461909ead" providerId="LiveId" clId="{25A6E0C4-FE6D-4AF8-A645-7C28EA6C2923}" dt="2023-09-24T21:10:50.786" v="24" actId="2696"/>
        <pc:sldMkLst>
          <pc:docMk/>
          <pc:sldMk cId="723559519" sldId="645"/>
        </pc:sldMkLst>
      </pc:sldChg>
      <pc:sldChg chg="del">
        <pc:chgData name="Derrick Venning" userId="6ef9305461909ead" providerId="LiveId" clId="{25A6E0C4-FE6D-4AF8-A645-7C28EA6C2923}" dt="2023-09-24T21:10:50.786" v="24" actId="2696"/>
        <pc:sldMkLst>
          <pc:docMk/>
          <pc:sldMk cId="3268832301" sldId="646"/>
        </pc:sldMkLst>
      </pc:sldChg>
      <pc:sldChg chg="del">
        <pc:chgData name="Derrick Venning" userId="6ef9305461909ead" providerId="LiveId" clId="{25A6E0C4-FE6D-4AF8-A645-7C28EA6C2923}" dt="2023-09-24T21:10:50.786" v="24" actId="2696"/>
        <pc:sldMkLst>
          <pc:docMk/>
          <pc:sldMk cId="3612616167" sldId="647"/>
        </pc:sldMkLst>
      </pc:sldChg>
      <pc:sldChg chg="del">
        <pc:chgData name="Derrick Venning" userId="6ef9305461909ead" providerId="LiveId" clId="{25A6E0C4-FE6D-4AF8-A645-7C28EA6C2923}" dt="2023-09-24T21:10:50.786" v="24" actId="2696"/>
        <pc:sldMkLst>
          <pc:docMk/>
          <pc:sldMk cId="4207773102" sldId="648"/>
        </pc:sldMkLst>
      </pc:sldChg>
      <pc:sldChg chg="del">
        <pc:chgData name="Derrick Venning" userId="6ef9305461909ead" providerId="LiveId" clId="{25A6E0C4-FE6D-4AF8-A645-7C28EA6C2923}" dt="2023-09-24T21:10:50.786" v="24" actId="2696"/>
        <pc:sldMkLst>
          <pc:docMk/>
          <pc:sldMk cId="3606118543" sldId="649"/>
        </pc:sldMkLst>
      </pc:sldChg>
      <pc:sldChg chg="del">
        <pc:chgData name="Derrick Venning" userId="6ef9305461909ead" providerId="LiveId" clId="{25A6E0C4-FE6D-4AF8-A645-7C28EA6C2923}" dt="2023-09-24T21:10:50.786" v="24" actId="2696"/>
        <pc:sldMkLst>
          <pc:docMk/>
          <pc:sldMk cId="448995538" sldId="650"/>
        </pc:sldMkLst>
      </pc:sldChg>
      <pc:sldChg chg="del">
        <pc:chgData name="Derrick Venning" userId="6ef9305461909ead" providerId="LiveId" clId="{25A6E0C4-FE6D-4AF8-A645-7C28EA6C2923}" dt="2023-09-24T21:10:50.786" v="24" actId="2696"/>
        <pc:sldMkLst>
          <pc:docMk/>
          <pc:sldMk cId="4096723797" sldId="651"/>
        </pc:sldMkLst>
      </pc:sldChg>
      <pc:sldChg chg="del">
        <pc:chgData name="Derrick Venning" userId="6ef9305461909ead" providerId="LiveId" clId="{25A6E0C4-FE6D-4AF8-A645-7C28EA6C2923}" dt="2023-09-24T21:10:50.786" v="24" actId="2696"/>
        <pc:sldMkLst>
          <pc:docMk/>
          <pc:sldMk cId="3732576221" sldId="653"/>
        </pc:sldMkLst>
      </pc:sldChg>
      <pc:sldChg chg="del">
        <pc:chgData name="Derrick Venning" userId="6ef9305461909ead" providerId="LiveId" clId="{25A6E0C4-FE6D-4AF8-A645-7C28EA6C2923}" dt="2023-09-24T21:10:50.786" v="24" actId="2696"/>
        <pc:sldMkLst>
          <pc:docMk/>
          <pc:sldMk cId="1638483848" sldId="654"/>
        </pc:sldMkLst>
      </pc:sldChg>
      <pc:sldChg chg="del">
        <pc:chgData name="Derrick Venning" userId="6ef9305461909ead" providerId="LiveId" clId="{25A6E0C4-FE6D-4AF8-A645-7C28EA6C2923}" dt="2023-09-24T21:10:50.786" v="24" actId="2696"/>
        <pc:sldMkLst>
          <pc:docMk/>
          <pc:sldMk cId="2518256881" sldId="655"/>
        </pc:sldMkLst>
      </pc:sldChg>
      <pc:sldChg chg="del">
        <pc:chgData name="Derrick Venning" userId="6ef9305461909ead" providerId="LiveId" clId="{25A6E0C4-FE6D-4AF8-A645-7C28EA6C2923}" dt="2023-09-24T21:10:50.786" v="24" actId="2696"/>
        <pc:sldMkLst>
          <pc:docMk/>
          <pc:sldMk cId="3302673413" sldId="656"/>
        </pc:sldMkLst>
      </pc:sldChg>
      <pc:sldChg chg="del">
        <pc:chgData name="Derrick Venning" userId="6ef9305461909ead" providerId="LiveId" clId="{25A6E0C4-FE6D-4AF8-A645-7C28EA6C2923}" dt="2023-09-24T21:10:50.786" v="24" actId="2696"/>
        <pc:sldMkLst>
          <pc:docMk/>
          <pc:sldMk cId="4067737318" sldId="657"/>
        </pc:sldMkLst>
      </pc:sldChg>
      <pc:sldChg chg="del">
        <pc:chgData name="Derrick Venning" userId="6ef9305461909ead" providerId="LiveId" clId="{25A6E0C4-FE6D-4AF8-A645-7C28EA6C2923}" dt="2023-09-24T21:10:50.786" v="24" actId="2696"/>
        <pc:sldMkLst>
          <pc:docMk/>
          <pc:sldMk cId="2774196666" sldId="658"/>
        </pc:sldMkLst>
      </pc:sldChg>
      <pc:sldChg chg="del">
        <pc:chgData name="Derrick Venning" userId="6ef9305461909ead" providerId="LiveId" clId="{25A6E0C4-FE6D-4AF8-A645-7C28EA6C2923}" dt="2023-09-24T21:10:50.786" v="24" actId="2696"/>
        <pc:sldMkLst>
          <pc:docMk/>
          <pc:sldMk cId="2196389135" sldId="660"/>
        </pc:sldMkLst>
      </pc:sldChg>
      <pc:sldChg chg="del">
        <pc:chgData name="Derrick Venning" userId="6ef9305461909ead" providerId="LiveId" clId="{25A6E0C4-FE6D-4AF8-A645-7C28EA6C2923}" dt="2023-09-24T21:10:50.786" v="24" actId="2696"/>
        <pc:sldMkLst>
          <pc:docMk/>
          <pc:sldMk cId="2195003367" sldId="662"/>
        </pc:sldMkLst>
      </pc:sldChg>
      <pc:sldChg chg="del">
        <pc:chgData name="Derrick Venning" userId="6ef9305461909ead" providerId="LiveId" clId="{25A6E0C4-FE6D-4AF8-A645-7C28EA6C2923}" dt="2023-09-24T21:10:50.786" v="24" actId="2696"/>
        <pc:sldMkLst>
          <pc:docMk/>
          <pc:sldMk cId="1546740609" sldId="663"/>
        </pc:sldMkLst>
      </pc:sldChg>
      <pc:sldChg chg="del">
        <pc:chgData name="Derrick Venning" userId="6ef9305461909ead" providerId="LiveId" clId="{25A6E0C4-FE6D-4AF8-A645-7C28EA6C2923}" dt="2023-09-24T21:10:50.786" v="24" actId="2696"/>
        <pc:sldMkLst>
          <pc:docMk/>
          <pc:sldMk cId="1672530397" sldId="668"/>
        </pc:sldMkLst>
      </pc:sldChg>
      <pc:sldChg chg="del">
        <pc:chgData name="Derrick Venning" userId="6ef9305461909ead" providerId="LiveId" clId="{25A6E0C4-FE6D-4AF8-A645-7C28EA6C2923}" dt="2023-09-24T21:10:50.786" v="24" actId="2696"/>
        <pc:sldMkLst>
          <pc:docMk/>
          <pc:sldMk cId="2763464987" sldId="669"/>
        </pc:sldMkLst>
      </pc:sldChg>
      <pc:sldChg chg="del">
        <pc:chgData name="Derrick Venning" userId="6ef9305461909ead" providerId="LiveId" clId="{25A6E0C4-FE6D-4AF8-A645-7C28EA6C2923}" dt="2023-09-24T21:10:50.786" v="24" actId="2696"/>
        <pc:sldMkLst>
          <pc:docMk/>
          <pc:sldMk cId="1879552101" sldId="672"/>
        </pc:sldMkLst>
      </pc:sldChg>
      <pc:sldChg chg="del">
        <pc:chgData name="Derrick Venning" userId="6ef9305461909ead" providerId="LiveId" clId="{25A6E0C4-FE6D-4AF8-A645-7C28EA6C2923}" dt="2023-09-24T21:10:50.786" v="24" actId="2696"/>
        <pc:sldMkLst>
          <pc:docMk/>
          <pc:sldMk cId="650540160" sldId="673"/>
        </pc:sldMkLst>
      </pc:sldChg>
      <pc:sldChg chg="del">
        <pc:chgData name="Derrick Venning" userId="6ef9305461909ead" providerId="LiveId" clId="{25A6E0C4-FE6D-4AF8-A645-7C28EA6C2923}" dt="2023-09-24T21:10:50.786" v="24" actId="2696"/>
        <pc:sldMkLst>
          <pc:docMk/>
          <pc:sldMk cId="4218100142" sldId="674"/>
        </pc:sldMkLst>
      </pc:sldChg>
      <pc:sldChg chg="del">
        <pc:chgData name="Derrick Venning" userId="6ef9305461909ead" providerId="LiveId" clId="{25A6E0C4-FE6D-4AF8-A645-7C28EA6C2923}" dt="2023-09-24T21:10:50.786" v="24" actId="2696"/>
        <pc:sldMkLst>
          <pc:docMk/>
          <pc:sldMk cId="4000251692" sldId="675"/>
        </pc:sldMkLst>
      </pc:sldChg>
      <pc:sldChg chg="del">
        <pc:chgData name="Derrick Venning" userId="6ef9305461909ead" providerId="LiveId" clId="{25A6E0C4-FE6D-4AF8-A645-7C28EA6C2923}" dt="2023-09-24T21:10:50.786" v="24" actId="2696"/>
        <pc:sldMkLst>
          <pc:docMk/>
          <pc:sldMk cId="2194599795" sldId="678"/>
        </pc:sldMkLst>
      </pc:sldChg>
      <pc:sldChg chg="del">
        <pc:chgData name="Derrick Venning" userId="6ef9305461909ead" providerId="LiveId" clId="{25A6E0C4-FE6D-4AF8-A645-7C28EA6C2923}" dt="2023-09-24T21:09:18.485" v="22" actId="2696"/>
        <pc:sldMkLst>
          <pc:docMk/>
          <pc:sldMk cId="3492359317" sldId="679"/>
        </pc:sldMkLst>
      </pc:sldChg>
      <pc:sldChg chg="del">
        <pc:chgData name="Derrick Venning" userId="6ef9305461909ead" providerId="LiveId" clId="{25A6E0C4-FE6D-4AF8-A645-7C28EA6C2923}" dt="2023-09-24T21:09:18.485" v="22" actId="2696"/>
        <pc:sldMkLst>
          <pc:docMk/>
          <pc:sldMk cId="3922067172" sldId="680"/>
        </pc:sldMkLst>
      </pc:sldChg>
      <pc:sldChg chg="del">
        <pc:chgData name="Derrick Venning" userId="6ef9305461909ead" providerId="LiveId" clId="{25A6E0C4-FE6D-4AF8-A645-7C28EA6C2923}" dt="2023-09-24T21:09:18.485" v="22" actId="2696"/>
        <pc:sldMkLst>
          <pc:docMk/>
          <pc:sldMk cId="1348952874" sldId="681"/>
        </pc:sldMkLst>
      </pc:sldChg>
      <pc:sldChg chg="del">
        <pc:chgData name="Derrick Venning" userId="6ef9305461909ead" providerId="LiveId" clId="{25A6E0C4-FE6D-4AF8-A645-7C28EA6C2923}" dt="2023-09-24T21:09:18.485" v="22" actId="2696"/>
        <pc:sldMkLst>
          <pc:docMk/>
          <pc:sldMk cId="3940635064" sldId="682"/>
        </pc:sldMkLst>
      </pc:sldChg>
      <pc:sldChg chg="del">
        <pc:chgData name="Derrick Venning" userId="6ef9305461909ead" providerId="LiveId" clId="{25A6E0C4-FE6D-4AF8-A645-7C28EA6C2923}" dt="2023-09-24T21:09:27.975" v="23" actId="2696"/>
        <pc:sldMkLst>
          <pc:docMk/>
          <pc:sldMk cId="3588105235" sldId="684"/>
        </pc:sldMkLst>
      </pc:sldChg>
      <pc:sldChg chg="del">
        <pc:chgData name="Derrick Venning" userId="6ef9305461909ead" providerId="LiveId" clId="{25A6E0C4-FE6D-4AF8-A645-7C28EA6C2923}" dt="2023-09-24T21:09:27.975" v="23" actId="2696"/>
        <pc:sldMkLst>
          <pc:docMk/>
          <pc:sldMk cId="1574898411" sldId="685"/>
        </pc:sldMkLst>
      </pc:sldChg>
      <pc:sldChg chg="modSp mod">
        <pc:chgData name="Derrick Venning" userId="6ef9305461909ead" providerId="LiveId" clId="{25A6E0C4-FE6D-4AF8-A645-7C28EA6C2923}" dt="2023-09-24T21:14:56.760" v="547" actId="20577"/>
        <pc:sldMkLst>
          <pc:docMk/>
          <pc:sldMk cId="517302029" sldId="686"/>
        </pc:sldMkLst>
        <pc:graphicFrameChg chg="modGraphic">
          <ac:chgData name="Derrick Venning" userId="6ef9305461909ead" providerId="LiveId" clId="{25A6E0C4-FE6D-4AF8-A645-7C28EA6C2923}" dt="2023-09-24T21:14:56.760" v="547" actId="20577"/>
          <ac:graphicFrameMkLst>
            <pc:docMk/>
            <pc:sldMk cId="517302029" sldId="686"/>
            <ac:graphicFrameMk id="3" creationId="{77F7EA8E-D0AB-5E34-EB82-D09920CB4131}"/>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Sheet1!$A$2:$Q$2</c:f>
              <c:numCache>
                <c:formatCode>General</c:formatCode>
                <c:ptCount val="1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numCache>
            </c:numRef>
          </c:xVal>
          <c:yVal>
            <c:numRef>
              <c:f>Sheet1!$A$1:$Q$1</c:f>
              <c:numCache>
                <c:formatCode>General</c:formatCode>
                <c:ptCount val="17"/>
                <c:pt idx="0">
                  <c:v>0</c:v>
                </c:pt>
                <c:pt idx="1">
                  <c:v>4</c:v>
                </c:pt>
                <c:pt idx="2">
                  <c:v>12</c:v>
                </c:pt>
                <c:pt idx="3">
                  <c:v>24</c:v>
                </c:pt>
                <c:pt idx="4">
                  <c:v>40</c:v>
                </c:pt>
                <c:pt idx="5">
                  <c:v>60</c:v>
                </c:pt>
                <c:pt idx="6">
                  <c:v>84</c:v>
                </c:pt>
                <c:pt idx="7">
                  <c:v>84</c:v>
                </c:pt>
                <c:pt idx="8">
                  <c:v>84</c:v>
                </c:pt>
                <c:pt idx="9">
                  <c:v>84</c:v>
                </c:pt>
                <c:pt idx="10">
                  <c:v>72</c:v>
                </c:pt>
                <c:pt idx="11">
                  <c:v>60</c:v>
                </c:pt>
                <c:pt idx="12">
                  <c:v>48</c:v>
                </c:pt>
                <c:pt idx="13">
                  <c:v>36</c:v>
                </c:pt>
                <c:pt idx="14">
                  <c:v>24</c:v>
                </c:pt>
                <c:pt idx="15">
                  <c:v>12</c:v>
                </c:pt>
                <c:pt idx="16">
                  <c:v>0</c:v>
                </c:pt>
              </c:numCache>
            </c:numRef>
          </c:yVal>
          <c:smooth val="0"/>
          <c:extLst>
            <c:ext xmlns:c16="http://schemas.microsoft.com/office/drawing/2014/chart" uri="{C3380CC4-5D6E-409C-BE32-E72D297353CC}">
              <c16:uniqueId val="{00000000-E39C-430A-9EA9-6E7313D4E439}"/>
            </c:ext>
          </c:extLst>
        </c:ser>
        <c:dLbls>
          <c:showLegendKey val="0"/>
          <c:showVal val="0"/>
          <c:showCatName val="0"/>
          <c:showSerName val="0"/>
          <c:showPercent val="0"/>
          <c:showBubbleSize val="0"/>
        </c:dLbls>
        <c:axId val="116396416"/>
        <c:axId val="116398336"/>
      </c:scatterChart>
      <c:valAx>
        <c:axId val="116396416"/>
        <c:scaling>
          <c:orientation val="minMax"/>
        </c:scaling>
        <c:delete val="0"/>
        <c:axPos val="b"/>
        <c:majorGridlines/>
        <c:title>
          <c:tx>
            <c:rich>
              <a:bodyPr/>
              <a:lstStyle/>
              <a:p>
                <a:pPr>
                  <a:defRPr/>
                </a:pPr>
                <a:r>
                  <a:rPr lang="en-US"/>
                  <a:t>Time (seconds)</a:t>
                </a:r>
              </a:p>
            </c:rich>
          </c:tx>
          <c:overlay val="0"/>
        </c:title>
        <c:numFmt formatCode="General" sourceLinked="1"/>
        <c:majorTickMark val="out"/>
        <c:minorTickMark val="none"/>
        <c:tickLblPos val="nextTo"/>
        <c:crossAx val="116398336"/>
        <c:crosses val="autoZero"/>
        <c:crossBetween val="midCat"/>
      </c:valAx>
      <c:valAx>
        <c:axId val="116398336"/>
        <c:scaling>
          <c:orientation val="minMax"/>
        </c:scaling>
        <c:delete val="0"/>
        <c:axPos val="l"/>
        <c:majorGridlines/>
        <c:title>
          <c:tx>
            <c:rich>
              <a:bodyPr rot="-5400000" vert="horz"/>
              <a:lstStyle/>
              <a:p>
                <a:pPr>
                  <a:defRPr/>
                </a:pPr>
                <a:r>
                  <a:rPr lang="en-US"/>
                  <a:t>Distance (meters)</a:t>
                </a:r>
              </a:p>
            </c:rich>
          </c:tx>
          <c:overlay val="0"/>
        </c:title>
        <c:numFmt formatCode="General" sourceLinked="1"/>
        <c:majorTickMark val="out"/>
        <c:minorTickMark val="none"/>
        <c:tickLblPos val="nextTo"/>
        <c:crossAx val="11639641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88909-7221-45A9-92ED-1310E3A6BCF8}" type="datetimeFigureOut">
              <a:rPr lang="en-GB" smtClean="0"/>
              <a:t>24/09/2023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4BC44-5967-491E-8B2B-D62B67B6D44B}" type="slidenum">
              <a:rPr lang="en-GB" smtClean="0"/>
              <a:t>‹#›</a:t>
            </a:fld>
            <a:endParaRPr lang="en-GB"/>
          </a:p>
        </p:txBody>
      </p:sp>
    </p:spTree>
    <p:extLst>
      <p:ext uri="{BB962C8B-B14F-4D97-AF65-F5344CB8AC3E}">
        <p14:creationId xmlns:p14="http://schemas.microsoft.com/office/powerpoint/2010/main" val="362832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DFD9672-40D2-4659-9388-7A27A6F5DB0B}"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B07E63A-13F8-4C10-93B6-2BCFCDD69597}"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12741CF-37D7-4BBE-A089-DE3D5E25D691}"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0DAE498-19CE-4489-831D-8F14E0D4ABCE}"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EB4778F-A3E6-4679-8F7A-8956C2F2F081}" type="datetime1">
              <a:rPr lang="en-GB" smtClean="0"/>
              <a:t>24/09/2023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19000D7-2417-42C6-86E9-44037FADEC76}" type="datetime1">
              <a:rPr lang="en-GB" smtClean="0"/>
              <a:t>24/09/2023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32D8F42-817B-41FD-A03D-C3B3C00B6D2C}" type="datetime1">
              <a:rPr lang="en-GB" smtClean="0"/>
              <a:t>24/09/2023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55E1F31-5A20-42CF-8B40-284E31A00D98}" type="datetime1">
              <a:rPr lang="en-GB" smtClean="0"/>
              <a:t>24/09/2023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83A4F-C0E0-4A35-B736-CA8ECCF69BEB}" type="datetime1">
              <a:rPr lang="en-GB" smtClean="0"/>
              <a:t>24/09/2023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D90B989-1200-4FAC-827D-FDC31283B925}" type="datetime1">
              <a:rPr lang="en-GB" smtClean="0"/>
              <a:t>24/09/2023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430C6CA-9750-4A55-BC0F-3DF2CCB32CC9}" type="datetime1">
              <a:rPr lang="en-GB" smtClean="0"/>
              <a:t>24/09/2023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AE55121-0D50-43DF-89A6-13F704D229AB}" type="datetime1">
              <a:rPr lang="en-GB" smtClean="0"/>
              <a:t>24/09/2023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youtube.com/watch?v=PUX5FzpBbcQ"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image" Target="../media/image67.png"/><Relationship Id="rId4" Type="http://schemas.openxmlformats.org/officeDocument/2006/relationships/image" Target="../media/image65.png"/><Relationship Id="rId9"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414959" cy="433196"/>
          </a:xfrm>
          <a:prstGeom prst="rect">
            <a:avLst/>
          </a:prstGeom>
          <a:noFill/>
        </p:spPr>
        <p:txBody>
          <a:bodyPr wrap="square" rtlCol="0">
            <a:spAutoFit/>
          </a:bodyPr>
          <a:lstStyle/>
          <a:p>
            <a:r>
              <a:rPr lang="en-GB" sz="2215" b="1" dirty="0"/>
              <a:t>Year 11 </a:t>
            </a:r>
            <a:r>
              <a:rPr lang="en-GB" sz="2215" b="1"/>
              <a:t>Student </a:t>
            </a:r>
            <a:r>
              <a:rPr lang="en-GB" sz="2215" b="1" dirty="0"/>
              <a:t>B</a:t>
            </a:r>
            <a:r>
              <a:rPr lang="en-GB" sz="2215" b="1"/>
              <a:t>ooklet </a:t>
            </a:r>
            <a:r>
              <a:rPr lang="en-GB" sz="2215" b="1" dirty="0"/>
              <a:t>A  – Forces 2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a:solidFill>
                            <a:sysClr val="windowText" lastClr="000000"/>
                          </a:solidFill>
                          <a:latin typeface="+mj-lt"/>
                        </a:rPr>
                        <a:t>Name</a:t>
                      </a:r>
                      <a:endParaRPr lang="en-GB" sz="1300" b="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a:solidFill>
                            <a:sysClr val="windowText" lastClr="000000"/>
                          </a:solidFill>
                          <a:latin typeface="+mj-lt"/>
                        </a:rPr>
                        <a:t>Class</a:t>
                      </a:r>
                      <a:endParaRPr lang="en-GB" sz="1300" b="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a:solidFill>
                            <a:sysClr val="windowText" lastClr="000000"/>
                          </a:solidFill>
                          <a:latin typeface="+mj-lt"/>
                        </a:rPr>
                        <a:t>Tutor Group</a:t>
                      </a:r>
                      <a:endParaRPr lang="en-GB" sz="1300" b="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2013869568"/>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177705">
                <a:tc>
                  <a:txBody>
                    <a:bodyPr/>
                    <a:lstStyle/>
                    <a:p>
                      <a:pPr algn="ctr"/>
                      <a:r>
                        <a:rPr lang="en-US" sz="3700">
                          <a:solidFill>
                            <a:sysClr val="windowText" lastClr="000000"/>
                          </a:solidFill>
                          <a:latin typeface="+mj-lt"/>
                        </a:rPr>
                        <a:t>KS4 Science</a:t>
                      </a:r>
                    </a:p>
                    <a:p>
                      <a:pPr algn="ctr"/>
                      <a:r>
                        <a:rPr lang="en-US" sz="3700">
                          <a:solidFill>
                            <a:sysClr val="windowText" lastClr="000000"/>
                          </a:solidFill>
                          <a:latin typeface="+mj-lt"/>
                        </a:rPr>
                        <a:t>YEAR</a:t>
                      </a:r>
                      <a:r>
                        <a:rPr lang="en-US" sz="3700" baseline="0">
                          <a:solidFill>
                            <a:sysClr val="windowText" lastClr="000000"/>
                          </a:solidFill>
                          <a:latin typeface="+mj-lt"/>
                        </a:rPr>
                        <a:t> 11</a:t>
                      </a:r>
                    </a:p>
                    <a:p>
                      <a:pPr algn="ctr"/>
                      <a:r>
                        <a:rPr lang="en-US" sz="3700" baseline="0">
                          <a:solidFill>
                            <a:sysClr val="windowText" lastClr="000000"/>
                          </a:solidFill>
                          <a:latin typeface="+mj-lt"/>
                        </a:rPr>
                        <a:t>Forces 2</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37873">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37873">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385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2587821861"/>
              </p:ext>
            </p:extLst>
          </p:nvPr>
        </p:nvGraphicFramePr>
        <p:xfrm>
          <a:off x="315178" y="5818749"/>
          <a:ext cx="6311899" cy="223827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56214">
                <a:tc gridSpan="2">
                  <a:txBody>
                    <a:bodyPr/>
                    <a:lstStyle/>
                    <a:p>
                      <a:r>
                        <a:rPr lang="en-GB" sz="1200" b="1" dirty="0"/>
                        <a:t>KEYSTONE WORDS</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996584451"/>
                  </a:ext>
                </a:extLst>
              </a:tr>
              <a:tr h="356214">
                <a:tc>
                  <a:txBody>
                    <a:bodyPr/>
                    <a:lstStyle/>
                    <a:p>
                      <a:r>
                        <a:rPr lang="en-GB" sz="1200" dirty="0"/>
                        <a:t>Force</a:t>
                      </a:r>
                    </a:p>
                  </a:txBody>
                  <a:tcPr/>
                </a:tc>
                <a:tc>
                  <a:txBody>
                    <a:bodyPr/>
                    <a:lstStyle/>
                    <a:p>
                      <a:r>
                        <a:rPr lang="en-GB" sz="1200" dirty="0"/>
                        <a:t>A push or a pull that changes the shape, direction or speed of an object.</a:t>
                      </a:r>
                    </a:p>
                  </a:txBody>
                  <a:tcPr/>
                </a:tc>
                <a:extLst>
                  <a:ext uri="{0D108BD9-81ED-4DB2-BD59-A6C34878D82A}">
                    <a16:rowId xmlns:a16="http://schemas.microsoft.com/office/drawing/2014/main" val="3986441415"/>
                  </a:ext>
                </a:extLst>
              </a:tr>
              <a:tr h="356214">
                <a:tc>
                  <a:txBody>
                    <a:bodyPr/>
                    <a:lstStyle/>
                    <a:p>
                      <a:r>
                        <a:rPr lang="en-GB" sz="1200" dirty="0"/>
                        <a:t>Scalar</a:t>
                      </a:r>
                    </a:p>
                  </a:txBody>
                  <a:tcPr/>
                </a:tc>
                <a:tc>
                  <a:txBody>
                    <a:bodyPr/>
                    <a:lstStyle/>
                    <a:p>
                      <a:r>
                        <a:rPr lang="en-GB" sz="1200" dirty="0"/>
                        <a:t>A quantity that has magnitude only.</a:t>
                      </a:r>
                    </a:p>
                  </a:txBody>
                  <a:tcPr/>
                </a:tc>
                <a:extLst>
                  <a:ext uri="{0D108BD9-81ED-4DB2-BD59-A6C34878D82A}">
                    <a16:rowId xmlns:a16="http://schemas.microsoft.com/office/drawing/2014/main" val="3135617624"/>
                  </a:ext>
                </a:extLst>
              </a:tr>
              <a:tr h="356214">
                <a:tc>
                  <a:txBody>
                    <a:bodyPr/>
                    <a:lstStyle/>
                    <a:p>
                      <a:r>
                        <a:rPr lang="en-GB" sz="1200" dirty="0"/>
                        <a:t>Vector</a:t>
                      </a:r>
                    </a:p>
                  </a:txBody>
                  <a:tcPr/>
                </a:tc>
                <a:tc>
                  <a:txBody>
                    <a:bodyPr/>
                    <a:lstStyle/>
                    <a:p>
                      <a:r>
                        <a:rPr lang="en-GB" sz="1200" dirty="0"/>
                        <a:t>A quantity that has a magnitude and a direction.</a:t>
                      </a:r>
                    </a:p>
                  </a:txBody>
                  <a:tcPr/>
                </a:tc>
                <a:extLst>
                  <a:ext uri="{0D108BD9-81ED-4DB2-BD59-A6C34878D82A}">
                    <a16:rowId xmlns:a16="http://schemas.microsoft.com/office/drawing/2014/main" val="4092558228"/>
                  </a:ext>
                </a:extLst>
              </a:tr>
              <a:tr h="356214">
                <a:tc>
                  <a:txBody>
                    <a:bodyPr/>
                    <a:lstStyle/>
                    <a:p>
                      <a:r>
                        <a:rPr lang="en-GB" sz="1200" dirty="0"/>
                        <a:t>Balanced forces</a:t>
                      </a:r>
                    </a:p>
                  </a:txBody>
                  <a:tcPr/>
                </a:tc>
                <a:tc>
                  <a:txBody>
                    <a:bodyPr/>
                    <a:lstStyle/>
                    <a:p>
                      <a:r>
                        <a:rPr lang="en-GB" sz="1200" dirty="0"/>
                        <a:t>Forces that have equal magnitude but opposite directions. </a:t>
                      </a:r>
                    </a:p>
                  </a:txBody>
                  <a:tcPr/>
                </a:tc>
                <a:extLst>
                  <a:ext uri="{0D108BD9-81ED-4DB2-BD59-A6C34878D82A}">
                    <a16:rowId xmlns:a16="http://schemas.microsoft.com/office/drawing/2014/main" val="1426963129"/>
                  </a:ext>
                </a:extLst>
              </a:tr>
              <a:tr h="356214">
                <a:tc>
                  <a:txBody>
                    <a:bodyPr/>
                    <a:lstStyle/>
                    <a:p>
                      <a:r>
                        <a:rPr lang="en-GB" sz="1200" dirty="0"/>
                        <a:t>Momentum</a:t>
                      </a:r>
                    </a:p>
                  </a:txBody>
                  <a:tcPr/>
                </a:tc>
                <a:tc>
                  <a:txBody>
                    <a:bodyPr/>
                    <a:lstStyle/>
                    <a:p>
                      <a:r>
                        <a:rPr lang="en-GB" sz="1200" dirty="0"/>
                        <a:t>A vector quantity that is the product of an objects mass and velocity.</a:t>
                      </a:r>
                    </a:p>
                  </a:txBody>
                  <a:tcPr/>
                </a:tc>
                <a:extLst>
                  <a:ext uri="{0D108BD9-81ED-4DB2-BD59-A6C34878D82A}">
                    <a16:rowId xmlns:a16="http://schemas.microsoft.com/office/drawing/2014/main" val="3157404479"/>
                  </a:ext>
                </a:extLst>
              </a:tr>
            </a:tbl>
          </a:graphicData>
        </a:graphic>
      </p:graphicFrame>
      <p:pic>
        <p:nvPicPr>
          <p:cNvPr id="1026" name="Picture 2" descr="Skydiver - Direct Air">
            <a:extLst>
              <a:ext uri="{FF2B5EF4-FFF2-40B4-BE49-F238E27FC236}">
                <a16:creationId xmlns:a16="http://schemas.microsoft.com/office/drawing/2014/main" id="{EED0DEF3-4D62-33A4-37A6-90D7748AD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78" y="3330876"/>
            <a:ext cx="2755752" cy="16534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C2B25E-ECDB-13D7-1183-86B364A65067}"/>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612330-77BF-4300-38D5-908E185073A9}"/>
              </a:ext>
            </a:extLst>
          </p:cNvPr>
          <p:cNvSpPr/>
          <p:nvPr/>
        </p:nvSpPr>
        <p:spPr>
          <a:xfrm>
            <a:off x="139700" y="190500"/>
            <a:ext cx="6578600" cy="807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a:t>
            </a:r>
            <a:endParaRPr lang="en-GB" sz="1200" b="1" dirty="0">
              <a:solidFill>
                <a:schemeClr val="tx1"/>
              </a:solidFill>
            </a:endParaRPr>
          </a:p>
          <a:p>
            <a:pPr>
              <a:lnSpc>
                <a:spcPct val="150000"/>
              </a:lnSpc>
            </a:pPr>
            <a:r>
              <a:rPr lang="en-GB" sz="1200" b="1" dirty="0">
                <a:solidFill>
                  <a:schemeClr val="tx1"/>
                </a:solidFill>
              </a:rPr>
              <a:t>Calculate the answers to the following questions. Rearrange the equation if required. Use the space on the next page to show your working out. Give all your answers to 1 </a:t>
            </a:r>
            <a:r>
              <a:rPr lang="en-GB" sz="1200" b="1" dirty="0" err="1">
                <a:solidFill>
                  <a:schemeClr val="tx1"/>
                </a:solidFill>
              </a:rPr>
              <a:t>d.p.</a:t>
            </a:r>
            <a:r>
              <a:rPr lang="en-GB" sz="1200" b="1" dirty="0">
                <a:solidFill>
                  <a:schemeClr val="tx1"/>
                </a:solidFill>
              </a:rPr>
              <a:t>:</a:t>
            </a:r>
          </a:p>
          <a:p>
            <a:pPr>
              <a:lnSpc>
                <a:spcPct val="150000"/>
              </a:lnSpc>
            </a:pPr>
            <a:endParaRPr lang="en-GB" sz="1200" b="1" dirty="0">
              <a:solidFill>
                <a:schemeClr val="tx1"/>
              </a:solidFill>
            </a:endParaRPr>
          </a:p>
          <a:p>
            <a:pPr marL="228600" indent="-228600">
              <a:lnSpc>
                <a:spcPct val="200000"/>
              </a:lnSpc>
              <a:buFont typeface="+mj-lt"/>
              <a:buAutoNum type="arabicPeriod"/>
            </a:pPr>
            <a:r>
              <a:rPr lang="en-GB" sz="1200" b="1" dirty="0">
                <a:solidFill>
                  <a:schemeClr val="tx1"/>
                </a:solidFill>
              </a:rPr>
              <a:t>Calculate the average speed of a bike that travels 300 m in 16 seconds.</a:t>
            </a:r>
          </a:p>
          <a:p>
            <a:pPr marL="228600" indent="-228600">
              <a:lnSpc>
                <a:spcPct val="200000"/>
              </a:lnSpc>
              <a:buFont typeface="+mj-lt"/>
              <a:buAutoNum type="arabicPeriod"/>
            </a:pPr>
            <a:r>
              <a:rPr lang="en-GB" sz="1200" b="1" dirty="0">
                <a:solidFill>
                  <a:schemeClr val="tx1"/>
                </a:solidFill>
              </a:rPr>
              <a:t>Calculate the average speed of a man that walks 1200 m in 120 seconds.</a:t>
            </a:r>
          </a:p>
          <a:p>
            <a:pPr marL="228600" indent="-228600">
              <a:lnSpc>
                <a:spcPct val="200000"/>
              </a:lnSpc>
              <a:buFont typeface="+mj-lt"/>
              <a:buAutoNum type="arabicPeriod"/>
            </a:pPr>
            <a:r>
              <a:rPr lang="en-GB" sz="1200" b="1" dirty="0">
                <a:solidFill>
                  <a:schemeClr val="tx1"/>
                </a:solidFill>
              </a:rPr>
              <a:t>Calculate the distance a woman can run if she has an average speed of 6.5 m/s for 5 minutes.</a:t>
            </a:r>
          </a:p>
          <a:p>
            <a:pPr marL="228600" indent="-228600">
              <a:lnSpc>
                <a:spcPct val="200000"/>
              </a:lnSpc>
              <a:buFont typeface="+mj-lt"/>
              <a:buAutoNum type="arabicPeriod"/>
            </a:pPr>
            <a:r>
              <a:rPr lang="en-GB" sz="1200" b="1" dirty="0">
                <a:solidFill>
                  <a:schemeClr val="tx1"/>
                </a:solidFill>
              </a:rPr>
              <a:t>Calculate how long it would take a tram to travel from Meadowhall to Sheffield (6 km) at 4.2 m/s.</a:t>
            </a:r>
          </a:p>
          <a:p>
            <a:pPr marL="228600" indent="-228600">
              <a:lnSpc>
                <a:spcPct val="200000"/>
              </a:lnSpc>
              <a:buFont typeface="+mj-lt"/>
              <a:buAutoNum type="arabicPeriod"/>
            </a:pPr>
            <a:r>
              <a:rPr lang="en-GB" sz="1200" b="1" dirty="0">
                <a:solidFill>
                  <a:schemeClr val="tx1"/>
                </a:solidFill>
              </a:rPr>
              <a:t>Calculate the average speed of a car that travels for 30 minutes and travels 64 km.</a:t>
            </a:r>
          </a:p>
          <a:p>
            <a:pPr marL="228600" indent="-228600">
              <a:lnSpc>
                <a:spcPct val="200000"/>
              </a:lnSpc>
              <a:buFont typeface="+mj-lt"/>
              <a:buAutoNum type="arabicPeriod"/>
            </a:pPr>
            <a:r>
              <a:rPr lang="en-GB" sz="1200" b="1" dirty="0">
                <a:solidFill>
                  <a:schemeClr val="tx1"/>
                </a:solidFill>
              </a:rPr>
              <a:t>Calculate the time it would take to run a marathon (42.2 km) at 9 m/s.</a:t>
            </a:r>
          </a:p>
          <a:p>
            <a:pPr marL="228600" indent="-228600">
              <a:lnSpc>
                <a:spcPct val="200000"/>
              </a:lnSpc>
              <a:buFont typeface="+mj-lt"/>
              <a:buAutoNum type="arabicPeriod"/>
            </a:pPr>
            <a:r>
              <a:rPr lang="en-GB" sz="1200" b="1" dirty="0">
                <a:solidFill>
                  <a:schemeClr val="tx1"/>
                </a:solidFill>
              </a:rPr>
              <a:t>Calculate the length of a race if the winner ran at an average speed of 9.6 m/s for 41.7 s.</a:t>
            </a:r>
          </a:p>
          <a:p>
            <a:pPr marL="228600" indent="-228600">
              <a:lnSpc>
                <a:spcPct val="200000"/>
              </a:lnSpc>
              <a:buFont typeface="+mj-lt"/>
              <a:buAutoNum type="arabicPeriod"/>
            </a:pPr>
            <a:r>
              <a:rPr lang="en-GB" sz="1200" b="1" dirty="0">
                <a:solidFill>
                  <a:schemeClr val="tx1"/>
                </a:solidFill>
              </a:rPr>
              <a:t>Calculate the distance from Barnsley to York if you can rive at an average speed of 24 m/s and arrive in 51 minutes.</a:t>
            </a:r>
          </a:p>
          <a:p>
            <a:pPr marL="228600" indent="-228600">
              <a:lnSpc>
                <a:spcPct val="200000"/>
              </a:lnSpc>
              <a:buFont typeface="+mj-lt"/>
              <a:buAutoNum type="arabicPeriod"/>
            </a:pPr>
            <a:r>
              <a:rPr lang="en-GB" sz="1200" b="1" dirty="0">
                <a:solidFill>
                  <a:schemeClr val="tx1"/>
                </a:solidFill>
              </a:rPr>
              <a:t>How long would it take for a car to travel from Barnsley to York if it was only driving at an average speed of 19 m/s?</a:t>
            </a:r>
          </a:p>
          <a:p>
            <a:pPr marL="228600" indent="-228600">
              <a:lnSpc>
                <a:spcPct val="200000"/>
              </a:lnSpc>
              <a:buFont typeface="+mj-lt"/>
              <a:buAutoNum type="arabicPeriod"/>
            </a:pPr>
            <a:r>
              <a:rPr lang="en-GB" sz="1200" b="1" dirty="0">
                <a:solidFill>
                  <a:schemeClr val="tx1"/>
                </a:solidFill>
              </a:rPr>
              <a:t>How far does a satellite move in 1 day if it moves at an average speed of 8000 m/s?</a:t>
            </a:r>
          </a:p>
          <a:p>
            <a:pPr marL="228600" indent="-228600">
              <a:lnSpc>
                <a:spcPct val="150000"/>
              </a:lnSpc>
              <a:buFont typeface="+mj-lt"/>
              <a:buAutoNum type="arabicPeriod"/>
            </a:pPr>
            <a:endParaRPr lang="en-GB" sz="1200" b="1" dirty="0">
              <a:solidFill>
                <a:schemeClr val="tx1"/>
              </a:solidFill>
            </a:endParaRP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78CE0B0F-D7DD-FAE8-18F8-3F4C1AB4F143}"/>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387435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612330-77BF-4300-38D5-908E185073A9}"/>
              </a:ext>
            </a:extLst>
          </p:cNvPr>
          <p:cNvSpPr/>
          <p:nvPr/>
        </p:nvSpPr>
        <p:spPr>
          <a:xfrm>
            <a:off x="139700" y="190500"/>
            <a:ext cx="6578600" cy="7953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Space to show your working out: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p:txBody>
      </p:sp>
      <p:sp>
        <p:nvSpPr>
          <p:cNvPr id="3" name="Slide Number Placeholder 2">
            <a:extLst>
              <a:ext uri="{FF2B5EF4-FFF2-40B4-BE49-F238E27FC236}">
                <a16:creationId xmlns:a16="http://schemas.microsoft.com/office/drawing/2014/main" id="{746D7444-367E-8736-986B-E5DBB6876E0B}"/>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11976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B2374C-8EC3-59C4-DF7C-C8216C64F60C}"/>
              </a:ext>
            </a:extLst>
          </p:cNvPr>
          <p:cNvSpPr/>
          <p:nvPr/>
        </p:nvSpPr>
        <p:spPr>
          <a:xfrm>
            <a:off x="139700" y="190500"/>
            <a:ext cx="6578600" cy="8334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dirty="0">
                <a:solidFill>
                  <a:schemeClr val="tx1"/>
                </a:solidFill>
              </a:rPr>
              <a:t>Below is an image showing the orbit of the Earth around the Sun, which is a roughly circular orbit.#</a:t>
            </a:r>
          </a:p>
          <a:p>
            <a:pPr>
              <a:lnSpc>
                <a:spcPct val="150000"/>
              </a:lnSpc>
            </a:pPr>
            <a:r>
              <a:rPr lang="en-GB" sz="1200" b="1" dirty="0">
                <a:solidFill>
                  <a:schemeClr val="tx1"/>
                </a:solidFill>
              </a:rPr>
              <a:t>The length of Earth’s orbit is approximately 940,000,000 km. </a:t>
            </a:r>
          </a:p>
          <a:p>
            <a:pPr>
              <a:lnSpc>
                <a:spcPct val="150000"/>
              </a:lnSpc>
            </a:pPr>
            <a:r>
              <a:rPr lang="en-GB" sz="1200" b="1" dirty="0">
                <a:solidFill>
                  <a:schemeClr val="tx1"/>
                </a:solidFill>
              </a:rPr>
              <a:t>The time it takes for the Earth to orbit the Sun is 1 year (365.25 days).</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r>
              <a:rPr lang="en-GB" sz="1200" b="1" dirty="0">
                <a:solidFill>
                  <a:schemeClr val="tx1"/>
                </a:solidFill>
              </a:rPr>
              <a:t>Calculate the average speed of Earth’s orbit: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r>
              <a:rPr lang="en-GB" sz="1200" b="1" dirty="0">
                <a:solidFill>
                  <a:schemeClr val="tx1"/>
                </a:solidFill>
              </a:rPr>
              <a:t>Explain, using ideas about scalar and vector quantities, why the Earth’s </a:t>
            </a:r>
            <a:r>
              <a:rPr lang="en-GB" sz="1200" b="1" u="sng" dirty="0">
                <a:solidFill>
                  <a:schemeClr val="tx1"/>
                </a:solidFill>
              </a:rPr>
              <a:t>velocity</a:t>
            </a:r>
            <a:r>
              <a:rPr lang="en-GB" sz="1200" b="1" dirty="0">
                <a:solidFill>
                  <a:schemeClr val="tx1"/>
                </a:solidFill>
              </a:rPr>
              <a:t> is constantly changing, even though its </a:t>
            </a:r>
            <a:r>
              <a:rPr lang="en-GB" sz="1200" b="1" u="sng" dirty="0">
                <a:solidFill>
                  <a:schemeClr val="tx1"/>
                </a:solidFill>
              </a:rPr>
              <a:t>speed</a:t>
            </a:r>
            <a:r>
              <a:rPr lang="en-GB" sz="1200" b="1" dirty="0">
                <a:solidFill>
                  <a:schemeClr val="tx1"/>
                </a:solidFill>
              </a:rPr>
              <a:t> remains constant.</a:t>
            </a:r>
          </a:p>
          <a:p>
            <a:pPr>
              <a:lnSpc>
                <a:spcPct val="150000"/>
              </a:lnSpc>
            </a:pPr>
            <a:r>
              <a:rPr lang="en-GB" sz="1200" b="1" dirty="0">
                <a:solidFill>
                  <a:schemeClr val="tx1"/>
                </a:solidFill>
              </a:rPr>
              <a:t>……………………………………………………………………………………………………………………………………………………………………………………………………………………………………………………………………………………………………………………………………………………………………………………………………………………………………………………………………………………………………………………………………………………………………………………………………………………………………………………</a:t>
            </a:r>
          </a:p>
        </p:txBody>
      </p:sp>
      <p:pic>
        <p:nvPicPr>
          <p:cNvPr id="1026" name="Picture 2" descr="Earth Orbiting The Sun Photograph by Science Photo Library">
            <a:extLst>
              <a:ext uri="{FF2B5EF4-FFF2-40B4-BE49-F238E27FC236}">
                <a16:creationId xmlns:a16="http://schemas.microsoft.com/office/drawing/2014/main" id="{C550C1FE-F727-B52C-D32F-2FFE89DD51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0" t="23930" r="7264" b="28507"/>
          <a:stretch/>
        </p:blipFill>
        <p:spPr bwMode="auto">
          <a:xfrm>
            <a:off x="846516" y="1322884"/>
            <a:ext cx="5164967" cy="28312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6236B16-87CE-7DA9-4EDD-D57C348E6CC9}"/>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181406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6" name="TextBox 5">
            <a:extLst>
              <a:ext uri="{FF2B5EF4-FFF2-40B4-BE49-F238E27FC236}">
                <a16:creationId xmlns:a16="http://schemas.microsoft.com/office/drawing/2014/main" id="{955EFB52-62F8-A86A-FF61-59167841070A}"/>
              </a:ext>
            </a:extLst>
          </p:cNvPr>
          <p:cNvSpPr txBox="1"/>
          <p:nvPr/>
        </p:nvSpPr>
        <p:spPr>
          <a:xfrm>
            <a:off x="488948" y="839232"/>
            <a:ext cx="5964103"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 You are learning to construct and interpret a distance – time relationship graph. </a:t>
            </a:r>
          </a:p>
        </p:txBody>
      </p:sp>
      <p:sp>
        <p:nvSpPr>
          <p:cNvPr id="3" name="TextBox 2">
            <a:extLst>
              <a:ext uri="{FF2B5EF4-FFF2-40B4-BE49-F238E27FC236}">
                <a16:creationId xmlns:a16="http://schemas.microsoft.com/office/drawing/2014/main" id="{A5946FD8-530D-6079-402A-1A540B4294FD}"/>
              </a:ext>
            </a:extLst>
          </p:cNvPr>
          <p:cNvSpPr txBox="1"/>
          <p:nvPr/>
        </p:nvSpPr>
        <p:spPr>
          <a:xfrm>
            <a:off x="488948" y="1440597"/>
            <a:ext cx="5964103"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 helps us understand how to illustrate a journey with changing speed on a distance –time graph and determine the speed at different points.</a:t>
            </a:r>
          </a:p>
        </p:txBody>
      </p:sp>
      <p:sp>
        <p:nvSpPr>
          <p:cNvPr id="4" name="Rectangle 3">
            <a:extLst>
              <a:ext uri="{FF2B5EF4-FFF2-40B4-BE49-F238E27FC236}">
                <a16:creationId xmlns:a16="http://schemas.microsoft.com/office/drawing/2014/main" id="{C531ACC4-0CC3-2E3F-52EC-6B940FC11502}"/>
              </a:ext>
            </a:extLst>
          </p:cNvPr>
          <p:cNvSpPr/>
          <p:nvPr/>
        </p:nvSpPr>
        <p:spPr>
          <a:xfrm>
            <a:off x="273050" y="240633"/>
            <a:ext cx="6311900" cy="806413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10">
            <a:extLst>
              <a:ext uri="{FF2B5EF4-FFF2-40B4-BE49-F238E27FC236}">
                <a16:creationId xmlns:a16="http://schemas.microsoft.com/office/drawing/2014/main" id="{566184D5-215F-9C85-68B2-95C464BC97BF}"/>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133290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484078556"/>
              </p:ext>
            </p:extLst>
          </p:nvPr>
        </p:nvGraphicFramePr>
        <p:xfrm>
          <a:off x="348915" y="318837"/>
          <a:ext cx="6160170" cy="8292719"/>
        </p:xfrm>
        <a:graphic>
          <a:graphicData uri="http://schemas.openxmlformats.org/drawingml/2006/table">
            <a:tbl>
              <a:tblPr firstRow="1" bandRow="1">
                <a:tableStyleId>{5C22544A-7EE6-4342-B048-85BDC9FD1C3A}</a:tableStyleId>
              </a:tblPr>
              <a:tblGrid>
                <a:gridCol w="480818">
                  <a:extLst>
                    <a:ext uri="{9D8B030D-6E8A-4147-A177-3AD203B41FA5}">
                      <a16:colId xmlns:a16="http://schemas.microsoft.com/office/drawing/2014/main" val="1728834577"/>
                    </a:ext>
                  </a:extLst>
                </a:gridCol>
                <a:gridCol w="5679352">
                  <a:extLst>
                    <a:ext uri="{9D8B030D-6E8A-4147-A177-3AD203B41FA5}">
                      <a16:colId xmlns:a16="http://schemas.microsoft.com/office/drawing/2014/main" val="4271346352"/>
                    </a:ext>
                  </a:extLst>
                </a:gridCol>
              </a:tblGrid>
              <a:tr h="7732123">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i="0" kern="1200" dirty="0">
                          <a:solidFill>
                            <a:schemeClr val="tx1"/>
                          </a:solidFill>
                          <a:effectLst/>
                          <a:latin typeface="+mn-lt"/>
                          <a:ea typeface="+mn-ea"/>
                          <a:cs typeface="+mn-cs"/>
                        </a:rPr>
                        <a:t>A distance-time graph is a way of representing a journey. </a:t>
                      </a:r>
                      <a:r>
                        <a:rPr lang="en-GB" sz="1200" b="0" kern="1200" baseline="0" dirty="0">
                          <a:solidFill>
                            <a:schemeClr val="tx1"/>
                          </a:solidFill>
                          <a:effectLst/>
                          <a:latin typeface="+mn-lt"/>
                          <a:ea typeface="+mn-ea"/>
                          <a:cs typeface="+mn-cs"/>
                        </a:rPr>
                        <a:t>If an object moves along a straight line, the distance travelled can be represented by a distance-time graph.</a:t>
                      </a:r>
                      <a:r>
                        <a:rPr lang="en-GB" sz="1350" b="0" i="0" kern="1200" dirty="0">
                          <a:solidFill>
                            <a:schemeClr val="lt1"/>
                          </a:solidFill>
                          <a:effectLst/>
                          <a:latin typeface="+mn-lt"/>
                          <a:ea typeface="+mn-ea"/>
                          <a:cs typeface="+mn-cs"/>
                        </a:rPr>
                        <a:t> </a:t>
                      </a:r>
                      <a:r>
                        <a:rPr lang="en-GB" sz="1200" b="0" i="0" kern="1200" dirty="0">
                          <a:solidFill>
                            <a:schemeClr val="tx1"/>
                          </a:solidFill>
                          <a:effectLst/>
                          <a:latin typeface="+mn-lt"/>
                          <a:ea typeface="+mn-ea"/>
                          <a:cs typeface="+mn-cs"/>
                        </a:rPr>
                        <a:t>Each straight line segment of the journey represents one part of the whole journey.</a:t>
                      </a:r>
                    </a:p>
                    <a:p>
                      <a:pPr>
                        <a:lnSpc>
                          <a:spcPct val="150000"/>
                        </a:lnSpc>
                      </a:pPr>
                      <a:r>
                        <a:rPr lang="en-GB" sz="1200" b="0" i="0" kern="1200" dirty="0">
                          <a:solidFill>
                            <a:schemeClr val="tx1"/>
                          </a:solidFill>
                          <a:effectLst/>
                          <a:latin typeface="+mn-lt"/>
                          <a:ea typeface="+mn-ea"/>
                          <a:cs typeface="+mn-cs"/>
                        </a:rPr>
                        <a:t>An oblique line segment represents a </a:t>
                      </a:r>
                      <a:r>
                        <a:rPr lang="en-GB" sz="1200" b="1" i="0" kern="1200" dirty="0">
                          <a:solidFill>
                            <a:schemeClr val="tx1"/>
                          </a:solidFill>
                          <a:effectLst/>
                          <a:latin typeface="+mn-lt"/>
                          <a:ea typeface="+mn-ea"/>
                          <a:cs typeface="+mn-cs"/>
                        </a:rPr>
                        <a:t>steady moving speed </a:t>
                      </a:r>
                      <a:r>
                        <a:rPr lang="en-GB" sz="1200" b="0" i="0" kern="1200" dirty="0">
                          <a:solidFill>
                            <a:schemeClr val="tx1"/>
                          </a:solidFill>
                          <a:effectLst/>
                          <a:latin typeface="+mn-lt"/>
                          <a:ea typeface="+mn-ea"/>
                          <a:cs typeface="+mn-cs"/>
                        </a:rPr>
                        <a:t>part of the journey.</a:t>
                      </a:r>
                    </a:p>
                    <a:p>
                      <a:pPr>
                        <a:lnSpc>
                          <a:spcPct val="150000"/>
                        </a:lnSpc>
                      </a:pPr>
                      <a:r>
                        <a:rPr lang="en-GB" sz="1200" b="0" i="0" kern="1200" dirty="0">
                          <a:solidFill>
                            <a:schemeClr val="tx1"/>
                          </a:solidFill>
                          <a:effectLst/>
                          <a:latin typeface="+mn-lt"/>
                          <a:ea typeface="+mn-ea"/>
                          <a:cs typeface="+mn-cs"/>
                        </a:rPr>
                        <a:t>A horizontal line segment represents </a:t>
                      </a:r>
                      <a:r>
                        <a:rPr lang="en-GB" sz="1200" b="1" i="0" kern="1200" dirty="0">
                          <a:solidFill>
                            <a:schemeClr val="tx1"/>
                          </a:solidFill>
                          <a:effectLst/>
                          <a:latin typeface="+mn-lt"/>
                          <a:ea typeface="+mn-ea"/>
                          <a:cs typeface="+mn-cs"/>
                        </a:rPr>
                        <a:t>no movement / stationary</a:t>
                      </a:r>
                      <a:r>
                        <a:rPr lang="en-GB" sz="1200" b="0" i="0" kern="1200" dirty="0">
                          <a:solidFill>
                            <a:schemeClr val="tx1"/>
                          </a:solidFill>
                          <a:effectLst/>
                          <a:latin typeface="+mn-lt"/>
                          <a:ea typeface="+mn-ea"/>
                          <a:cs typeface="+mn-cs"/>
                        </a:rPr>
                        <a:t> - this is the part of the journey where the object is stationary.</a:t>
                      </a:r>
                    </a:p>
                    <a:p>
                      <a:pPr>
                        <a:lnSpc>
                          <a:spcPct val="150000"/>
                        </a:lnSpc>
                      </a:pPr>
                      <a:r>
                        <a:rPr lang="en-GB" sz="1200" b="0" i="0" kern="1200" dirty="0">
                          <a:solidFill>
                            <a:schemeClr val="tx1"/>
                          </a:solidFill>
                          <a:effectLst/>
                          <a:latin typeface="+mn-lt"/>
                          <a:ea typeface="+mn-ea"/>
                          <a:cs typeface="+mn-cs"/>
                        </a:rPr>
                        <a:t>The gradient of the line is equal to the speed of the object. The gradient of a distance-time graph gives the constant speed for that part of the journey. The </a:t>
                      </a:r>
                      <a:r>
                        <a:rPr lang="en-GB" sz="1200" b="1" i="0" kern="1200" dirty="0">
                          <a:solidFill>
                            <a:schemeClr val="tx1"/>
                          </a:solidFill>
                          <a:effectLst/>
                          <a:latin typeface="+mn-lt"/>
                          <a:ea typeface="+mn-ea"/>
                          <a:cs typeface="+mn-cs"/>
                        </a:rPr>
                        <a:t>steeper</a:t>
                      </a:r>
                      <a:r>
                        <a:rPr lang="en-GB" sz="1200" b="0" i="0" kern="1200" dirty="0">
                          <a:solidFill>
                            <a:schemeClr val="tx1"/>
                          </a:solidFill>
                          <a:effectLst/>
                          <a:latin typeface="+mn-lt"/>
                          <a:ea typeface="+mn-ea"/>
                          <a:cs typeface="+mn-cs"/>
                        </a:rPr>
                        <a:t> the line, the </a:t>
                      </a:r>
                      <a:r>
                        <a:rPr lang="en-GB" sz="1200" b="1" i="0" kern="1200" dirty="0">
                          <a:solidFill>
                            <a:schemeClr val="tx1"/>
                          </a:solidFill>
                          <a:effectLst/>
                          <a:latin typeface="+mn-lt"/>
                          <a:ea typeface="+mn-ea"/>
                          <a:cs typeface="+mn-cs"/>
                        </a:rPr>
                        <a:t>faster</a:t>
                      </a:r>
                      <a:r>
                        <a:rPr lang="en-GB" sz="1200" b="0" i="0" kern="1200" dirty="0">
                          <a:solidFill>
                            <a:schemeClr val="tx1"/>
                          </a:solidFill>
                          <a:effectLst/>
                          <a:latin typeface="+mn-lt"/>
                          <a:ea typeface="+mn-ea"/>
                          <a:cs typeface="+mn-cs"/>
                        </a:rPr>
                        <a:t> the speed.</a:t>
                      </a:r>
                      <a:endParaRPr lang="en-GB" sz="1200" b="0" i="0" kern="1200" baseline="0" dirty="0">
                        <a:solidFill>
                          <a:schemeClr val="tx1"/>
                        </a:solidFill>
                        <a:effectLst/>
                        <a:latin typeface="+mn-lt"/>
                        <a:ea typeface="+mn-ea"/>
                        <a:cs typeface="+mn-cs"/>
                      </a:endParaRPr>
                    </a:p>
                    <a:p>
                      <a:r>
                        <a:rPr lang="en-GB" sz="1350" b="1" i="0" kern="1200" dirty="0">
                          <a:solidFill>
                            <a:schemeClr val="lt1"/>
                          </a:solidFill>
                          <a:effectLst/>
                          <a:latin typeface="+mn-lt"/>
                          <a:ea typeface="+mn-ea"/>
                          <a:cs typeface="+mn-cs"/>
                        </a:rPr>
                        <a:t>Example</a:t>
                      </a:r>
                    </a:p>
                    <a:p>
                      <a:r>
                        <a:rPr lang="en-GB" sz="1350" b="0" i="0" kern="1200" dirty="0">
                          <a:solidFill>
                            <a:schemeClr val="lt1"/>
                          </a:solidFill>
                          <a:effectLst/>
                          <a:latin typeface="+mn-lt"/>
                          <a:ea typeface="+mn-ea"/>
                          <a:cs typeface="+mn-cs"/>
                        </a:rPr>
                        <a:t>Calculate the speed of the object represented by the green line in the graph, from 0 to 4 s.</a:t>
                      </a:r>
                    </a:p>
                    <a:p>
                      <a:r>
                        <a:rPr lang="en-GB" sz="1350" b="0" i="0" kern="1200" dirty="0">
                          <a:solidFill>
                            <a:schemeClr val="lt1"/>
                          </a:solidFill>
                          <a:effectLst/>
                          <a:latin typeface="+mn-lt"/>
                          <a:ea typeface="+mn-ea"/>
                          <a:cs typeface="+mn-cs"/>
                        </a:rPr>
                        <a:t>change in distance = (8 - 0) = 8 m</a:t>
                      </a:r>
                    </a:p>
                    <a:p>
                      <a:r>
                        <a:rPr lang="en-GB" sz="1350" b="0" i="0" kern="1200" dirty="0">
                          <a:solidFill>
                            <a:schemeClr val="lt1"/>
                          </a:solidFill>
                          <a:effectLst/>
                          <a:latin typeface="+mn-lt"/>
                          <a:ea typeface="+mn-ea"/>
                          <a:cs typeface="+mn-cs"/>
                        </a:rPr>
                        <a:t>change in time = (4 - 0) = 4 s</a:t>
                      </a:r>
                    </a:p>
                    <a:p>
                      <a:r>
                        <a:rPr lang="en-GB" sz="1350" b="0" i="0" kern="1200" dirty="0">
                          <a:solidFill>
                            <a:schemeClr val="lt1"/>
                          </a:solidFill>
                          <a:effectLst/>
                          <a:latin typeface="+mn-lt"/>
                          <a:ea typeface="+mn-ea"/>
                          <a:cs typeface="+mn-cs"/>
                        </a:rPr>
                        <a:t>�����=������������</a:t>
                      </a:r>
                    </a:p>
                    <a:p>
                      <a:r>
                        <a:rPr lang="en-GB" sz="1350" b="0" i="0" kern="1200" dirty="0">
                          <a:solidFill>
                            <a:schemeClr val="lt1"/>
                          </a:solidFill>
                          <a:effectLst/>
                          <a:latin typeface="+mn-lt"/>
                          <a:ea typeface="+mn-ea"/>
                          <a:cs typeface="+mn-cs"/>
                        </a:rPr>
                        <a:t>�����=8÷4</a:t>
                      </a:r>
                    </a:p>
                    <a:p>
                      <a:r>
                        <a:rPr lang="en-GB" sz="1350" b="0" i="0" kern="1200" dirty="0">
                          <a:solidFill>
                            <a:schemeClr val="lt1"/>
                          </a:solidFill>
                          <a:effectLst/>
                          <a:latin typeface="+mn-lt"/>
                          <a:ea typeface="+mn-ea"/>
                          <a:cs typeface="+mn-cs"/>
                        </a:rPr>
                        <a:t>�����=2 �/�</a:t>
                      </a:r>
                    </a:p>
                    <a:p>
                      <a:br>
                        <a:rPr lang="en-GB" sz="1200" dirty="0"/>
                      </a:br>
                      <a:endParaRPr lang="en-GB" sz="1200" dirty="0"/>
                    </a:p>
                    <a:p>
                      <a:endParaRPr lang="en-GB" sz="1200" dirty="0"/>
                    </a:p>
                    <a:p>
                      <a:endParaRPr lang="en-GB" sz="1200" dirty="0"/>
                    </a:p>
                    <a:p>
                      <a:endParaRPr lang="en-GB" sz="1200" dirty="0"/>
                    </a:p>
                    <a:p>
                      <a:endParaRPr lang="en-GB" sz="1200" dirty="0"/>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Example Calculation</a:t>
                      </a:r>
                    </a:p>
                    <a:p>
                      <a:pPr>
                        <a:lnSpc>
                          <a:spcPct val="150000"/>
                        </a:lnSpc>
                      </a:pPr>
                      <a:r>
                        <a:rPr lang="en-GB" sz="1200" b="0" i="0" kern="1200" dirty="0">
                          <a:solidFill>
                            <a:schemeClr val="tx1"/>
                          </a:solidFill>
                          <a:effectLst/>
                          <a:latin typeface="+mn-lt"/>
                          <a:ea typeface="+mn-ea"/>
                          <a:cs typeface="+mn-cs"/>
                        </a:rPr>
                        <a:t>Calculate the speed of the object shown by the lower line in the graph, from 0 to 4 s.</a:t>
                      </a:r>
                    </a:p>
                    <a:p>
                      <a:pPr>
                        <a:lnSpc>
                          <a:spcPct val="150000"/>
                        </a:lnSpc>
                      </a:pPr>
                      <a:r>
                        <a:rPr lang="en-GB" sz="1200" b="0" i="0" kern="1200" dirty="0">
                          <a:solidFill>
                            <a:schemeClr val="tx1"/>
                          </a:solidFill>
                          <a:effectLst/>
                          <a:latin typeface="+mn-lt"/>
                          <a:ea typeface="+mn-ea"/>
                          <a:cs typeface="+mn-cs"/>
                        </a:rPr>
                        <a:t>change in distance = (8 - 0) = 8 m                  change in time = (4 - 0) = 4 s</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3677C86B-46D6-F1E3-0B06-70FF4520FE5C}"/>
              </a:ext>
            </a:extLst>
          </p:cNvPr>
          <p:cNvPicPr>
            <a:picLocks noChangeAspect="1"/>
          </p:cNvPicPr>
          <p:nvPr/>
        </p:nvPicPr>
        <p:blipFill>
          <a:blip r:embed="rId2"/>
          <a:stretch>
            <a:fillRect/>
          </a:stretch>
        </p:blipFill>
        <p:spPr>
          <a:xfrm>
            <a:off x="1490133" y="2974644"/>
            <a:ext cx="4401784" cy="3178213"/>
          </a:xfrm>
          <a:prstGeom prst="rect">
            <a:avLst/>
          </a:prstGeom>
        </p:spPr>
      </p:pic>
      <p:sp>
        <p:nvSpPr>
          <p:cNvPr id="3" name="TextBox 2">
            <a:extLst>
              <a:ext uri="{FF2B5EF4-FFF2-40B4-BE49-F238E27FC236}">
                <a16:creationId xmlns:a16="http://schemas.microsoft.com/office/drawing/2014/main" id="{CF9EE214-D5CB-47D8-D8F1-CD823D601FB5}"/>
              </a:ext>
            </a:extLst>
          </p:cNvPr>
          <p:cNvSpPr txBox="1"/>
          <p:nvPr/>
        </p:nvSpPr>
        <p:spPr>
          <a:xfrm>
            <a:off x="2643072" y="7306502"/>
            <a:ext cx="1692707" cy="1015663"/>
          </a:xfrm>
          <a:prstGeom prst="rect">
            <a:avLst/>
          </a:prstGeom>
          <a:noFill/>
        </p:spPr>
        <p:txBody>
          <a:bodyPr wrap="none" rtlCol="0">
            <a:spAutoFit/>
          </a:bodyPr>
          <a:lstStyle/>
          <a:p>
            <a:r>
              <a:rPr lang="en-GB" sz="1200" dirty="0"/>
              <a:t>Speed = Distance / Time</a:t>
            </a:r>
          </a:p>
          <a:p>
            <a:endParaRPr lang="en-GB" sz="1200" dirty="0"/>
          </a:p>
          <a:p>
            <a:r>
              <a:rPr lang="en-GB" sz="1200" dirty="0"/>
              <a:t>Speed = 8 / 4</a:t>
            </a:r>
          </a:p>
          <a:p>
            <a:endParaRPr lang="en-GB" sz="1200" dirty="0"/>
          </a:p>
          <a:p>
            <a:r>
              <a:rPr lang="en-GB" sz="1200" dirty="0"/>
              <a:t>Speed = 2 m/s</a:t>
            </a:r>
          </a:p>
        </p:txBody>
      </p:sp>
      <p:sp>
        <p:nvSpPr>
          <p:cNvPr id="6" name="Slide Number Placeholder 5">
            <a:extLst>
              <a:ext uri="{FF2B5EF4-FFF2-40B4-BE49-F238E27FC236}">
                <a16:creationId xmlns:a16="http://schemas.microsoft.com/office/drawing/2014/main" id="{FC22419D-7DD3-6667-93BE-160B21EE9993}"/>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824116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144696065"/>
              </p:ext>
            </p:extLst>
          </p:nvPr>
        </p:nvGraphicFramePr>
        <p:xfrm>
          <a:off x="348915" y="318837"/>
          <a:ext cx="6160170" cy="8506326"/>
        </p:xfrm>
        <a:graphic>
          <a:graphicData uri="http://schemas.openxmlformats.org/drawingml/2006/table">
            <a:tbl>
              <a:tblPr firstRow="1" bandRow="1">
                <a:tableStyleId>{5C22544A-7EE6-4342-B048-85BDC9FD1C3A}</a:tableStyleId>
              </a:tblPr>
              <a:tblGrid>
                <a:gridCol w="480818">
                  <a:extLst>
                    <a:ext uri="{9D8B030D-6E8A-4147-A177-3AD203B41FA5}">
                      <a16:colId xmlns:a16="http://schemas.microsoft.com/office/drawing/2014/main" val="1728834577"/>
                    </a:ext>
                  </a:extLst>
                </a:gridCol>
                <a:gridCol w="567935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i="0" kern="1200" dirty="0">
                          <a:solidFill>
                            <a:schemeClr val="tx1"/>
                          </a:solidFill>
                          <a:effectLst/>
                          <a:latin typeface="+mn-lt"/>
                          <a:ea typeface="+mn-ea"/>
                          <a:cs typeface="+mn-cs"/>
                        </a:rPr>
                        <a:t>Distance-time graphs for accelerating objects - Higher</a:t>
                      </a:r>
                    </a:p>
                    <a:p>
                      <a:pPr>
                        <a:lnSpc>
                          <a:spcPct val="150000"/>
                        </a:lnSpc>
                      </a:pPr>
                      <a:r>
                        <a:rPr lang="en-GB" sz="1200" b="0" i="0" kern="1200" dirty="0">
                          <a:solidFill>
                            <a:schemeClr val="tx1"/>
                          </a:solidFill>
                          <a:effectLst/>
                          <a:latin typeface="+mn-lt"/>
                          <a:ea typeface="+mn-ea"/>
                          <a:cs typeface="+mn-cs"/>
                        </a:rPr>
                        <a:t>If the speed of an object changes, it will be </a:t>
                      </a:r>
                      <a:r>
                        <a:rPr lang="en-GB" sz="1200" b="1" i="0" kern="1200" dirty="0">
                          <a:solidFill>
                            <a:schemeClr val="tx1"/>
                          </a:solidFill>
                          <a:effectLst/>
                          <a:latin typeface="+mn-lt"/>
                          <a:ea typeface="+mn-ea"/>
                          <a:cs typeface="+mn-cs"/>
                        </a:rPr>
                        <a:t>accelerating</a:t>
                      </a:r>
                      <a:r>
                        <a:rPr lang="en-GB" sz="1200" b="0" i="0" kern="1200" dirty="0">
                          <a:solidFill>
                            <a:schemeClr val="tx1"/>
                          </a:solidFill>
                          <a:effectLst/>
                          <a:latin typeface="+mn-lt"/>
                          <a:ea typeface="+mn-ea"/>
                          <a:cs typeface="+mn-cs"/>
                        </a:rPr>
                        <a:t> or </a:t>
                      </a:r>
                      <a:r>
                        <a:rPr lang="en-GB" sz="1200" b="1" i="0" kern="1200" dirty="0">
                          <a:solidFill>
                            <a:schemeClr val="tx1"/>
                          </a:solidFill>
                          <a:effectLst/>
                          <a:latin typeface="+mn-lt"/>
                          <a:ea typeface="+mn-ea"/>
                          <a:cs typeface="+mn-cs"/>
                        </a:rPr>
                        <a:t>decelerating</a:t>
                      </a:r>
                      <a:r>
                        <a:rPr lang="en-GB" sz="1200" b="0" i="0" kern="1200" dirty="0">
                          <a:solidFill>
                            <a:schemeClr val="tx1"/>
                          </a:solidFill>
                          <a:effectLst/>
                          <a:latin typeface="+mn-lt"/>
                          <a:ea typeface="+mn-ea"/>
                          <a:cs typeface="+mn-cs"/>
                        </a:rPr>
                        <a:t>. This can be shown as a curved line on a distance-time graph.</a:t>
                      </a: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If an object is accelerating or decelerating, its speed can be calculated at any time by: </a:t>
                      </a:r>
                    </a:p>
                    <a:p>
                      <a:pPr marL="171450" indent="-171450">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Drawing a </a:t>
                      </a:r>
                      <a:r>
                        <a:rPr lang="en-GB" sz="1200" b="1" i="0" kern="1200" dirty="0">
                          <a:solidFill>
                            <a:schemeClr val="tx1"/>
                          </a:solidFill>
                          <a:effectLst/>
                          <a:latin typeface="+mn-lt"/>
                          <a:ea typeface="+mn-ea"/>
                          <a:cs typeface="+mn-cs"/>
                        </a:rPr>
                        <a:t>tangent</a:t>
                      </a:r>
                      <a:r>
                        <a:rPr lang="en-GB" sz="1200" b="0" i="0" kern="1200" dirty="0">
                          <a:solidFill>
                            <a:schemeClr val="tx1"/>
                          </a:solidFill>
                          <a:effectLst/>
                          <a:latin typeface="+mn-lt"/>
                          <a:ea typeface="+mn-ea"/>
                          <a:cs typeface="+mn-cs"/>
                        </a:rPr>
                        <a:t> to the curve at that time.</a:t>
                      </a:r>
                    </a:p>
                    <a:p>
                      <a:pPr marL="171450" indent="-171450">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Determining the gradient of the tangent.</a:t>
                      </a: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endParaRPr lang="en-GB" sz="1200" b="0" i="0" kern="1200" dirty="0">
                        <a:solidFill>
                          <a:schemeClr val="tx1"/>
                        </a:solidFill>
                        <a:effectLst/>
                        <a:latin typeface="+mn-lt"/>
                        <a:ea typeface="+mn-ea"/>
                        <a:cs typeface="+mn-cs"/>
                      </a:endParaRPr>
                    </a:p>
                    <a:p>
                      <a:pPr rtl="0" fontAlgn="t">
                        <a:lnSpc>
                          <a:spcPct val="150000"/>
                        </a:lnSpc>
                      </a:pPr>
                      <a:r>
                        <a:rPr lang="en-GB" sz="1200" b="0" i="0" kern="1200" dirty="0">
                          <a:solidFill>
                            <a:schemeClr val="tx1"/>
                          </a:solidFill>
                          <a:effectLst/>
                          <a:latin typeface="+mn-lt"/>
                          <a:ea typeface="+mn-ea"/>
                          <a:cs typeface="+mn-cs"/>
                        </a:rPr>
                        <a:t>As the diagram shows, after drawing the tangent, work out the change in distance (A) and the change in time (B).      </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143110D7-651A-D097-ADD2-3664E5F0235F}"/>
              </a:ext>
            </a:extLst>
          </p:cNvPr>
          <p:cNvPicPr>
            <a:picLocks noChangeAspect="1"/>
          </p:cNvPicPr>
          <p:nvPr/>
        </p:nvPicPr>
        <p:blipFill>
          <a:blip r:embed="rId2"/>
          <a:stretch>
            <a:fillRect/>
          </a:stretch>
        </p:blipFill>
        <p:spPr>
          <a:xfrm>
            <a:off x="1020863" y="1321867"/>
            <a:ext cx="4509998" cy="3400857"/>
          </a:xfrm>
          <a:prstGeom prst="rect">
            <a:avLst/>
          </a:prstGeom>
        </p:spPr>
      </p:pic>
      <p:pic>
        <p:nvPicPr>
          <p:cNvPr id="9" name="Picture 8">
            <a:extLst>
              <a:ext uri="{FF2B5EF4-FFF2-40B4-BE49-F238E27FC236}">
                <a16:creationId xmlns:a16="http://schemas.microsoft.com/office/drawing/2014/main" id="{747F3BEE-F967-986D-6A1E-4F63EB8F71CF}"/>
              </a:ext>
            </a:extLst>
          </p:cNvPr>
          <p:cNvPicPr>
            <a:picLocks noChangeAspect="1"/>
          </p:cNvPicPr>
          <p:nvPr/>
        </p:nvPicPr>
        <p:blipFill>
          <a:blip r:embed="rId3"/>
          <a:stretch>
            <a:fillRect/>
          </a:stretch>
        </p:blipFill>
        <p:spPr>
          <a:xfrm>
            <a:off x="1020863" y="5658713"/>
            <a:ext cx="3393067" cy="2133728"/>
          </a:xfrm>
          <a:prstGeom prst="rect">
            <a:avLst/>
          </a:prstGeom>
        </p:spPr>
      </p:pic>
      <p:sp>
        <p:nvSpPr>
          <p:cNvPr id="3" name="Slide Number Placeholder 2">
            <a:extLst>
              <a:ext uri="{FF2B5EF4-FFF2-40B4-BE49-F238E27FC236}">
                <a16:creationId xmlns:a16="http://schemas.microsoft.com/office/drawing/2014/main" id="{7D10AA36-0585-CDFB-144B-D35E14AE90AA}"/>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161827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lnSpc>
                          <a:spcPct val="150000"/>
                        </a:lnSpc>
                      </a:pPr>
                      <a:r>
                        <a:rPr lang="en-GB" sz="1200" b="0" i="0" kern="1200" dirty="0">
                          <a:solidFill>
                            <a:schemeClr val="tx1"/>
                          </a:solidFill>
                          <a:effectLst/>
                          <a:latin typeface="+mn-lt"/>
                          <a:ea typeface="+mn-ea"/>
                          <a:cs typeface="+mn-cs"/>
                        </a:rPr>
                        <a:t>How to draw a distance-time graph:</a:t>
                      </a:r>
                    </a:p>
                    <a:p>
                      <a:pPr rtl="0" fontAlgn="t">
                        <a:lnSpc>
                          <a:spcPct val="150000"/>
                        </a:lnSpc>
                      </a:pPr>
                      <a:r>
                        <a:rPr lang="en-GB" sz="1200" b="0" i="0" kern="1200" dirty="0">
                          <a:solidFill>
                            <a:schemeClr val="tx1"/>
                          </a:solidFill>
                          <a:effectLst/>
                          <a:latin typeface="+mn-lt"/>
                          <a:ea typeface="+mn-ea"/>
                          <a:cs typeface="+mn-cs"/>
                        </a:rPr>
                        <a:t>Decide on the size of the axes.</a:t>
                      </a:r>
                    </a:p>
                    <a:p>
                      <a:pPr marL="514350" lvl="1" indent="-171450" rtl="0" fontAlgn="t">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x-axis represents the </a:t>
                      </a:r>
                      <a:r>
                        <a:rPr lang="en-GB" sz="1200" b="1" i="0" kern="1200" dirty="0">
                          <a:solidFill>
                            <a:schemeClr val="tx1"/>
                          </a:solidFill>
                          <a:effectLst/>
                          <a:latin typeface="+mn-lt"/>
                          <a:ea typeface="+mn-ea"/>
                          <a:cs typeface="+mn-cs"/>
                        </a:rPr>
                        <a:t>time taken</a:t>
                      </a:r>
                      <a:r>
                        <a:rPr lang="en-GB" sz="1200" b="0" i="0" kern="1200" dirty="0">
                          <a:solidFill>
                            <a:schemeClr val="tx1"/>
                          </a:solidFill>
                          <a:effectLst/>
                          <a:latin typeface="+mn-lt"/>
                          <a:ea typeface="+mn-ea"/>
                          <a:cs typeface="+mn-cs"/>
                        </a:rPr>
                        <a:t>.</a:t>
                      </a:r>
                    </a:p>
                    <a:p>
                      <a:pPr marL="514350" lvl="1" indent="-171450" rtl="0" fontAlgn="t">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The y-axis represents the </a:t>
                      </a:r>
                      <a:r>
                        <a:rPr lang="en-GB" sz="1200" b="1" i="0" kern="1200" dirty="0">
                          <a:solidFill>
                            <a:schemeClr val="tx1"/>
                          </a:solidFill>
                          <a:effectLst/>
                          <a:latin typeface="+mn-lt"/>
                          <a:ea typeface="+mn-ea"/>
                          <a:cs typeface="+mn-cs"/>
                        </a:rPr>
                        <a:t>distance travelled</a:t>
                      </a:r>
                      <a:r>
                        <a:rPr lang="en-GB" sz="1200" b="0" i="0" kern="1200" dirty="0">
                          <a:solidFill>
                            <a:schemeClr val="tx1"/>
                          </a:solidFill>
                          <a:effectLst/>
                          <a:latin typeface="+mn-lt"/>
                          <a:ea typeface="+mn-ea"/>
                          <a:cs typeface="+mn-cs"/>
                        </a:rPr>
                        <a:t>.</a:t>
                      </a:r>
                    </a:p>
                    <a:p>
                      <a:pPr rtl="0" fontAlgn="t">
                        <a:lnSpc>
                          <a:spcPct val="150000"/>
                        </a:lnSpc>
                      </a:pPr>
                      <a:r>
                        <a:rPr lang="en-GB" sz="1200" b="0" i="0" kern="1200" dirty="0">
                          <a:solidFill>
                            <a:schemeClr val="tx1"/>
                          </a:solidFill>
                          <a:effectLst/>
                          <a:latin typeface="+mn-lt"/>
                          <a:ea typeface="+mn-ea"/>
                          <a:cs typeface="+mn-cs"/>
                        </a:rPr>
                        <a:t>Draw each part of the journey in sections.</a:t>
                      </a:r>
                    </a:p>
                    <a:p>
                      <a:pPr marL="514350" lvl="1" indent="-171450" rtl="0" fontAlgn="t">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For each stage of the journey, plot the distance travelled against the time taken and draw the line segment.</a:t>
                      </a:r>
                    </a:p>
                    <a:p>
                      <a:pPr marL="514350" lvl="1" indent="-171450" rtl="0" fontAlgn="t">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Remember that any stop during the journey will be a horizontal line segment.</a:t>
                      </a:r>
                    </a:p>
                    <a:p>
                      <a:pPr marL="514350" lvl="1" indent="-171450" rtl="0" fontAlgn="t">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 return journey means the line segment is drawn going back towards the x-axis.</a:t>
                      </a: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graph with lines and letters&#10;&#10;Description automatically generated">
            <a:extLst>
              <a:ext uri="{FF2B5EF4-FFF2-40B4-BE49-F238E27FC236}">
                <a16:creationId xmlns:a16="http://schemas.microsoft.com/office/drawing/2014/main" id="{89D06D12-8AC9-F3A9-C65D-44CDDF1C3EA8}"/>
              </a:ext>
            </a:extLst>
          </p:cNvPr>
          <p:cNvPicPr>
            <a:picLocks noChangeAspect="1"/>
          </p:cNvPicPr>
          <p:nvPr/>
        </p:nvPicPr>
        <p:blipFill>
          <a:blip r:embed="rId2"/>
          <a:stretch>
            <a:fillRect/>
          </a:stretch>
        </p:blipFill>
        <p:spPr>
          <a:xfrm>
            <a:off x="1271117" y="3388742"/>
            <a:ext cx="4451053" cy="3154409"/>
          </a:xfrm>
          <a:prstGeom prst="rect">
            <a:avLst/>
          </a:prstGeom>
        </p:spPr>
      </p:pic>
      <p:sp>
        <p:nvSpPr>
          <p:cNvPr id="3" name="Slide Number Placeholder 2">
            <a:extLst>
              <a:ext uri="{FF2B5EF4-FFF2-40B4-BE49-F238E27FC236}">
                <a16:creationId xmlns:a16="http://schemas.microsoft.com/office/drawing/2014/main" id="{5E4C9655-5F3A-2362-D72A-C2C8224982B5}"/>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165196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0D5944-5BD6-BE3F-6955-893B2AD8B543}"/>
              </a:ext>
            </a:extLst>
          </p:cNvPr>
          <p:cNvSpPr txBox="1"/>
          <p:nvPr/>
        </p:nvSpPr>
        <p:spPr>
          <a:xfrm>
            <a:off x="273050" y="330013"/>
            <a:ext cx="6311900" cy="7358040"/>
          </a:xfrm>
          <a:prstGeom prst="rect">
            <a:avLst/>
          </a:prstGeom>
          <a:noFill/>
          <a:ln w="28575">
            <a:solidFill>
              <a:schemeClr val="tx1"/>
            </a:solidFill>
          </a:ln>
        </p:spPr>
        <p:txBody>
          <a:bodyPr wrap="square" rtlCol="0">
            <a:spAutoFit/>
          </a:bodyPr>
          <a:lstStyle/>
          <a:p>
            <a:pPr algn="l"/>
            <a:r>
              <a:rPr lang="en-GB" sz="1200" b="1" i="0" dirty="0">
                <a:solidFill>
                  <a:srgbClr val="231F20"/>
                </a:solidFill>
                <a:effectLst/>
                <a:latin typeface="ReithSans"/>
              </a:rPr>
              <a:t>Task 1</a:t>
            </a:r>
            <a:r>
              <a:rPr lang="en-GB" sz="1200" b="0" i="0" dirty="0">
                <a:solidFill>
                  <a:srgbClr val="231F20"/>
                </a:solidFill>
                <a:effectLst/>
                <a:latin typeface="ReithSans"/>
              </a:rPr>
              <a:t>:</a:t>
            </a:r>
          </a:p>
          <a:p>
            <a:pPr algn="l"/>
            <a:endParaRPr lang="en-GB" sz="1200" dirty="0">
              <a:solidFill>
                <a:srgbClr val="231F20"/>
              </a:solidFill>
              <a:latin typeface="ReithSans"/>
            </a:endParaRPr>
          </a:p>
          <a:p>
            <a:pPr>
              <a:lnSpc>
                <a:spcPct val="150000"/>
              </a:lnSpc>
            </a:pPr>
            <a:r>
              <a:rPr lang="en-GB" sz="1200" dirty="0">
                <a:effectLst/>
                <a:ea typeface="Times New Roman" panose="02020603050405020304" pitchFamily="18" charset="0"/>
              </a:rPr>
              <a:t>Rana delivers newspapers. Here is a distance-time graph of her round. Using the graph, answer the questions.</a:t>
            </a:r>
          </a:p>
          <a:p>
            <a:pPr algn="l">
              <a:lnSpc>
                <a:spcPct val="150000"/>
              </a:lnSpc>
            </a:pPr>
            <a:endParaRPr lang="en-GB" sz="1200" dirty="0">
              <a:solidFill>
                <a:srgbClr val="231F20"/>
              </a:solidFill>
            </a:endParaRPr>
          </a:p>
          <a:p>
            <a:pPr algn="l">
              <a:lnSpc>
                <a:spcPct val="150000"/>
              </a:lnSpc>
            </a:pPr>
            <a:endParaRPr lang="en-GB" sz="1200" b="0" i="0" dirty="0">
              <a:solidFill>
                <a:srgbClr val="231F20"/>
              </a:solidFill>
              <a:effectLst/>
            </a:endParaRPr>
          </a:p>
          <a:p>
            <a:pPr algn="l">
              <a:lnSpc>
                <a:spcPct val="150000"/>
              </a:lnSpc>
            </a:pPr>
            <a:endParaRPr lang="en-GB" sz="1200" dirty="0">
              <a:solidFill>
                <a:srgbClr val="231F20"/>
              </a:solidFill>
            </a:endParaRPr>
          </a:p>
          <a:p>
            <a:pPr algn="l">
              <a:lnSpc>
                <a:spcPct val="150000"/>
              </a:lnSpc>
            </a:pPr>
            <a:endParaRPr lang="en-GB" sz="1200" b="0" i="0" dirty="0">
              <a:solidFill>
                <a:srgbClr val="231F20"/>
              </a:solidFill>
              <a:effectLst/>
            </a:endParaRPr>
          </a:p>
          <a:p>
            <a:pPr algn="l">
              <a:lnSpc>
                <a:spcPct val="150000"/>
              </a:lnSpc>
            </a:pPr>
            <a:endParaRPr lang="en-GB" sz="1200" dirty="0">
              <a:solidFill>
                <a:srgbClr val="231F20"/>
              </a:solidFill>
            </a:endParaRPr>
          </a:p>
          <a:p>
            <a:pPr algn="l">
              <a:lnSpc>
                <a:spcPct val="150000"/>
              </a:lnSpc>
            </a:pPr>
            <a:endParaRPr lang="en-GB" sz="1200" b="0" i="0" dirty="0">
              <a:solidFill>
                <a:srgbClr val="231F20"/>
              </a:solidFill>
              <a:effectLst/>
            </a:endParaRPr>
          </a:p>
          <a:p>
            <a:pPr algn="l">
              <a:lnSpc>
                <a:spcPct val="150000"/>
              </a:lnSpc>
            </a:pPr>
            <a:endParaRPr lang="en-GB" sz="1200" dirty="0">
              <a:solidFill>
                <a:srgbClr val="231F20"/>
              </a:solidFill>
            </a:endParaRPr>
          </a:p>
          <a:p>
            <a:pPr>
              <a:lnSpc>
                <a:spcPct val="150000"/>
              </a:lnSpc>
            </a:pPr>
            <a:r>
              <a:rPr lang="en-GB" sz="1200" dirty="0">
                <a:effectLst/>
                <a:ea typeface="Times New Roman" panose="02020603050405020304" pitchFamily="18" charset="0"/>
              </a:rPr>
              <a:t>a) On which section of the journey do you think she was walking the fastest? Make some brief notes to explain your answer.</a:t>
            </a:r>
          </a:p>
          <a:p>
            <a:pPr>
              <a:lnSpc>
                <a:spcPct val="150000"/>
              </a:lnSpc>
            </a:pPr>
            <a:r>
              <a:rPr lang="en-GB" sz="1200" dirty="0">
                <a:ea typeface="Times New Roman" panose="02020603050405020304" pitchFamily="18" charset="0"/>
              </a:rPr>
              <a:t>……………………………………………………………………………………………………………………………………………………………………………………………………………………………………………………………………………………………………………………</a:t>
            </a:r>
            <a:endParaRPr lang="en-GB" sz="1200" dirty="0">
              <a:effectLst/>
              <a:ea typeface="Times New Roman" panose="02020603050405020304" pitchFamily="18" charset="0"/>
            </a:endParaRPr>
          </a:p>
          <a:p>
            <a:pPr marL="228600" indent="-228600">
              <a:lnSpc>
                <a:spcPct val="150000"/>
              </a:lnSpc>
              <a:buAutoNum type="alphaLcParenR" startAt="2"/>
            </a:pPr>
            <a:r>
              <a:rPr lang="en-GB" sz="1200" dirty="0">
                <a:effectLst/>
                <a:ea typeface="Times New Roman" panose="02020603050405020304" pitchFamily="18" charset="0"/>
              </a:rPr>
              <a:t>What is your interpretation of section CD?</a:t>
            </a:r>
          </a:p>
          <a:p>
            <a:pPr>
              <a:lnSpc>
                <a:spcPct val="150000"/>
              </a:lnSpc>
            </a:pPr>
            <a:r>
              <a:rPr lang="en-GB" sz="1200" dirty="0">
                <a:ea typeface="Times New Roman" panose="02020603050405020304" pitchFamily="18" charset="0"/>
              </a:rPr>
              <a:t>……………………………………………………………………………………………………………………………………………………………………………………………………………………………………………………………………………………………………………………</a:t>
            </a:r>
            <a:endParaRPr lang="en-GB" sz="1200" dirty="0">
              <a:effectLst/>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r>
              <a:rPr lang="en-GB" sz="1200" dirty="0">
                <a:effectLst/>
                <a:ea typeface="Times New Roman" panose="02020603050405020304" pitchFamily="18" charset="0"/>
              </a:rPr>
              <a:t>c) Part of her round is up a hill where her walking speed is slowest. Which section of the graph do you think represents this?</a:t>
            </a:r>
          </a:p>
          <a:p>
            <a:pPr>
              <a:lnSpc>
                <a:spcPct val="150000"/>
              </a:lnSpc>
            </a:pPr>
            <a:r>
              <a:rPr lang="en-GB" sz="1200" dirty="0">
                <a:ea typeface="Times New Roman" panose="02020603050405020304" pitchFamily="18" charset="0"/>
              </a:rPr>
              <a:t>……………………………………………………………………………………………………………………………………………………………………………………………………………………………………………………………………………………………………………………</a:t>
            </a:r>
            <a:endParaRPr lang="en-GB" sz="1200" dirty="0">
              <a:effectLst/>
              <a:ea typeface="Times New Roman" panose="02020603050405020304" pitchFamily="18" charset="0"/>
            </a:endParaRPr>
          </a:p>
          <a:p>
            <a:pPr marL="228600" indent="-228600">
              <a:lnSpc>
                <a:spcPct val="150000"/>
              </a:lnSpc>
              <a:buAutoNum type="alphaLcParenR" startAt="4"/>
            </a:pPr>
            <a:r>
              <a:rPr lang="en-GB" sz="1200" dirty="0">
                <a:effectLst/>
                <a:ea typeface="Times New Roman" panose="02020603050405020304" pitchFamily="18" charset="0"/>
              </a:rPr>
              <a:t>Which part of the graph represents Rana’s return to her starting place. Why?</a:t>
            </a:r>
          </a:p>
          <a:p>
            <a:pPr>
              <a:lnSpc>
                <a:spcPct val="150000"/>
              </a:lnSpc>
            </a:pPr>
            <a:r>
              <a:rPr lang="en-GB" sz="1200" dirty="0">
                <a:ea typeface="Times New Roman" panose="02020603050405020304" pitchFamily="18" charset="0"/>
              </a:rPr>
              <a:t>……………………………………………………………………………………………………………………………………………………………………………………………………………………………………………………………………………………………………………………</a:t>
            </a:r>
            <a:endParaRPr lang="en-GB" sz="1200" dirty="0">
              <a:effectLst/>
              <a:ea typeface="Times New Roman" panose="02020603050405020304" pitchFamily="18" charset="0"/>
            </a:endParaRPr>
          </a:p>
          <a:p>
            <a:pPr algn="l">
              <a:lnSpc>
                <a:spcPct val="150000"/>
              </a:lnSpc>
            </a:pPr>
            <a:endParaRPr lang="en-GB" sz="1200" dirty="0"/>
          </a:p>
        </p:txBody>
      </p:sp>
      <p:pic>
        <p:nvPicPr>
          <p:cNvPr id="6" name="Picture 5">
            <a:extLst>
              <a:ext uri="{FF2B5EF4-FFF2-40B4-BE49-F238E27FC236}">
                <a16:creationId xmlns:a16="http://schemas.microsoft.com/office/drawing/2014/main" id="{4AC10274-EFE2-3160-AC68-32287E520E83}"/>
              </a:ext>
            </a:extLst>
          </p:cNvPr>
          <p:cNvPicPr>
            <a:picLocks noChangeAspect="1"/>
          </p:cNvPicPr>
          <p:nvPr/>
        </p:nvPicPr>
        <p:blipFill>
          <a:blip r:embed="rId2"/>
          <a:stretch>
            <a:fillRect/>
          </a:stretch>
        </p:blipFill>
        <p:spPr>
          <a:xfrm>
            <a:off x="1718550" y="1459879"/>
            <a:ext cx="2964929" cy="1545489"/>
          </a:xfrm>
          <a:prstGeom prst="rect">
            <a:avLst/>
          </a:prstGeom>
        </p:spPr>
      </p:pic>
      <p:pic>
        <p:nvPicPr>
          <p:cNvPr id="8" name="Picture 7">
            <a:extLst>
              <a:ext uri="{FF2B5EF4-FFF2-40B4-BE49-F238E27FC236}">
                <a16:creationId xmlns:a16="http://schemas.microsoft.com/office/drawing/2014/main" id="{60EF5C1C-DA41-0392-7006-8CF7E2AC5BF2}"/>
              </a:ext>
            </a:extLst>
          </p:cNvPr>
          <p:cNvPicPr>
            <a:picLocks noChangeAspect="1"/>
          </p:cNvPicPr>
          <p:nvPr/>
        </p:nvPicPr>
        <p:blipFill>
          <a:blip r:embed="rId3"/>
          <a:stretch>
            <a:fillRect/>
          </a:stretch>
        </p:blipFill>
        <p:spPr>
          <a:xfrm>
            <a:off x="3764188" y="2870554"/>
            <a:ext cx="1034918" cy="214491"/>
          </a:xfrm>
          <a:prstGeom prst="rect">
            <a:avLst/>
          </a:prstGeom>
        </p:spPr>
      </p:pic>
      <p:pic>
        <p:nvPicPr>
          <p:cNvPr id="13" name="Picture 12">
            <a:extLst>
              <a:ext uri="{FF2B5EF4-FFF2-40B4-BE49-F238E27FC236}">
                <a16:creationId xmlns:a16="http://schemas.microsoft.com/office/drawing/2014/main" id="{D3D2CB4F-6CCB-F69E-9387-0FC0D7860C61}"/>
              </a:ext>
            </a:extLst>
          </p:cNvPr>
          <p:cNvPicPr>
            <a:picLocks noChangeAspect="1"/>
          </p:cNvPicPr>
          <p:nvPr/>
        </p:nvPicPr>
        <p:blipFill>
          <a:blip r:embed="rId4"/>
          <a:stretch>
            <a:fillRect/>
          </a:stretch>
        </p:blipFill>
        <p:spPr>
          <a:xfrm rot="16200000">
            <a:off x="1118162" y="1858783"/>
            <a:ext cx="1370286" cy="222671"/>
          </a:xfrm>
          <a:prstGeom prst="rect">
            <a:avLst/>
          </a:prstGeom>
        </p:spPr>
      </p:pic>
      <p:pic>
        <p:nvPicPr>
          <p:cNvPr id="15" name="Picture 14">
            <a:extLst>
              <a:ext uri="{FF2B5EF4-FFF2-40B4-BE49-F238E27FC236}">
                <a16:creationId xmlns:a16="http://schemas.microsoft.com/office/drawing/2014/main" id="{936E35B5-0FFD-F0C5-A22E-1DAC2F3C9EF6}"/>
              </a:ext>
            </a:extLst>
          </p:cNvPr>
          <p:cNvPicPr>
            <a:picLocks noChangeAspect="1"/>
          </p:cNvPicPr>
          <p:nvPr/>
        </p:nvPicPr>
        <p:blipFill>
          <a:blip r:embed="rId5"/>
          <a:stretch>
            <a:fillRect/>
          </a:stretch>
        </p:blipFill>
        <p:spPr>
          <a:xfrm>
            <a:off x="1981563" y="2586196"/>
            <a:ext cx="119079" cy="138132"/>
          </a:xfrm>
          <a:prstGeom prst="rect">
            <a:avLst/>
          </a:prstGeom>
        </p:spPr>
      </p:pic>
      <p:pic>
        <p:nvPicPr>
          <p:cNvPr id="17" name="Picture 16">
            <a:extLst>
              <a:ext uri="{FF2B5EF4-FFF2-40B4-BE49-F238E27FC236}">
                <a16:creationId xmlns:a16="http://schemas.microsoft.com/office/drawing/2014/main" id="{5A5AA1DE-9847-1407-FA13-F2A915FB3A15}"/>
              </a:ext>
            </a:extLst>
          </p:cNvPr>
          <p:cNvPicPr>
            <a:picLocks noChangeAspect="1"/>
          </p:cNvPicPr>
          <p:nvPr/>
        </p:nvPicPr>
        <p:blipFill>
          <a:blip r:embed="rId6"/>
          <a:stretch>
            <a:fillRect/>
          </a:stretch>
        </p:blipFill>
        <p:spPr>
          <a:xfrm>
            <a:off x="2473125" y="2300940"/>
            <a:ext cx="95264" cy="128606"/>
          </a:xfrm>
          <a:prstGeom prst="rect">
            <a:avLst/>
          </a:prstGeom>
        </p:spPr>
      </p:pic>
      <p:pic>
        <p:nvPicPr>
          <p:cNvPr id="19" name="Picture 18">
            <a:extLst>
              <a:ext uri="{FF2B5EF4-FFF2-40B4-BE49-F238E27FC236}">
                <a16:creationId xmlns:a16="http://schemas.microsoft.com/office/drawing/2014/main" id="{5CF7F603-AF1D-A019-FE73-366D419470E3}"/>
              </a:ext>
            </a:extLst>
          </p:cNvPr>
          <p:cNvPicPr>
            <a:picLocks noChangeAspect="1"/>
          </p:cNvPicPr>
          <p:nvPr/>
        </p:nvPicPr>
        <p:blipFill>
          <a:blip r:embed="rId7"/>
          <a:stretch>
            <a:fillRect/>
          </a:stretch>
        </p:blipFill>
        <p:spPr>
          <a:xfrm>
            <a:off x="2899971" y="1667435"/>
            <a:ext cx="128606" cy="109553"/>
          </a:xfrm>
          <a:prstGeom prst="rect">
            <a:avLst/>
          </a:prstGeom>
        </p:spPr>
      </p:pic>
      <p:pic>
        <p:nvPicPr>
          <p:cNvPr id="21" name="Picture 20">
            <a:extLst>
              <a:ext uri="{FF2B5EF4-FFF2-40B4-BE49-F238E27FC236}">
                <a16:creationId xmlns:a16="http://schemas.microsoft.com/office/drawing/2014/main" id="{6F8A70E6-04EB-0041-B748-E4E1C0BC7E6F}"/>
              </a:ext>
            </a:extLst>
          </p:cNvPr>
          <p:cNvPicPr>
            <a:picLocks noChangeAspect="1"/>
          </p:cNvPicPr>
          <p:nvPr/>
        </p:nvPicPr>
        <p:blipFill>
          <a:blip r:embed="rId8"/>
          <a:stretch>
            <a:fillRect/>
          </a:stretch>
        </p:blipFill>
        <p:spPr>
          <a:xfrm>
            <a:off x="3201014" y="1629330"/>
            <a:ext cx="109553" cy="147658"/>
          </a:xfrm>
          <a:prstGeom prst="rect">
            <a:avLst/>
          </a:prstGeom>
        </p:spPr>
      </p:pic>
      <p:pic>
        <p:nvPicPr>
          <p:cNvPr id="23" name="Picture 22">
            <a:extLst>
              <a:ext uri="{FF2B5EF4-FFF2-40B4-BE49-F238E27FC236}">
                <a16:creationId xmlns:a16="http://schemas.microsoft.com/office/drawing/2014/main" id="{1C1A8C31-3CBD-5990-DA95-6FE2627822B8}"/>
              </a:ext>
            </a:extLst>
          </p:cNvPr>
          <p:cNvPicPr>
            <a:picLocks noChangeAspect="1"/>
          </p:cNvPicPr>
          <p:nvPr/>
        </p:nvPicPr>
        <p:blipFill>
          <a:blip r:embed="rId9"/>
          <a:stretch>
            <a:fillRect/>
          </a:stretch>
        </p:blipFill>
        <p:spPr>
          <a:xfrm>
            <a:off x="4494385" y="2659259"/>
            <a:ext cx="100027" cy="123843"/>
          </a:xfrm>
          <a:prstGeom prst="rect">
            <a:avLst/>
          </a:prstGeom>
        </p:spPr>
      </p:pic>
      <p:pic>
        <p:nvPicPr>
          <p:cNvPr id="25" name="Picture 24">
            <a:extLst>
              <a:ext uri="{FF2B5EF4-FFF2-40B4-BE49-F238E27FC236}">
                <a16:creationId xmlns:a16="http://schemas.microsoft.com/office/drawing/2014/main" id="{857528CA-ACDF-046C-5DD4-54FDAF1D95EF}"/>
              </a:ext>
            </a:extLst>
          </p:cNvPr>
          <p:cNvPicPr>
            <a:picLocks noChangeAspect="1"/>
          </p:cNvPicPr>
          <p:nvPr/>
        </p:nvPicPr>
        <p:blipFill>
          <a:blip r:embed="rId10"/>
          <a:stretch>
            <a:fillRect/>
          </a:stretch>
        </p:blipFill>
        <p:spPr>
          <a:xfrm>
            <a:off x="1835903" y="2830166"/>
            <a:ext cx="119079" cy="119079"/>
          </a:xfrm>
          <a:prstGeom prst="rect">
            <a:avLst/>
          </a:prstGeom>
        </p:spPr>
      </p:pic>
      <p:sp>
        <p:nvSpPr>
          <p:cNvPr id="26" name="Slide Number Placeholder 25">
            <a:extLst>
              <a:ext uri="{FF2B5EF4-FFF2-40B4-BE49-F238E27FC236}">
                <a16:creationId xmlns:a16="http://schemas.microsoft.com/office/drawing/2014/main" id="{9A3D744A-5A2C-BD3F-C21F-46BF2FC2020C}"/>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5763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3439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6" name="TextBox 5">
            <a:extLst>
              <a:ext uri="{FF2B5EF4-FFF2-40B4-BE49-F238E27FC236}">
                <a16:creationId xmlns:a16="http://schemas.microsoft.com/office/drawing/2014/main" id="{693C91F5-DF01-7C27-52F1-31B6835855F1}"/>
              </a:ext>
            </a:extLst>
          </p:cNvPr>
          <p:cNvSpPr txBox="1"/>
          <p:nvPr/>
        </p:nvSpPr>
        <p:spPr>
          <a:xfrm>
            <a:off x="341964" y="785258"/>
            <a:ext cx="6311900" cy="7573484"/>
          </a:xfrm>
          <a:prstGeom prst="rect">
            <a:avLst/>
          </a:prstGeom>
          <a:noFill/>
          <a:ln w="28575">
            <a:noFill/>
          </a:ln>
        </p:spPr>
        <p:txBody>
          <a:bodyPr wrap="square" rtlCol="0">
            <a:spAutoFit/>
          </a:bodyPr>
          <a:lstStyle/>
          <a:p>
            <a:pPr algn="l"/>
            <a:r>
              <a:rPr lang="en-GB" sz="1200" b="1" i="0" u="sng" dirty="0">
                <a:solidFill>
                  <a:srgbClr val="231F20"/>
                </a:solidFill>
                <a:effectLst/>
              </a:rPr>
              <a:t>I Do Task  2</a:t>
            </a:r>
            <a:endParaRPr lang="en-GB" sz="1200" b="0" i="0" u="sng" dirty="0">
              <a:solidFill>
                <a:srgbClr val="231F20"/>
              </a:solidFill>
              <a:effectLst/>
            </a:endParaRPr>
          </a:p>
          <a:p>
            <a:pPr algn="l"/>
            <a:endParaRPr lang="en-GB" sz="1400" dirty="0">
              <a:solidFill>
                <a:srgbClr val="231F20"/>
              </a:solidFill>
              <a:latin typeface="ReithSans"/>
            </a:endParaRPr>
          </a:p>
          <a:p>
            <a:pPr algn="l">
              <a:lnSpc>
                <a:spcPct val="150000"/>
              </a:lnSpc>
            </a:pPr>
            <a:r>
              <a:rPr lang="en-GB" sz="1200" b="0" i="0" dirty="0">
                <a:solidFill>
                  <a:srgbClr val="231F20"/>
                </a:solidFill>
                <a:effectLst/>
              </a:rPr>
              <a:t>Draw a distance – time graph for the journey described below</a:t>
            </a:r>
          </a:p>
          <a:p>
            <a:pPr algn="l">
              <a:lnSpc>
                <a:spcPct val="150000"/>
              </a:lnSpc>
            </a:pPr>
            <a:endParaRPr lang="en-GB" sz="1400" b="0" i="0" dirty="0">
              <a:solidFill>
                <a:srgbClr val="231F20"/>
              </a:solidFill>
              <a:effectLst/>
            </a:endParaRPr>
          </a:p>
          <a:p>
            <a:pPr algn="l">
              <a:lnSpc>
                <a:spcPct val="150000"/>
              </a:lnSpc>
              <a:buFont typeface="Arial" panose="020B0604020202020204" pitchFamily="34" charset="0"/>
              <a:buChar char="•"/>
            </a:pPr>
            <a:r>
              <a:rPr lang="en-GB" sz="1200" b="0" i="0" dirty="0">
                <a:solidFill>
                  <a:srgbClr val="231F20"/>
                </a:solidFill>
                <a:effectLst/>
              </a:rPr>
              <a:t>A vehicle starts its journey at 13:00H.</a:t>
            </a:r>
          </a:p>
          <a:p>
            <a:pPr algn="l">
              <a:lnSpc>
                <a:spcPct val="150000"/>
              </a:lnSpc>
              <a:buFont typeface="Arial" panose="020B0604020202020204" pitchFamily="34" charset="0"/>
              <a:buChar char="•"/>
            </a:pPr>
            <a:r>
              <a:rPr lang="en-GB" sz="1200" b="0" i="0" dirty="0">
                <a:solidFill>
                  <a:srgbClr val="231F20"/>
                </a:solidFill>
                <a:effectLst/>
              </a:rPr>
              <a:t>It travels at a speed of 20 mph for </a:t>
            </a:r>
            <a:r>
              <a:rPr lang="en-GB" sz="1200" dirty="0">
                <a:solidFill>
                  <a:srgbClr val="231F20"/>
                </a:solidFill>
              </a:rPr>
              <a:t>2.5</a:t>
            </a:r>
            <a:r>
              <a:rPr lang="ar-AE" sz="1200" b="0" i="0" dirty="0">
                <a:solidFill>
                  <a:srgbClr val="231F20"/>
                </a:solidFill>
                <a:effectLst/>
              </a:rPr>
              <a:t> </a:t>
            </a:r>
            <a:r>
              <a:rPr lang="en-GB" sz="1200" b="0" i="0" dirty="0">
                <a:solidFill>
                  <a:srgbClr val="231F20"/>
                </a:solidFill>
                <a:effectLst/>
              </a:rPr>
              <a:t>hours.</a:t>
            </a:r>
          </a:p>
          <a:p>
            <a:pPr algn="l">
              <a:lnSpc>
                <a:spcPct val="150000"/>
              </a:lnSpc>
              <a:buFont typeface="Arial" panose="020B0604020202020204" pitchFamily="34" charset="0"/>
              <a:buChar char="•"/>
            </a:pPr>
            <a:r>
              <a:rPr lang="en-GB" sz="1200" b="0" i="0" dirty="0">
                <a:solidFill>
                  <a:srgbClr val="231F20"/>
                </a:solidFill>
                <a:effectLst/>
              </a:rPr>
              <a:t>The vehicle stops for 1</a:t>
            </a:r>
            <a:r>
              <a:rPr lang="en-GB" sz="1200" dirty="0">
                <a:solidFill>
                  <a:srgbClr val="231F20"/>
                </a:solidFill>
              </a:rPr>
              <a:t>.5 </a:t>
            </a:r>
            <a:r>
              <a:rPr lang="en-GB" sz="1200" b="0" i="0" dirty="0">
                <a:solidFill>
                  <a:srgbClr val="231F20"/>
                </a:solidFill>
                <a:effectLst/>
              </a:rPr>
              <a:t>hours before continuing its journey.</a:t>
            </a:r>
          </a:p>
          <a:p>
            <a:pPr algn="l">
              <a:lnSpc>
                <a:spcPct val="150000"/>
              </a:lnSpc>
              <a:buFont typeface="Arial" panose="020B0604020202020204" pitchFamily="34" charset="0"/>
              <a:buChar char="•"/>
            </a:pPr>
            <a:r>
              <a:rPr lang="en-GB" sz="1200" b="0" i="0" dirty="0">
                <a:solidFill>
                  <a:srgbClr val="231F20"/>
                </a:solidFill>
                <a:effectLst/>
              </a:rPr>
              <a:t>It travels a further 30 miles and arrives at its destination at 18:00H.</a:t>
            </a:r>
          </a:p>
          <a:p>
            <a:pPr algn="l">
              <a:lnSpc>
                <a:spcPct val="150000"/>
              </a:lnSpc>
            </a:pPr>
            <a:r>
              <a:rPr lang="en-GB" sz="1200" b="0" i="0" dirty="0">
                <a:solidFill>
                  <a:srgbClr val="231F20"/>
                </a:solidFill>
                <a:effectLst/>
              </a:rPr>
              <a:t>On the graph paper below, draw a distance-time graph of this journey.</a:t>
            </a:r>
          </a:p>
          <a:p>
            <a:pPr algn="l">
              <a:lnSpc>
                <a:spcPct val="150000"/>
              </a:lnSpc>
            </a:pPr>
            <a:endParaRPr lang="en-GB" sz="1400" dirty="0">
              <a:solidFill>
                <a:srgbClr val="231F20"/>
              </a:solidFill>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nSpc>
                <a:spcPct val="150000"/>
              </a:lnSpc>
            </a:pPr>
            <a:endParaRPr lang="en-GB" sz="1200" dirty="0"/>
          </a:p>
        </p:txBody>
      </p:sp>
      <p:pic>
        <p:nvPicPr>
          <p:cNvPr id="7" name="Picture 6">
            <a:extLst>
              <a:ext uri="{FF2B5EF4-FFF2-40B4-BE49-F238E27FC236}">
                <a16:creationId xmlns:a16="http://schemas.microsoft.com/office/drawing/2014/main" id="{6A5F65F5-10FE-9F37-56C0-28FB65D5A9D0}"/>
              </a:ext>
            </a:extLst>
          </p:cNvPr>
          <p:cNvPicPr>
            <a:picLocks noChangeAspect="1"/>
          </p:cNvPicPr>
          <p:nvPr/>
        </p:nvPicPr>
        <p:blipFill>
          <a:blip r:embed="rId2"/>
          <a:stretch>
            <a:fillRect/>
          </a:stretch>
        </p:blipFill>
        <p:spPr>
          <a:xfrm>
            <a:off x="341964" y="3295635"/>
            <a:ext cx="6174072" cy="4883967"/>
          </a:xfrm>
          <a:prstGeom prst="rect">
            <a:avLst/>
          </a:prstGeom>
        </p:spPr>
      </p:pic>
      <p:sp>
        <p:nvSpPr>
          <p:cNvPr id="8" name="Slide Number Placeholder 7">
            <a:extLst>
              <a:ext uri="{FF2B5EF4-FFF2-40B4-BE49-F238E27FC236}">
                <a16:creationId xmlns:a16="http://schemas.microsoft.com/office/drawing/2014/main" id="{4D37546D-4CB5-E641-6927-AA5A466671BF}"/>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3833462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4B49CB-2836-DFDE-27C4-6DAE5A42B6A1}"/>
              </a:ext>
            </a:extLst>
          </p:cNvPr>
          <p:cNvPicPr>
            <a:picLocks noChangeAspect="1"/>
          </p:cNvPicPr>
          <p:nvPr/>
        </p:nvPicPr>
        <p:blipFill>
          <a:blip r:embed="rId2"/>
          <a:stretch>
            <a:fillRect/>
          </a:stretch>
        </p:blipFill>
        <p:spPr>
          <a:xfrm>
            <a:off x="273050" y="2778056"/>
            <a:ext cx="6174072" cy="4883967"/>
          </a:xfrm>
          <a:prstGeom prst="rect">
            <a:avLst/>
          </a:prstGeom>
        </p:spPr>
      </p:pic>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7867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839232"/>
            <a:ext cx="6311900" cy="6326988"/>
          </a:xfrm>
          <a:prstGeom prst="rect">
            <a:avLst/>
          </a:prstGeom>
          <a:noFill/>
          <a:ln w="28575">
            <a:noFill/>
          </a:ln>
        </p:spPr>
        <p:txBody>
          <a:bodyPr wrap="square" rtlCol="0">
            <a:spAutoFit/>
          </a:bodyPr>
          <a:lstStyle/>
          <a:p>
            <a:pPr algn="l"/>
            <a:r>
              <a:rPr lang="en-GB" sz="1200" b="1" i="0" dirty="0">
                <a:solidFill>
                  <a:srgbClr val="231F20"/>
                </a:solidFill>
                <a:effectLst/>
              </a:rPr>
              <a:t>We Do Task  2</a:t>
            </a:r>
            <a:endParaRPr lang="en-GB" sz="1200" b="0" i="0" dirty="0">
              <a:solidFill>
                <a:srgbClr val="231F20"/>
              </a:solidFill>
              <a:effectLst/>
            </a:endParaRPr>
          </a:p>
          <a:p>
            <a:pPr algn="l"/>
            <a:endParaRPr lang="en-GB" sz="1400" dirty="0">
              <a:solidFill>
                <a:srgbClr val="231F20"/>
              </a:solidFill>
              <a:latin typeface="ReithSans"/>
            </a:endParaRPr>
          </a:p>
          <a:p>
            <a:pPr algn="l">
              <a:lnSpc>
                <a:spcPct val="150000"/>
              </a:lnSpc>
            </a:pPr>
            <a:r>
              <a:rPr lang="en-GB" sz="1200" b="0" i="0" dirty="0">
                <a:solidFill>
                  <a:srgbClr val="231F20"/>
                </a:solidFill>
                <a:effectLst/>
                <a:latin typeface="Calibri" panose="020F0502020204030204" pitchFamily="34" charset="0"/>
                <a:cs typeface="Calibri" panose="020F0502020204030204" pitchFamily="34" charset="0"/>
              </a:rPr>
              <a:t>Omar and Rosie set off on their holiday.</a:t>
            </a:r>
          </a:p>
          <a:p>
            <a:pPr algn="l">
              <a:lnSpc>
                <a:spcPct val="150000"/>
              </a:lnSpc>
              <a:buFont typeface="Arial" panose="020B0604020202020204" pitchFamily="34" charset="0"/>
              <a:buChar char="•"/>
            </a:pPr>
            <a:r>
              <a:rPr lang="en-GB" sz="1200" b="0" i="0" dirty="0">
                <a:solidFill>
                  <a:srgbClr val="231F20"/>
                </a:solidFill>
                <a:effectLst/>
                <a:latin typeface="Calibri" panose="020F0502020204030204" pitchFamily="34" charset="0"/>
                <a:cs typeface="Calibri" panose="020F0502020204030204" pitchFamily="34" charset="0"/>
              </a:rPr>
              <a:t>They leave at 07:00 driving at 30 mph for 30 minutes before realising Omar has forgotten his passport.</a:t>
            </a:r>
          </a:p>
          <a:p>
            <a:pPr algn="l">
              <a:lnSpc>
                <a:spcPct val="150000"/>
              </a:lnSpc>
              <a:buFont typeface="Arial" panose="020B0604020202020204" pitchFamily="34" charset="0"/>
              <a:buChar char="•"/>
            </a:pPr>
            <a:r>
              <a:rPr lang="en-GB" sz="1200" b="0" i="0" dirty="0">
                <a:solidFill>
                  <a:srgbClr val="231F20"/>
                </a:solidFill>
                <a:effectLst/>
                <a:latin typeface="Calibri" panose="020F0502020204030204" pitchFamily="34" charset="0"/>
                <a:cs typeface="Calibri" panose="020F0502020204030204" pitchFamily="34" charset="0"/>
              </a:rPr>
              <a:t>They travel back home at 10 mph due to traffic.</a:t>
            </a:r>
          </a:p>
          <a:p>
            <a:pPr algn="l">
              <a:lnSpc>
                <a:spcPct val="150000"/>
              </a:lnSpc>
            </a:pPr>
            <a:r>
              <a:rPr lang="en-GB" sz="1200" b="0" i="0" dirty="0">
                <a:solidFill>
                  <a:srgbClr val="231F20"/>
                </a:solidFill>
                <a:effectLst/>
                <a:latin typeface="Calibri" panose="020F0502020204030204" pitchFamily="34" charset="0"/>
                <a:cs typeface="Calibri" panose="020F0502020204030204" pitchFamily="34" charset="0"/>
              </a:rPr>
              <a:t>Plot a distance-time graph to represent his journey. </a:t>
            </a: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nSpc>
                <a:spcPct val="150000"/>
              </a:lnSpc>
            </a:pPr>
            <a:endParaRPr lang="en-GB" sz="1200" dirty="0"/>
          </a:p>
        </p:txBody>
      </p:sp>
      <p:sp>
        <p:nvSpPr>
          <p:cNvPr id="3" name="Slide Number Placeholder 2">
            <a:extLst>
              <a:ext uri="{FF2B5EF4-FFF2-40B4-BE49-F238E27FC236}">
                <a16:creationId xmlns:a16="http://schemas.microsoft.com/office/drawing/2014/main" id="{BB96918C-7B46-8E33-6763-34FBD9B021BC}"/>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272241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3173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1239555919"/>
              </p:ext>
            </p:extLst>
          </p:nvPr>
        </p:nvGraphicFramePr>
        <p:xfrm>
          <a:off x="273049" y="771381"/>
          <a:ext cx="6311900" cy="10109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260222018"/>
                  </a:ext>
                </a:extLst>
              </a:tr>
              <a:tr h="370840">
                <a:tc>
                  <a:txBody>
                    <a:bodyPr/>
                    <a:lstStyle/>
                    <a:p>
                      <a:pPr algn="ctr"/>
                      <a:r>
                        <a:rPr lang="en-GB" sz="1200" b="1"/>
                        <a:t>Y7</a:t>
                      </a:r>
                    </a:p>
                  </a:txBody>
                  <a:tcPr>
                    <a:solidFill>
                      <a:schemeClr val="bg1"/>
                    </a:solidFill>
                  </a:tcPr>
                </a:tc>
                <a:tc>
                  <a:txBody>
                    <a:bodyPr/>
                    <a:lstStyle/>
                    <a:p>
                      <a:r>
                        <a:rPr lang="en-GB" sz="1200" dirty="0"/>
                        <a:t>In year 7 you studied Speed and Forces. You learnt how to estimate and calculate speed. You also learnt about types of forces and how they interact and how to represent forces in diagrams. </a:t>
                      </a:r>
                    </a:p>
                  </a:txBody>
                  <a:tcPr>
                    <a:solidFill>
                      <a:schemeClr val="bg1"/>
                    </a:solidFill>
                  </a:tcPr>
                </a:tc>
                <a:extLst>
                  <a:ext uri="{0D108BD9-81ED-4DB2-BD59-A6C34878D82A}">
                    <a16:rowId xmlns:a16="http://schemas.microsoft.com/office/drawing/2014/main" val="2330864863"/>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606222982"/>
              </p:ext>
            </p:extLst>
          </p:nvPr>
        </p:nvGraphicFramePr>
        <p:xfrm>
          <a:off x="273049" y="1852414"/>
          <a:ext cx="6311901" cy="221636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439790">
                <a:tc gridSpan="4">
                  <a:txBody>
                    <a:bodyPr/>
                    <a:lstStyle/>
                    <a:p>
                      <a:r>
                        <a:rPr lang="en-GB" sz="1200" b="1" dirty="0"/>
                        <a:t>Learning Journey </a:t>
                      </a:r>
                    </a:p>
                  </a:txBody>
                  <a:tcPr>
                    <a:solidFill>
                      <a:schemeClr val="bg1">
                        <a:lumMod val="85000"/>
                      </a:schemeClr>
                    </a:solidFill>
                  </a:tcPr>
                </a:tc>
                <a:tc hMerge="1">
                  <a:txBody>
                    <a:bodyPr/>
                    <a:lstStyle/>
                    <a:p>
                      <a:endParaRPr lang="en-GB"/>
                    </a:p>
                  </a:txBody>
                  <a:tcPr/>
                </a:tc>
                <a:tc hMerge="1">
                  <a:txBody>
                    <a:bodyPr/>
                    <a:lstStyle/>
                    <a:p>
                      <a:endParaRPr lang="en-GB" sz="1200" b="1"/>
                    </a:p>
                  </a:txBody>
                  <a:tcPr>
                    <a:solidFill>
                      <a:schemeClr val="bg1">
                        <a:lumMod val="85000"/>
                      </a:schemeClr>
                    </a:solidFill>
                  </a:tcPr>
                </a:tc>
                <a:tc hMerge="1">
                  <a:txBody>
                    <a:bodyPr/>
                    <a:lstStyle/>
                    <a:p>
                      <a:endParaRPr lang="en-GB" sz="1200" b="1"/>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a:t>Subtopic 1</a:t>
                      </a:r>
                    </a:p>
                  </a:txBody>
                  <a:tcPr/>
                </a:tc>
                <a:tc>
                  <a:txBody>
                    <a:bodyPr/>
                    <a:lstStyle/>
                    <a:p>
                      <a:r>
                        <a:rPr lang="en-GB" sz="1200" dirty="0"/>
                        <a:t>Speed &amp; Velocity. </a:t>
                      </a:r>
                    </a:p>
                  </a:txBody>
                  <a:tcPr/>
                </a:tc>
                <a:tc>
                  <a:txBody>
                    <a:bodyPr/>
                    <a:lstStyle/>
                    <a:p>
                      <a:r>
                        <a:rPr lang="en-GB" sz="1200"/>
                        <a:t>Subtopic 9</a:t>
                      </a:r>
                    </a:p>
                  </a:txBody>
                  <a:tcPr/>
                </a:tc>
                <a:tc>
                  <a:txBody>
                    <a:bodyPr/>
                    <a:lstStyle/>
                    <a:p>
                      <a:r>
                        <a:rPr lang="en-GB" sz="1200" dirty="0"/>
                        <a:t>Required practical. </a:t>
                      </a:r>
                    </a:p>
                  </a:txBody>
                  <a:tcPr/>
                </a:tc>
                <a:extLst>
                  <a:ext uri="{0D108BD9-81ED-4DB2-BD59-A6C34878D82A}">
                    <a16:rowId xmlns:a16="http://schemas.microsoft.com/office/drawing/2014/main" val="3986441415"/>
                  </a:ext>
                </a:extLst>
              </a:tr>
              <a:tr h="439790">
                <a:tc>
                  <a:txBody>
                    <a:bodyPr/>
                    <a:lstStyle/>
                    <a:p>
                      <a:r>
                        <a:rPr lang="en-GB" sz="1200"/>
                        <a:t>Subtopic 2</a:t>
                      </a:r>
                    </a:p>
                  </a:txBody>
                  <a:tcPr/>
                </a:tc>
                <a:tc>
                  <a:txBody>
                    <a:bodyPr/>
                    <a:lstStyle/>
                    <a:p>
                      <a:r>
                        <a:rPr lang="en-GB" sz="1200" dirty="0"/>
                        <a:t>The distance – time relationship. </a:t>
                      </a:r>
                    </a:p>
                  </a:txBody>
                  <a:tcPr/>
                </a:tc>
                <a:tc>
                  <a:txBody>
                    <a:bodyPr/>
                    <a:lstStyle/>
                    <a:p>
                      <a:r>
                        <a:rPr lang="en-GB" sz="1200"/>
                        <a:t>Subtopic 10</a:t>
                      </a:r>
                    </a:p>
                  </a:txBody>
                  <a:tcPr/>
                </a:tc>
                <a:tc>
                  <a:txBody>
                    <a:bodyPr/>
                    <a:lstStyle/>
                    <a:p>
                      <a:r>
                        <a:rPr lang="en-GB" sz="1200" dirty="0"/>
                        <a:t>Required practical. </a:t>
                      </a:r>
                    </a:p>
                  </a:txBody>
                  <a:tcPr/>
                </a:tc>
                <a:extLst>
                  <a:ext uri="{0D108BD9-81ED-4DB2-BD59-A6C34878D82A}">
                    <a16:rowId xmlns:a16="http://schemas.microsoft.com/office/drawing/2014/main" val="3135617624"/>
                  </a:ext>
                </a:extLst>
              </a:tr>
              <a:tr h="439790">
                <a:tc>
                  <a:txBody>
                    <a:bodyPr/>
                    <a:lstStyle/>
                    <a:p>
                      <a:r>
                        <a:rPr lang="en-GB" sz="1200"/>
                        <a:t>Subtopic 3</a:t>
                      </a:r>
                    </a:p>
                  </a:txBody>
                  <a:tcPr/>
                </a:tc>
                <a:tc>
                  <a:txBody>
                    <a:bodyPr/>
                    <a:lstStyle/>
                    <a:p>
                      <a:r>
                        <a:rPr lang="en-GB" sz="1200" dirty="0"/>
                        <a:t>Acceleration. </a:t>
                      </a:r>
                    </a:p>
                  </a:txBody>
                  <a:tcPr/>
                </a:tc>
                <a:tc>
                  <a:txBody>
                    <a:bodyPr/>
                    <a:lstStyle/>
                    <a:p>
                      <a:r>
                        <a:rPr lang="en-GB" sz="1200"/>
                        <a:t>Subtopic 11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Newton’s third law. </a:t>
                      </a:r>
                    </a:p>
                    <a:p>
                      <a:endParaRPr lang="en-GB" sz="1200" dirty="0"/>
                    </a:p>
                  </a:txBody>
                  <a:tcPr/>
                </a:tc>
                <a:extLst>
                  <a:ext uri="{0D108BD9-81ED-4DB2-BD59-A6C34878D82A}">
                    <a16:rowId xmlns:a16="http://schemas.microsoft.com/office/drawing/2014/main" val="4092558228"/>
                  </a:ext>
                </a:extLst>
              </a:tr>
              <a:tr h="439790">
                <a:tc>
                  <a:txBody>
                    <a:bodyPr/>
                    <a:lstStyle/>
                    <a:p>
                      <a:r>
                        <a:rPr lang="en-GB" sz="1200"/>
                        <a:t>Subtopic 4</a:t>
                      </a:r>
                    </a:p>
                  </a:txBody>
                  <a:tcPr/>
                </a:tc>
                <a:tc>
                  <a:txBody>
                    <a:bodyPr/>
                    <a:lstStyle/>
                    <a:p>
                      <a:r>
                        <a:rPr lang="en-GB" sz="1200" dirty="0"/>
                        <a:t>The velocity – time relationship. </a:t>
                      </a:r>
                    </a:p>
                  </a:txBody>
                  <a:tcPr/>
                </a:tc>
                <a:tc>
                  <a:txBody>
                    <a:bodyPr/>
                    <a:lstStyle/>
                    <a:p>
                      <a:r>
                        <a:rPr lang="en-GB" sz="1200"/>
                        <a:t>Subtopic 12</a:t>
                      </a:r>
                    </a:p>
                  </a:txBody>
                  <a:tcPr/>
                </a:tc>
                <a:tc>
                  <a:txBody>
                    <a:bodyPr/>
                    <a:lstStyle/>
                    <a:p>
                      <a:r>
                        <a:rPr lang="en-GB" sz="1200" dirty="0"/>
                        <a:t>Stopping distances. </a:t>
                      </a:r>
                    </a:p>
                  </a:txBody>
                  <a:tcPr/>
                </a:tc>
                <a:extLst>
                  <a:ext uri="{0D108BD9-81ED-4DB2-BD59-A6C34878D82A}">
                    <a16:rowId xmlns:a16="http://schemas.microsoft.com/office/drawing/2014/main" val="1426963129"/>
                  </a:ext>
                </a:extLst>
              </a:tr>
            </a:tbl>
          </a:graphicData>
        </a:graphic>
      </p:graphicFrame>
      <p:graphicFrame>
        <p:nvGraphicFramePr>
          <p:cNvPr id="11" name="Table 7">
            <a:extLst>
              <a:ext uri="{FF2B5EF4-FFF2-40B4-BE49-F238E27FC236}">
                <a16:creationId xmlns:a16="http://schemas.microsoft.com/office/drawing/2014/main" id="{F310F653-0CE0-140A-A08F-CC8D92535EF2}"/>
              </a:ext>
            </a:extLst>
          </p:cNvPr>
          <p:cNvGraphicFramePr>
            <a:graphicFrameLocks noGrp="1"/>
          </p:cNvGraphicFramePr>
          <p:nvPr>
            <p:extLst>
              <p:ext uri="{D42A27DB-BD31-4B8C-83A1-F6EECF244321}">
                <p14:modId xmlns:p14="http://schemas.microsoft.com/office/powerpoint/2010/main" val="3175903190"/>
              </p:ext>
            </p:extLst>
          </p:nvPr>
        </p:nvGraphicFramePr>
        <p:xfrm>
          <a:off x="273049" y="4068774"/>
          <a:ext cx="6311901" cy="182880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439790">
                <a:tc>
                  <a:txBody>
                    <a:bodyPr/>
                    <a:lstStyle/>
                    <a:p>
                      <a:r>
                        <a:rPr lang="en-GB" sz="1200"/>
                        <a:t>Subtopic 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Newton’s first law. </a:t>
                      </a:r>
                    </a:p>
                    <a:p>
                      <a:endParaRPr lang="en-GB" sz="1200" dirty="0"/>
                    </a:p>
                  </a:txBody>
                  <a:tcPr/>
                </a:tc>
                <a:tc>
                  <a:txBody>
                    <a:bodyPr/>
                    <a:lstStyle/>
                    <a:p>
                      <a:r>
                        <a:rPr lang="en-GB" sz="1200"/>
                        <a:t>Subtopic 13</a:t>
                      </a:r>
                    </a:p>
                  </a:txBody>
                  <a:tcPr/>
                </a:tc>
                <a:tc>
                  <a:txBody>
                    <a:bodyPr/>
                    <a:lstStyle/>
                    <a:p>
                      <a:r>
                        <a:rPr lang="en-GB" sz="1200" dirty="0"/>
                        <a:t>Momentum. </a:t>
                      </a:r>
                    </a:p>
                  </a:txBody>
                  <a:tcPr/>
                </a:tc>
                <a:extLst>
                  <a:ext uri="{0D108BD9-81ED-4DB2-BD59-A6C34878D82A}">
                    <a16:rowId xmlns:a16="http://schemas.microsoft.com/office/drawing/2014/main" val="3986441415"/>
                  </a:ext>
                </a:extLst>
              </a:tr>
              <a:tr h="439790">
                <a:tc>
                  <a:txBody>
                    <a:bodyPr/>
                    <a:lstStyle/>
                    <a:p>
                      <a:r>
                        <a:rPr lang="en-GB" sz="1200"/>
                        <a:t>Subtopic 6</a:t>
                      </a:r>
                    </a:p>
                  </a:txBody>
                  <a:tcPr/>
                </a:tc>
                <a:tc>
                  <a:txBody>
                    <a:bodyPr/>
                    <a:lstStyle/>
                    <a:p>
                      <a:r>
                        <a:rPr lang="en-GB" sz="1200" dirty="0"/>
                        <a:t>Uniform acceleration &amp; terminal velocity. </a:t>
                      </a:r>
                    </a:p>
                  </a:txBody>
                  <a:tcPr/>
                </a:tc>
                <a:tc>
                  <a:txBody>
                    <a:bodyPr/>
                    <a:lstStyle/>
                    <a:p>
                      <a:r>
                        <a:rPr lang="en-GB" sz="1200"/>
                        <a:t>Subtopic 14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Changes in momentum. </a:t>
                      </a:r>
                    </a:p>
                    <a:p>
                      <a:endParaRPr lang="en-GB" sz="1200" dirty="0"/>
                    </a:p>
                  </a:txBody>
                  <a:tcPr/>
                </a:tc>
                <a:extLst>
                  <a:ext uri="{0D108BD9-81ED-4DB2-BD59-A6C34878D82A}">
                    <a16:rowId xmlns:a16="http://schemas.microsoft.com/office/drawing/2014/main" val="3135617624"/>
                  </a:ext>
                </a:extLst>
              </a:tr>
              <a:tr h="439790">
                <a:tc>
                  <a:txBody>
                    <a:bodyPr/>
                    <a:lstStyle/>
                    <a:p>
                      <a:r>
                        <a:rPr lang="en-GB" sz="120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Terminal velocity. </a:t>
                      </a:r>
                    </a:p>
                    <a:p>
                      <a:endParaRPr lang="en-GB" sz="1200" dirty="0"/>
                    </a:p>
                  </a:txBody>
                  <a:tcPr/>
                </a:tc>
                <a:tc>
                  <a:txBody>
                    <a:bodyPr/>
                    <a:lstStyle/>
                    <a:p>
                      <a:r>
                        <a:rPr lang="en-GB" sz="1200"/>
                        <a:t>Subtopic 15</a:t>
                      </a:r>
                    </a:p>
                  </a:txBody>
                  <a:tcPr/>
                </a:tc>
                <a:tc>
                  <a:txBody>
                    <a:bodyPr/>
                    <a:lstStyle/>
                    <a:p>
                      <a:endParaRPr lang="en-GB" sz="1200" dirty="0"/>
                    </a:p>
                  </a:txBody>
                  <a:tcPr/>
                </a:tc>
                <a:extLst>
                  <a:ext uri="{0D108BD9-81ED-4DB2-BD59-A6C34878D82A}">
                    <a16:rowId xmlns:a16="http://schemas.microsoft.com/office/drawing/2014/main" val="4092558228"/>
                  </a:ext>
                </a:extLst>
              </a:tr>
              <a:tr h="439790">
                <a:tc>
                  <a:txBody>
                    <a:bodyPr/>
                    <a:lstStyle/>
                    <a:p>
                      <a:r>
                        <a:rPr lang="en-GB" sz="1200"/>
                        <a:t>Subtopic 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Newton’s second law (F = ma). </a:t>
                      </a:r>
                      <a:endParaRPr lang="en-GB" sz="1200" b="1" dirty="0">
                        <a:solidFill>
                          <a:srgbClr val="FF0000"/>
                        </a:solidFill>
                      </a:endParaRPr>
                    </a:p>
                    <a:p>
                      <a:endParaRPr lang="en-GB" sz="1200" dirty="0"/>
                    </a:p>
                  </a:txBody>
                  <a:tcPr/>
                </a:tc>
                <a:tc>
                  <a:txBody>
                    <a:bodyPr/>
                    <a:lstStyle/>
                    <a:p>
                      <a:r>
                        <a:rPr lang="en-GB" sz="1200"/>
                        <a:t>Subtopic 16</a:t>
                      </a:r>
                    </a:p>
                  </a:txBody>
                  <a:tcPr/>
                </a:tc>
                <a:tc>
                  <a:txBody>
                    <a:bodyPr/>
                    <a:lstStyle/>
                    <a:p>
                      <a:endParaRPr lang="en-GB" sz="1200" dirty="0"/>
                    </a:p>
                  </a:txBody>
                  <a:tcPr/>
                </a:tc>
                <a:extLst>
                  <a:ext uri="{0D108BD9-81ED-4DB2-BD59-A6C34878D82A}">
                    <a16:rowId xmlns:a16="http://schemas.microsoft.com/office/drawing/2014/main" val="1426963129"/>
                  </a:ext>
                </a:extLst>
              </a:tr>
            </a:tbl>
          </a:graphicData>
        </a:graphic>
      </p:graphicFrame>
      <p:sp>
        <p:nvSpPr>
          <p:cNvPr id="9" name="Slide Number Placeholder 8">
            <a:extLst>
              <a:ext uri="{FF2B5EF4-FFF2-40B4-BE49-F238E27FC236}">
                <a16:creationId xmlns:a16="http://schemas.microsoft.com/office/drawing/2014/main" id="{51770972-F58C-F2AF-A81E-7AD5349DB746}"/>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788987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1063627"/>
            <a:ext cx="6311900" cy="9004645"/>
          </a:xfrm>
          <a:prstGeom prst="rect">
            <a:avLst/>
          </a:prstGeom>
          <a:noFill/>
          <a:ln w="28575">
            <a:noFill/>
          </a:ln>
        </p:spPr>
        <p:txBody>
          <a:bodyPr wrap="square" rtlCol="0">
            <a:spAutoFit/>
          </a:bodyPr>
          <a:lstStyle/>
          <a:p>
            <a:pPr algn="l"/>
            <a:r>
              <a:rPr lang="en-GB" sz="1200" b="1" i="0" dirty="0">
                <a:solidFill>
                  <a:srgbClr val="231F20"/>
                </a:solidFill>
                <a:effectLst/>
              </a:rPr>
              <a:t>We Do Task  2</a:t>
            </a:r>
            <a:endParaRPr lang="en-GB" sz="1200" b="0" i="0" dirty="0">
              <a:solidFill>
                <a:srgbClr val="231F20"/>
              </a:solidFill>
              <a:effectLst/>
            </a:endParaRPr>
          </a:p>
          <a:p>
            <a:pPr algn="l"/>
            <a:endParaRPr lang="en-GB" sz="1400" dirty="0">
              <a:solidFill>
                <a:srgbClr val="231F20"/>
              </a:solidFill>
              <a:latin typeface="ReithSans"/>
            </a:endParaRPr>
          </a:p>
          <a:p>
            <a:pPr algn="l">
              <a:lnSpc>
                <a:spcPct val="150000"/>
              </a:lnSpc>
            </a:pPr>
            <a:r>
              <a:rPr lang="en-GB" sz="1200" b="0" i="0" dirty="0">
                <a:solidFill>
                  <a:srgbClr val="231F20"/>
                </a:solidFill>
                <a:effectLst/>
              </a:rPr>
              <a:t>Find the speed for the return journey shown on this distance-time graph.</a:t>
            </a: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b="0" i="0" dirty="0">
              <a:solidFill>
                <a:srgbClr val="231F20"/>
              </a:solidFill>
              <a:effectLst/>
            </a:endParaRPr>
          </a:p>
          <a:p>
            <a:pPr algn="l">
              <a:lnSpc>
                <a:spcPct val="150000"/>
              </a:lnSpc>
            </a:pPr>
            <a:endParaRPr lang="en-GB" sz="1400" dirty="0">
              <a:solidFill>
                <a:srgbClr val="231F20"/>
              </a:solidFill>
            </a:endParaRPr>
          </a:p>
          <a:p>
            <a:pPr algn="l">
              <a:lnSpc>
                <a:spcPct val="150000"/>
              </a:lnSpc>
            </a:pPr>
            <a:r>
              <a:rPr lang="en-GB" sz="1200" b="0" i="0" dirty="0">
                <a:solidFill>
                  <a:srgbClr val="231F20"/>
                </a:solidFill>
                <a:effectLst/>
              </a:rPr>
              <a:t>………………………………………………………………………………………………………………………………………………………………………………………………………………………………………………………………………………………………………………………………………………………………………………………………………………………………………………………………………………………………………………………………………………………………………………………………………………………………………………………………………………………………………………………………………………………………………………………………………………………………………………………………………………………………………………………………………………………………</a:t>
            </a: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nSpc>
                <a:spcPct val="150000"/>
              </a:lnSpc>
            </a:pPr>
            <a:endParaRPr lang="en-GB" sz="1200" dirty="0"/>
          </a:p>
        </p:txBody>
      </p:sp>
      <p:pic>
        <p:nvPicPr>
          <p:cNvPr id="3" name="Picture 2">
            <a:extLst>
              <a:ext uri="{FF2B5EF4-FFF2-40B4-BE49-F238E27FC236}">
                <a16:creationId xmlns:a16="http://schemas.microsoft.com/office/drawing/2014/main" id="{4D3E536E-7DAB-C12A-2A88-7BCBBD5E7FE3}"/>
              </a:ext>
            </a:extLst>
          </p:cNvPr>
          <p:cNvPicPr>
            <a:picLocks noChangeAspect="1"/>
          </p:cNvPicPr>
          <p:nvPr/>
        </p:nvPicPr>
        <p:blipFill>
          <a:blip r:embed="rId2"/>
          <a:stretch>
            <a:fillRect/>
          </a:stretch>
        </p:blipFill>
        <p:spPr>
          <a:xfrm>
            <a:off x="273050" y="1856096"/>
            <a:ext cx="5433547" cy="3070481"/>
          </a:xfrm>
          <a:prstGeom prst="rect">
            <a:avLst/>
          </a:prstGeom>
        </p:spPr>
      </p:pic>
      <p:sp>
        <p:nvSpPr>
          <p:cNvPr id="2" name="Slide Number Placeholder 1">
            <a:extLst>
              <a:ext uri="{FF2B5EF4-FFF2-40B4-BE49-F238E27FC236}">
                <a16:creationId xmlns:a16="http://schemas.microsoft.com/office/drawing/2014/main" id="{BF9517E7-EC51-1129-E85E-8EA023DEBE6E}"/>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297502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4105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749075"/>
            <a:ext cx="6311900" cy="9281643"/>
          </a:xfrm>
          <a:prstGeom prst="rect">
            <a:avLst/>
          </a:prstGeom>
          <a:noFill/>
          <a:ln w="28575">
            <a:noFill/>
          </a:ln>
        </p:spPr>
        <p:txBody>
          <a:bodyPr wrap="square" rtlCol="0">
            <a:spAutoFit/>
          </a:bodyPr>
          <a:lstStyle/>
          <a:p>
            <a:pPr algn="l"/>
            <a:r>
              <a:rPr lang="en-GB" sz="1200" b="1" dirty="0">
                <a:solidFill>
                  <a:srgbClr val="231F20"/>
                </a:solidFill>
              </a:rPr>
              <a:t>You </a:t>
            </a:r>
            <a:r>
              <a:rPr lang="en-GB" sz="1200" b="1" i="0" dirty="0">
                <a:solidFill>
                  <a:srgbClr val="231F20"/>
                </a:solidFill>
                <a:effectLst/>
              </a:rPr>
              <a:t>Do Task  2</a:t>
            </a:r>
            <a:endParaRPr lang="en-GB" sz="1200" b="0" i="0" dirty="0">
              <a:solidFill>
                <a:srgbClr val="231F20"/>
              </a:solidFill>
              <a:effectLst/>
            </a:endParaRPr>
          </a:p>
          <a:p>
            <a:pPr algn="l"/>
            <a:endParaRPr lang="en-GB" sz="1400" dirty="0">
              <a:solidFill>
                <a:srgbClr val="231F20"/>
              </a:solidFill>
              <a:latin typeface="ReithSans"/>
            </a:endParaRPr>
          </a:p>
          <a:p>
            <a:pPr>
              <a:lnSpc>
                <a:spcPct val="150000"/>
              </a:lnSpc>
            </a:pPr>
            <a:r>
              <a:rPr lang="en-GB" sz="1200" i="0" dirty="0">
                <a:solidFill>
                  <a:srgbClr val="231F20"/>
                </a:solidFill>
                <a:effectLst/>
              </a:rPr>
              <a:t>What is the speed for the first stage of the journey shown by the line segment AB?</a:t>
            </a:r>
          </a:p>
          <a:p>
            <a:pPr algn="l">
              <a:lnSpc>
                <a:spcPct val="150000"/>
              </a:lnSpc>
            </a:pPr>
            <a:endParaRPr lang="en-GB" sz="1200" dirty="0">
              <a:solidFill>
                <a:srgbClr val="231F20"/>
              </a:solidFill>
            </a:endParaRPr>
          </a:p>
          <a:p>
            <a:pPr algn="l">
              <a:lnSpc>
                <a:spcPct val="150000"/>
              </a:lnSpc>
            </a:pPr>
            <a:r>
              <a:rPr lang="en-GB" sz="1200" dirty="0">
                <a:solidFill>
                  <a:srgbClr val="231F20"/>
                </a:solidFill>
              </a:rPr>
              <a:t>….</a:t>
            </a: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nSpc>
                <a:spcPct val="150000"/>
              </a:lnSpc>
            </a:pPr>
            <a:r>
              <a:rPr lang="en-GB" sz="1200" i="0" dirty="0">
                <a:solidFill>
                  <a:srgbClr val="231F20"/>
                </a:solidFill>
                <a:effectLst/>
              </a:rPr>
              <a:t>What is the speed of the return journey?</a:t>
            </a: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400" dirty="0">
              <a:solidFill>
                <a:srgbClr val="231F20"/>
              </a:solidFill>
            </a:endParaRPr>
          </a:p>
          <a:p>
            <a:pPr algn="l">
              <a:lnSpc>
                <a:spcPct val="150000"/>
              </a:lnSpc>
            </a:pPr>
            <a:endParaRPr lang="en-GB" sz="1400" b="0" i="0" dirty="0">
              <a:solidFill>
                <a:srgbClr val="231F20"/>
              </a:solidFill>
              <a:effectLst/>
            </a:endParaRPr>
          </a:p>
          <a:p>
            <a:pPr algn="l">
              <a:lnSpc>
                <a:spcPct val="150000"/>
              </a:lnSpc>
            </a:pPr>
            <a:endParaRPr lang="en-GB" sz="1200" b="0" i="0" dirty="0">
              <a:solidFill>
                <a:srgbClr val="000000"/>
              </a:solidFill>
              <a:effectLst/>
            </a:endParaRPr>
          </a:p>
          <a:p>
            <a:pPr algn="l">
              <a:lnSpc>
                <a:spcPct val="150000"/>
              </a:lnSpc>
            </a:pPr>
            <a:r>
              <a:rPr lang="en-GB" sz="1200" b="0" i="0" dirty="0">
                <a:solidFill>
                  <a:srgbClr val="000000"/>
                </a:solidFill>
                <a:effectLst/>
              </a:rPr>
              <a:t>This graph shows the distance – time data for two students running a race.</a:t>
            </a:r>
            <a:endParaRPr lang="en-GB" sz="1200" dirty="0">
              <a:solidFill>
                <a:srgbClr val="231F20"/>
              </a:solidFill>
            </a:endParaRPr>
          </a:p>
          <a:p>
            <a:pPr algn="l">
              <a:lnSpc>
                <a:spcPct val="150000"/>
              </a:lnSpc>
            </a:pPr>
            <a:endParaRPr lang="en-GB" sz="1200" b="0" i="0" dirty="0">
              <a:solidFill>
                <a:srgbClr val="231F20"/>
              </a:solidFill>
              <a:effectLst/>
            </a:endParaRPr>
          </a:p>
          <a:p>
            <a:pPr algn="l">
              <a:lnSpc>
                <a:spcPct val="150000"/>
              </a:lnSpc>
            </a:pPr>
            <a:r>
              <a:rPr lang="en-GB" sz="1200" dirty="0">
                <a:solidFill>
                  <a:srgbClr val="231F20"/>
                </a:solidFill>
              </a:rPr>
              <a:t>						</a:t>
            </a:r>
            <a:r>
              <a:rPr lang="en-GB" sz="1200" b="0" i="0" dirty="0">
                <a:solidFill>
                  <a:srgbClr val="000000"/>
                </a:solidFill>
                <a:effectLst/>
              </a:rPr>
              <a:t>a) Which student is the fastest? </a:t>
            </a:r>
          </a:p>
          <a:p>
            <a:pPr algn="l">
              <a:lnSpc>
                <a:spcPct val="150000"/>
              </a:lnSpc>
            </a:pPr>
            <a:r>
              <a:rPr lang="en-GB" sz="1200" b="0" i="0" dirty="0">
                <a:solidFill>
                  <a:srgbClr val="000000"/>
                </a:solidFill>
                <a:effectLst/>
                <a:latin typeface="Times New Roman" panose="02020603050405020304" pitchFamily="18" charset="0"/>
              </a:rPr>
              <a:t>						b) </a:t>
            </a:r>
            <a:r>
              <a:rPr lang="en-GB" sz="1200" b="0" i="0" dirty="0">
                <a:solidFill>
                  <a:srgbClr val="000000"/>
                </a:solidFill>
                <a:effectLst/>
              </a:rPr>
              <a:t>Calculate the speed of each student.</a:t>
            </a:r>
          </a:p>
          <a:p>
            <a:pPr algn="l">
              <a:lnSpc>
                <a:spcPct val="150000"/>
              </a:lnSpc>
            </a:pPr>
            <a:r>
              <a:rPr lang="en-GB" sz="1200" dirty="0">
                <a:solidFill>
                  <a:srgbClr val="000000"/>
                </a:solidFill>
              </a:rPr>
              <a:t>                                                                              ………………………………………………………………………….</a:t>
            </a:r>
          </a:p>
          <a:p>
            <a:pPr algn="l">
              <a:lnSpc>
                <a:spcPct val="150000"/>
              </a:lnSpc>
            </a:pPr>
            <a:r>
              <a:rPr lang="en-GB" sz="1200" dirty="0">
                <a:solidFill>
                  <a:srgbClr val="000000"/>
                </a:solidFill>
              </a:rPr>
              <a:t> ………………………………………………………………    ………………………………………………………………………….</a:t>
            </a:r>
          </a:p>
          <a:p>
            <a:pPr algn="l">
              <a:lnSpc>
                <a:spcPct val="150000"/>
              </a:lnSpc>
            </a:pPr>
            <a:r>
              <a:rPr lang="en-GB" sz="1200" b="0" i="0" dirty="0">
                <a:solidFill>
                  <a:srgbClr val="000000"/>
                </a:solidFill>
                <a:effectLst/>
              </a:rPr>
              <a:t>                                                                             …………………………………………………………………………</a:t>
            </a:r>
          </a:p>
          <a:p>
            <a:pPr algn="l">
              <a:lnSpc>
                <a:spcPct val="150000"/>
              </a:lnSpc>
            </a:pPr>
            <a:r>
              <a:rPr lang="en-GB" sz="1200" dirty="0">
                <a:solidFill>
                  <a:srgbClr val="231F20"/>
                </a:solidFill>
              </a:rPr>
              <a:t>						</a:t>
            </a:r>
          </a:p>
          <a:p>
            <a:pPr algn="l">
              <a:lnSpc>
                <a:spcPct val="150000"/>
              </a:lnSpc>
            </a:pPr>
            <a:endParaRPr lang="en-GB" sz="1400" b="0" i="0" dirty="0">
              <a:solidFill>
                <a:srgbClr val="231F20"/>
              </a:solidFill>
              <a:effectLst/>
            </a:endParaRPr>
          </a:p>
          <a:p>
            <a:pPr algn="l">
              <a:lnSpc>
                <a:spcPct val="150000"/>
              </a:lnSpc>
            </a:pPr>
            <a:endParaRPr lang="en-GB" sz="1400" b="0" i="0" dirty="0">
              <a:solidFill>
                <a:srgbClr val="231F20"/>
              </a:solidFill>
              <a:effectLst/>
            </a:endParaRPr>
          </a:p>
          <a:p>
            <a:pPr algn="l">
              <a:lnSpc>
                <a:spcPct val="150000"/>
              </a:lnSpc>
            </a:pPr>
            <a:endParaRPr lang="en-GB" sz="1400" dirty="0">
              <a:solidFill>
                <a:srgbClr val="231F20"/>
              </a:solidFill>
            </a:endParaRPr>
          </a:p>
          <a:p>
            <a:pPr>
              <a:lnSpc>
                <a:spcPct val="150000"/>
              </a:lnSpc>
            </a:pPr>
            <a:endParaRPr lang="en-GB" sz="1200" dirty="0"/>
          </a:p>
        </p:txBody>
      </p:sp>
      <p:pic>
        <p:nvPicPr>
          <p:cNvPr id="7" name="Picture 6">
            <a:extLst>
              <a:ext uri="{FF2B5EF4-FFF2-40B4-BE49-F238E27FC236}">
                <a16:creationId xmlns:a16="http://schemas.microsoft.com/office/drawing/2014/main" id="{C2C14056-F07A-3AD5-E8E6-A8706F92C60B}"/>
              </a:ext>
            </a:extLst>
          </p:cNvPr>
          <p:cNvPicPr>
            <a:picLocks noChangeAspect="1"/>
          </p:cNvPicPr>
          <p:nvPr/>
        </p:nvPicPr>
        <p:blipFill>
          <a:blip r:embed="rId2"/>
          <a:stretch>
            <a:fillRect/>
          </a:stretch>
        </p:blipFill>
        <p:spPr>
          <a:xfrm>
            <a:off x="376362" y="1556786"/>
            <a:ext cx="2698440" cy="1892412"/>
          </a:xfrm>
          <a:prstGeom prst="rect">
            <a:avLst/>
          </a:prstGeom>
        </p:spPr>
      </p:pic>
      <p:pic>
        <p:nvPicPr>
          <p:cNvPr id="12" name="Picture 11">
            <a:extLst>
              <a:ext uri="{FF2B5EF4-FFF2-40B4-BE49-F238E27FC236}">
                <a16:creationId xmlns:a16="http://schemas.microsoft.com/office/drawing/2014/main" id="{9EC8E1E8-20DC-5208-F5AF-BE479EF8D8C6}"/>
              </a:ext>
            </a:extLst>
          </p:cNvPr>
          <p:cNvPicPr>
            <a:picLocks noChangeAspect="1"/>
          </p:cNvPicPr>
          <p:nvPr/>
        </p:nvPicPr>
        <p:blipFill>
          <a:blip r:embed="rId3"/>
          <a:stretch>
            <a:fillRect/>
          </a:stretch>
        </p:blipFill>
        <p:spPr>
          <a:xfrm>
            <a:off x="376362" y="4222618"/>
            <a:ext cx="2710907" cy="2052182"/>
          </a:xfrm>
          <a:prstGeom prst="rect">
            <a:avLst/>
          </a:prstGeom>
        </p:spPr>
      </p:pic>
      <p:pic>
        <p:nvPicPr>
          <p:cNvPr id="18" name="Picture 17">
            <a:extLst>
              <a:ext uri="{FF2B5EF4-FFF2-40B4-BE49-F238E27FC236}">
                <a16:creationId xmlns:a16="http://schemas.microsoft.com/office/drawing/2014/main" id="{4F8EE8B6-9F45-A680-4DE9-5E8B2397E397}"/>
              </a:ext>
            </a:extLst>
          </p:cNvPr>
          <p:cNvPicPr>
            <a:picLocks noChangeAspect="1"/>
          </p:cNvPicPr>
          <p:nvPr/>
        </p:nvPicPr>
        <p:blipFill>
          <a:blip r:embed="rId4"/>
          <a:stretch>
            <a:fillRect/>
          </a:stretch>
        </p:blipFill>
        <p:spPr>
          <a:xfrm>
            <a:off x="376362" y="6843008"/>
            <a:ext cx="2618749" cy="1644462"/>
          </a:xfrm>
          <a:prstGeom prst="rect">
            <a:avLst/>
          </a:prstGeom>
        </p:spPr>
      </p:pic>
      <p:sp>
        <p:nvSpPr>
          <p:cNvPr id="2" name="TextBox 1">
            <a:extLst>
              <a:ext uri="{FF2B5EF4-FFF2-40B4-BE49-F238E27FC236}">
                <a16:creationId xmlns:a16="http://schemas.microsoft.com/office/drawing/2014/main" id="{7BF41CF3-7FB6-BC5C-BF24-45448C434EEB}"/>
              </a:ext>
            </a:extLst>
          </p:cNvPr>
          <p:cNvSpPr txBox="1"/>
          <p:nvPr/>
        </p:nvSpPr>
        <p:spPr>
          <a:xfrm>
            <a:off x="3562350" y="1752600"/>
            <a:ext cx="2919288" cy="1448730"/>
          </a:xfrm>
          <a:prstGeom prst="rect">
            <a:avLst/>
          </a:prstGeom>
          <a:noFill/>
        </p:spPr>
        <p:txBody>
          <a:bodyPr wrap="square" rtlCol="0">
            <a:spAutoFit/>
          </a:bodyPr>
          <a:lstStyle/>
          <a:p>
            <a:pPr>
              <a:lnSpc>
                <a:spcPct val="150000"/>
              </a:lnSpc>
            </a:pPr>
            <a:r>
              <a:rPr lang="en-GB" sz="1200" dirty="0"/>
              <a:t>…………………………………………………………………………………………………………………………………………………………………………………………………………………………………………………………………………………………………………………………………………………………</a:t>
            </a:r>
          </a:p>
        </p:txBody>
      </p:sp>
      <p:sp>
        <p:nvSpPr>
          <p:cNvPr id="3" name="TextBox 2">
            <a:extLst>
              <a:ext uri="{FF2B5EF4-FFF2-40B4-BE49-F238E27FC236}">
                <a16:creationId xmlns:a16="http://schemas.microsoft.com/office/drawing/2014/main" id="{D8714312-7FD2-4F73-150A-2D57642F3D90}"/>
              </a:ext>
            </a:extLst>
          </p:cNvPr>
          <p:cNvSpPr txBox="1"/>
          <p:nvPr/>
        </p:nvSpPr>
        <p:spPr>
          <a:xfrm>
            <a:off x="3562350" y="4223890"/>
            <a:ext cx="2969466" cy="1725729"/>
          </a:xfrm>
          <a:prstGeom prst="rect">
            <a:avLst/>
          </a:prstGeom>
          <a:noFill/>
        </p:spPr>
        <p:txBody>
          <a:bodyPr wrap="square" rtlCol="0">
            <a:spAutoFit/>
          </a:bodyPr>
          <a:lstStyle/>
          <a:p>
            <a:pPr>
              <a:lnSpc>
                <a:spcPct val="150000"/>
              </a:lnSpc>
            </a:pPr>
            <a:r>
              <a:rPr lang="en-GB" sz="1200" dirty="0"/>
              <a:t>………………………………………………………………………………………………………………………………………………………………………………………………………………………………………………………………………………………………………………………………………………………………………………………………………………………………</a:t>
            </a:r>
          </a:p>
        </p:txBody>
      </p:sp>
      <p:sp>
        <p:nvSpPr>
          <p:cNvPr id="8" name="Slide Number Placeholder 7">
            <a:extLst>
              <a:ext uri="{FF2B5EF4-FFF2-40B4-BE49-F238E27FC236}">
                <a16:creationId xmlns:a16="http://schemas.microsoft.com/office/drawing/2014/main" id="{04250A48-7942-C7AB-7300-278809F848BA}"/>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332432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4525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8DA81DA-512A-6789-C391-283C80217DCE}"/>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6" name="TextBox 5">
            <a:extLst>
              <a:ext uri="{FF2B5EF4-FFF2-40B4-BE49-F238E27FC236}">
                <a16:creationId xmlns:a16="http://schemas.microsoft.com/office/drawing/2014/main" id="{693C91F5-DF01-7C27-52F1-31B6835855F1}"/>
              </a:ext>
            </a:extLst>
          </p:cNvPr>
          <p:cNvSpPr txBox="1"/>
          <p:nvPr/>
        </p:nvSpPr>
        <p:spPr>
          <a:xfrm>
            <a:off x="234349" y="839232"/>
            <a:ext cx="6311900" cy="8329588"/>
          </a:xfrm>
          <a:prstGeom prst="rect">
            <a:avLst/>
          </a:prstGeom>
          <a:noFill/>
          <a:ln w="28575">
            <a:noFill/>
          </a:ln>
        </p:spPr>
        <p:txBody>
          <a:bodyPr wrap="square" rtlCol="0">
            <a:spAutoFit/>
          </a:bodyPr>
          <a:lstStyle/>
          <a:p>
            <a:pPr algn="l"/>
            <a:r>
              <a:rPr lang="en-GB" sz="1200" b="1" i="0" dirty="0">
                <a:solidFill>
                  <a:srgbClr val="231F20"/>
                </a:solidFill>
                <a:effectLst/>
              </a:rPr>
              <a:t>I Do Task  3 (HT)</a:t>
            </a:r>
            <a:endParaRPr lang="en-GB" sz="1200" b="0" i="0" dirty="0">
              <a:solidFill>
                <a:srgbClr val="231F20"/>
              </a:solidFill>
              <a:effectLst/>
            </a:endParaRPr>
          </a:p>
          <a:p>
            <a:pPr algn="l"/>
            <a:endParaRPr lang="en-GB" sz="1400" dirty="0">
              <a:solidFill>
                <a:srgbClr val="231F20"/>
              </a:solidFill>
              <a:latin typeface="ReithSans"/>
            </a:endParaRPr>
          </a:p>
          <a:p>
            <a:pPr>
              <a:lnSpc>
                <a:spcPct val="115000"/>
              </a:lnSpc>
              <a:spcAft>
                <a:spcPts val="1000"/>
              </a:spcAft>
            </a:pPr>
            <a:r>
              <a:rPr lang="en-GB" sz="1200" dirty="0">
                <a:effectLst/>
                <a:ea typeface="Calibri" panose="020F0502020204030204" pitchFamily="34" charset="0"/>
                <a:cs typeface="Times New Roman" panose="02020603050405020304" pitchFamily="18" charset="0"/>
              </a:rPr>
              <a:t>The following distance –time graph  represents a student riding a bicycle:-</a:t>
            </a: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marL="342900" lvl="0" indent="-342900">
              <a:lnSpc>
                <a:spcPct val="150000"/>
              </a:lnSpc>
              <a:buFont typeface="+mj-lt"/>
              <a:buAutoNum type="arabicPeriod"/>
            </a:pPr>
            <a:r>
              <a:rPr lang="en-GB" sz="1200" dirty="0">
                <a:effectLst/>
                <a:ea typeface="Calibri" panose="020F0502020204030204" pitchFamily="34" charset="0"/>
                <a:cs typeface="Times New Roman" panose="02020603050405020304" pitchFamily="18" charset="0"/>
              </a:rPr>
              <a:t>What is the bicycle doing for the first 6 seconds?</a:t>
            </a:r>
            <a:endParaRPr lang="en-GB" sz="1200" dirty="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200" dirty="0">
                <a:effectLst/>
                <a:ea typeface="Calibri" panose="020F0502020204030204" pitchFamily="34" charset="0"/>
                <a:cs typeface="Times New Roman" panose="02020603050405020304" pitchFamily="18" charset="0"/>
              </a:rPr>
              <a:t>Describe the motion of the bicycle between 6 and 9 second?</a:t>
            </a:r>
            <a:endParaRPr lang="en-GB" sz="1200" dirty="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marL="228600" lvl="0" indent="-228600">
              <a:lnSpc>
                <a:spcPct val="150000"/>
              </a:lnSpc>
              <a:buAutoNum type="arabicPeriod" startAt="3"/>
            </a:pPr>
            <a:r>
              <a:rPr lang="en-GB" sz="1200" dirty="0">
                <a:effectLst/>
                <a:ea typeface="Calibri" panose="020F0502020204030204" pitchFamily="34" charset="0"/>
                <a:cs typeface="Times New Roman" panose="02020603050405020304" pitchFamily="18" charset="0"/>
              </a:rPr>
              <a:t>What is the average speed of the bicycle?</a:t>
            </a:r>
          </a:p>
          <a:p>
            <a:pPr lvl="0">
              <a:lnSpc>
                <a:spcPct val="150000"/>
              </a:lnSpc>
            </a:pPr>
            <a:r>
              <a:rPr lang="en-GB" sz="1200" dirty="0"/>
              <a:t>………………………………………………………………………………………………………………………………………………………………………………………………………………………………………………………………………………………………………………..….     4.      </a:t>
            </a:r>
            <a:r>
              <a:rPr lang="en-GB" sz="1200" dirty="0">
                <a:effectLst/>
                <a:ea typeface="Calibri" panose="020F0502020204030204" pitchFamily="34" charset="0"/>
                <a:cs typeface="Times New Roman" panose="02020603050405020304" pitchFamily="18" charset="0"/>
              </a:rPr>
              <a:t>What is the speed of the bicycle at 3 seconds (hint: think tangents!)</a:t>
            </a:r>
          </a:p>
          <a:p>
            <a:pPr>
              <a:lnSpc>
                <a:spcPct val="150000"/>
              </a:lnSpc>
            </a:pPr>
            <a:r>
              <a:rPr lang="en-GB" sz="1200" dirty="0"/>
              <a:t>………………………………………………………………………………………………………………………………………………………………………………………………………………………………………………………………………………………………………………..…</a:t>
            </a:r>
          </a:p>
          <a:p>
            <a:pPr lvl="0">
              <a:lnSpc>
                <a:spcPct val="150000"/>
              </a:lnSpc>
            </a:pPr>
            <a:r>
              <a:rPr lang="en-GB" sz="1200" dirty="0">
                <a:effectLst/>
                <a:ea typeface="Calibri" panose="020F0502020204030204" pitchFamily="34" charset="0"/>
                <a:cs typeface="Times New Roman" panose="02020603050405020304" pitchFamily="18" charset="0"/>
              </a:rPr>
              <a:t>5.     How far away from the starting point is the bicycle after 8 seconds</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6.     What is the bicycle doing between 9-16 seconds?</a:t>
            </a:r>
          </a:p>
          <a:p>
            <a:pPr>
              <a:lnSpc>
                <a:spcPct val="150000"/>
              </a:lnSpc>
            </a:pPr>
            <a:r>
              <a:rPr lang="en-GB" sz="1200" dirty="0"/>
              <a:t>…………………………………………………………………………………………………………………………………………………………………………………………………………………………………………………………………………………………………………………..</a:t>
            </a:r>
            <a:endParaRPr lang="en-GB" sz="1400" b="0" i="0" dirty="0">
              <a:solidFill>
                <a:srgbClr val="231F20"/>
              </a:solidFill>
              <a:effectLst/>
            </a:endParaRPr>
          </a:p>
          <a:p>
            <a:pPr algn="l">
              <a:lnSpc>
                <a:spcPct val="150000"/>
              </a:lnSpc>
            </a:pPr>
            <a:endParaRPr lang="en-GB" sz="1400" dirty="0">
              <a:solidFill>
                <a:srgbClr val="231F20"/>
              </a:solidFill>
            </a:endParaRPr>
          </a:p>
          <a:p>
            <a:pPr>
              <a:lnSpc>
                <a:spcPct val="150000"/>
              </a:lnSpc>
            </a:pPr>
            <a:endParaRPr lang="en-GB" sz="1200" dirty="0"/>
          </a:p>
        </p:txBody>
      </p:sp>
      <p:graphicFrame>
        <p:nvGraphicFramePr>
          <p:cNvPr id="2" name="Chart 1">
            <a:extLst>
              <a:ext uri="{FF2B5EF4-FFF2-40B4-BE49-F238E27FC236}">
                <a16:creationId xmlns:a16="http://schemas.microsoft.com/office/drawing/2014/main" id="{D6B37069-F8C5-AFA8-75CA-8DC9F0794838}"/>
              </a:ext>
            </a:extLst>
          </p:cNvPr>
          <p:cNvGraphicFramePr/>
          <p:nvPr>
            <p:extLst>
              <p:ext uri="{D42A27DB-BD31-4B8C-83A1-F6EECF244321}">
                <p14:modId xmlns:p14="http://schemas.microsoft.com/office/powerpoint/2010/main" val="3017032588"/>
              </p:ext>
            </p:extLst>
          </p:nvPr>
        </p:nvGraphicFramePr>
        <p:xfrm>
          <a:off x="311751" y="1757238"/>
          <a:ext cx="3711609" cy="212299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5B0E7209-FE1C-0AE0-BDCC-C6FB003DFE0F}"/>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52414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0581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F054FE8-004A-8C4F-A8B0-A8388400B5A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7" name="TextBox 6">
            <a:extLst>
              <a:ext uri="{FF2B5EF4-FFF2-40B4-BE49-F238E27FC236}">
                <a16:creationId xmlns:a16="http://schemas.microsoft.com/office/drawing/2014/main" id="{B8AC7813-DC18-E98E-5894-AFEEA488EE49}"/>
              </a:ext>
            </a:extLst>
          </p:cNvPr>
          <p:cNvSpPr txBox="1"/>
          <p:nvPr/>
        </p:nvSpPr>
        <p:spPr>
          <a:xfrm>
            <a:off x="273050" y="812958"/>
            <a:ext cx="6311900" cy="7950253"/>
          </a:xfrm>
          <a:prstGeom prst="rect">
            <a:avLst/>
          </a:prstGeom>
          <a:noFill/>
          <a:ln w="28575">
            <a:noFill/>
          </a:ln>
        </p:spPr>
        <p:txBody>
          <a:bodyPr wrap="square" rtlCol="0">
            <a:spAutoFit/>
          </a:bodyPr>
          <a:lstStyle/>
          <a:p>
            <a:pPr algn="l"/>
            <a:r>
              <a:rPr lang="en-GB" sz="1200" b="1" dirty="0">
                <a:solidFill>
                  <a:srgbClr val="231F20"/>
                </a:solidFill>
              </a:rPr>
              <a:t>We</a:t>
            </a:r>
            <a:r>
              <a:rPr lang="en-GB" sz="1200" b="1" i="0" dirty="0">
                <a:solidFill>
                  <a:srgbClr val="231F20"/>
                </a:solidFill>
                <a:effectLst/>
              </a:rPr>
              <a:t> Do Task  4 (HT)</a:t>
            </a:r>
            <a:endParaRPr lang="en-GB" sz="1200" b="0" i="0" dirty="0">
              <a:solidFill>
                <a:srgbClr val="231F20"/>
              </a:solidFill>
              <a:effectLst/>
            </a:endParaRPr>
          </a:p>
          <a:p>
            <a:pPr algn="l"/>
            <a:endParaRPr lang="en-GB" sz="1400" dirty="0">
              <a:solidFill>
                <a:srgbClr val="231F20"/>
              </a:solidFill>
              <a:latin typeface="ReithSans"/>
            </a:endParaRPr>
          </a:p>
          <a:p>
            <a:pPr>
              <a:lnSpc>
                <a:spcPct val="115000"/>
              </a:lnSpc>
              <a:spcAft>
                <a:spcPts val="1000"/>
              </a:spcAft>
            </a:pPr>
            <a:r>
              <a:rPr lang="en-GB" sz="1200" dirty="0">
                <a:effectLst/>
                <a:ea typeface="Calibri" panose="020F0502020204030204" pitchFamily="34" charset="0"/>
                <a:cs typeface="Times New Roman" panose="02020603050405020304" pitchFamily="18" charset="0"/>
              </a:rPr>
              <a:t>The following graph represents a car journey:-</a:t>
            </a: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marL="342900" lvl="0" indent="-342900">
              <a:lnSpc>
                <a:spcPct val="150000"/>
              </a:lnSpc>
              <a:buFont typeface="+mj-lt"/>
              <a:buAutoNum type="arabicPeriod"/>
            </a:pPr>
            <a:r>
              <a:rPr lang="en-GB" sz="1200" dirty="0">
                <a:effectLst/>
                <a:ea typeface="Calibri" panose="020F0502020204030204" pitchFamily="34" charset="0"/>
                <a:cs typeface="Times New Roman" panose="02020603050405020304" pitchFamily="18" charset="0"/>
              </a:rPr>
              <a:t>Between 0s and 15s is the car travelling at a constant speed? 	Yes    /    No		</a:t>
            </a:r>
          </a:p>
          <a:p>
            <a:pPr marL="342900" lvl="0" indent="-342900">
              <a:lnSpc>
                <a:spcPct val="150000"/>
              </a:lnSpc>
              <a:buFont typeface="+mj-lt"/>
              <a:buAutoNum type="arabicPeriod"/>
            </a:pPr>
            <a:r>
              <a:rPr lang="en-GB" sz="1200" dirty="0">
                <a:effectLst/>
                <a:ea typeface="Calibri" panose="020F0502020204030204" pitchFamily="34" charset="0"/>
                <a:cs typeface="Times New Roman" panose="02020603050405020304" pitchFamily="18" charset="0"/>
              </a:rPr>
              <a:t>Work out the acceleration at 5s by drawing a tangent and creating a triangle under the line to calculate the gradient</a:t>
            </a:r>
            <a:endParaRPr lang="en-GB" dirty="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07000"/>
              </a:lnSpc>
              <a:spcAft>
                <a:spcPts val="800"/>
              </a:spcAft>
            </a:pPr>
            <a:r>
              <a:rPr lang="en-GB" sz="1200" dirty="0">
                <a:effectLst/>
                <a:ea typeface="Calibri" panose="020F0502020204030204" pitchFamily="34" charset="0"/>
                <a:cs typeface="Times New Roman" panose="02020603050405020304" pitchFamily="18" charset="0"/>
              </a:rPr>
              <a:t>3.        Work out the acceleration at 12s by drawing a tangent and creating a triangle under the line to calculate the gradient.</a:t>
            </a:r>
          </a:p>
          <a:p>
            <a:pPr lvl="0">
              <a:lnSpc>
                <a:spcPct val="150000"/>
              </a:lnSpc>
            </a:pPr>
            <a:r>
              <a:rPr lang="en-GB" sz="1200" dirty="0"/>
              <a:t>………………………………………………………………………………………………………………………………………………………………………………………………………………………………………………………………………………………………………………..….     </a:t>
            </a:r>
            <a:endParaRPr lang="en-GB" sz="1400" dirty="0">
              <a:solidFill>
                <a:srgbClr val="231F20"/>
              </a:solidFill>
            </a:endParaRP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8" name="Picture 7">
            <a:extLst>
              <a:ext uri="{FF2B5EF4-FFF2-40B4-BE49-F238E27FC236}">
                <a16:creationId xmlns:a16="http://schemas.microsoft.com/office/drawing/2014/main" id="{7B965802-B6BB-51BB-A419-EE1581FD806C}"/>
              </a:ext>
            </a:extLst>
          </p:cNvPr>
          <p:cNvPicPr>
            <a:picLocks noChangeAspect="1"/>
          </p:cNvPicPr>
          <p:nvPr/>
        </p:nvPicPr>
        <p:blipFill>
          <a:blip r:embed="rId2"/>
          <a:stretch>
            <a:fillRect/>
          </a:stretch>
        </p:blipFill>
        <p:spPr>
          <a:xfrm>
            <a:off x="1463349" y="1581819"/>
            <a:ext cx="3095624" cy="2727787"/>
          </a:xfrm>
          <a:prstGeom prst="rect">
            <a:avLst/>
          </a:prstGeom>
        </p:spPr>
      </p:pic>
      <p:sp>
        <p:nvSpPr>
          <p:cNvPr id="3" name="Slide Number Placeholder 2">
            <a:extLst>
              <a:ext uri="{FF2B5EF4-FFF2-40B4-BE49-F238E27FC236}">
                <a16:creationId xmlns:a16="http://schemas.microsoft.com/office/drawing/2014/main" id="{70060BB9-874F-DE15-9300-1B561765D9B1}"/>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265090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2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F054FE8-004A-8C4F-A8B0-A8388400B5A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7" name="TextBox 6">
            <a:extLst>
              <a:ext uri="{FF2B5EF4-FFF2-40B4-BE49-F238E27FC236}">
                <a16:creationId xmlns:a16="http://schemas.microsoft.com/office/drawing/2014/main" id="{B8AC7813-DC18-E98E-5894-AFEEA488EE49}"/>
              </a:ext>
            </a:extLst>
          </p:cNvPr>
          <p:cNvSpPr txBox="1"/>
          <p:nvPr/>
        </p:nvSpPr>
        <p:spPr>
          <a:xfrm>
            <a:off x="273050" y="812958"/>
            <a:ext cx="6311900" cy="7851765"/>
          </a:xfrm>
          <a:prstGeom prst="rect">
            <a:avLst/>
          </a:prstGeom>
          <a:noFill/>
          <a:ln w="28575">
            <a:noFill/>
          </a:ln>
        </p:spPr>
        <p:txBody>
          <a:bodyPr wrap="square" rtlCol="0">
            <a:spAutoFit/>
          </a:bodyPr>
          <a:lstStyle/>
          <a:p>
            <a:pPr algn="l"/>
            <a:r>
              <a:rPr lang="en-GB" sz="1200" b="1" dirty="0">
                <a:solidFill>
                  <a:srgbClr val="231F20"/>
                </a:solidFill>
              </a:rPr>
              <a:t>We</a:t>
            </a:r>
            <a:r>
              <a:rPr lang="en-GB" sz="1200" b="1" i="0" dirty="0">
                <a:solidFill>
                  <a:srgbClr val="231F20"/>
                </a:solidFill>
                <a:effectLst/>
              </a:rPr>
              <a:t> Do Task  4 (HT)</a:t>
            </a:r>
            <a:endParaRPr lang="en-GB" sz="1200" b="0" i="0" dirty="0">
              <a:solidFill>
                <a:srgbClr val="231F20"/>
              </a:solidFill>
              <a:effectLst/>
            </a:endParaRPr>
          </a:p>
          <a:p>
            <a:pPr algn="l"/>
            <a:endParaRPr lang="en-GB" sz="1400" dirty="0">
              <a:solidFill>
                <a:srgbClr val="231F20"/>
              </a:solidFill>
              <a:latin typeface="ReithSans"/>
            </a:endParaRPr>
          </a:p>
          <a:p>
            <a:pPr>
              <a:lnSpc>
                <a:spcPct val="115000"/>
              </a:lnSpc>
              <a:spcAft>
                <a:spcPts val="1000"/>
              </a:spcAft>
            </a:pPr>
            <a:r>
              <a:rPr lang="en-GB" sz="1200" dirty="0">
                <a:effectLst/>
                <a:ea typeface="Calibri" panose="020F0502020204030204" pitchFamily="34" charset="0"/>
                <a:cs typeface="Times New Roman" panose="02020603050405020304" pitchFamily="18" charset="0"/>
              </a:rPr>
              <a:t>The following distance –time graph represents different modes of transport:-</a:t>
            </a: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algn="l">
              <a:lnSpc>
                <a:spcPct val="150000"/>
              </a:lnSpc>
            </a:pPr>
            <a:endParaRPr lang="en-GB" sz="1200" dirty="0">
              <a:solidFill>
                <a:srgbClr val="231F20"/>
              </a:solidFill>
            </a:endParaRPr>
          </a:p>
          <a:p>
            <a:pPr marL="342900" lvl="0" indent="-342900">
              <a:lnSpc>
                <a:spcPct val="150000"/>
              </a:lnSpc>
              <a:buFont typeface="+mj-lt"/>
              <a:buAutoNum type="arabicPeriod"/>
            </a:pPr>
            <a:endParaRPr lang="en-GB" sz="12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en-GB" sz="1200" dirty="0">
                <a:effectLst/>
                <a:ea typeface="Calibri" panose="020F0502020204030204" pitchFamily="34" charset="0"/>
                <a:cs typeface="Times New Roman" panose="02020603050405020304" pitchFamily="18" charset="0"/>
              </a:rPr>
              <a:t>Label the boxes to state the motion of each part of the different graphs		</a:t>
            </a:r>
          </a:p>
          <a:p>
            <a:pPr marL="342900" lvl="0" indent="-342900">
              <a:lnSpc>
                <a:spcPct val="150000"/>
              </a:lnSpc>
              <a:buFont typeface="+mj-lt"/>
              <a:buAutoNum type="arabicPeriod"/>
            </a:pPr>
            <a:r>
              <a:rPr lang="en-GB" sz="1200" dirty="0">
                <a:effectLst/>
                <a:ea typeface="Calibri" panose="020F0502020204030204" pitchFamily="34" charset="0"/>
                <a:cs typeface="Times New Roman" panose="02020603050405020304" pitchFamily="18" charset="0"/>
              </a:rPr>
              <a:t>Calculate the mean speed of lines a &amp; b</a:t>
            </a:r>
            <a:endParaRPr lang="en-GB" dirty="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3.        Work out the acceleration at 12s by</a:t>
            </a:r>
          </a:p>
          <a:p>
            <a:pPr lvl="0">
              <a:lnSpc>
                <a:spcPct val="150000"/>
              </a:lnSpc>
            </a:pPr>
            <a:r>
              <a:rPr lang="en-GB" sz="1200" dirty="0"/>
              <a:t>………………………………………………………………………………………………………………………………………………………………………………………………………………………………………………………………………………………………………………..….     </a:t>
            </a:r>
            <a:endParaRPr lang="en-GB" sz="1400" dirty="0">
              <a:solidFill>
                <a:srgbClr val="231F20"/>
              </a:solidFill>
            </a:endParaRP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pic>
        <p:nvPicPr>
          <p:cNvPr id="3" name="Picture 4">
            <a:extLst>
              <a:ext uri="{FF2B5EF4-FFF2-40B4-BE49-F238E27FC236}">
                <a16:creationId xmlns:a16="http://schemas.microsoft.com/office/drawing/2014/main" id="{0BF2E37E-3449-9D93-F48C-14C65FCBA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741227"/>
            <a:ext cx="5223123" cy="2671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439EE6-A2A3-0B01-AA53-987A046263D0}"/>
              </a:ext>
            </a:extLst>
          </p:cNvPr>
          <p:cNvSpPr/>
          <p:nvPr/>
        </p:nvSpPr>
        <p:spPr>
          <a:xfrm>
            <a:off x="1975167" y="2259919"/>
            <a:ext cx="811033" cy="461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A0A9D25-4BAF-168F-6508-4F9CCE79CC15}"/>
              </a:ext>
            </a:extLst>
          </p:cNvPr>
          <p:cNvSpPr/>
          <p:nvPr/>
        </p:nvSpPr>
        <p:spPr>
          <a:xfrm>
            <a:off x="4048980" y="2368721"/>
            <a:ext cx="811033" cy="461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EB3729A-62F6-365F-C3FC-66E091677036}"/>
              </a:ext>
            </a:extLst>
          </p:cNvPr>
          <p:cNvSpPr/>
          <p:nvPr/>
        </p:nvSpPr>
        <p:spPr>
          <a:xfrm>
            <a:off x="4454496" y="3318236"/>
            <a:ext cx="811033" cy="461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579387E-A02A-6F8A-D63E-0BD009D93458}"/>
              </a:ext>
            </a:extLst>
          </p:cNvPr>
          <p:cNvSpPr/>
          <p:nvPr/>
        </p:nvSpPr>
        <p:spPr>
          <a:xfrm>
            <a:off x="2499388" y="2933583"/>
            <a:ext cx="694357" cy="286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4282F85-0B73-F49F-1E99-446FDD35740A}"/>
              </a:ext>
            </a:extLst>
          </p:cNvPr>
          <p:cNvSpPr/>
          <p:nvPr/>
        </p:nvSpPr>
        <p:spPr>
          <a:xfrm>
            <a:off x="1562486" y="3044528"/>
            <a:ext cx="732819" cy="286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9931D5D-8069-DB96-55B1-5EE9ACD2B113}"/>
              </a:ext>
            </a:extLst>
          </p:cNvPr>
          <p:cNvSpPr txBox="1"/>
          <p:nvPr/>
        </p:nvSpPr>
        <p:spPr>
          <a:xfrm>
            <a:off x="1892410" y="1789043"/>
            <a:ext cx="286247" cy="369332"/>
          </a:xfrm>
          <a:prstGeom prst="rect">
            <a:avLst/>
          </a:prstGeom>
          <a:noFill/>
        </p:spPr>
        <p:txBody>
          <a:bodyPr wrap="square" rtlCol="0">
            <a:spAutoFit/>
          </a:bodyPr>
          <a:lstStyle/>
          <a:p>
            <a:r>
              <a:rPr lang="en-GB" dirty="0"/>
              <a:t>a</a:t>
            </a:r>
          </a:p>
        </p:txBody>
      </p:sp>
      <p:sp>
        <p:nvSpPr>
          <p:cNvPr id="14" name="TextBox 13">
            <a:extLst>
              <a:ext uri="{FF2B5EF4-FFF2-40B4-BE49-F238E27FC236}">
                <a16:creationId xmlns:a16="http://schemas.microsoft.com/office/drawing/2014/main" id="{A4F74ADB-85D0-F041-C270-58DF9A6BC555}"/>
              </a:ext>
            </a:extLst>
          </p:cNvPr>
          <p:cNvSpPr txBox="1"/>
          <p:nvPr/>
        </p:nvSpPr>
        <p:spPr>
          <a:xfrm>
            <a:off x="4223965" y="1750367"/>
            <a:ext cx="306494" cy="369332"/>
          </a:xfrm>
          <a:prstGeom prst="rect">
            <a:avLst/>
          </a:prstGeom>
          <a:noFill/>
        </p:spPr>
        <p:txBody>
          <a:bodyPr wrap="none" rtlCol="0">
            <a:spAutoFit/>
          </a:bodyPr>
          <a:lstStyle/>
          <a:p>
            <a:r>
              <a:rPr lang="en-GB" dirty="0"/>
              <a:t>b</a:t>
            </a:r>
          </a:p>
        </p:txBody>
      </p:sp>
      <p:sp>
        <p:nvSpPr>
          <p:cNvPr id="15" name="TextBox 14">
            <a:extLst>
              <a:ext uri="{FF2B5EF4-FFF2-40B4-BE49-F238E27FC236}">
                <a16:creationId xmlns:a16="http://schemas.microsoft.com/office/drawing/2014/main" id="{84119DCA-D525-B350-87FB-E901D08C1041}"/>
              </a:ext>
            </a:extLst>
          </p:cNvPr>
          <p:cNvSpPr txBox="1"/>
          <p:nvPr/>
        </p:nvSpPr>
        <p:spPr>
          <a:xfrm>
            <a:off x="495047" y="2037895"/>
            <a:ext cx="374709" cy="1892826"/>
          </a:xfrm>
          <a:prstGeom prst="rect">
            <a:avLst/>
          </a:prstGeom>
          <a:noFill/>
        </p:spPr>
        <p:txBody>
          <a:bodyPr wrap="square" rtlCol="0">
            <a:spAutoFit/>
          </a:bodyPr>
          <a:lstStyle/>
          <a:p>
            <a:r>
              <a:rPr lang="en-GB" sz="900" dirty="0"/>
              <a:t>140</a:t>
            </a:r>
          </a:p>
          <a:p>
            <a:endParaRPr lang="en-GB" sz="900" dirty="0"/>
          </a:p>
          <a:p>
            <a:endParaRPr lang="en-GB" sz="900" dirty="0"/>
          </a:p>
          <a:p>
            <a:r>
              <a:rPr lang="en-GB" sz="900" dirty="0"/>
              <a:t>100</a:t>
            </a:r>
          </a:p>
          <a:p>
            <a:endParaRPr lang="en-GB" sz="900" dirty="0"/>
          </a:p>
          <a:p>
            <a:endParaRPr lang="en-GB" sz="900" dirty="0"/>
          </a:p>
          <a:p>
            <a:endParaRPr lang="en-GB" sz="900" dirty="0"/>
          </a:p>
          <a:p>
            <a:endParaRPr lang="en-GB" sz="900" dirty="0"/>
          </a:p>
          <a:p>
            <a:r>
              <a:rPr lang="en-GB" sz="900" dirty="0"/>
              <a:t>60</a:t>
            </a:r>
          </a:p>
          <a:p>
            <a:endParaRPr lang="en-GB" sz="900" dirty="0"/>
          </a:p>
          <a:p>
            <a:endParaRPr lang="en-GB" sz="900" dirty="0"/>
          </a:p>
          <a:p>
            <a:endParaRPr lang="en-GB" sz="900" dirty="0"/>
          </a:p>
          <a:p>
            <a:r>
              <a:rPr lang="en-GB" sz="900" dirty="0"/>
              <a:t>20</a:t>
            </a:r>
          </a:p>
        </p:txBody>
      </p:sp>
      <p:sp>
        <p:nvSpPr>
          <p:cNvPr id="16" name="TextBox 15">
            <a:extLst>
              <a:ext uri="{FF2B5EF4-FFF2-40B4-BE49-F238E27FC236}">
                <a16:creationId xmlns:a16="http://schemas.microsoft.com/office/drawing/2014/main" id="{B834F73C-6F55-2BAB-2F46-136EE4B82FF7}"/>
              </a:ext>
            </a:extLst>
          </p:cNvPr>
          <p:cNvSpPr txBox="1"/>
          <p:nvPr/>
        </p:nvSpPr>
        <p:spPr>
          <a:xfrm>
            <a:off x="682401" y="4287708"/>
            <a:ext cx="4636966" cy="230832"/>
          </a:xfrm>
          <a:prstGeom prst="rect">
            <a:avLst/>
          </a:prstGeom>
          <a:noFill/>
        </p:spPr>
        <p:txBody>
          <a:bodyPr wrap="square" rtlCol="0">
            <a:spAutoFit/>
          </a:bodyPr>
          <a:lstStyle/>
          <a:p>
            <a:r>
              <a:rPr lang="en-GB" sz="900" dirty="0"/>
              <a:t>0              2               4              6               8              10             12             14            16             18           20</a:t>
            </a:r>
          </a:p>
        </p:txBody>
      </p:sp>
      <p:sp>
        <p:nvSpPr>
          <p:cNvPr id="8" name="Slide Number Placeholder 7">
            <a:extLst>
              <a:ext uri="{FF2B5EF4-FFF2-40B4-BE49-F238E27FC236}">
                <a16:creationId xmlns:a16="http://schemas.microsoft.com/office/drawing/2014/main" id="{84D8B85B-F966-E2F0-B5D7-3943CE42AFC7}"/>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231968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7981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F054FE8-004A-8C4F-A8B0-A8388400B5A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5" name="TextBox 4">
            <a:extLst>
              <a:ext uri="{FF2B5EF4-FFF2-40B4-BE49-F238E27FC236}">
                <a16:creationId xmlns:a16="http://schemas.microsoft.com/office/drawing/2014/main" id="{15F6806A-DE8F-C9FB-4FC7-D8F27542ACCD}"/>
              </a:ext>
            </a:extLst>
          </p:cNvPr>
          <p:cNvSpPr txBox="1"/>
          <p:nvPr/>
        </p:nvSpPr>
        <p:spPr>
          <a:xfrm>
            <a:off x="273050" y="839232"/>
            <a:ext cx="3427012" cy="276999"/>
          </a:xfrm>
          <a:prstGeom prst="rect">
            <a:avLst/>
          </a:prstGeom>
          <a:noFill/>
        </p:spPr>
        <p:txBody>
          <a:bodyPr wrap="square">
            <a:spAutoFit/>
          </a:bodyPr>
          <a:lstStyle/>
          <a:p>
            <a:pPr algn="l"/>
            <a:r>
              <a:rPr lang="en-GB" sz="1200" b="1" dirty="0">
                <a:solidFill>
                  <a:srgbClr val="231F20"/>
                </a:solidFill>
              </a:rPr>
              <a:t>You</a:t>
            </a:r>
            <a:r>
              <a:rPr lang="en-GB" sz="1200" b="1" i="0" dirty="0">
                <a:solidFill>
                  <a:srgbClr val="231F20"/>
                </a:solidFill>
                <a:effectLst/>
              </a:rPr>
              <a:t> Do Task  4 (HT)</a:t>
            </a:r>
            <a:endParaRPr lang="en-GB" sz="1200" b="0" i="0" dirty="0">
              <a:solidFill>
                <a:srgbClr val="231F20"/>
              </a:solidFill>
              <a:effectLst/>
            </a:endParaRPr>
          </a:p>
        </p:txBody>
      </p:sp>
      <p:sp>
        <p:nvSpPr>
          <p:cNvPr id="7" name="TextBox 6">
            <a:extLst>
              <a:ext uri="{FF2B5EF4-FFF2-40B4-BE49-F238E27FC236}">
                <a16:creationId xmlns:a16="http://schemas.microsoft.com/office/drawing/2014/main" id="{6C66DC54-0442-839C-728F-A4556285D1F4}"/>
              </a:ext>
            </a:extLst>
          </p:cNvPr>
          <p:cNvSpPr txBox="1"/>
          <p:nvPr/>
        </p:nvSpPr>
        <p:spPr>
          <a:xfrm>
            <a:off x="273050" y="1116231"/>
            <a:ext cx="6199312" cy="478849"/>
          </a:xfrm>
          <a:prstGeom prst="rect">
            <a:avLst/>
          </a:prstGeom>
          <a:noFill/>
        </p:spPr>
        <p:txBody>
          <a:bodyPr wrap="square">
            <a:spAutoFit/>
          </a:bodyPr>
          <a:lstStyle/>
          <a:p>
            <a:pPr>
              <a:lnSpc>
                <a:spcPct val="107000"/>
              </a:lnSpc>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Q1. The graph shows how the distance travelled by a car changes with time during a short journey.</a:t>
            </a:r>
          </a:p>
        </p:txBody>
      </p:sp>
      <p:pic>
        <p:nvPicPr>
          <p:cNvPr id="2050" name="Picture 2">
            <a:extLst>
              <a:ext uri="{FF2B5EF4-FFF2-40B4-BE49-F238E27FC236}">
                <a16:creationId xmlns:a16="http://schemas.microsoft.com/office/drawing/2014/main" id="{77F00C84-788F-40DB-BC16-F96D13B96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534" y="1478296"/>
            <a:ext cx="2491947" cy="199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4EED272-6E1A-37DB-03EF-CD17F3232F23}"/>
              </a:ext>
            </a:extLst>
          </p:cNvPr>
          <p:cNvSpPr txBox="1"/>
          <p:nvPr/>
        </p:nvSpPr>
        <p:spPr>
          <a:xfrm>
            <a:off x="273050" y="3554400"/>
            <a:ext cx="6445250" cy="3328347"/>
          </a:xfrm>
          <a:prstGeom prst="rect">
            <a:avLst/>
          </a:prstGeom>
          <a:noFill/>
        </p:spPr>
        <p:txBody>
          <a:bodyPr wrap="square">
            <a:spAutoFit/>
          </a:bodyPr>
          <a:lstStyle/>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r>
              <a:rPr lang="en-GB" sz="1200" dirty="0" err="1">
                <a:effectLst/>
                <a:ea typeface="Times New Roman" panose="02020603050405020304" pitchFamily="18" charset="0"/>
                <a:cs typeface="Times New Roman" panose="02020603050405020304" pitchFamily="18" charset="0"/>
              </a:rPr>
              <a:t>i</a:t>
            </a:r>
            <a:r>
              <a:rPr lang="en-GB" sz="1200" dirty="0">
                <a:effectLst/>
                <a:ea typeface="Times New Roman" panose="02020603050405020304" pitchFamily="18" charset="0"/>
                <a:cs typeface="Times New Roman" panose="02020603050405020304" pitchFamily="18" charset="0"/>
              </a:rPr>
              <a:t>) Describe fully the motion of the car during the first </a:t>
            </a:r>
            <a:r>
              <a:rPr lang="en-GB" sz="1200" b="1" dirty="0">
                <a:effectLst/>
                <a:ea typeface="Times New Roman" panose="02020603050405020304" pitchFamily="18" charset="0"/>
                <a:cs typeface="Times New Roman" panose="02020603050405020304" pitchFamily="18" charset="0"/>
              </a:rPr>
              <a:t>two</a:t>
            </a:r>
            <a:r>
              <a:rPr lang="en-GB" sz="1200" dirty="0">
                <a:effectLst/>
                <a:ea typeface="Times New Roman" panose="02020603050405020304" pitchFamily="18" charset="0"/>
                <a:cs typeface="Times New Roman" panose="02020603050405020304" pitchFamily="18" charset="0"/>
              </a:rPr>
              <a:t> minutes of the journey.</a:t>
            </a:r>
          </a:p>
          <a:p>
            <a:pPr>
              <a:lnSpc>
                <a:spcPct val="150000"/>
              </a:lnSpc>
              <a:spcBef>
                <a:spcPts val="1200"/>
              </a:spcBef>
              <a:spcAft>
                <a:spcPts val="800"/>
              </a:spcAft>
            </a:pPr>
            <a:r>
              <a:rPr lang="en-GB" sz="1200" dirty="0"/>
              <a:t>…………………………………………………………………………………………………………………………………………………………………………………………………………………………………………………………………………………………………………………………………………………………………………………………………………………………………………………………………………………</a:t>
            </a:r>
            <a:r>
              <a:rPr lang="en-GB" sz="1200" b="1" dirty="0">
                <a:effectLst/>
                <a:ea typeface="Times New Roman" panose="02020603050405020304" pitchFamily="18" charset="0"/>
                <a:cs typeface="Times New Roman" panose="02020603050405020304" pitchFamily="18" charset="0"/>
              </a:rPr>
              <a:t>(3)</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latin typeface="Calibri" panose="020F0502020204030204" pitchFamily="34" charset="0"/>
                <a:ea typeface="Times New Roman" panose="02020603050405020304" pitchFamily="18" charset="0"/>
                <a:cs typeface="Calibri" panose="020F0502020204030204" pitchFamily="34" charset="0"/>
              </a:rPr>
              <a:t>(i</a:t>
            </a:r>
            <a:r>
              <a:rPr lang="en-GB" sz="1200" dirty="0">
                <a:effectLst/>
                <a:latin typeface="Calibri" panose="020F0502020204030204" pitchFamily="34" charset="0"/>
                <a:ea typeface="Times New Roman" panose="02020603050405020304" pitchFamily="18" charset="0"/>
                <a:cs typeface="Calibri" panose="020F0502020204030204" pitchFamily="34" charset="0"/>
              </a:rPr>
              <a:t>i)      During the last minute of the journey the velocity of the car changes although the speed remains constant. How is this possible?</a:t>
            </a:r>
          </a:p>
          <a:p>
            <a:pPr>
              <a:lnSpc>
                <a:spcPct val="150000"/>
              </a:lnSpc>
              <a:spcBef>
                <a:spcPts val="1200"/>
              </a:spcBef>
              <a:spcAft>
                <a:spcPts val="800"/>
              </a:spcAft>
            </a:pPr>
            <a:r>
              <a:rPr lang="en-GB" sz="1200" dirty="0"/>
              <a:t>……………………………………………………………………………………………………………………………………………………………………………………………………………………………………………………………………………………………………………………</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(Total 4 marks)</a:t>
            </a:r>
            <a:endParaRPr lang="en-GB" sz="1200" dirty="0">
              <a:effectLst/>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0F3F067-6311-93BA-EF1B-55D486D464D3}"/>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320163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F054FE8-004A-8C4F-A8B0-A8388400B5A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5" name="TextBox 4">
            <a:extLst>
              <a:ext uri="{FF2B5EF4-FFF2-40B4-BE49-F238E27FC236}">
                <a16:creationId xmlns:a16="http://schemas.microsoft.com/office/drawing/2014/main" id="{15F6806A-DE8F-C9FB-4FC7-D8F27542ACCD}"/>
              </a:ext>
            </a:extLst>
          </p:cNvPr>
          <p:cNvSpPr txBox="1"/>
          <p:nvPr/>
        </p:nvSpPr>
        <p:spPr>
          <a:xfrm>
            <a:off x="287517" y="725289"/>
            <a:ext cx="3427012" cy="276999"/>
          </a:xfrm>
          <a:prstGeom prst="rect">
            <a:avLst/>
          </a:prstGeom>
          <a:noFill/>
        </p:spPr>
        <p:txBody>
          <a:bodyPr wrap="square">
            <a:spAutoFit/>
          </a:bodyPr>
          <a:lstStyle/>
          <a:p>
            <a:pPr algn="l"/>
            <a:r>
              <a:rPr lang="en-GB" sz="1200" b="1" dirty="0">
                <a:solidFill>
                  <a:srgbClr val="231F20"/>
                </a:solidFill>
              </a:rPr>
              <a:t>You</a:t>
            </a:r>
            <a:r>
              <a:rPr lang="en-GB" sz="1200" b="1" i="0" dirty="0">
                <a:solidFill>
                  <a:srgbClr val="231F20"/>
                </a:solidFill>
                <a:effectLst/>
              </a:rPr>
              <a:t> Do Task  4 (HT)</a:t>
            </a:r>
            <a:endParaRPr lang="en-GB" sz="1200" b="0" i="0" dirty="0">
              <a:solidFill>
                <a:srgbClr val="231F20"/>
              </a:solidFill>
              <a:effectLst/>
            </a:endParaRPr>
          </a:p>
        </p:txBody>
      </p:sp>
      <p:sp>
        <p:nvSpPr>
          <p:cNvPr id="7" name="TextBox 6">
            <a:extLst>
              <a:ext uri="{FF2B5EF4-FFF2-40B4-BE49-F238E27FC236}">
                <a16:creationId xmlns:a16="http://schemas.microsoft.com/office/drawing/2014/main" id="{6C66DC54-0442-839C-728F-A4556285D1F4}"/>
              </a:ext>
            </a:extLst>
          </p:cNvPr>
          <p:cNvSpPr txBox="1"/>
          <p:nvPr/>
        </p:nvSpPr>
        <p:spPr>
          <a:xfrm>
            <a:off x="273050" y="1116231"/>
            <a:ext cx="6199312" cy="997324"/>
          </a:xfrm>
          <a:prstGeom prst="rect">
            <a:avLst/>
          </a:prstGeom>
          <a:noFill/>
        </p:spPr>
        <p:txBody>
          <a:bodyPr wrap="square">
            <a:spAutoFit/>
          </a:bodyPr>
          <a:lstStyle/>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A bus is taking some children to school.</a:t>
            </a:r>
          </a:p>
          <a:p>
            <a:pPr>
              <a:lnSpc>
                <a:spcPct val="150000"/>
              </a:lnSpc>
            </a:pPr>
            <a:r>
              <a:rPr lang="en-GB" sz="1200" dirty="0">
                <a:effectLst/>
                <a:ea typeface="Times New Roman" panose="02020603050405020304" pitchFamily="18" charset="0"/>
              </a:rPr>
              <a:t>(a)     The bus has to stop a few times. The figure below shows the distance–time graph for part of the journey.</a:t>
            </a:r>
            <a:endParaRPr lang="en-GB" sz="1200" dirty="0">
              <a:effectLst/>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704159D4-3230-1549-5F11-B35362AC69C8}"/>
              </a:ext>
            </a:extLst>
          </p:cNvPr>
          <p:cNvPicPr>
            <a:picLocks noChangeAspect="1"/>
          </p:cNvPicPr>
          <p:nvPr/>
        </p:nvPicPr>
        <p:blipFill>
          <a:blip r:embed="rId2"/>
          <a:stretch>
            <a:fillRect/>
          </a:stretch>
        </p:blipFill>
        <p:spPr>
          <a:xfrm>
            <a:off x="1912670" y="1823895"/>
            <a:ext cx="2904495" cy="2212715"/>
          </a:xfrm>
          <a:prstGeom prst="rect">
            <a:avLst/>
          </a:prstGeom>
        </p:spPr>
      </p:pic>
      <p:sp>
        <p:nvSpPr>
          <p:cNvPr id="10" name="Rectangle 3">
            <a:extLst>
              <a:ext uri="{FF2B5EF4-FFF2-40B4-BE49-F238E27FC236}">
                <a16:creationId xmlns:a16="http://schemas.microsoft.com/office/drawing/2014/main" id="{9B148A2E-D65C-9F02-7770-70DFC70CE22B}"/>
              </a:ext>
            </a:extLst>
          </p:cNvPr>
          <p:cNvSpPr>
            <a:spLocks noChangeArrowheads="1"/>
          </p:cNvSpPr>
          <p:nvPr/>
        </p:nvSpPr>
        <p:spPr bwMode="auto">
          <a:xfrm>
            <a:off x="273050" y="3965318"/>
            <a:ext cx="6445250" cy="207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How far has the bus travelled in the first 20 seconds?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Distance travelled = </a:t>
            </a:r>
            <a:r>
              <a:rPr lang="en-GB" altLang="en-US" sz="1200" dirty="0">
                <a:ea typeface="Times New Roman" panose="02020603050405020304" pitchFamily="18" charset="0"/>
                <a:cs typeface="Arial" panose="020B0604020202020204" pitchFamily="34" charset="0"/>
              </a:rPr>
              <a:t>………………………………………………….</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m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(ii)     Describe the motion of the bus between 20 seconds and 30 seconds.</a:t>
            </a:r>
            <a:endParaRPr kumimoji="0" lang="en-GB" altLang="en-US" sz="1200" b="0" i="0" u="none" strike="noStrike" cap="none" normalizeH="0" baseline="0" dirty="0">
              <a:ln>
                <a:noFill/>
              </a:ln>
              <a:solidFill>
                <a:schemeClr val="tx1"/>
              </a:solidFill>
              <a:effectLst/>
            </a:endParaRPr>
          </a:p>
          <a:p>
            <a:pPr>
              <a:lnSpc>
                <a:spcPct val="150000"/>
              </a:lnSpc>
              <a:spcBef>
                <a:spcPts val="1200"/>
              </a:spcBef>
              <a:spcAft>
                <a:spcPts val="800"/>
              </a:spcAft>
            </a:pPr>
            <a:r>
              <a:rPr lang="en-GB" sz="1200" dirty="0"/>
              <a:t>………………………………………………………………………………………………………………………………………………………………………………………………………………………………………………………………………………………………………………….</a:t>
            </a:r>
            <a:r>
              <a:rPr lang="en-GB"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(iii)</a:t>
            </a: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Describe the motion of the bus between 30 seconds and 60 seconds.</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Tick one box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966DD973-1180-DB6F-6D2F-CEBEBCBF5BFC}"/>
              </a:ext>
            </a:extLst>
          </p:cNvPr>
          <p:cNvPicPr>
            <a:picLocks noChangeAspect="1"/>
          </p:cNvPicPr>
          <p:nvPr/>
        </p:nvPicPr>
        <p:blipFill>
          <a:blip r:embed="rId3"/>
          <a:stretch>
            <a:fillRect/>
          </a:stretch>
        </p:blipFill>
        <p:spPr>
          <a:xfrm>
            <a:off x="2464905" y="5878017"/>
            <a:ext cx="3275938" cy="1155285"/>
          </a:xfrm>
          <a:prstGeom prst="rect">
            <a:avLst/>
          </a:prstGeom>
        </p:spPr>
      </p:pic>
      <p:sp>
        <p:nvSpPr>
          <p:cNvPr id="19" name="TextBox 18">
            <a:extLst>
              <a:ext uri="{FF2B5EF4-FFF2-40B4-BE49-F238E27FC236}">
                <a16:creationId xmlns:a16="http://schemas.microsoft.com/office/drawing/2014/main" id="{3B1AAF7E-09A9-1657-0A7A-D217664A9D34}"/>
              </a:ext>
            </a:extLst>
          </p:cNvPr>
          <p:cNvSpPr txBox="1"/>
          <p:nvPr/>
        </p:nvSpPr>
        <p:spPr>
          <a:xfrm>
            <a:off x="287517" y="6927993"/>
            <a:ext cx="6297433" cy="1902187"/>
          </a:xfrm>
          <a:prstGeom prst="rect">
            <a:avLst/>
          </a:prstGeom>
          <a:noFill/>
        </p:spPr>
        <p:txBody>
          <a:bodyPr wrap="square">
            <a:spAutoFit/>
          </a:bodyPr>
          <a:lstStyle/>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(iv)    What is the speed of the bus at 45 seconds?    Show clearly on the figure above how you obtained your answer.</a:t>
            </a:r>
          </a:p>
          <a:p>
            <a:pPr>
              <a:lnSpc>
                <a:spcPct val="150000"/>
              </a:lnSpc>
              <a:spcBef>
                <a:spcPts val="1200"/>
              </a:spcBef>
              <a:spcAft>
                <a:spcPts val="800"/>
              </a:spcAft>
            </a:pPr>
            <a:r>
              <a:rPr lang="en-GB" sz="1200" dirty="0"/>
              <a:t>…………………………………………………………………………………………………………………………………………………………………………………………………………………………………………………………………………………………………………………</a:t>
            </a:r>
            <a:endParaRPr lang="en-GB" sz="1200" dirty="0">
              <a:cs typeface="Times New Roman" panose="02020603050405020304" pitchFamily="18" charset="0"/>
            </a:endParaRPr>
          </a:p>
          <a:p>
            <a:pPr>
              <a:lnSpc>
                <a:spcPct val="107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Speed = ______________________ m / s	</a:t>
            </a:r>
            <a:r>
              <a:rPr lang="en-GB" sz="1200" dirty="0">
                <a:effectLst/>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(3)</a:t>
            </a:r>
            <a:endParaRPr lang="en-GB" sz="1200" dirty="0">
              <a:effectLst/>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8C29181-F12C-9F92-58D9-828DD85DB015}"/>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379519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F054FE8-004A-8C4F-A8B0-A8388400B5A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a:t>
            </a:r>
            <a:r>
              <a:rPr lang="en-GB" sz="1800" b="1" u="sng" dirty="0"/>
              <a:t>The distance – time relationship.</a:t>
            </a:r>
          </a:p>
        </p:txBody>
      </p:sp>
      <p:sp>
        <p:nvSpPr>
          <p:cNvPr id="5" name="TextBox 4">
            <a:extLst>
              <a:ext uri="{FF2B5EF4-FFF2-40B4-BE49-F238E27FC236}">
                <a16:creationId xmlns:a16="http://schemas.microsoft.com/office/drawing/2014/main" id="{15F6806A-DE8F-C9FB-4FC7-D8F27542ACCD}"/>
              </a:ext>
            </a:extLst>
          </p:cNvPr>
          <p:cNvSpPr txBox="1"/>
          <p:nvPr/>
        </p:nvSpPr>
        <p:spPr>
          <a:xfrm>
            <a:off x="273050" y="839232"/>
            <a:ext cx="3427012" cy="276999"/>
          </a:xfrm>
          <a:prstGeom prst="rect">
            <a:avLst/>
          </a:prstGeom>
          <a:noFill/>
        </p:spPr>
        <p:txBody>
          <a:bodyPr wrap="square">
            <a:spAutoFit/>
          </a:bodyPr>
          <a:lstStyle/>
          <a:p>
            <a:pPr algn="l"/>
            <a:r>
              <a:rPr lang="en-GB" sz="1200" b="1" dirty="0">
                <a:solidFill>
                  <a:srgbClr val="231F20"/>
                </a:solidFill>
              </a:rPr>
              <a:t>You</a:t>
            </a:r>
            <a:r>
              <a:rPr lang="en-GB" sz="1200" b="1" i="0" dirty="0">
                <a:solidFill>
                  <a:srgbClr val="231F20"/>
                </a:solidFill>
                <a:effectLst/>
              </a:rPr>
              <a:t> Do Task  4 (HT)</a:t>
            </a:r>
            <a:endParaRPr lang="en-GB" sz="1200" b="0" i="0" dirty="0">
              <a:solidFill>
                <a:srgbClr val="231F20"/>
              </a:solidFill>
              <a:effectLst/>
            </a:endParaRPr>
          </a:p>
        </p:txBody>
      </p:sp>
      <p:sp>
        <p:nvSpPr>
          <p:cNvPr id="6" name="TextBox 5">
            <a:extLst>
              <a:ext uri="{FF2B5EF4-FFF2-40B4-BE49-F238E27FC236}">
                <a16:creationId xmlns:a16="http://schemas.microsoft.com/office/drawing/2014/main" id="{C5159D18-F873-B9B9-6949-AD2A4DC2D107}"/>
              </a:ext>
            </a:extLst>
          </p:cNvPr>
          <p:cNvSpPr txBox="1"/>
          <p:nvPr/>
        </p:nvSpPr>
        <p:spPr>
          <a:xfrm>
            <a:off x="368300" y="1116231"/>
            <a:ext cx="6216650" cy="340734"/>
          </a:xfrm>
          <a:prstGeom prst="rect">
            <a:avLst/>
          </a:prstGeom>
          <a:noFill/>
        </p:spPr>
        <p:txBody>
          <a:bodyPr wrap="square">
            <a:spAutoFit/>
          </a:bodyPr>
          <a:lstStyle/>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The distance-time graph represents the motion of a car during a race.</a:t>
            </a:r>
          </a:p>
        </p:txBody>
      </p:sp>
      <p:sp>
        <p:nvSpPr>
          <p:cNvPr id="13" name="TextBox 12">
            <a:extLst>
              <a:ext uri="{FF2B5EF4-FFF2-40B4-BE49-F238E27FC236}">
                <a16:creationId xmlns:a16="http://schemas.microsoft.com/office/drawing/2014/main" id="{412477E5-49C3-3C6F-B4E2-2F329C28B8DE}"/>
              </a:ext>
            </a:extLst>
          </p:cNvPr>
          <p:cNvSpPr txBox="1"/>
          <p:nvPr/>
        </p:nvSpPr>
        <p:spPr>
          <a:xfrm>
            <a:off x="431800" y="4611816"/>
            <a:ext cx="5994400" cy="4157164"/>
          </a:xfrm>
          <a:prstGeom prst="rect">
            <a:avLst/>
          </a:prstGeom>
          <a:noFill/>
        </p:spPr>
        <p:txBody>
          <a:bodyPr wrap="square">
            <a:spAutoFit/>
          </a:bodyPr>
          <a:lstStyle/>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Describe the motion of the car between point A and point D. You should not carry out any calculations. To gain full marks in this question you should write your ideas in good English. Put them into a sensible order and use the correct scientific words.</a:t>
            </a:r>
          </a:p>
          <a:p>
            <a:pPr>
              <a:lnSpc>
                <a:spcPct val="150000"/>
              </a:lnSpc>
              <a:spcBef>
                <a:spcPts val="1200"/>
              </a:spcBef>
              <a:spcAft>
                <a:spcPts val="800"/>
              </a:spcAft>
            </a:pPr>
            <a:r>
              <a:rPr lang="en-GB" sz="1200" dirty="0"/>
              <a:t>…………………………………………………………………………………………………………………………………………………………………………………………………………………………………………………………………………………………………………………………………………………………………………………………………………………………………………………(3)</a:t>
            </a:r>
          </a:p>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a:t>
            </a:r>
            <a:r>
              <a:rPr lang="en-GB" sz="1200" dirty="0">
                <a:effectLst/>
                <a:ea typeface="Times New Roman" panose="02020603050405020304" pitchFamily="18" charset="0"/>
                <a:cs typeface="Times New Roman" panose="02020603050405020304" pitchFamily="18" charset="0"/>
              </a:rPr>
              <a:t>b)     Calculate the gradient of the graph between point </a:t>
            </a:r>
            <a:r>
              <a:rPr lang="en-GB" sz="1200" b="1" dirty="0">
                <a:effectLst/>
                <a:ea typeface="Times New Roman" panose="02020603050405020304" pitchFamily="18" charset="0"/>
                <a:cs typeface="Times New Roman" panose="02020603050405020304" pitchFamily="18" charset="0"/>
              </a:rPr>
              <a:t>B</a:t>
            </a:r>
            <a:r>
              <a:rPr lang="en-GB" sz="1200" dirty="0">
                <a:effectLst/>
                <a:ea typeface="Times New Roman" panose="02020603050405020304" pitchFamily="18" charset="0"/>
                <a:cs typeface="Times New Roman" panose="02020603050405020304" pitchFamily="18" charset="0"/>
              </a:rPr>
              <a:t> and point </a:t>
            </a:r>
            <a:r>
              <a:rPr lang="en-GB" sz="1200" b="1" dirty="0">
                <a:effectLst/>
                <a:ea typeface="Times New Roman" panose="02020603050405020304" pitchFamily="18" charset="0"/>
                <a:cs typeface="Times New Roman" panose="02020603050405020304" pitchFamily="18" charset="0"/>
              </a:rPr>
              <a:t>C</a:t>
            </a:r>
            <a:r>
              <a:rPr lang="en-GB" sz="1200" dirty="0">
                <a:effectLst/>
                <a:ea typeface="Times New Roman" panose="02020603050405020304" pitchFamily="18" charset="0"/>
                <a:cs typeface="Times New Roman" panose="02020603050405020304" pitchFamily="18" charset="0"/>
              </a:rPr>
              <a:t>. Show clearly how you get your answer.</a:t>
            </a:r>
          </a:p>
          <a:p>
            <a:pPr>
              <a:lnSpc>
                <a:spcPct val="150000"/>
              </a:lnSpc>
              <a:spcBef>
                <a:spcPts val="1200"/>
              </a:spcBef>
              <a:spcAft>
                <a:spcPts val="800"/>
              </a:spcAft>
            </a:pPr>
            <a:r>
              <a:rPr lang="en-GB" sz="1200" dirty="0"/>
              <a:t>……………………………………………………………………………………………………………………………………………………………………………………………………………………………………………………………………………………………………………………………………………………………………………………………………………………………………………………………………………………………………………………………………………………………………………………………………(3)</a:t>
            </a:r>
            <a:endParaRPr lang="en-GB" sz="1200" dirty="0">
              <a:effectLst/>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B57FCBDB-E9B2-5679-C6C8-6F04DBD48E5E}"/>
              </a:ext>
            </a:extLst>
          </p:cNvPr>
          <p:cNvPicPr>
            <a:picLocks noChangeAspect="1"/>
          </p:cNvPicPr>
          <p:nvPr/>
        </p:nvPicPr>
        <p:blipFill>
          <a:blip r:embed="rId2"/>
          <a:stretch>
            <a:fillRect/>
          </a:stretch>
        </p:blipFill>
        <p:spPr>
          <a:xfrm>
            <a:off x="617105" y="1491310"/>
            <a:ext cx="4208895" cy="3120506"/>
          </a:xfrm>
          <a:prstGeom prst="rect">
            <a:avLst/>
          </a:prstGeom>
        </p:spPr>
      </p:pic>
      <p:sp>
        <p:nvSpPr>
          <p:cNvPr id="3" name="Slide Number Placeholder 2">
            <a:extLst>
              <a:ext uri="{FF2B5EF4-FFF2-40B4-BE49-F238E27FC236}">
                <a16:creationId xmlns:a16="http://schemas.microsoft.com/office/drawing/2014/main" id="{A78FB6B5-953A-5132-2A8F-5A3C4C9F03EF}"/>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398204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77247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3: </a:t>
            </a:r>
            <a:r>
              <a:rPr lang="en-GB" sz="1800" b="1" u="sng"/>
              <a:t>Acceleration.</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830997"/>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To understand that acceleration is a vector quantity, which changes if an object changes direction.</a:t>
            </a:r>
          </a:p>
          <a:p>
            <a:pPr marL="171450" indent="-171450">
              <a:buFont typeface="Arial" panose="020B0604020202020204" pitchFamily="34" charset="0"/>
              <a:buChar char="•"/>
            </a:pPr>
            <a:r>
              <a:rPr lang="en-GB" sz="1200" b="1" dirty="0"/>
              <a:t>To apply and rearrange the acceleration equation.</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acceleration is different to speed/velocity. It will also help us to understand why velocity can be negative, just as acceleration can be negative.</a:t>
            </a:r>
          </a:p>
          <a:p>
            <a:endParaRPr lang="en-US" sz="1200" dirty="0">
              <a:latin typeface="+mj-lt"/>
            </a:endParaRPr>
          </a:p>
        </p:txBody>
      </p:sp>
      <p:sp>
        <p:nvSpPr>
          <p:cNvPr id="10" name="Slide Number Placeholder 9">
            <a:extLst>
              <a:ext uri="{FF2B5EF4-FFF2-40B4-BE49-F238E27FC236}">
                <a16:creationId xmlns:a16="http://schemas.microsoft.com/office/drawing/2014/main" id="{A75F8076-8866-F83F-E12D-422DED954DFB}"/>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162911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118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498004046"/>
              </p:ext>
            </p:extLst>
          </p:nvPr>
        </p:nvGraphicFramePr>
        <p:xfrm>
          <a:off x="139699" y="190500"/>
          <a:ext cx="6578599" cy="8118614"/>
        </p:xfrm>
        <a:graphic>
          <a:graphicData uri="http://schemas.openxmlformats.org/drawingml/2006/table">
            <a:tbl>
              <a:tblPr firstRow="1" bandRow="1">
                <a:tableStyleId>{5C22544A-7EE6-4342-B048-85BDC9FD1C3A}</a:tableStyleId>
              </a:tblPr>
              <a:tblGrid>
                <a:gridCol w="398315">
                  <a:extLst>
                    <a:ext uri="{9D8B030D-6E8A-4147-A177-3AD203B41FA5}">
                      <a16:colId xmlns:a16="http://schemas.microsoft.com/office/drawing/2014/main" val="1728834577"/>
                    </a:ext>
                  </a:extLst>
                </a:gridCol>
                <a:gridCol w="6180284">
                  <a:extLst>
                    <a:ext uri="{9D8B030D-6E8A-4147-A177-3AD203B41FA5}">
                      <a16:colId xmlns:a16="http://schemas.microsoft.com/office/drawing/2014/main" val="4271346352"/>
                    </a:ext>
                  </a:extLst>
                </a:gridCol>
              </a:tblGrid>
              <a:tr h="8118614">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dirty="0">
                          <a:solidFill>
                            <a:schemeClr val="tx1"/>
                          </a:solidFill>
                        </a:rPr>
                        <a:t>Acceleration is an often misunderstood idea. Many often use “speed” and “acceleration” interchangeably. However, they are two completely separate ideas.</a:t>
                      </a:r>
                    </a:p>
                    <a:p>
                      <a:pPr>
                        <a:lnSpc>
                          <a:spcPct val="150000"/>
                        </a:lnSpc>
                      </a:pPr>
                      <a:endParaRPr lang="en-GB" sz="1200" b="0" dirty="0">
                        <a:solidFill>
                          <a:schemeClr val="tx1"/>
                        </a:solidFill>
                      </a:endParaRPr>
                    </a:p>
                    <a:p>
                      <a:pPr>
                        <a:lnSpc>
                          <a:spcPct val="150000"/>
                        </a:lnSpc>
                      </a:pPr>
                      <a:r>
                        <a:rPr lang="en-GB" sz="1200" b="0" dirty="0">
                          <a:solidFill>
                            <a:schemeClr val="tx1"/>
                          </a:solidFill>
                        </a:rPr>
                        <a:t>Firstly, speed is a </a:t>
                      </a:r>
                      <a:r>
                        <a:rPr lang="en-GB" sz="1200" b="0" u="sng" dirty="0">
                          <a:solidFill>
                            <a:schemeClr val="tx1"/>
                          </a:solidFill>
                        </a:rPr>
                        <a:t>scalar</a:t>
                      </a:r>
                      <a:r>
                        <a:rPr lang="en-GB" sz="1200" b="0" u="none" dirty="0">
                          <a:solidFill>
                            <a:schemeClr val="tx1"/>
                          </a:solidFill>
                        </a:rPr>
                        <a:t> quantity, meaning it has magnitude only. Acceleration is a </a:t>
                      </a:r>
                      <a:r>
                        <a:rPr lang="en-GB" sz="1200" b="0" u="sng" dirty="0">
                          <a:solidFill>
                            <a:schemeClr val="tx1"/>
                          </a:solidFill>
                        </a:rPr>
                        <a:t>vector</a:t>
                      </a:r>
                      <a:r>
                        <a:rPr lang="en-GB" sz="1200" b="0" u="none" dirty="0">
                          <a:solidFill>
                            <a:schemeClr val="tx1"/>
                          </a:solidFill>
                        </a:rPr>
                        <a:t>, as it also has a direction.</a:t>
                      </a:r>
                    </a:p>
                    <a:p>
                      <a:pPr>
                        <a:lnSpc>
                          <a:spcPct val="150000"/>
                        </a:lnSpc>
                      </a:pPr>
                      <a:r>
                        <a:rPr lang="en-GB" sz="1200" b="0" u="none" dirty="0">
                          <a:solidFill>
                            <a:schemeClr val="tx1"/>
                          </a:solidFill>
                        </a:rPr>
                        <a:t>Secondly, speed is only a measure of how far an object travels in a period of time.</a:t>
                      </a:r>
                    </a:p>
                    <a:p>
                      <a:pPr>
                        <a:lnSpc>
                          <a:spcPct val="150000"/>
                        </a:lnSpc>
                      </a:pPr>
                      <a:r>
                        <a:rPr lang="en-GB" sz="1200" b="0" u="none" dirty="0">
                          <a:solidFill>
                            <a:schemeClr val="tx1"/>
                          </a:solidFill>
                        </a:rPr>
                        <a:t>Acceleration is the </a:t>
                      </a:r>
                      <a:r>
                        <a:rPr lang="en-GB" sz="1200" b="0" u="sng" dirty="0">
                          <a:solidFill>
                            <a:schemeClr val="tx1"/>
                          </a:solidFill>
                        </a:rPr>
                        <a:t>rate of change of velocity</a:t>
                      </a:r>
                      <a:r>
                        <a:rPr lang="en-GB" sz="1200" b="0" u="none" dirty="0">
                          <a:solidFill>
                            <a:schemeClr val="tx1"/>
                          </a:solidFill>
                        </a:rPr>
                        <a:t> over time.</a:t>
                      </a:r>
                    </a:p>
                    <a:p>
                      <a:pPr>
                        <a:lnSpc>
                          <a:spcPct val="150000"/>
                        </a:lnSpc>
                      </a:pPr>
                      <a:endParaRPr lang="en-GB" sz="1200" b="0" u="none" dirty="0">
                        <a:solidFill>
                          <a:schemeClr val="tx1"/>
                        </a:solidFill>
                      </a:endParaRPr>
                    </a:p>
                    <a:p>
                      <a:pPr>
                        <a:lnSpc>
                          <a:spcPct val="150000"/>
                        </a:lnSpc>
                      </a:pPr>
                      <a:r>
                        <a:rPr lang="en-GB" sz="1200" b="0" u="none" dirty="0">
                          <a:solidFill>
                            <a:schemeClr val="tx1"/>
                          </a:solidFill>
                        </a:rPr>
                        <a:t>As acceleration is a </a:t>
                      </a:r>
                      <a:r>
                        <a:rPr lang="en-GB" sz="1200" b="0" u="sng" dirty="0">
                          <a:solidFill>
                            <a:schemeClr val="tx1"/>
                          </a:solidFill>
                        </a:rPr>
                        <a:t>vector</a:t>
                      </a:r>
                      <a:r>
                        <a:rPr lang="en-GB" sz="1200" b="0" u="none" dirty="0">
                          <a:solidFill>
                            <a:schemeClr val="tx1"/>
                          </a:solidFill>
                        </a:rPr>
                        <a:t> quantity, it changes as direction changes. This also means that, just like velocity, acceleration can be negative.</a:t>
                      </a:r>
                    </a:p>
                    <a:p>
                      <a:pPr>
                        <a:lnSpc>
                          <a:spcPct val="150000"/>
                        </a:lnSpc>
                      </a:pPr>
                      <a:r>
                        <a:rPr lang="en-GB" sz="1200" b="0" u="none" dirty="0">
                          <a:solidFill>
                            <a:schemeClr val="tx1"/>
                          </a:solidFill>
                        </a:rPr>
                        <a:t>Acceleration is calculated using the following equation:</a:t>
                      </a:r>
                    </a:p>
                    <a:p>
                      <a:pPr algn="ctr">
                        <a:lnSpc>
                          <a:spcPct val="150000"/>
                        </a:lnSpc>
                      </a:pPr>
                      <a:r>
                        <a:rPr lang="en-GB" sz="1200" b="1" u="none" dirty="0">
                          <a:solidFill>
                            <a:schemeClr val="tx1"/>
                          </a:solidFill>
                        </a:rPr>
                        <a:t>Acceleration = change in velocity / time</a:t>
                      </a:r>
                    </a:p>
                    <a:p>
                      <a:pPr algn="ctr">
                        <a:lnSpc>
                          <a:spcPct val="150000"/>
                        </a:lnSpc>
                      </a:pPr>
                      <a:r>
                        <a:rPr lang="en-GB" sz="1200" b="1" dirty="0">
                          <a:solidFill>
                            <a:schemeClr val="tx1"/>
                          </a:solidFill>
                        </a:rPr>
                        <a:t>a = </a:t>
                      </a:r>
                      <a:r>
                        <a:rPr lang="en-GB" sz="1200" b="1" dirty="0" err="1">
                          <a:solidFill>
                            <a:schemeClr val="tx1"/>
                          </a:solidFill>
                        </a:rPr>
                        <a:t>Δv</a:t>
                      </a:r>
                      <a:r>
                        <a:rPr lang="en-GB" sz="1200" b="1" dirty="0">
                          <a:solidFill>
                            <a:schemeClr val="tx1"/>
                          </a:solidFill>
                        </a:rPr>
                        <a:t> / t</a:t>
                      </a:r>
                      <a:endParaRPr lang="en-GB" sz="1200" b="0" dirty="0">
                        <a:solidFill>
                          <a:schemeClr val="tx1"/>
                        </a:solidFill>
                      </a:endParaRPr>
                    </a:p>
                    <a:p>
                      <a:pPr marL="171450" indent="-171450" algn="l">
                        <a:lnSpc>
                          <a:spcPct val="150000"/>
                        </a:lnSpc>
                        <a:buFont typeface="Arial" panose="020B0604020202020204" pitchFamily="34" charset="0"/>
                        <a:buChar char="•"/>
                      </a:pPr>
                      <a:r>
                        <a:rPr lang="en-GB" sz="1200" b="0" dirty="0">
                          <a:solidFill>
                            <a:schemeClr val="tx1"/>
                          </a:solidFill>
                        </a:rPr>
                        <a:t>Acceleration, a, in metres per second squared (m/s</a:t>
                      </a:r>
                      <a:r>
                        <a:rPr lang="en-GB" sz="1200" b="0" baseline="30000" dirty="0">
                          <a:solidFill>
                            <a:schemeClr val="tx1"/>
                          </a:solidFill>
                        </a:rPr>
                        <a:t>2</a:t>
                      </a:r>
                      <a:r>
                        <a:rPr lang="en-GB" sz="1200" b="0" baseline="0" dirty="0">
                          <a:solidFill>
                            <a:schemeClr val="tx1"/>
                          </a:solidFill>
                        </a:rPr>
                        <a:t>)</a:t>
                      </a:r>
                    </a:p>
                    <a:p>
                      <a:pPr marL="171450" indent="-171450" algn="l">
                        <a:lnSpc>
                          <a:spcPct val="150000"/>
                        </a:lnSpc>
                        <a:buFont typeface="Arial" panose="020B0604020202020204" pitchFamily="34" charset="0"/>
                        <a:buChar char="•"/>
                      </a:pPr>
                      <a:r>
                        <a:rPr lang="en-GB" sz="1200" b="0" baseline="0" dirty="0">
                          <a:solidFill>
                            <a:schemeClr val="tx1"/>
                          </a:solidFill>
                        </a:rPr>
                        <a:t>Change in velocity, </a:t>
                      </a:r>
                      <a:r>
                        <a:rPr lang="en-GB" sz="1200" b="0" baseline="0" dirty="0" err="1">
                          <a:solidFill>
                            <a:schemeClr val="tx1"/>
                          </a:solidFill>
                        </a:rPr>
                        <a:t>Δv</a:t>
                      </a:r>
                      <a:r>
                        <a:rPr lang="en-GB" sz="1200" b="0" baseline="0" dirty="0">
                          <a:solidFill>
                            <a:schemeClr val="tx1"/>
                          </a:solidFill>
                        </a:rPr>
                        <a:t>, in metres per second (m/s)</a:t>
                      </a:r>
                    </a:p>
                    <a:p>
                      <a:pPr marL="171450" indent="-171450" algn="l">
                        <a:lnSpc>
                          <a:spcPct val="150000"/>
                        </a:lnSpc>
                        <a:buFont typeface="Arial" panose="020B0604020202020204" pitchFamily="34" charset="0"/>
                        <a:buChar char="•"/>
                      </a:pPr>
                      <a:r>
                        <a:rPr lang="en-GB" sz="1200" b="0" baseline="0" dirty="0">
                          <a:solidFill>
                            <a:schemeClr val="tx1"/>
                          </a:solidFill>
                        </a:rPr>
                        <a:t>Time, t, in seconds (s)</a:t>
                      </a:r>
                    </a:p>
                    <a:p>
                      <a:pPr marL="171450" indent="-171450" algn="l">
                        <a:lnSpc>
                          <a:spcPct val="150000"/>
                        </a:lnSpc>
                        <a:buFont typeface="Arial" panose="020B0604020202020204" pitchFamily="34" charset="0"/>
                        <a:buChar char="•"/>
                      </a:pPr>
                      <a:endParaRPr lang="en-GB" sz="1200" b="0" baseline="0" dirty="0">
                        <a:solidFill>
                          <a:schemeClr val="tx1"/>
                        </a:solidFill>
                      </a:endParaRPr>
                    </a:p>
                    <a:p>
                      <a:pPr marL="0" indent="0" algn="l">
                        <a:lnSpc>
                          <a:spcPct val="150000"/>
                        </a:lnSpc>
                        <a:buFont typeface="Arial" panose="020B0604020202020204" pitchFamily="34" charset="0"/>
                        <a:buNone/>
                      </a:pPr>
                      <a:r>
                        <a:rPr lang="en-GB" sz="1200" b="0" baseline="0" dirty="0">
                          <a:solidFill>
                            <a:schemeClr val="tx1"/>
                          </a:solidFill>
                        </a:rPr>
                        <a:t>The change in velocity can be calculated using the equation below:</a:t>
                      </a:r>
                    </a:p>
                    <a:p>
                      <a:pPr marL="0" indent="0" algn="ctr">
                        <a:lnSpc>
                          <a:spcPct val="150000"/>
                        </a:lnSpc>
                        <a:buFont typeface="Arial" panose="020B0604020202020204" pitchFamily="34" charset="0"/>
                        <a:buNone/>
                      </a:pPr>
                      <a:r>
                        <a:rPr lang="en-GB" sz="1200" b="1" baseline="0" dirty="0">
                          <a:solidFill>
                            <a:schemeClr val="tx1"/>
                          </a:solidFill>
                        </a:rPr>
                        <a:t>Change in velocity = final velocity – initial velocity</a:t>
                      </a:r>
                    </a:p>
                    <a:p>
                      <a:pPr marL="0" indent="0" algn="ctr">
                        <a:lnSpc>
                          <a:spcPct val="150000"/>
                        </a:lnSpc>
                        <a:buFont typeface="Arial" panose="020B0604020202020204" pitchFamily="34" charset="0"/>
                        <a:buNone/>
                      </a:pPr>
                      <a:r>
                        <a:rPr lang="en-GB" sz="1200" b="1" baseline="0" dirty="0" err="1">
                          <a:solidFill>
                            <a:schemeClr val="tx1"/>
                          </a:solidFill>
                        </a:rPr>
                        <a:t>Δv</a:t>
                      </a:r>
                      <a:r>
                        <a:rPr lang="en-GB" sz="1200" b="1" baseline="0" dirty="0">
                          <a:solidFill>
                            <a:schemeClr val="tx1"/>
                          </a:solidFill>
                        </a:rPr>
                        <a:t> = v – u</a:t>
                      </a:r>
                      <a:endParaRPr lang="en-GB" sz="1200" b="0" baseline="0" dirty="0">
                        <a:solidFill>
                          <a:schemeClr val="tx1"/>
                        </a:solidFill>
                      </a:endParaRPr>
                    </a:p>
                    <a:p>
                      <a:pPr marL="171450" indent="-171450" algn="l">
                        <a:lnSpc>
                          <a:spcPct val="150000"/>
                        </a:lnSpc>
                        <a:buFont typeface="Arial" panose="020B0604020202020204" pitchFamily="34" charset="0"/>
                        <a:buChar char="•"/>
                      </a:pPr>
                      <a:r>
                        <a:rPr lang="en-GB" sz="1200" b="0" baseline="0" dirty="0">
                          <a:solidFill>
                            <a:schemeClr val="tx1"/>
                          </a:solidFill>
                        </a:rPr>
                        <a:t>Change in velocity, </a:t>
                      </a:r>
                      <a:r>
                        <a:rPr lang="en-GB" sz="1200" b="0" baseline="0" dirty="0" err="1">
                          <a:solidFill>
                            <a:schemeClr val="tx1"/>
                          </a:solidFill>
                        </a:rPr>
                        <a:t>Δv</a:t>
                      </a:r>
                      <a:r>
                        <a:rPr lang="en-GB" sz="1200" b="0" baseline="0" dirty="0">
                          <a:solidFill>
                            <a:schemeClr val="tx1"/>
                          </a:solidFill>
                        </a:rPr>
                        <a:t>, in metres per second (m/s)</a:t>
                      </a:r>
                    </a:p>
                    <a:p>
                      <a:pPr marL="171450" indent="-171450" algn="l">
                        <a:lnSpc>
                          <a:spcPct val="150000"/>
                        </a:lnSpc>
                        <a:buFont typeface="Arial" panose="020B0604020202020204" pitchFamily="34" charset="0"/>
                        <a:buChar char="•"/>
                      </a:pPr>
                      <a:r>
                        <a:rPr lang="en-GB" sz="1200" b="0" baseline="0" dirty="0">
                          <a:solidFill>
                            <a:schemeClr val="tx1"/>
                          </a:solidFill>
                        </a:rPr>
                        <a:t>Final velocity, v, in metres per second (m/s)</a:t>
                      </a:r>
                    </a:p>
                    <a:p>
                      <a:pPr marL="171450" indent="-171450" algn="l">
                        <a:lnSpc>
                          <a:spcPct val="150000"/>
                        </a:lnSpc>
                        <a:buFont typeface="Arial" panose="020B0604020202020204" pitchFamily="34" charset="0"/>
                        <a:buChar char="•"/>
                      </a:pPr>
                      <a:r>
                        <a:rPr lang="en-GB" sz="1200" b="0" baseline="0" dirty="0">
                          <a:solidFill>
                            <a:schemeClr val="tx1"/>
                          </a:solidFill>
                        </a:rPr>
                        <a:t>Initial velocity, u, in metres per second (m/s)</a:t>
                      </a:r>
                    </a:p>
                    <a:p>
                      <a:pPr marL="171450" indent="-171450" algn="l">
                        <a:lnSpc>
                          <a:spcPct val="150000"/>
                        </a:lnSpc>
                        <a:buFont typeface="Arial" panose="020B0604020202020204" pitchFamily="34" charset="0"/>
                        <a:buChar char="•"/>
                      </a:pPr>
                      <a:endParaRPr lang="en-GB" sz="1200" b="0" baseline="0" dirty="0">
                        <a:solidFill>
                          <a:schemeClr val="tx1"/>
                        </a:solidFill>
                      </a:endParaRPr>
                    </a:p>
                    <a:p>
                      <a:pPr marL="0" indent="0" algn="l">
                        <a:lnSpc>
                          <a:spcPct val="150000"/>
                        </a:lnSpc>
                        <a:buFont typeface="Arial" panose="020B0604020202020204" pitchFamily="34" charset="0"/>
                        <a:buNone/>
                      </a:pPr>
                      <a:r>
                        <a:rPr lang="en-GB" sz="1200" b="0" dirty="0">
                          <a:solidFill>
                            <a:schemeClr val="tx1"/>
                          </a:solidFill>
                        </a:rPr>
                        <a:t>Combining the above equations gives us the following equation:</a:t>
                      </a:r>
                    </a:p>
                    <a:p>
                      <a:pPr marL="0" indent="0" algn="ctr">
                        <a:lnSpc>
                          <a:spcPct val="150000"/>
                        </a:lnSpc>
                        <a:buFont typeface="Arial" panose="020B0604020202020204" pitchFamily="34" charset="0"/>
                        <a:buNone/>
                      </a:pPr>
                      <a:r>
                        <a:rPr lang="en-GB" sz="1200" b="1" dirty="0">
                          <a:solidFill>
                            <a:schemeClr val="tx1"/>
                          </a:solidFill>
                        </a:rPr>
                        <a:t>a = (v-u)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36781C24-675E-ABF8-73E9-DAC9B66E2733}"/>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102068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79343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CF6A6999-87CC-CB61-49FE-065929B16A70}"/>
              </a:ext>
            </a:extLst>
          </p:cNvPr>
          <p:cNvGraphicFramePr>
            <a:graphicFrameLocks noGrp="1"/>
          </p:cNvGraphicFramePr>
          <p:nvPr>
            <p:extLst>
              <p:ext uri="{D42A27DB-BD31-4B8C-83A1-F6EECF244321}">
                <p14:modId xmlns:p14="http://schemas.microsoft.com/office/powerpoint/2010/main" val="101682341"/>
              </p:ext>
            </p:extLst>
          </p:nvPr>
        </p:nvGraphicFramePr>
        <p:xfrm>
          <a:off x="273049" y="2918963"/>
          <a:ext cx="6311900" cy="1350358"/>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287394">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1062964">
                <a:tc>
                  <a:txBody>
                    <a:bodyPr/>
                    <a:lstStyle/>
                    <a:p>
                      <a:r>
                        <a:rPr lang="en-GB" sz="1200" dirty="0"/>
                        <a:t>This topic develops skills that are used in many parts of the Science curriculum. For example, risk assessments, identifying variables and evaluating data. </a:t>
                      </a:r>
                    </a:p>
                    <a:p>
                      <a:r>
                        <a:rPr lang="en-GB" sz="1200" dirty="0"/>
                        <a:t>The underlying theory taught in this topic is revisited in several topics that include Magnetism and electromagnetism and Space Physics (separate scientists only). </a:t>
                      </a:r>
                    </a:p>
                  </a:txBody>
                  <a:tcPr/>
                </a:tc>
                <a:extLst>
                  <a:ext uri="{0D108BD9-81ED-4DB2-BD59-A6C34878D82A}">
                    <a16:rowId xmlns:a16="http://schemas.microsoft.com/office/drawing/2014/main" val="3417920731"/>
                  </a:ext>
                </a:extLst>
              </a:tr>
            </a:tbl>
          </a:graphicData>
        </a:graphic>
      </p:graphicFrame>
      <p:graphicFrame>
        <p:nvGraphicFramePr>
          <p:cNvPr id="3" name="Table 8">
            <a:extLst>
              <a:ext uri="{FF2B5EF4-FFF2-40B4-BE49-F238E27FC236}">
                <a16:creationId xmlns:a16="http://schemas.microsoft.com/office/drawing/2014/main" id="{DD9BF37A-CF2F-1D3D-3E15-A6BBC72166A4}"/>
              </a:ext>
            </a:extLst>
          </p:cNvPr>
          <p:cNvGraphicFramePr>
            <a:graphicFrameLocks noGrp="1"/>
          </p:cNvGraphicFramePr>
          <p:nvPr>
            <p:extLst>
              <p:ext uri="{D42A27DB-BD31-4B8C-83A1-F6EECF244321}">
                <p14:modId xmlns:p14="http://schemas.microsoft.com/office/powerpoint/2010/main" val="3777390634"/>
              </p:ext>
            </p:extLst>
          </p:nvPr>
        </p:nvGraphicFramePr>
        <p:xfrm>
          <a:off x="273049" y="363472"/>
          <a:ext cx="6311900" cy="238252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3028398464"/>
                  </a:ext>
                </a:extLst>
              </a:tr>
              <a:tr h="370840">
                <a:tc>
                  <a:txBody>
                    <a:bodyPr/>
                    <a:lstStyle/>
                    <a:p>
                      <a:r>
                        <a:rPr lang="en-GB" sz="1200"/>
                        <a:t>By the end of this topic you should know…</a:t>
                      </a:r>
                    </a:p>
                  </a:txBody>
                  <a:tcPr/>
                </a:tc>
                <a:tc>
                  <a:txBody>
                    <a:bodyPr/>
                    <a:lstStyle/>
                    <a:p>
                      <a:pPr marL="171450" indent="-171450">
                        <a:buFont typeface="Arial" panose="020B0604020202020204" pitchFamily="34" charset="0"/>
                        <a:buChar char="•"/>
                      </a:pPr>
                      <a:r>
                        <a:rPr lang="en-GB" sz="1200" dirty="0"/>
                        <a:t>How to calculate speed using numerical and graphical data. </a:t>
                      </a:r>
                    </a:p>
                    <a:p>
                      <a:pPr marL="171450" indent="-171450">
                        <a:buFont typeface="Arial" panose="020B0604020202020204" pitchFamily="34" charset="0"/>
                        <a:buChar char="•"/>
                      </a:pPr>
                      <a:r>
                        <a:rPr lang="en-GB" sz="1200" dirty="0"/>
                        <a:t>How to calculate acceleration from numerical and graphical data. </a:t>
                      </a:r>
                    </a:p>
                    <a:p>
                      <a:pPr marL="171450" indent="-171450">
                        <a:buFont typeface="Arial" panose="020B0604020202020204" pitchFamily="34" charset="0"/>
                        <a:buChar char="•"/>
                      </a:pPr>
                      <a:r>
                        <a:rPr lang="en-GB" sz="1200" dirty="0"/>
                        <a:t>Newton’s Laws of Motion and be able to apply them in novel situations. </a:t>
                      </a:r>
                    </a:p>
                    <a:p>
                      <a:pPr marL="171450" indent="-171450">
                        <a:buFont typeface="Arial" panose="020B0604020202020204" pitchFamily="34" charset="0"/>
                        <a:buChar char="•"/>
                      </a:pPr>
                      <a:r>
                        <a:rPr lang="en-GB" sz="1200" dirty="0"/>
                        <a:t>The definition of stopping distance and how they relate to braking forces and driver reaction times.</a:t>
                      </a:r>
                    </a:p>
                    <a:p>
                      <a:pPr marL="171450" indent="-171450">
                        <a:buFont typeface="Arial" panose="020B0604020202020204" pitchFamily="34" charset="0"/>
                        <a:buChar char="•"/>
                      </a:pPr>
                      <a:r>
                        <a:rPr lang="en-GB" sz="1200" dirty="0"/>
                        <a:t>Describe the motion of an object using momentum and know how to use related concepts in different situations. </a:t>
                      </a:r>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a:t>
                      </a:r>
                    </a:p>
                  </a:txBody>
                  <a:tcPr/>
                </a:tc>
                <a:tc>
                  <a:txBody>
                    <a:bodyPr/>
                    <a:lstStyle/>
                    <a:p>
                      <a:pPr marL="171450" indent="-171450">
                        <a:buFont typeface="Arial" panose="020B0604020202020204" pitchFamily="34" charset="0"/>
                        <a:buChar char="•"/>
                      </a:pPr>
                      <a:r>
                        <a:rPr lang="en-GB" sz="1200" dirty="0"/>
                        <a:t>Draw and interpret distance-time and velocity-time graphs. </a:t>
                      </a:r>
                    </a:p>
                    <a:p>
                      <a:pPr marL="171450" indent="-171450">
                        <a:buFont typeface="Arial" panose="020B0604020202020204" pitchFamily="34" charset="0"/>
                        <a:buChar char="•"/>
                      </a:pPr>
                      <a:r>
                        <a:rPr lang="en-GB" sz="1200" dirty="0"/>
                        <a:t>Interpret data related to stopping distances. </a:t>
                      </a:r>
                    </a:p>
                    <a:p>
                      <a:pPr marL="171450" indent="-171450">
                        <a:buFont typeface="Arial" panose="020B0604020202020204" pitchFamily="34" charset="0"/>
                        <a:buChar char="•"/>
                      </a:pPr>
                      <a:r>
                        <a:rPr lang="en-GB" sz="1200" dirty="0"/>
                        <a:t>Apply calculations to different situations involving forces.</a:t>
                      </a:r>
                    </a:p>
                  </a:txBody>
                  <a:tcPr/>
                </a:tc>
                <a:extLst>
                  <a:ext uri="{0D108BD9-81ED-4DB2-BD59-A6C34878D82A}">
                    <a16:rowId xmlns:a16="http://schemas.microsoft.com/office/drawing/2014/main" val="1000013991"/>
                  </a:ext>
                </a:extLst>
              </a:tr>
            </a:tbl>
          </a:graphicData>
        </a:graphic>
      </p:graphicFrame>
      <p:sp>
        <p:nvSpPr>
          <p:cNvPr id="7" name="Slide Number Placeholder 6">
            <a:extLst>
              <a:ext uri="{FF2B5EF4-FFF2-40B4-BE49-F238E27FC236}">
                <a16:creationId xmlns:a16="http://schemas.microsoft.com/office/drawing/2014/main" id="{8B70424F-FB4C-14AD-434B-A4B69FB9D554}"/>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59557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A46CC7-229A-D738-2BA8-DA5E255F5850}"/>
              </a:ext>
            </a:extLst>
          </p:cNvPr>
          <p:cNvSpPr/>
          <p:nvPr/>
        </p:nvSpPr>
        <p:spPr>
          <a:xfrm>
            <a:off x="139700" y="196850"/>
            <a:ext cx="6578600" cy="84232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 DO</a:t>
            </a:r>
          </a:p>
          <a:p>
            <a:pPr>
              <a:lnSpc>
                <a:spcPct val="150000"/>
              </a:lnSpc>
            </a:pPr>
            <a:r>
              <a:rPr lang="en-GB" sz="1200" b="1" dirty="0">
                <a:solidFill>
                  <a:schemeClr val="tx1"/>
                </a:solidFill>
              </a:rPr>
              <a:t>A car accelerates from rest to a speed of 20 m/s. This acceleration took 4 seconds. Calculate the acceleration of the car:</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Calculate the answer, with units: …………………………………………………………………………………………..</a:t>
            </a:r>
          </a:p>
          <a:p>
            <a:pPr>
              <a:lnSpc>
                <a:spcPct val="150000"/>
              </a:lnSpc>
            </a:pPr>
            <a:endParaRPr lang="en-GB" sz="1200" b="1" dirty="0">
              <a:solidFill>
                <a:schemeClr val="tx1"/>
              </a:solidFill>
            </a:endParaRPr>
          </a:p>
          <a:p>
            <a:pPr>
              <a:lnSpc>
                <a:spcPct val="150000"/>
              </a:lnSpc>
            </a:pPr>
            <a:r>
              <a:rPr lang="en-GB" sz="1200" b="1" u="sng" dirty="0">
                <a:solidFill>
                  <a:schemeClr val="tx1"/>
                </a:solidFill>
              </a:rPr>
              <a:t>WE DO</a:t>
            </a:r>
            <a:endParaRPr lang="en-GB" sz="1200" b="1" dirty="0">
              <a:solidFill>
                <a:schemeClr val="tx1"/>
              </a:solidFill>
            </a:endParaRPr>
          </a:p>
          <a:p>
            <a:pPr marL="228600" indent="-228600">
              <a:lnSpc>
                <a:spcPct val="150000"/>
              </a:lnSpc>
              <a:buFont typeface="+mj-lt"/>
              <a:buAutoNum type="arabicPeriod"/>
            </a:pPr>
            <a:r>
              <a:rPr lang="en-GB" sz="1200" b="1" dirty="0">
                <a:solidFill>
                  <a:schemeClr val="tx1"/>
                </a:solidFill>
              </a:rPr>
              <a:t>A runner accelerates from 3 m/s to 8 m/s. This takes them 10 seconds. Calculate their acceleration:</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Calculate the answer, with units: …………………………………………………………………………………………..</a:t>
            </a:r>
          </a:p>
          <a:p>
            <a:pPr marL="228600" indent="-228600">
              <a:lnSpc>
                <a:spcPct val="150000"/>
              </a:lnSpc>
              <a:buFont typeface="+mj-lt"/>
              <a:buAutoNum type="arabicPeriod" startAt="2"/>
            </a:pPr>
            <a:r>
              <a:rPr lang="en-GB" sz="1200" b="1" dirty="0">
                <a:solidFill>
                  <a:schemeClr val="tx1"/>
                </a:solidFill>
              </a:rPr>
              <a:t>A cyclist accelerates from 12 m/s to 5 m/s. This takes 10 seconds. Calculate their acceleration:</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Calculate the answer, with units: …………………………………………………………………………………………..</a:t>
            </a:r>
          </a:p>
          <a:p>
            <a:pPr>
              <a:lnSpc>
                <a:spcPct val="150000"/>
              </a:lnSpc>
            </a:pPr>
            <a:r>
              <a:rPr lang="en-GB" sz="1200" b="1" u="sng" dirty="0">
                <a:solidFill>
                  <a:schemeClr val="tx1"/>
                </a:solidFill>
              </a:rPr>
              <a:t>YOU DO</a:t>
            </a:r>
          </a:p>
          <a:p>
            <a:pPr marL="228600" indent="-228600">
              <a:lnSpc>
                <a:spcPct val="150000"/>
              </a:lnSpc>
              <a:buFont typeface="+mj-lt"/>
              <a:buAutoNum type="arabicPeriod"/>
            </a:pPr>
            <a:r>
              <a:rPr lang="en-GB" sz="1200" dirty="0">
                <a:solidFill>
                  <a:schemeClr val="tx1"/>
                </a:solidFill>
              </a:rPr>
              <a:t>A woman accelerates from rest to 4 m/s in 3 seconds. Calculate her acceleration:</a:t>
            </a:r>
          </a:p>
          <a:p>
            <a:pPr>
              <a:lnSpc>
                <a:spcPct val="150000"/>
              </a:lnSpc>
            </a:pPr>
            <a:r>
              <a:rPr lang="en-GB" sz="1200" b="1" dirty="0">
                <a:solidFill>
                  <a:schemeClr val="tx1"/>
                </a:solidFill>
              </a:rPr>
              <a:t>………………………………………………………………………………………………………………………………………………………………………………………………………………………………………………………………………………………………………………………………………………………………………………………………………………………………………………………………………………………</a:t>
            </a:r>
          </a:p>
          <a:p>
            <a:pPr marL="228600" indent="-228600">
              <a:lnSpc>
                <a:spcPct val="150000"/>
              </a:lnSpc>
              <a:buFont typeface="+mj-lt"/>
              <a:buAutoNum type="arabicPeriod" startAt="2"/>
            </a:pPr>
            <a:r>
              <a:rPr lang="en-GB" sz="1200" dirty="0">
                <a:solidFill>
                  <a:schemeClr val="tx1"/>
                </a:solidFill>
              </a:rPr>
              <a:t>A cyclist accelerates from rest to 16 m/s in 7 seconds. Calculate her acceleration:</a:t>
            </a:r>
          </a:p>
          <a:p>
            <a:pPr>
              <a:lnSpc>
                <a:spcPct val="150000"/>
              </a:lnSpc>
            </a:pPr>
            <a:r>
              <a:rPr lang="en-GB" sz="1200" b="1" dirty="0">
                <a:solidFill>
                  <a:schemeClr val="tx1"/>
                </a:solidFill>
              </a:rPr>
              <a:t>………………………………………………………………………………………………………………………………………………………………………………………………………………………………………………………………………………………………………………………………………………………………………………………………………………………………………………………………………………………</a:t>
            </a:r>
          </a:p>
          <a:p>
            <a:pPr marL="228600" indent="-228600">
              <a:lnSpc>
                <a:spcPct val="150000"/>
              </a:lnSpc>
              <a:buFont typeface="+mj-lt"/>
              <a:buAutoNum type="arabicPeriod" startAt="3"/>
            </a:pPr>
            <a:r>
              <a:rPr lang="en-GB" sz="1200" dirty="0">
                <a:solidFill>
                  <a:schemeClr val="tx1"/>
                </a:solidFill>
              </a:rPr>
              <a:t>A car accelerates from 17 m/s to rest in 3.6 seconds. Calculate her acceleration:</a:t>
            </a:r>
          </a:p>
          <a:p>
            <a:pPr>
              <a:lnSpc>
                <a:spcPct val="150000"/>
              </a:lnSpc>
            </a:pPr>
            <a:r>
              <a:rPr lang="en-GB" sz="1200" b="1" dirty="0">
                <a:solidFill>
                  <a:schemeClr val="tx1"/>
                </a:solidFill>
              </a:rPr>
              <a:t>………………………………………………………………………………………………………………………………………………………………………………………………………………………………………………………………………………………………………………………………………………………………………………………………………………………………………………………………………………………</a:t>
            </a:r>
          </a:p>
          <a:p>
            <a:endParaRPr lang="en-GB" sz="1200" b="1" dirty="0">
              <a:solidFill>
                <a:schemeClr val="tx1"/>
              </a:solidFill>
            </a:endParaRPr>
          </a:p>
        </p:txBody>
      </p:sp>
      <p:sp>
        <p:nvSpPr>
          <p:cNvPr id="2" name="Slide Number Placeholder 1">
            <a:extLst>
              <a:ext uri="{FF2B5EF4-FFF2-40B4-BE49-F238E27FC236}">
                <a16:creationId xmlns:a16="http://schemas.microsoft.com/office/drawing/2014/main" id="{EA6C2ECB-B360-DB60-D818-FDB26D6899FD}"/>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297523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12265-CFE6-5B60-F88B-C76C0C21885F}"/>
              </a:ext>
            </a:extLst>
          </p:cNvPr>
          <p:cNvSpPr/>
          <p:nvPr/>
        </p:nvSpPr>
        <p:spPr>
          <a:xfrm>
            <a:off x="139700" y="196850"/>
            <a:ext cx="6578600" cy="8375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dirty="0">
                <a:solidFill>
                  <a:schemeClr val="tx1"/>
                </a:solidFill>
              </a:rPr>
              <a:t>Sometimes we will have to rearrange the equation to find either change in velocity or time:</a:t>
            </a:r>
          </a:p>
          <a:p>
            <a:pPr>
              <a:lnSpc>
                <a:spcPct val="150000"/>
              </a:lnSpc>
            </a:pPr>
            <a:r>
              <a:rPr lang="en-GB" sz="1200" b="1" u="sng" dirty="0">
                <a:solidFill>
                  <a:schemeClr val="tx1"/>
                </a:solidFill>
              </a:rPr>
              <a:t>I DO</a:t>
            </a:r>
          </a:p>
          <a:p>
            <a:pPr>
              <a:lnSpc>
                <a:spcPct val="150000"/>
              </a:lnSpc>
            </a:pPr>
            <a:r>
              <a:rPr lang="en-GB" sz="1200" b="1" dirty="0">
                <a:solidFill>
                  <a:schemeClr val="tx1"/>
                </a:solidFill>
              </a:rPr>
              <a:t>Calculate the change in velocity when a car accelerates at 5 m/s</a:t>
            </a:r>
            <a:r>
              <a:rPr lang="en-GB" sz="1200" b="1" baseline="30000" dirty="0">
                <a:solidFill>
                  <a:schemeClr val="tx1"/>
                </a:solidFill>
              </a:rPr>
              <a:t>2</a:t>
            </a:r>
            <a:r>
              <a:rPr lang="en-GB" sz="1200" b="1" dirty="0">
                <a:solidFill>
                  <a:schemeClr val="tx1"/>
                </a:solidFill>
              </a:rPr>
              <a:t> for 8 seconds:</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Use opposite math functions to rearrange: …………………………………………………………………………….</a:t>
            </a:r>
          </a:p>
          <a:p>
            <a:pPr>
              <a:lnSpc>
                <a:spcPct val="150000"/>
              </a:lnSpc>
            </a:pPr>
            <a:r>
              <a:rPr lang="en-GB" sz="1200" b="1" dirty="0">
                <a:solidFill>
                  <a:schemeClr val="tx1"/>
                </a:solidFill>
              </a:rPr>
              <a:t>STEP 4: Calculate the answer, with units: ……………………………………………………………………………………………</a:t>
            </a:r>
          </a:p>
          <a:p>
            <a:pPr>
              <a:lnSpc>
                <a:spcPct val="150000"/>
              </a:lnSpc>
            </a:pPr>
            <a:r>
              <a:rPr lang="en-GB" sz="1200" b="1" u="sng" dirty="0">
                <a:solidFill>
                  <a:schemeClr val="tx1"/>
                </a:solidFill>
              </a:rPr>
              <a:t>WE DO</a:t>
            </a:r>
            <a:endParaRPr lang="en-GB" sz="1200" b="1" dirty="0">
              <a:solidFill>
                <a:schemeClr val="tx1"/>
              </a:solidFill>
            </a:endParaRPr>
          </a:p>
          <a:p>
            <a:pPr marL="228600" indent="-228600">
              <a:lnSpc>
                <a:spcPct val="150000"/>
              </a:lnSpc>
              <a:buFont typeface="+mj-lt"/>
              <a:buAutoNum type="arabicPeriod"/>
            </a:pPr>
            <a:r>
              <a:rPr lang="en-GB" sz="1200" b="1" dirty="0">
                <a:solidFill>
                  <a:schemeClr val="tx1"/>
                </a:solidFill>
              </a:rPr>
              <a:t>Calculate the time taken for a car to accelerate from 3 m/s to 18 m/s at an acceleration of 1.5 m/s</a:t>
            </a:r>
            <a:r>
              <a:rPr lang="en-GB" sz="1200" b="1" baseline="30000" dirty="0">
                <a:solidFill>
                  <a:schemeClr val="tx1"/>
                </a:solidFill>
              </a:rPr>
              <a:t>2</a:t>
            </a:r>
            <a:r>
              <a:rPr lang="en-GB" sz="1200" b="1" dirty="0">
                <a:solidFill>
                  <a:schemeClr val="tx1"/>
                </a:solidFill>
              </a:rPr>
              <a:t>:</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Use opposite math functions to rearrange: …………………………………………………………………………….</a:t>
            </a:r>
          </a:p>
          <a:p>
            <a:pPr>
              <a:lnSpc>
                <a:spcPct val="150000"/>
              </a:lnSpc>
            </a:pPr>
            <a:r>
              <a:rPr lang="en-GB" sz="1200" b="1" dirty="0">
                <a:solidFill>
                  <a:schemeClr val="tx1"/>
                </a:solidFill>
              </a:rPr>
              <a:t>STEP 4: Calculate the answer, with units: ……………………………………………………………………………………………</a:t>
            </a:r>
          </a:p>
          <a:p>
            <a:pPr marL="228600" indent="-228600">
              <a:lnSpc>
                <a:spcPct val="200000"/>
              </a:lnSpc>
              <a:buFont typeface="+mj-lt"/>
              <a:buAutoNum type="arabicPeriod" startAt="2"/>
            </a:pPr>
            <a:r>
              <a:rPr lang="en-GB" sz="1200" b="1" dirty="0">
                <a:solidFill>
                  <a:schemeClr val="tx1"/>
                </a:solidFill>
              </a:rPr>
              <a:t>Calculate the change in velocity when a cyclist accelerates at -2 m/s</a:t>
            </a:r>
            <a:r>
              <a:rPr lang="en-GB" sz="1200" b="1" baseline="30000" dirty="0">
                <a:solidFill>
                  <a:schemeClr val="tx1"/>
                </a:solidFill>
              </a:rPr>
              <a:t>2</a:t>
            </a:r>
            <a:r>
              <a:rPr lang="en-GB" sz="1200" b="1" dirty="0">
                <a:solidFill>
                  <a:schemeClr val="tx1"/>
                </a:solidFill>
              </a:rPr>
              <a:t> for 3.6 s:</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Use opposite math functions to rearrange: …………………………………………………………………………….</a:t>
            </a:r>
          </a:p>
          <a:p>
            <a:pPr>
              <a:lnSpc>
                <a:spcPct val="150000"/>
              </a:lnSpc>
            </a:pPr>
            <a:r>
              <a:rPr lang="en-GB" sz="1200" b="1" dirty="0">
                <a:solidFill>
                  <a:schemeClr val="tx1"/>
                </a:solidFill>
              </a:rPr>
              <a:t>STEP 4: Calculate the answer, with units: ……………………………………………………………………………………………</a:t>
            </a:r>
          </a:p>
          <a:p>
            <a:pPr marL="228600" indent="-228600">
              <a:buFont typeface="+mj-lt"/>
              <a:buAutoNum type="arabicPeriod"/>
            </a:pPr>
            <a:endParaRPr lang="en-GB" sz="1200" b="1" dirty="0">
              <a:solidFill>
                <a:schemeClr val="tx1"/>
              </a:solidFill>
            </a:endParaRPr>
          </a:p>
          <a:p>
            <a:r>
              <a:rPr lang="en-GB" sz="1200" b="1" u="sng" dirty="0">
                <a:solidFill>
                  <a:schemeClr val="tx1"/>
                </a:solidFill>
              </a:rPr>
              <a:t>YOU DO</a:t>
            </a:r>
          </a:p>
          <a:p>
            <a:r>
              <a:rPr lang="en-GB" sz="1200" dirty="0">
                <a:solidFill>
                  <a:schemeClr val="tx1"/>
                </a:solidFill>
              </a:rPr>
              <a:t>For the following questions, you are calculating change in velocity, in metres per second:</a:t>
            </a:r>
          </a:p>
          <a:p>
            <a:pPr marL="228600" indent="-228600">
              <a:lnSpc>
                <a:spcPct val="150000"/>
              </a:lnSpc>
              <a:buFont typeface="+mj-lt"/>
              <a:buAutoNum type="arabicPeriod"/>
            </a:pPr>
            <a:r>
              <a:rPr lang="en-GB" sz="1200" dirty="0">
                <a:solidFill>
                  <a:schemeClr val="tx1"/>
                </a:solidFill>
              </a:rPr>
              <a:t>A high-speed train accelerates at 7 m/s</a:t>
            </a:r>
            <a:r>
              <a:rPr lang="en-GB" sz="1200" baseline="30000" dirty="0">
                <a:solidFill>
                  <a:schemeClr val="tx1"/>
                </a:solidFill>
              </a:rPr>
              <a:t>2</a:t>
            </a:r>
            <a:r>
              <a:rPr lang="en-GB" sz="1200" dirty="0">
                <a:solidFill>
                  <a:schemeClr val="tx1"/>
                </a:solidFill>
              </a:rPr>
              <a:t> for 15 seconds. Calculate the change in velocity:</a:t>
            </a:r>
          </a:p>
          <a:p>
            <a:pPr>
              <a:lnSpc>
                <a:spcPct val="150000"/>
              </a:lnSpc>
            </a:pPr>
            <a:r>
              <a:rPr lang="en-GB" sz="1200" b="1" dirty="0">
                <a:solidFill>
                  <a:schemeClr val="tx1"/>
                </a:solidFill>
              </a:rPr>
              <a:t>………………………………………………………………………………………………………………………………………………………………………………………………………………………………………………………………………………………………………………………………………………………………………………………………………………………………………………………………………………………</a:t>
            </a:r>
          </a:p>
          <a:p>
            <a:pPr marL="228600" indent="-228600">
              <a:lnSpc>
                <a:spcPct val="200000"/>
              </a:lnSpc>
              <a:buFont typeface="+mj-lt"/>
              <a:buAutoNum type="arabicPeriod" startAt="2"/>
            </a:pPr>
            <a:r>
              <a:rPr lang="en-GB" sz="1200" dirty="0">
                <a:solidFill>
                  <a:schemeClr val="tx1"/>
                </a:solidFill>
              </a:rPr>
              <a:t>A car accelerates at 4.5 m/s</a:t>
            </a:r>
            <a:r>
              <a:rPr lang="en-GB" sz="1200" baseline="30000" dirty="0">
                <a:solidFill>
                  <a:schemeClr val="tx1"/>
                </a:solidFill>
              </a:rPr>
              <a:t>2</a:t>
            </a:r>
            <a:r>
              <a:rPr lang="en-GB" sz="1200" dirty="0">
                <a:solidFill>
                  <a:schemeClr val="tx1"/>
                </a:solidFill>
              </a:rPr>
              <a:t> for 4.6 seconds. Calculate the change in velocity:</a:t>
            </a:r>
          </a:p>
          <a:p>
            <a:pPr>
              <a:lnSpc>
                <a:spcPct val="150000"/>
              </a:lnSpc>
            </a:pPr>
            <a:r>
              <a:rPr lang="en-GB" sz="1200" b="1" dirty="0">
                <a:solidFill>
                  <a:schemeClr val="tx1"/>
                </a:solidFill>
              </a:rPr>
              <a:t>………………………………………………………………………………………………………………………………………………………………………………………………………………………………………………………………………………………………………………………………………………………………………………………………………………………………………………………………………………………</a:t>
            </a:r>
          </a:p>
          <a:p>
            <a:endParaRPr lang="en-GB" sz="1200" b="1" dirty="0">
              <a:solidFill>
                <a:schemeClr val="tx1"/>
              </a:solidFill>
            </a:endParaRPr>
          </a:p>
        </p:txBody>
      </p:sp>
      <p:sp>
        <p:nvSpPr>
          <p:cNvPr id="2" name="Slide Number Placeholder 1">
            <a:extLst>
              <a:ext uri="{FF2B5EF4-FFF2-40B4-BE49-F238E27FC236}">
                <a16:creationId xmlns:a16="http://schemas.microsoft.com/office/drawing/2014/main" id="{75C857BE-CB41-9B7C-70CA-4FBEE614C368}"/>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2570471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12265-CFE6-5B60-F88B-C76C0C21885F}"/>
              </a:ext>
            </a:extLst>
          </p:cNvPr>
          <p:cNvSpPr/>
          <p:nvPr/>
        </p:nvSpPr>
        <p:spPr>
          <a:xfrm>
            <a:off x="139700" y="196850"/>
            <a:ext cx="6578600" cy="80613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dirty="0">
                <a:solidFill>
                  <a:schemeClr val="tx1"/>
                </a:solidFill>
              </a:rPr>
              <a:t>YOU DO For the following questions, calculate the time taken for the acceleration, in seconds:</a:t>
            </a:r>
          </a:p>
          <a:p>
            <a:pPr marL="228600" indent="-228600">
              <a:lnSpc>
                <a:spcPct val="150000"/>
              </a:lnSpc>
              <a:buFont typeface="+mj-lt"/>
              <a:buAutoNum type="arabicPeriod" startAt="3"/>
            </a:pPr>
            <a:r>
              <a:rPr lang="en-GB" sz="1200" dirty="0">
                <a:solidFill>
                  <a:schemeClr val="tx1"/>
                </a:solidFill>
              </a:rPr>
              <a:t>A train accelerates from rest to 36 m/s at a rate of 3 m/s</a:t>
            </a:r>
            <a:r>
              <a:rPr lang="en-GB" sz="1200" baseline="30000" dirty="0">
                <a:solidFill>
                  <a:schemeClr val="tx1"/>
                </a:solidFill>
              </a:rPr>
              <a:t>2</a:t>
            </a:r>
            <a:r>
              <a:rPr lang="en-GB" sz="1200" dirty="0">
                <a:solidFill>
                  <a:schemeClr val="tx1"/>
                </a:solidFill>
              </a:rPr>
              <a:t>. Calculate the time taken:</a:t>
            </a:r>
          </a:p>
          <a:p>
            <a:pPr>
              <a:lnSpc>
                <a:spcPct val="150000"/>
              </a:lnSpc>
            </a:pPr>
            <a:r>
              <a:rPr lang="en-GB" sz="1200" b="1" dirty="0">
                <a:solidFill>
                  <a:schemeClr val="tx1"/>
                </a:solidFill>
              </a:rPr>
              <a:t>………………………………………………………………………………………………………………………………………………………………………………………………………………………………………………………………………………………………………………………………………………………………………………………………………………………………………………………………………………………</a:t>
            </a:r>
          </a:p>
          <a:p>
            <a:pPr marL="228600" indent="-228600">
              <a:lnSpc>
                <a:spcPct val="200000"/>
              </a:lnSpc>
              <a:buFont typeface="+mj-lt"/>
              <a:buAutoNum type="arabicPeriod" startAt="4"/>
            </a:pPr>
            <a:r>
              <a:rPr lang="en-GB" sz="1200" dirty="0">
                <a:solidFill>
                  <a:schemeClr val="tx1"/>
                </a:solidFill>
              </a:rPr>
              <a:t>A man accelerates from 7 m/s to 3.5 m/s at a rate of -0.25 m/s</a:t>
            </a:r>
            <a:r>
              <a:rPr lang="en-GB" sz="1200" baseline="30000" dirty="0">
                <a:solidFill>
                  <a:schemeClr val="tx1"/>
                </a:solidFill>
              </a:rPr>
              <a:t>2</a:t>
            </a:r>
            <a:r>
              <a:rPr lang="en-GB" sz="1200" dirty="0">
                <a:solidFill>
                  <a:schemeClr val="tx1"/>
                </a:solidFill>
              </a:rPr>
              <a:t>. Calculate the time taken:</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r>
              <a:rPr lang="en-GB" sz="1200" dirty="0">
                <a:solidFill>
                  <a:schemeClr val="tx1"/>
                </a:solidFill>
              </a:rPr>
              <a:t>The following questions are a bit more complicated:</a:t>
            </a:r>
          </a:p>
          <a:p>
            <a:pPr marL="228600" indent="-228600">
              <a:lnSpc>
                <a:spcPct val="150000"/>
              </a:lnSpc>
              <a:buFont typeface="+mj-lt"/>
              <a:buAutoNum type="arabicPeriod" startAt="5"/>
            </a:pPr>
            <a:r>
              <a:rPr lang="en-GB" sz="1200" dirty="0">
                <a:solidFill>
                  <a:schemeClr val="tx1"/>
                </a:solidFill>
              </a:rPr>
              <a:t>A car sets off on a journey, from rest. In 1.5 minutes, they are driving their maximum velocity, and travel 1400 m in 50 seconds at this velocity. Calculate their average acceleration in the first 1.5 minutes.</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marL="228600" indent="-228600">
              <a:lnSpc>
                <a:spcPct val="150000"/>
              </a:lnSpc>
              <a:buFont typeface="+mj-lt"/>
              <a:buAutoNum type="arabicPeriod" startAt="6"/>
            </a:pPr>
            <a:r>
              <a:rPr lang="en-GB" sz="1200" dirty="0">
                <a:solidFill>
                  <a:schemeClr val="tx1"/>
                </a:solidFill>
              </a:rPr>
              <a:t>A woman accelerates at a rate of 2.7 m/s</a:t>
            </a:r>
            <a:r>
              <a:rPr lang="en-GB" sz="1200" baseline="30000" dirty="0">
                <a:solidFill>
                  <a:schemeClr val="tx1"/>
                </a:solidFill>
              </a:rPr>
              <a:t>2</a:t>
            </a:r>
            <a:r>
              <a:rPr lang="en-GB" sz="1200" dirty="0">
                <a:solidFill>
                  <a:schemeClr val="tx1"/>
                </a:solidFill>
              </a:rPr>
              <a:t> for 5 seconds. If her initial velocity was 4 m/s, calculate her final velocity:</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marL="228600" indent="-228600">
              <a:lnSpc>
                <a:spcPct val="150000"/>
              </a:lnSpc>
              <a:buFont typeface="+mj-lt"/>
              <a:buAutoNum type="arabicPeriod"/>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p:txBody>
      </p:sp>
      <p:sp>
        <p:nvSpPr>
          <p:cNvPr id="5" name="Slide Number Placeholder 4">
            <a:extLst>
              <a:ext uri="{FF2B5EF4-FFF2-40B4-BE49-F238E27FC236}">
                <a16:creationId xmlns:a16="http://schemas.microsoft.com/office/drawing/2014/main" id="{5EF1E7A7-2E7B-1398-146E-93C614F436FE}"/>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02883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0B7C51-019B-B14A-B9AF-7AEAC9CDD955}"/>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dirty="0">
                <a:solidFill>
                  <a:schemeClr val="tx1"/>
                </a:solidFill>
              </a:rPr>
              <a:t>A velocity-time graph shows us in graph form how velocity changes over time. We can use these graphs to calculate acceleration:</a:t>
            </a:r>
          </a:p>
          <a:p>
            <a:pPr>
              <a:lnSpc>
                <a:spcPct val="150000"/>
              </a:lnSpc>
            </a:pPr>
            <a:r>
              <a:rPr lang="en-GB" sz="1200" b="1" u="sng" dirty="0">
                <a:solidFill>
                  <a:schemeClr val="tx1"/>
                </a:solidFill>
              </a:rPr>
              <a:t>I DO</a:t>
            </a:r>
            <a:endParaRPr lang="en-GB" sz="1200" b="1" dirty="0">
              <a:solidFill>
                <a:schemeClr val="tx1"/>
              </a:solidFill>
            </a:endParaRPr>
          </a:p>
          <a:p>
            <a:pPr>
              <a:lnSpc>
                <a:spcPct val="150000"/>
              </a:lnSpc>
            </a:pPr>
            <a:r>
              <a:rPr lang="en-GB" sz="1200" b="1" dirty="0">
                <a:solidFill>
                  <a:schemeClr val="tx1"/>
                </a:solidFill>
              </a:rPr>
              <a:t>Calculate the acceleration in the first 15 seconds of the journey shown in the graph below:</a:t>
            </a:r>
          </a:p>
          <a:p>
            <a:pPr>
              <a:lnSpc>
                <a:spcPct val="150000"/>
              </a:lnSpc>
            </a:pPr>
            <a:endParaRPr lang="en-GB" sz="1200" b="1" dirty="0">
              <a:solidFill>
                <a:schemeClr val="tx1"/>
              </a:solidFill>
            </a:endParaRP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a:p>
            <a:pPr>
              <a:lnSpc>
                <a:spcPct val="150000"/>
              </a:lnSpc>
            </a:pPr>
            <a:r>
              <a:rPr lang="en-GB" sz="1200" b="1" u="sng" dirty="0">
                <a:solidFill>
                  <a:schemeClr val="tx1"/>
                </a:solidFill>
              </a:rPr>
              <a:t>WE DO</a:t>
            </a:r>
            <a:endParaRPr lang="en-GB" sz="1200" b="1" dirty="0">
              <a:solidFill>
                <a:schemeClr val="tx1"/>
              </a:solidFill>
            </a:endParaRPr>
          </a:p>
          <a:p>
            <a:pPr marL="228600" indent="-228600">
              <a:lnSpc>
                <a:spcPct val="150000"/>
              </a:lnSpc>
              <a:buFont typeface="+mj-lt"/>
              <a:buAutoNum type="arabicPeriod"/>
            </a:pPr>
            <a:r>
              <a:rPr lang="en-GB" sz="1200" b="1" dirty="0">
                <a:solidFill>
                  <a:schemeClr val="tx1"/>
                </a:solidFill>
              </a:rPr>
              <a:t>Calculate the acceleration in the first 20 seconds of the journey shown in the graph below:</a:t>
            </a:r>
          </a:p>
          <a:p>
            <a:pPr marL="228600" indent="-228600">
              <a:lnSpc>
                <a:spcPct val="150000"/>
              </a:lnSpc>
              <a:buFont typeface="+mj-lt"/>
              <a:buAutoNum type="arabicPeriod"/>
            </a:pPr>
            <a:endParaRPr lang="en-GB" sz="1200" b="1" dirty="0">
              <a:solidFill>
                <a:schemeClr val="tx1"/>
              </a:solidFill>
            </a:endParaRP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marL="228600" indent="-228600">
              <a:lnSpc>
                <a:spcPct val="150000"/>
              </a:lnSpc>
              <a:buFont typeface="+mj-lt"/>
              <a:buAutoNum type="arabicPeriod"/>
            </a:pPr>
            <a:endParaRPr lang="en-GB" sz="1200" b="1" dirty="0">
              <a:solidFill>
                <a:schemeClr val="tx1"/>
              </a:solidFill>
            </a:endParaRPr>
          </a:p>
          <a:p>
            <a:pPr marL="228600" indent="-228600">
              <a:lnSpc>
                <a:spcPct val="150000"/>
              </a:lnSpc>
              <a:buFont typeface="+mj-lt"/>
              <a:buAutoNum type="arabicPeriod"/>
            </a:pPr>
            <a:endParaRPr lang="en-GB" sz="1200" b="1" dirty="0">
              <a:solidFill>
                <a:schemeClr val="tx1"/>
              </a:solidFill>
            </a:endParaRPr>
          </a:p>
          <a:p>
            <a:pPr marL="228600" indent="-228600">
              <a:lnSpc>
                <a:spcPct val="150000"/>
              </a:lnSpc>
              <a:buFont typeface="+mj-lt"/>
              <a:buAutoNum type="arabicPeriod"/>
            </a:pPr>
            <a:endParaRPr lang="en-GB" sz="1200" b="1" dirty="0">
              <a:solidFill>
                <a:schemeClr val="tx1"/>
              </a:solidFill>
            </a:endParaRPr>
          </a:p>
          <a:p>
            <a:pPr>
              <a:lnSpc>
                <a:spcPct val="150000"/>
              </a:lnSpc>
            </a:pPr>
            <a:endParaRPr lang="en-GB" sz="1200" b="1" dirty="0">
              <a:solidFill>
                <a:schemeClr val="tx1"/>
              </a:solidFill>
            </a:endParaRPr>
          </a:p>
          <a:p>
            <a:pPr marL="228600" indent="-228600">
              <a:lnSpc>
                <a:spcPct val="150000"/>
              </a:lnSpc>
              <a:buFont typeface="+mj-lt"/>
              <a:buAutoNum type="arabicPeriod" startAt="2"/>
            </a:pPr>
            <a:r>
              <a:rPr lang="en-GB" sz="1200" b="1" dirty="0">
                <a:solidFill>
                  <a:schemeClr val="tx1"/>
                </a:solidFill>
              </a:rPr>
              <a:t>Calculate the acceleration in the final 10 seconds of the journey shown in the graph above:</a:t>
            </a:r>
          </a:p>
          <a:p>
            <a:pPr>
              <a:lnSpc>
                <a:spcPct val="150000"/>
              </a:lnSpc>
            </a:pPr>
            <a:endParaRPr lang="en-GB" sz="1200" b="1" dirty="0">
              <a:solidFill>
                <a:schemeClr val="tx1"/>
              </a:solidFill>
            </a:endParaRP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p:txBody>
      </p:sp>
      <p:pic>
        <p:nvPicPr>
          <p:cNvPr id="2050" name="Picture 2" descr="A common graphical representation of motion along a straight line is ...">
            <a:extLst>
              <a:ext uri="{FF2B5EF4-FFF2-40B4-BE49-F238E27FC236}">
                <a16:creationId xmlns:a16="http://schemas.microsoft.com/office/drawing/2014/main" id="{A5B397EA-6D19-DF8D-51CB-D65794C057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18"/>
          <a:stretch/>
        </p:blipFill>
        <p:spPr bwMode="auto">
          <a:xfrm>
            <a:off x="3903259" y="4178044"/>
            <a:ext cx="2800699" cy="2260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velocity time graph of a cyclist during a race is given. Find out ...">
            <a:extLst>
              <a:ext uri="{FF2B5EF4-FFF2-40B4-BE49-F238E27FC236}">
                <a16:creationId xmlns:a16="http://schemas.microsoft.com/office/drawing/2014/main" id="{6FD4F444-A536-6305-31AF-B70C5395F7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337"/>
          <a:stretch/>
        </p:blipFill>
        <p:spPr bwMode="auto">
          <a:xfrm>
            <a:off x="3903259" y="1344303"/>
            <a:ext cx="2538485" cy="23913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53B159F-2AC9-E42C-CF07-7C452556FFD2}"/>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2474953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EBAFA-8AF7-BFD5-D5E2-0E63A30E00A0}"/>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YOU DO</a:t>
            </a:r>
            <a:endParaRPr lang="en-GB" sz="1200" b="1" dirty="0">
              <a:solidFill>
                <a:schemeClr val="tx1"/>
              </a:solidFill>
            </a:endParaRPr>
          </a:p>
          <a:p>
            <a:pPr marL="228600" indent="-228600">
              <a:lnSpc>
                <a:spcPct val="150000"/>
              </a:lnSpc>
              <a:buFont typeface="+mj-lt"/>
              <a:buAutoNum type="arabicPeriod"/>
            </a:pPr>
            <a:r>
              <a:rPr lang="en-GB" sz="1200" b="1" dirty="0">
                <a:solidFill>
                  <a:schemeClr val="tx1"/>
                </a:solidFill>
              </a:rPr>
              <a:t>Calculate the acceleration in the first 8 seconds of the graph shown below:</a:t>
            </a:r>
          </a:p>
          <a:p>
            <a:pPr marL="228600" indent="-228600">
              <a:lnSpc>
                <a:spcPct val="150000"/>
              </a:lnSpc>
              <a:buFont typeface="+mj-lt"/>
              <a:buAutoNum type="arabicPeriod"/>
            </a:pPr>
            <a:endParaRPr lang="en-GB" sz="1200" b="1" dirty="0">
              <a:solidFill>
                <a:schemeClr val="tx1"/>
              </a:solidFill>
            </a:endParaRPr>
          </a:p>
          <a:p>
            <a:pPr>
              <a:lnSpc>
                <a:spcPct val="200000"/>
              </a:lnSpc>
            </a:pPr>
            <a:r>
              <a:rPr lang="en-GB" sz="1200" b="1" dirty="0">
                <a:solidFill>
                  <a:schemeClr val="tx1"/>
                </a:solidFill>
              </a:rPr>
              <a:t>………………………………………………………………………………………..</a:t>
            </a:r>
          </a:p>
          <a:p>
            <a:pPr>
              <a:lnSpc>
                <a:spcPct val="200000"/>
              </a:lnSpc>
            </a:pPr>
            <a:r>
              <a:rPr lang="en-GB" sz="1200" b="1" dirty="0">
                <a:solidFill>
                  <a:schemeClr val="tx1"/>
                </a:solidFill>
              </a:rPr>
              <a:t>………………………………………………………………………………………..</a:t>
            </a:r>
          </a:p>
          <a:p>
            <a:pPr>
              <a:lnSpc>
                <a:spcPct val="200000"/>
              </a:lnSpc>
            </a:pPr>
            <a:r>
              <a:rPr lang="en-GB" sz="1200" b="1" dirty="0">
                <a:solidFill>
                  <a:schemeClr val="tx1"/>
                </a:solidFill>
              </a:rPr>
              <a:t>………………………………………………………………………………………..</a:t>
            </a:r>
          </a:p>
          <a:p>
            <a:pPr>
              <a:lnSpc>
                <a:spcPct val="200000"/>
              </a:lnSpc>
            </a:pPr>
            <a:endParaRPr lang="en-GB" sz="1200" b="1" dirty="0">
              <a:solidFill>
                <a:schemeClr val="tx1"/>
              </a:solidFill>
            </a:endParaRPr>
          </a:p>
          <a:p>
            <a:pPr>
              <a:lnSpc>
                <a:spcPct val="150000"/>
              </a:lnSpc>
            </a:pPr>
            <a:r>
              <a:rPr lang="en-GB" sz="1200" b="1" dirty="0">
                <a:solidFill>
                  <a:schemeClr val="tx1"/>
                </a:solidFill>
              </a:rPr>
              <a:t> </a:t>
            </a:r>
          </a:p>
          <a:p>
            <a:pPr marL="228600" indent="-228600">
              <a:lnSpc>
                <a:spcPct val="150000"/>
              </a:lnSpc>
              <a:buFont typeface="+mj-lt"/>
              <a:buAutoNum type="arabicPeriod" startAt="2"/>
            </a:pPr>
            <a:r>
              <a:rPr lang="en-GB" sz="1200" b="1" dirty="0">
                <a:solidFill>
                  <a:schemeClr val="tx1"/>
                </a:solidFill>
              </a:rPr>
              <a:t>Use the graph below to calculate the acceleration during the following times:</a:t>
            </a: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228600" indent="-228600">
              <a:lnSpc>
                <a:spcPct val="150000"/>
              </a:lnSpc>
              <a:buFont typeface="+mj-lt"/>
              <a:buAutoNum type="arabicPeriod" startAt="2"/>
            </a:pPr>
            <a:endParaRPr lang="en-GB" sz="1200" b="1" dirty="0">
              <a:solidFill>
                <a:schemeClr val="tx1"/>
              </a:solidFill>
            </a:endParaRPr>
          </a:p>
          <a:p>
            <a:pPr marL="685800" lvl="1" indent="-228600">
              <a:lnSpc>
                <a:spcPct val="150000"/>
              </a:lnSpc>
              <a:buFont typeface="+mj-lt"/>
              <a:buAutoNum type="alphaLcParenR"/>
            </a:pPr>
            <a:r>
              <a:rPr lang="en-GB" sz="1200" b="1" dirty="0">
                <a:solidFill>
                  <a:schemeClr val="tx1"/>
                </a:solidFill>
              </a:rPr>
              <a:t>The first five seconds of the journey:</a:t>
            </a:r>
          </a:p>
          <a:p>
            <a:pPr lvl="1">
              <a:lnSpc>
                <a:spcPct val="150000"/>
              </a:lnSpc>
            </a:pPr>
            <a:r>
              <a:rPr lang="en-GB" sz="1200" b="1" dirty="0">
                <a:solidFill>
                  <a:schemeClr val="tx1"/>
                </a:solidFill>
              </a:rPr>
              <a:t>……………………………………………………………………………………………………………………………………………………………………………………………………………………………………………………………………………………………………</a:t>
            </a:r>
          </a:p>
          <a:p>
            <a:pPr lvl="1">
              <a:lnSpc>
                <a:spcPct val="150000"/>
              </a:lnSpc>
            </a:pPr>
            <a:r>
              <a:rPr lang="en-GB" sz="1200" b="1" dirty="0">
                <a:solidFill>
                  <a:schemeClr val="tx1"/>
                </a:solidFill>
              </a:rPr>
              <a:t>…………………………………………………………………………………………………………………………………………………</a:t>
            </a:r>
          </a:p>
          <a:p>
            <a:pPr marL="685800" lvl="1" indent="-228600">
              <a:lnSpc>
                <a:spcPct val="150000"/>
              </a:lnSpc>
              <a:buFont typeface="+mj-lt"/>
              <a:buAutoNum type="alphaLcParenR" startAt="2"/>
            </a:pPr>
            <a:r>
              <a:rPr lang="en-GB" sz="1200" b="1" dirty="0">
                <a:solidFill>
                  <a:schemeClr val="tx1"/>
                </a:solidFill>
              </a:rPr>
              <a:t>Between 5 seconds and 10 seconds of the journey:</a:t>
            </a:r>
          </a:p>
          <a:p>
            <a:pPr lvl="1">
              <a:lnSpc>
                <a:spcPct val="150000"/>
              </a:lnSpc>
            </a:pPr>
            <a:r>
              <a:rPr lang="en-GB" sz="1200" b="1" dirty="0">
                <a:solidFill>
                  <a:schemeClr val="tx1"/>
                </a:solidFill>
              </a:rPr>
              <a:t>……………………………………………………………………………………………………………………………………………………………………………………………………………………………………………………………………………………………………</a:t>
            </a:r>
          </a:p>
          <a:p>
            <a:pPr lvl="1">
              <a:lnSpc>
                <a:spcPct val="150000"/>
              </a:lnSpc>
            </a:pPr>
            <a:r>
              <a:rPr lang="en-GB" sz="1200" b="1" dirty="0">
                <a:solidFill>
                  <a:schemeClr val="tx1"/>
                </a:solidFill>
              </a:rPr>
              <a:t>…………………………………………………………………………………………………………………………………………………</a:t>
            </a:r>
          </a:p>
          <a:p>
            <a:pPr marL="685800" lvl="1" indent="-228600">
              <a:lnSpc>
                <a:spcPct val="150000"/>
              </a:lnSpc>
              <a:buFont typeface="+mj-lt"/>
              <a:buAutoNum type="alphaLcParenR" startAt="3"/>
            </a:pPr>
            <a:r>
              <a:rPr lang="en-GB" sz="1200" b="1" dirty="0">
                <a:solidFill>
                  <a:schemeClr val="tx1"/>
                </a:solidFill>
              </a:rPr>
              <a:t>The last five seconds of the journey (this will be </a:t>
            </a:r>
            <a:r>
              <a:rPr lang="en-GB" sz="1200" b="1" u="sng" dirty="0">
                <a:solidFill>
                  <a:schemeClr val="tx1"/>
                </a:solidFill>
              </a:rPr>
              <a:t>average</a:t>
            </a:r>
            <a:r>
              <a:rPr lang="en-GB" sz="1200" b="1" dirty="0">
                <a:solidFill>
                  <a:schemeClr val="tx1"/>
                </a:solidFill>
              </a:rPr>
              <a:t> acceleration):</a:t>
            </a:r>
          </a:p>
          <a:p>
            <a:pPr lvl="1">
              <a:lnSpc>
                <a:spcPct val="150000"/>
              </a:lnSpc>
            </a:pPr>
            <a:r>
              <a:rPr lang="en-GB" sz="1200" b="1" dirty="0">
                <a:solidFill>
                  <a:schemeClr val="tx1"/>
                </a:solidFill>
              </a:rPr>
              <a:t>……………………………………………………………………………………………………………………………………………………………………………………………………………………………………………………………………………………………………</a:t>
            </a:r>
          </a:p>
          <a:p>
            <a:pPr lvl="1">
              <a:lnSpc>
                <a:spcPct val="150000"/>
              </a:lnSpc>
            </a:pPr>
            <a:r>
              <a:rPr lang="en-GB" sz="1200" b="1" dirty="0">
                <a:solidFill>
                  <a:schemeClr val="tx1"/>
                </a:solidFill>
              </a:rPr>
              <a:t>…………………………………………………………………………………………………………………………………………………</a:t>
            </a:r>
          </a:p>
          <a:p>
            <a:pPr lvl="1">
              <a:lnSpc>
                <a:spcPct val="150000"/>
              </a:lnSpc>
            </a:pPr>
            <a:endParaRPr lang="en-GB" sz="1200" b="1" dirty="0">
              <a:solidFill>
                <a:schemeClr val="tx1"/>
              </a:solidFill>
            </a:endParaRPr>
          </a:p>
        </p:txBody>
      </p:sp>
      <p:pic>
        <p:nvPicPr>
          <p:cNvPr id="1028" name="Picture 4" descr="NCERT Exemplar Class 9 Science Solutions Chapter 9 - Force and Laws of ...">
            <a:extLst>
              <a:ext uri="{FF2B5EF4-FFF2-40B4-BE49-F238E27FC236}">
                <a16:creationId xmlns:a16="http://schemas.microsoft.com/office/drawing/2014/main" id="{D0C854EA-C729-EC6F-54E5-8CE4076FD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783943"/>
            <a:ext cx="2350827" cy="2069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AD2F3E-F1AE-DD49-C767-0F2E87B23117}"/>
              </a:ext>
            </a:extLst>
          </p:cNvPr>
          <p:cNvPicPr>
            <a:picLocks noChangeAspect="1"/>
          </p:cNvPicPr>
          <p:nvPr/>
        </p:nvPicPr>
        <p:blipFill>
          <a:blip r:embed="rId3"/>
          <a:stretch>
            <a:fillRect/>
          </a:stretch>
        </p:blipFill>
        <p:spPr>
          <a:xfrm>
            <a:off x="1751625" y="3151747"/>
            <a:ext cx="3354749" cy="2436999"/>
          </a:xfrm>
          <a:prstGeom prst="rect">
            <a:avLst/>
          </a:prstGeom>
        </p:spPr>
      </p:pic>
      <p:sp>
        <p:nvSpPr>
          <p:cNvPr id="2" name="Slide Number Placeholder 1">
            <a:extLst>
              <a:ext uri="{FF2B5EF4-FFF2-40B4-BE49-F238E27FC236}">
                <a16:creationId xmlns:a16="http://schemas.microsoft.com/office/drawing/2014/main" id="{DA5EDDBA-DABE-8045-DE08-2E5680294F81}"/>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2184917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1142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to construct and interpret a velocity – time relationship graph</a:t>
            </a:r>
            <a:r>
              <a:rPr lang="en-GB" sz="1200" b="1" dirty="0"/>
              <a:t>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40597"/>
            <a:ext cx="6311900" cy="646331"/>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t>This lesson helps us understand how to illustrate a journey with changing speed on a velocity –time graph, calculate the acceleration and determine the distance travelled.</a:t>
            </a:r>
          </a:p>
        </p:txBody>
      </p:sp>
      <p:sp>
        <p:nvSpPr>
          <p:cNvPr id="7" name="TextBox 6">
            <a:extLst>
              <a:ext uri="{FF2B5EF4-FFF2-40B4-BE49-F238E27FC236}">
                <a16:creationId xmlns:a16="http://schemas.microsoft.com/office/drawing/2014/main" id="{4ED83005-1865-5509-FFE6-5C3201C2FD32}"/>
              </a:ext>
            </a:extLst>
          </p:cNvPr>
          <p:cNvSpPr txBox="1"/>
          <p:nvPr/>
        </p:nvSpPr>
        <p:spPr>
          <a:xfrm>
            <a:off x="273050" y="2212671"/>
            <a:ext cx="6311900" cy="5139869"/>
          </a:xfrm>
          <a:prstGeom prst="rect">
            <a:avLst/>
          </a:prstGeom>
          <a:noFill/>
          <a:ln w="28575">
            <a:noFill/>
          </a:ln>
        </p:spPr>
        <p:txBody>
          <a:bodyPr wrap="square" lIns="91440" tIns="45720" rIns="91440" bIns="45720" rtlCol="0" anchor="t">
            <a:spAutoFit/>
          </a:bodyPr>
          <a:lstStyle/>
          <a:p>
            <a:r>
              <a:rPr lang="en-GB" sz="1200" b="1" dirty="0"/>
              <a:t>Task 1:  I do</a:t>
            </a:r>
          </a:p>
          <a:p>
            <a:endParaRPr lang="en-GB" sz="1400" b="1" dirty="0"/>
          </a:p>
          <a:p>
            <a:r>
              <a:rPr lang="en-GB" sz="1200" dirty="0"/>
              <a:t>Label the different parts of the graph.</a:t>
            </a:r>
          </a:p>
          <a:p>
            <a:endParaRPr lang="en-GB" sz="1200" dirty="0"/>
          </a:p>
          <a:p>
            <a:endParaRPr lang="en-GB" sz="1200"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p:txBody>
      </p:sp>
      <p:pic>
        <p:nvPicPr>
          <p:cNvPr id="13" name="Picture 12">
            <a:extLst>
              <a:ext uri="{FF2B5EF4-FFF2-40B4-BE49-F238E27FC236}">
                <a16:creationId xmlns:a16="http://schemas.microsoft.com/office/drawing/2014/main" id="{BE478F66-08F3-D798-668B-4769EAC3301A}"/>
              </a:ext>
            </a:extLst>
          </p:cNvPr>
          <p:cNvPicPr>
            <a:picLocks noChangeAspect="1"/>
          </p:cNvPicPr>
          <p:nvPr/>
        </p:nvPicPr>
        <p:blipFill>
          <a:blip r:embed="rId2"/>
          <a:stretch>
            <a:fillRect/>
          </a:stretch>
        </p:blipFill>
        <p:spPr>
          <a:xfrm>
            <a:off x="494592" y="2920956"/>
            <a:ext cx="3533170" cy="2877312"/>
          </a:xfrm>
          <a:prstGeom prst="rect">
            <a:avLst/>
          </a:prstGeom>
        </p:spPr>
      </p:pic>
      <p:sp>
        <p:nvSpPr>
          <p:cNvPr id="8" name="TextBox 7">
            <a:extLst>
              <a:ext uri="{FF2B5EF4-FFF2-40B4-BE49-F238E27FC236}">
                <a16:creationId xmlns:a16="http://schemas.microsoft.com/office/drawing/2014/main" id="{CEB8E01C-EA92-550E-1E1B-76BD30A92154}"/>
              </a:ext>
            </a:extLst>
          </p:cNvPr>
          <p:cNvSpPr txBox="1"/>
          <p:nvPr/>
        </p:nvSpPr>
        <p:spPr>
          <a:xfrm>
            <a:off x="1934309" y="5644662"/>
            <a:ext cx="1266092" cy="276999"/>
          </a:xfrm>
          <a:prstGeom prst="rect">
            <a:avLst/>
          </a:prstGeom>
          <a:solidFill>
            <a:schemeClr val="bg1"/>
          </a:solidFill>
        </p:spPr>
        <p:txBody>
          <a:bodyPr wrap="square" rtlCol="0">
            <a:spAutoFit/>
          </a:bodyPr>
          <a:lstStyle/>
          <a:p>
            <a:r>
              <a:rPr lang="en-GB" sz="1200" dirty="0"/>
              <a:t>Time in seconds</a:t>
            </a:r>
          </a:p>
        </p:txBody>
      </p:sp>
      <p:sp>
        <p:nvSpPr>
          <p:cNvPr id="9" name="TextBox 8">
            <a:extLst>
              <a:ext uri="{FF2B5EF4-FFF2-40B4-BE49-F238E27FC236}">
                <a16:creationId xmlns:a16="http://schemas.microsoft.com/office/drawing/2014/main" id="{2520EE31-D8EC-7D93-5C36-B8D270787CFE}"/>
              </a:ext>
            </a:extLst>
          </p:cNvPr>
          <p:cNvSpPr txBox="1"/>
          <p:nvPr/>
        </p:nvSpPr>
        <p:spPr>
          <a:xfrm>
            <a:off x="184371" y="3635850"/>
            <a:ext cx="694314" cy="461665"/>
          </a:xfrm>
          <a:prstGeom prst="rect">
            <a:avLst/>
          </a:prstGeom>
          <a:solidFill>
            <a:schemeClr val="bg1"/>
          </a:solidFill>
        </p:spPr>
        <p:txBody>
          <a:bodyPr wrap="square" rtlCol="0">
            <a:spAutoFit/>
          </a:bodyPr>
          <a:lstStyle/>
          <a:p>
            <a:r>
              <a:rPr lang="en-GB" sz="1200" dirty="0"/>
              <a:t>Velocity in m/s</a:t>
            </a:r>
          </a:p>
        </p:txBody>
      </p:sp>
      <p:sp>
        <p:nvSpPr>
          <p:cNvPr id="10" name="TextBox 9">
            <a:extLst>
              <a:ext uri="{FF2B5EF4-FFF2-40B4-BE49-F238E27FC236}">
                <a16:creationId xmlns:a16="http://schemas.microsoft.com/office/drawing/2014/main" id="{F80987A9-4995-83D8-6A2C-F53A5D410437}"/>
              </a:ext>
            </a:extLst>
          </p:cNvPr>
          <p:cNvSpPr txBox="1"/>
          <p:nvPr/>
        </p:nvSpPr>
        <p:spPr>
          <a:xfrm>
            <a:off x="1080198" y="5438519"/>
            <a:ext cx="2897241" cy="261610"/>
          </a:xfrm>
          <a:prstGeom prst="rect">
            <a:avLst/>
          </a:prstGeom>
          <a:solidFill>
            <a:schemeClr val="bg1"/>
          </a:solidFill>
        </p:spPr>
        <p:txBody>
          <a:bodyPr wrap="square" rtlCol="0">
            <a:spAutoFit/>
          </a:bodyPr>
          <a:lstStyle/>
          <a:p>
            <a:r>
              <a:rPr lang="en-GB" sz="1100" dirty="0"/>
              <a:t>0      1      2      3      4      5      6      7      8      9    10</a:t>
            </a:r>
          </a:p>
        </p:txBody>
      </p:sp>
      <p:sp>
        <p:nvSpPr>
          <p:cNvPr id="11" name="TextBox 10">
            <a:extLst>
              <a:ext uri="{FF2B5EF4-FFF2-40B4-BE49-F238E27FC236}">
                <a16:creationId xmlns:a16="http://schemas.microsoft.com/office/drawing/2014/main" id="{72C25CE2-B4B2-3AC0-16CB-3C61F2ADAFBA}"/>
              </a:ext>
            </a:extLst>
          </p:cNvPr>
          <p:cNvSpPr txBox="1"/>
          <p:nvPr/>
        </p:nvSpPr>
        <p:spPr>
          <a:xfrm>
            <a:off x="834014" y="2955485"/>
            <a:ext cx="346668" cy="261610"/>
          </a:xfrm>
          <a:prstGeom prst="rect">
            <a:avLst/>
          </a:prstGeom>
          <a:solidFill>
            <a:schemeClr val="bg1"/>
          </a:solidFill>
        </p:spPr>
        <p:txBody>
          <a:bodyPr wrap="square" rtlCol="0">
            <a:spAutoFit/>
          </a:bodyPr>
          <a:lstStyle/>
          <a:p>
            <a:pPr algn="r"/>
            <a:r>
              <a:rPr lang="en-GB" sz="1100" dirty="0"/>
              <a:t>10</a:t>
            </a:r>
          </a:p>
        </p:txBody>
      </p:sp>
      <p:sp>
        <p:nvSpPr>
          <p:cNvPr id="12" name="TextBox 11">
            <a:extLst>
              <a:ext uri="{FF2B5EF4-FFF2-40B4-BE49-F238E27FC236}">
                <a16:creationId xmlns:a16="http://schemas.microsoft.com/office/drawing/2014/main" id="{EC4A4D25-FF01-4709-84C1-09130A69626F}"/>
              </a:ext>
            </a:extLst>
          </p:cNvPr>
          <p:cNvSpPr txBox="1"/>
          <p:nvPr/>
        </p:nvSpPr>
        <p:spPr>
          <a:xfrm>
            <a:off x="820587" y="3201393"/>
            <a:ext cx="346668" cy="261610"/>
          </a:xfrm>
          <a:prstGeom prst="rect">
            <a:avLst/>
          </a:prstGeom>
          <a:solidFill>
            <a:schemeClr val="bg1"/>
          </a:solidFill>
        </p:spPr>
        <p:txBody>
          <a:bodyPr wrap="square" rtlCol="0">
            <a:spAutoFit/>
          </a:bodyPr>
          <a:lstStyle/>
          <a:p>
            <a:pPr algn="r"/>
            <a:r>
              <a:rPr lang="en-GB" sz="1100" dirty="0"/>
              <a:t>9</a:t>
            </a:r>
          </a:p>
        </p:txBody>
      </p:sp>
      <p:sp>
        <p:nvSpPr>
          <p:cNvPr id="15" name="TextBox 14">
            <a:extLst>
              <a:ext uri="{FF2B5EF4-FFF2-40B4-BE49-F238E27FC236}">
                <a16:creationId xmlns:a16="http://schemas.microsoft.com/office/drawing/2014/main" id="{2AAEDDC2-24B7-E1D3-499C-4A93E0FFE1B5}"/>
              </a:ext>
            </a:extLst>
          </p:cNvPr>
          <p:cNvSpPr txBox="1"/>
          <p:nvPr/>
        </p:nvSpPr>
        <p:spPr>
          <a:xfrm>
            <a:off x="823878" y="3426205"/>
            <a:ext cx="346668" cy="261610"/>
          </a:xfrm>
          <a:prstGeom prst="rect">
            <a:avLst/>
          </a:prstGeom>
          <a:solidFill>
            <a:schemeClr val="bg1"/>
          </a:solidFill>
        </p:spPr>
        <p:txBody>
          <a:bodyPr wrap="square" rtlCol="0">
            <a:spAutoFit/>
          </a:bodyPr>
          <a:lstStyle/>
          <a:p>
            <a:pPr algn="r"/>
            <a:r>
              <a:rPr lang="en-GB" sz="1100" dirty="0"/>
              <a:t>8</a:t>
            </a:r>
          </a:p>
        </p:txBody>
      </p:sp>
      <p:sp>
        <p:nvSpPr>
          <p:cNvPr id="16" name="TextBox 15">
            <a:extLst>
              <a:ext uri="{FF2B5EF4-FFF2-40B4-BE49-F238E27FC236}">
                <a16:creationId xmlns:a16="http://schemas.microsoft.com/office/drawing/2014/main" id="{58FA2273-91F8-F840-122F-7D8C220928E2}"/>
              </a:ext>
            </a:extLst>
          </p:cNvPr>
          <p:cNvSpPr txBox="1"/>
          <p:nvPr/>
        </p:nvSpPr>
        <p:spPr>
          <a:xfrm>
            <a:off x="820587" y="3647737"/>
            <a:ext cx="346668" cy="261610"/>
          </a:xfrm>
          <a:prstGeom prst="rect">
            <a:avLst/>
          </a:prstGeom>
          <a:solidFill>
            <a:schemeClr val="bg1"/>
          </a:solidFill>
        </p:spPr>
        <p:txBody>
          <a:bodyPr wrap="square" rtlCol="0">
            <a:spAutoFit/>
          </a:bodyPr>
          <a:lstStyle/>
          <a:p>
            <a:pPr algn="r"/>
            <a:r>
              <a:rPr lang="en-GB" sz="1100" dirty="0"/>
              <a:t>7</a:t>
            </a:r>
          </a:p>
        </p:txBody>
      </p:sp>
      <p:sp>
        <p:nvSpPr>
          <p:cNvPr id="17" name="TextBox 16">
            <a:extLst>
              <a:ext uri="{FF2B5EF4-FFF2-40B4-BE49-F238E27FC236}">
                <a16:creationId xmlns:a16="http://schemas.microsoft.com/office/drawing/2014/main" id="{77BFBED8-C599-08E4-7EA4-7B6250940F5E}"/>
              </a:ext>
            </a:extLst>
          </p:cNvPr>
          <p:cNvSpPr txBox="1"/>
          <p:nvPr/>
        </p:nvSpPr>
        <p:spPr>
          <a:xfrm>
            <a:off x="817296" y="3890938"/>
            <a:ext cx="346668" cy="261610"/>
          </a:xfrm>
          <a:prstGeom prst="rect">
            <a:avLst/>
          </a:prstGeom>
          <a:solidFill>
            <a:schemeClr val="bg1"/>
          </a:solidFill>
        </p:spPr>
        <p:txBody>
          <a:bodyPr wrap="square" rtlCol="0">
            <a:spAutoFit/>
          </a:bodyPr>
          <a:lstStyle/>
          <a:p>
            <a:pPr algn="r"/>
            <a:r>
              <a:rPr lang="en-GB" sz="1100" dirty="0"/>
              <a:t>6</a:t>
            </a:r>
          </a:p>
        </p:txBody>
      </p:sp>
      <p:sp>
        <p:nvSpPr>
          <p:cNvPr id="18" name="TextBox 17">
            <a:extLst>
              <a:ext uri="{FF2B5EF4-FFF2-40B4-BE49-F238E27FC236}">
                <a16:creationId xmlns:a16="http://schemas.microsoft.com/office/drawing/2014/main" id="{7903CC60-2900-D0B0-653B-D3F0B151B372}"/>
              </a:ext>
            </a:extLst>
          </p:cNvPr>
          <p:cNvSpPr txBox="1"/>
          <p:nvPr/>
        </p:nvSpPr>
        <p:spPr>
          <a:xfrm>
            <a:off x="812184" y="4116426"/>
            <a:ext cx="346668" cy="261610"/>
          </a:xfrm>
          <a:prstGeom prst="rect">
            <a:avLst/>
          </a:prstGeom>
          <a:solidFill>
            <a:schemeClr val="bg1"/>
          </a:solidFill>
        </p:spPr>
        <p:txBody>
          <a:bodyPr wrap="square" rtlCol="0">
            <a:spAutoFit/>
          </a:bodyPr>
          <a:lstStyle/>
          <a:p>
            <a:pPr algn="r"/>
            <a:r>
              <a:rPr lang="en-GB" sz="1100" dirty="0"/>
              <a:t>5</a:t>
            </a:r>
          </a:p>
        </p:txBody>
      </p:sp>
      <p:sp>
        <p:nvSpPr>
          <p:cNvPr id="19" name="TextBox 18">
            <a:extLst>
              <a:ext uri="{FF2B5EF4-FFF2-40B4-BE49-F238E27FC236}">
                <a16:creationId xmlns:a16="http://schemas.microsoft.com/office/drawing/2014/main" id="{FFF1805E-0A2F-E7BF-32EA-AE6B637DCC76}"/>
              </a:ext>
            </a:extLst>
          </p:cNvPr>
          <p:cNvSpPr txBox="1"/>
          <p:nvPr/>
        </p:nvSpPr>
        <p:spPr>
          <a:xfrm>
            <a:off x="812184" y="4351325"/>
            <a:ext cx="346668" cy="261610"/>
          </a:xfrm>
          <a:prstGeom prst="rect">
            <a:avLst/>
          </a:prstGeom>
          <a:solidFill>
            <a:schemeClr val="bg1"/>
          </a:solidFill>
        </p:spPr>
        <p:txBody>
          <a:bodyPr wrap="square" rtlCol="0">
            <a:spAutoFit/>
          </a:bodyPr>
          <a:lstStyle/>
          <a:p>
            <a:pPr algn="r"/>
            <a:r>
              <a:rPr lang="en-GB" sz="1100" dirty="0"/>
              <a:t>4</a:t>
            </a:r>
          </a:p>
        </p:txBody>
      </p:sp>
      <p:sp>
        <p:nvSpPr>
          <p:cNvPr id="20" name="TextBox 19">
            <a:extLst>
              <a:ext uri="{FF2B5EF4-FFF2-40B4-BE49-F238E27FC236}">
                <a16:creationId xmlns:a16="http://schemas.microsoft.com/office/drawing/2014/main" id="{24404A71-6C83-58BB-52BC-96B200368057}"/>
              </a:ext>
            </a:extLst>
          </p:cNvPr>
          <p:cNvSpPr txBox="1"/>
          <p:nvPr/>
        </p:nvSpPr>
        <p:spPr>
          <a:xfrm>
            <a:off x="812184" y="4595046"/>
            <a:ext cx="346668" cy="261610"/>
          </a:xfrm>
          <a:prstGeom prst="rect">
            <a:avLst/>
          </a:prstGeom>
          <a:solidFill>
            <a:schemeClr val="bg1"/>
          </a:solidFill>
        </p:spPr>
        <p:txBody>
          <a:bodyPr wrap="square" rtlCol="0">
            <a:spAutoFit/>
          </a:bodyPr>
          <a:lstStyle/>
          <a:p>
            <a:pPr algn="r"/>
            <a:r>
              <a:rPr lang="en-GB" sz="1100" dirty="0"/>
              <a:t>3</a:t>
            </a:r>
          </a:p>
        </p:txBody>
      </p:sp>
      <p:sp>
        <p:nvSpPr>
          <p:cNvPr id="21" name="TextBox 20">
            <a:extLst>
              <a:ext uri="{FF2B5EF4-FFF2-40B4-BE49-F238E27FC236}">
                <a16:creationId xmlns:a16="http://schemas.microsoft.com/office/drawing/2014/main" id="{7214BD78-3D2B-C4F8-0F8B-B2FECA4D85E9}"/>
              </a:ext>
            </a:extLst>
          </p:cNvPr>
          <p:cNvSpPr txBox="1"/>
          <p:nvPr/>
        </p:nvSpPr>
        <p:spPr>
          <a:xfrm>
            <a:off x="812184" y="4811712"/>
            <a:ext cx="346668" cy="261610"/>
          </a:xfrm>
          <a:prstGeom prst="rect">
            <a:avLst/>
          </a:prstGeom>
          <a:solidFill>
            <a:schemeClr val="bg1"/>
          </a:solidFill>
        </p:spPr>
        <p:txBody>
          <a:bodyPr wrap="square" rtlCol="0">
            <a:spAutoFit/>
          </a:bodyPr>
          <a:lstStyle/>
          <a:p>
            <a:pPr algn="r"/>
            <a:r>
              <a:rPr lang="en-GB" sz="1100" dirty="0"/>
              <a:t>2</a:t>
            </a:r>
          </a:p>
        </p:txBody>
      </p:sp>
      <p:sp>
        <p:nvSpPr>
          <p:cNvPr id="22" name="TextBox 21">
            <a:extLst>
              <a:ext uri="{FF2B5EF4-FFF2-40B4-BE49-F238E27FC236}">
                <a16:creationId xmlns:a16="http://schemas.microsoft.com/office/drawing/2014/main" id="{44F8863A-CEE5-91C0-F8CF-ADF4D6E1A82B}"/>
              </a:ext>
            </a:extLst>
          </p:cNvPr>
          <p:cNvSpPr txBox="1"/>
          <p:nvPr/>
        </p:nvSpPr>
        <p:spPr>
          <a:xfrm>
            <a:off x="818205" y="5021516"/>
            <a:ext cx="346668" cy="261610"/>
          </a:xfrm>
          <a:prstGeom prst="rect">
            <a:avLst/>
          </a:prstGeom>
          <a:solidFill>
            <a:schemeClr val="bg1"/>
          </a:solidFill>
        </p:spPr>
        <p:txBody>
          <a:bodyPr wrap="square" rtlCol="0">
            <a:spAutoFit/>
          </a:bodyPr>
          <a:lstStyle/>
          <a:p>
            <a:pPr algn="r"/>
            <a:r>
              <a:rPr lang="en-GB" sz="1100" dirty="0"/>
              <a:t>1</a:t>
            </a:r>
          </a:p>
        </p:txBody>
      </p:sp>
      <p:sp>
        <p:nvSpPr>
          <p:cNvPr id="23" name="TextBox 22">
            <a:extLst>
              <a:ext uri="{FF2B5EF4-FFF2-40B4-BE49-F238E27FC236}">
                <a16:creationId xmlns:a16="http://schemas.microsoft.com/office/drawing/2014/main" id="{FF046E4C-7C5F-F65C-39A2-14ABA9FD1746}"/>
              </a:ext>
            </a:extLst>
          </p:cNvPr>
          <p:cNvSpPr txBox="1"/>
          <p:nvPr/>
        </p:nvSpPr>
        <p:spPr>
          <a:xfrm>
            <a:off x="825611" y="5256415"/>
            <a:ext cx="346668" cy="261610"/>
          </a:xfrm>
          <a:prstGeom prst="rect">
            <a:avLst/>
          </a:prstGeom>
          <a:solidFill>
            <a:schemeClr val="bg1"/>
          </a:solidFill>
        </p:spPr>
        <p:txBody>
          <a:bodyPr wrap="square" rtlCol="0">
            <a:spAutoFit/>
          </a:bodyPr>
          <a:lstStyle/>
          <a:p>
            <a:pPr algn="r"/>
            <a:r>
              <a:rPr lang="en-GB" sz="1100" dirty="0"/>
              <a:t>0</a:t>
            </a:r>
          </a:p>
        </p:txBody>
      </p:sp>
      <p:sp>
        <p:nvSpPr>
          <p:cNvPr id="26" name="Slide Number Placeholder 25">
            <a:extLst>
              <a:ext uri="{FF2B5EF4-FFF2-40B4-BE49-F238E27FC236}">
                <a16:creationId xmlns:a16="http://schemas.microsoft.com/office/drawing/2014/main" id="{EEAB386A-7D3E-9678-1DC5-355631279716}"/>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13052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i="0" u="sng" kern="1200" dirty="0">
                          <a:solidFill>
                            <a:schemeClr val="tx1"/>
                          </a:solidFill>
                          <a:effectLst/>
                          <a:latin typeface="+mn-lt"/>
                          <a:ea typeface="+mn-ea"/>
                          <a:cs typeface="+mn-cs"/>
                        </a:rPr>
                        <a:t>Velocity-time graphs</a:t>
                      </a:r>
                    </a:p>
                    <a:p>
                      <a:pPr>
                        <a:lnSpc>
                          <a:spcPct val="150000"/>
                        </a:lnSpc>
                      </a:pPr>
                      <a:r>
                        <a:rPr lang="en-GB" sz="1200" b="0" kern="1200" dirty="0">
                          <a:solidFill>
                            <a:schemeClr val="tx1"/>
                          </a:solidFill>
                          <a:effectLst/>
                          <a:latin typeface="+mn-lt"/>
                          <a:ea typeface="+mn-ea"/>
                          <a:cs typeface="+mn-cs"/>
                        </a:rPr>
                        <a:t>Determining acceleration</a:t>
                      </a:r>
                    </a:p>
                    <a:p>
                      <a:pPr>
                        <a:lnSpc>
                          <a:spcPct val="150000"/>
                        </a:lnSpc>
                      </a:pPr>
                      <a:r>
                        <a:rPr lang="en-GB" sz="1200" b="0" kern="1200" dirty="0">
                          <a:solidFill>
                            <a:schemeClr val="tx1"/>
                          </a:solidFill>
                          <a:effectLst/>
                          <a:latin typeface="+mn-lt"/>
                          <a:ea typeface="+mn-ea"/>
                          <a:cs typeface="+mn-cs"/>
                        </a:rPr>
                        <a:t>If an object moves along a straight line, its motion can be represented by a velocity-time graph. The gradient of the line is equal to the acceleration of the object.</a:t>
                      </a: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b="1"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The table shows what each section of the graph represents</a:t>
                      </a:r>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350" b="0" i="0" kern="1200" dirty="0">
                          <a:solidFill>
                            <a:schemeClr val="lt1"/>
                          </a:solidFill>
                          <a:effectLst/>
                          <a:latin typeface="+mn-lt"/>
                          <a:ea typeface="+mn-ea"/>
                          <a:cs typeface="+mn-cs"/>
                        </a:rPr>
                        <a:t>:</a:t>
                      </a:r>
                      <a:r>
                        <a:rPr lang="en-GB" sz="1200" b="1" i="0" kern="1200" dirty="0">
                          <a:solidFill>
                            <a:schemeClr val="tx1"/>
                          </a:solidFill>
                          <a:effectLst/>
                          <a:latin typeface="+mn-lt"/>
                          <a:ea typeface="+mn-ea"/>
                          <a:cs typeface="+mn-cs"/>
                        </a:rPr>
                        <a:t>Calculating displacement - higher</a:t>
                      </a:r>
                    </a:p>
                    <a:p>
                      <a:pPr fontAlgn="t">
                        <a:lnSpc>
                          <a:spcPct val="150000"/>
                        </a:lnSpc>
                      </a:pPr>
                      <a:r>
                        <a:rPr lang="en-GB" sz="1200" b="0" i="0" kern="1200" dirty="0">
                          <a:solidFill>
                            <a:schemeClr val="tx1"/>
                          </a:solidFill>
                          <a:effectLst/>
                          <a:latin typeface="+mn-lt"/>
                          <a:ea typeface="+mn-ea"/>
                          <a:cs typeface="+mn-cs"/>
                        </a:rPr>
                        <a:t>The displacement of an object can be calculated from the area under a velocity-time graph.             The area under the graph can be calculated by:</a:t>
                      </a:r>
                    </a:p>
                    <a:p>
                      <a:pPr marL="171450" indent="-171450">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using geometry (if the lines are straight)</a:t>
                      </a:r>
                    </a:p>
                    <a:p>
                      <a:pPr marL="171450" indent="-171450">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counting the squares beneath the line (particularly if the lines are curved)</a:t>
                      </a:r>
                    </a:p>
                    <a:p>
                      <a:pPr>
                        <a:lnSpc>
                          <a:spcPct val="150000"/>
                        </a:lnSpc>
                      </a:pPr>
                      <a:r>
                        <a:rPr lang="en-GB" sz="1200" b="1" i="0" kern="1200" dirty="0" err="1">
                          <a:solidFill>
                            <a:schemeClr val="tx1"/>
                          </a:solidFill>
                          <a:effectLst/>
                          <a:latin typeface="+mn-lt"/>
                          <a:ea typeface="+mn-ea"/>
                          <a:cs typeface="+mn-cs"/>
                        </a:rPr>
                        <a:t>Eg</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Calculate the total displacement of the object, whose motion is represented by the velocity-time graph below.</a:t>
                      </a:r>
                    </a:p>
                    <a:p>
                      <a:pPr>
                        <a:lnSpc>
                          <a:spcPct val="150000"/>
                        </a:lnSpc>
                      </a:pPr>
                      <a:endParaRPr lang="en-GB" sz="1200" b="1"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624E906F-900D-D9F0-F7CF-8F0ECF31BD3C}"/>
              </a:ext>
            </a:extLst>
          </p:cNvPr>
          <p:cNvPicPr>
            <a:picLocks noChangeAspect="1"/>
          </p:cNvPicPr>
          <p:nvPr/>
        </p:nvPicPr>
        <p:blipFill>
          <a:blip r:embed="rId2"/>
          <a:stretch>
            <a:fillRect/>
          </a:stretch>
        </p:blipFill>
        <p:spPr>
          <a:xfrm>
            <a:off x="1614115" y="1577818"/>
            <a:ext cx="2456734" cy="1729925"/>
          </a:xfrm>
          <a:prstGeom prst="rect">
            <a:avLst/>
          </a:prstGeom>
        </p:spPr>
      </p:pic>
      <p:pic>
        <p:nvPicPr>
          <p:cNvPr id="7" name="Picture 6">
            <a:extLst>
              <a:ext uri="{FF2B5EF4-FFF2-40B4-BE49-F238E27FC236}">
                <a16:creationId xmlns:a16="http://schemas.microsoft.com/office/drawing/2014/main" id="{A174C236-4155-E653-789E-D4579E4895AA}"/>
              </a:ext>
            </a:extLst>
          </p:cNvPr>
          <p:cNvPicPr>
            <a:picLocks noChangeAspect="1"/>
          </p:cNvPicPr>
          <p:nvPr/>
        </p:nvPicPr>
        <p:blipFill>
          <a:blip r:embed="rId3"/>
          <a:stretch>
            <a:fillRect/>
          </a:stretch>
        </p:blipFill>
        <p:spPr>
          <a:xfrm>
            <a:off x="813917" y="3715816"/>
            <a:ext cx="5230166" cy="1262454"/>
          </a:xfrm>
          <a:prstGeom prst="rect">
            <a:avLst/>
          </a:prstGeom>
        </p:spPr>
      </p:pic>
      <p:pic>
        <p:nvPicPr>
          <p:cNvPr id="9" name="Picture 8">
            <a:extLst>
              <a:ext uri="{FF2B5EF4-FFF2-40B4-BE49-F238E27FC236}">
                <a16:creationId xmlns:a16="http://schemas.microsoft.com/office/drawing/2014/main" id="{73C5537D-07CD-FCC0-6B22-47B96DD526D3}"/>
              </a:ext>
            </a:extLst>
          </p:cNvPr>
          <p:cNvPicPr>
            <a:picLocks noChangeAspect="1"/>
          </p:cNvPicPr>
          <p:nvPr/>
        </p:nvPicPr>
        <p:blipFill>
          <a:blip r:embed="rId4"/>
          <a:stretch>
            <a:fillRect/>
          </a:stretch>
        </p:blipFill>
        <p:spPr>
          <a:xfrm>
            <a:off x="3100512" y="6838245"/>
            <a:ext cx="2147349" cy="1922853"/>
          </a:xfrm>
          <a:prstGeom prst="rect">
            <a:avLst/>
          </a:prstGeom>
        </p:spPr>
      </p:pic>
      <p:sp>
        <p:nvSpPr>
          <p:cNvPr id="3" name="Slide Number Placeholder 2">
            <a:extLst>
              <a:ext uri="{FF2B5EF4-FFF2-40B4-BE49-F238E27FC236}">
                <a16:creationId xmlns:a16="http://schemas.microsoft.com/office/drawing/2014/main" id="{26C632DC-2FD3-DCB7-F9B4-BAAD681922D1}"/>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045526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226629283"/>
              </p:ext>
            </p:extLst>
          </p:nvPr>
        </p:nvGraphicFramePr>
        <p:xfrm>
          <a:off x="348915" y="324855"/>
          <a:ext cx="6160170" cy="829271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6090832">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i="0" kern="1200" dirty="0">
                          <a:solidFill>
                            <a:schemeClr val="tx1"/>
                          </a:solidFill>
                          <a:effectLst/>
                          <a:latin typeface="+mn-lt"/>
                          <a:ea typeface="+mn-ea"/>
                          <a:cs typeface="+mn-cs"/>
                        </a:rPr>
                        <a:t>Here, the displacement can be found by calculating the total area of the shaded sections below the line.</a:t>
                      </a:r>
                    </a:p>
                    <a:p>
                      <a:pPr>
                        <a:lnSpc>
                          <a:spcPct val="150000"/>
                        </a:lnSpc>
                      </a:pPr>
                      <a:r>
                        <a:rPr lang="en-GB" sz="1200" b="0" i="0" kern="1200" dirty="0">
                          <a:solidFill>
                            <a:schemeClr val="tx1"/>
                          </a:solidFill>
                          <a:effectLst/>
                          <a:latin typeface="+mn-lt"/>
                          <a:ea typeface="+mn-ea"/>
                          <a:cs typeface="+mn-cs"/>
                        </a:rPr>
                        <a:t>Find the area of the triangle:</a:t>
                      </a:r>
                    </a:p>
                    <a:p>
                      <a:pPr>
                        <a:lnSpc>
                          <a:spcPct val="150000"/>
                        </a:lnSpc>
                      </a:pPr>
                      <a:endParaRPr lang="en-GB" sz="1200" dirty="0"/>
                    </a:p>
                    <a:p>
                      <a:pPr>
                        <a:lnSpc>
                          <a:spcPct val="150000"/>
                        </a:lnSpc>
                      </a:pPr>
                      <a:r>
                        <a:rPr lang="en-GB" sz="1200" dirty="0"/>
                        <a:t>                                                                                                     </a:t>
                      </a:r>
                    </a:p>
                    <a:p>
                      <a:pPr>
                        <a:lnSpc>
                          <a:spcPct val="150000"/>
                        </a:lnSpc>
                      </a:pPr>
                      <a:r>
                        <a:rPr lang="en-GB" sz="1200" b="0" i="0" kern="1200" dirty="0">
                          <a:solidFill>
                            <a:schemeClr val="tx1"/>
                          </a:solidFill>
                          <a:effectLst/>
                          <a:latin typeface="+mn-lt"/>
                          <a:ea typeface="+mn-ea"/>
                          <a:cs typeface="+mn-cs"/>
                        </a:rPr>
                        <a:t>Find the area of the rectangle:</a:t>
                      </a:r>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Add the areas together to find the total displacement:</a:t>
                      </a:r>
                    </a:p>
                    <a:p>
                      <a:pPr>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b="0" i="0" kern="1200" dirty="0">
                        <a:solidFill>
                          <a:schemeClr val="tx1"/>
                        </a:solidFill>
                        <a:effectLst/>
                        <a:latin typeface="+mn-lt"/>
                        <a:ea typeface="+mn-ea"/>
                        <a:cs typeface="+mn-cs"/>
                      </a:endParaRPr>
                    </a:p>
                    <a:p>
                      <a:pPr>
                        <a:lnSpc>
                          <a:spcPct val="150000"/>
                        </a:lnSpc>
                      </a:pPr>
                      <a:r>
                        <a:rPr lang="en-GB" sz="1200" b="1" i="0" kern="1200" dirty="0">
                          <a:solidFill>
                            <a:schemeClr val="tx1"/>
                          </a:solidFill>
                          <a:effectLst/>
                          <a:latin typeface="+mn-lt"/>
                          <a:ea typeface="+mn-ea"/>
                          <a:cs typeface="+mn-cs"/>
                        </a:rPr>
                        <a:t>Estimating the area under a curve - HT</a:t>
                      </a:r>
                    </a:p>
                    <a:p>
                      <a:pPr>
                        <a:lnSpc>
                          <a:spcPct val="150000"/>
                        </a:lnSpc>
                      </a:pPr>
                      <a:r>
                        <a:rPr lang="en-GB" sz="1200" b="0" kern="1200" dirty="0">
                          <a:solidFill>
                            <a:schemeClr val="tx1"/>
                          </a:solidFill>
                          <a:effectLst/>
                          <a:latin typeface="+mn-lt"/>
                          <a:ea typeface="+mn-ea"/>
                          <a:cs typeface="+mn-cs"/>
                        </a:rPr>
                        <a:t>The area under a curve can be estimated by dividing it into triangles, rectangles and trapeziums.</a:t>
                      </a:r>
                    </a:p>
                    <a:p>
                      <a:pPr>
                        <a:lnSpc>
                          <a:spcPct val="150000"/>
                        </a:lnSpc>
                      </a:pPr>
                      <a:r>
                        <a:rPr lang="en-GB" sz="1200" b="0" kern="1200" dirty="0">
                          <a:solidFill>
                            <a:schemeClr val="tx1"/>
                          </a:solidFill>
                          <a:effectLst/>
                          <a:latin typeface="+mn-lt"/>
                          <a:ea typeface="+mn-ea"/>
                          <a:cs typeface="+mn-cs"/>
                        </a:rPr>
                        <a:t>If we have a speed-time or velocity-time graph, the distance travelled can be estimated by finding the area.</a:t>
                      </a:r>
                    </a:p>
                    <a:p>
                      <a:pPr>
                        <a:lnSpc>
                          <a:spcPct val="150000"/>
                        </a:lnSpc>
                      </a:pPr>
                      <a:r>
                        <a:rPr lang="en-GB" sz="1200" b="0" kern="1200" dirty="0">
                          <a:solidFill>
                            <a:schemeClr val="tx1"/>
                          </a:solidFill>
                          <a:effectLst/>
                          <a:latin typeface="+mn-lt"/>
                          <a:ea typeface="+mn-ea"/>
                          <a:cs typeface="+mn-cs"/>
                        </a:rPr>
                        <a:t>Example</a:t>
                      </a:r>
                    </a:p>
                    <a:p>
                      <a:pPr>
                        <a:lnSpc>
                          <a:spcPct val="150000"/>
                        </a:lnSpc>
                      </a:pPr>
                      <a:r>
                        <a:rPr lang="en-GB" sz="1200" b="0" kern="1200" dirty="0">
                          <a:solidFill>
                            <a:schemeClr val="tx1"/>
                          </a:solidFill>
                          <a:effectLst/>
                          <a:latin typeface="+mn-lt"/>
                          <a:ea typeface="+mn-ea"/>
                          <a:cs typeface="+mn-cs"/>
                        </a:rPr>
                        <a:t>The velocity of a sledge as it slides down a hill is shown in the graph.</a:t>
                      </a:r>
                    </a:p>
                    <a:p>
                      <a:pPr>
                        <a:lnSpc>
                          <a:spcPct val="150000"/>
                        </a:lnSpc>
                      </a:pPr>
                      <a:r>
                        <a:rPr lang="en-GB" sz="1200" b="0" kern="1200" dirty="0">
                          <a:solidFill>
                            <a:schemeClr val="tx1"/>
                          </a:solidFill>
                          <a:effectLst/>
                          <a:latin typeface="+mn-lt"/>
                          <a:ea typeface="+mn-ea"/>
                          <a:cs typeface="+mn-cs"/>
                        </a:rPr>
                        <a:t>Find the distance travelled by the sledge over its 30 second journey.</a:t>
                      </a:r>
                    </a:p>
                    <a:p>
                      <a:pPr>
                        <a:lnSpc>
                          <a:spcPct val="150000"/>
                        </a:lnSpc>
                      </a:pPr>
                      <a:r>
                        <a:rPr lang="en-GB" sz="1200" b="0" kern="1200" dirty="0">
                          <a:solidFill>
                            <a:schemeClr val="tx1"/>
                          </a:solidFill>
                          <a:effectLst/>
                          <a:latin typeface="+mn-lt"/>
                          <a:ea typeface="+mn-ea"/>
                          <a:cs typeface="+mn-cs"/>
                        </a:rPr>
                        <a:t>Vertical lines every 4 seconds along the horizontal axis have been added and points joined to make triangles, rectangles or trapeziums that approximate to the curve.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a:extLst>
              <a:ext uri="{FF2B5EF4-FFF2-40B4-BE49-F238E27FC236}">
                <a16:creationId xmlns:a16="http://schemas.microsoft.com/office/drawing/2014/main" id="{7C912FCE-78DA-967A-4742-C93219C9FC20}"/>
              </a:ext>
            </a:extLst>
          </p:cNvPr>
          <p:cNvPicPr>
            <a:picLocks noChangeAspect="1"/>
          </p:cNvPicPr>
          <p:nvPr/>
        </p:nvPicPr>
        <p:blipFill>
          <a:blip r:embed="rId2"/>
          <a:stretch>
            <a:fillRect/>
          </a:stretch>
        </p:blipFill>
        <p:spPr>
          <a:xfrm>
            <a:off x="2633951" y="1024930"/>
            <a:ext cx="1359673" cy="679837"/>
          </a:xfrm>
          <a:prstGeom prst="rect">
            <a:avLst/>
          </a:prstGeom>
        </p:spPr>
      </p:pic>
      <p:sp>
        <p:nvSpPr>
          <p:cNvPr id="7" name="TextBox 6">
            <a:extLst>
              <a:ext uri="{FF2B5EF4-FFF2-40B4-BE49-F238E27FC236}">
                <a16:creationId xmlns:a16="http://schemas.microsoft.com/office/drawing/2014/main" id="{067AF6A7-DA64-9190-CC61-ACAE0C4DDC53}"/>
              </a:ext>
            </a:extLst>
          </p:cNvPr>
          <p:cNvSpPr txBox="1"/>
          <p:nvPr/>
        </p:nvSpPr>
        <p:spPr>
          <a:xfrm>
            <a:off x="3929852" y="1248022"/>
            <a:ext cx="3427012" cy="340734"/>
          </a:xfrm>
          <a:prstGeom prst="rect">
            <a:avLst/>
          </a:prstGeom>
          <a:noFill/>
        </p:spPr>
        <p:txBody>
          <a:bodyPr wrap="square">
            <a:spAutoFit/>
          </a:bodyPr>
          <a:lstStyle/>
          <a:p>
            <a:pPr>
              <a:lnSpc>
                <a:spcPct val="150000"/>
              </a:lnSpc>
            </a:pPr>
            <a:r>
              <a:rPr lang="en-GB" sz="1200" b="0" i="0" kern="1200" dirty="0">
                <a:solidFill>
                  <a:schemeClr val="tx1"/>
                </a:solidFill>
                <a:effectLst/>
                <a:ea typeface="+mn-ea"/>
                <a:cs typeface="+mn-cs"/>
              </a:rPr>
              <a:t>The area of the triangle is 16 m</a:t>
            </a:r>
            <a:r>
              <a:rPr lang="en-GB" sz="1200" b="0" i="0" kern="1200" baseline="30000" dirty="0">
                <a:solidFill>
                  <a:schemeClr val="tx1"/>
                </a:solidFill>
                <a:effectLst/>
                <a:ea typeface="+mn-ea"/>
                <a:cs typeface="+mn-cs"/>
              </a:rPr>
              <a:t>2</a:t>
            </a:r>
            <a:endParaRPr lang="en-GB" sz="1200" b="0" i="0" kern="1200" dirty="0">
              <a:solidFill>
                <a:schemeClr val="tx1"/>
              </a:solidFill>
              <a:effectLst/>
              <a:ea typeface="+mn-ea"/>
              <a:cs typeface="+mn-cs"/>
            </a:endParaRPr>
          </a:p>
        </p:txBody>
      </p:sp>
      <p:sp>
        <p:nvSpPr>
          <p:cNvPr id="8" name="TextBox 7">
            <a:extLst>
              <a:ext uri="{FF2B5EF4-FFF2-40B4-BE49-F238E27FC236}">
                <a16:creationId xmlns:a16="http://schemas.microsoft.com/office/drawing/2014/main" id="{1F2C4237-0F31-1AE0-F801-665A321FE1B6}"/>
              </a:ext>
            </a:extLst>
          </p:cNvPr>
          <p:cNvSpPr txBox="1"/>
          <p:nvPr/>
        </p:nvSpPr>
        <p:spPr>
          <a:xfrm>
            <a:off x="2759265" y="1787110"/>
            <a:ext cx="3498412" cy="894732"/>
          </a:xfrm>
          <a:prstGeom prst="rect">
            <a:avLst/>
          </a:prstGeom>
          <a:noFill/>
        </p:spPr>
        <p:txBody>
          <a:bodyPr wrap="square" rtlCol="0">
            <a:spAutoFit/>
          </a:bodyPr>
          <a:lstStyle/>
          <a:p>
            <a:pPr>
              <a:lnSpc>
                <a:spcPct val="150000"/>
              </a:lnSpc>
            </a:pPr>
            <a:r>
              <a:rPr lang="en-GB" sz="1200" b="0" i="0" kern="1200" dirty="0">
                <a:solidFill>
                  <a:schemeClr val="tx1"/>
                </a:solidFill>
                <a:effectLst/>
                <a:ea typeface="+mn-ea"/>
                <a:cs typeface="+mn-cs"/>
              </a:rPr>
              <a:t>base × height</a:t>
            </a:r>
          </a:p>
          <a:p>
            <a:pPr>
              <a:lnSpc>
                <a:spcPct val="150000"/>
              </a:lnSpc>
            </a:pPr>
            <a:r>
              <a:rPr lang="en-GB" sz="1200" b="0" i="0" kern="1200" dirty="0">
                <a:solidFill>
                  <a:schemeClr val="tx1"/>
                </a:solidFill>
                <a:effectLst/>
                <a:ea typeface="+mn-ea"/>
                <a:cs typeface="+mn-cs"/>
              </a:rPr>
              <a:t>(10 - 4) × 8 = 48       </a:t>
            </a:r>
            <a:r>
              <a:rPr lang="en-GB" sz="1200" b="0" i="0" kern="1200" dirty="0">
                <a:solidFill>
                  <a:schemeClr val="tx1"/>
                </a:solidFill>
                <a:effectLst/>
                <a:latin typeface="+mn-lt"/>
                <a:ea typeface="+mn-ea"/>
                <a:cs typeface="+mn-cs"/>
              </a:rPr>
              <a:t>The area of the rectangle is 48 m</a:t>
            </a:r>
            <a:r>
              <a:rPr lang="en-GB" sz="1200" b="0" i="0" kern="1200" baseline="30000" dirty="0">
                <a:solidFill>
                  <a:schemeClr val="tx1"/>
                </a:solidFill>
                <a:effectLst/>
                <a:latin typeface="+mn-lt"/>
                <a:ea typeface="+mn-ea"/>
                <a:cs typeface="+mn-cs"/>
              </a:rPr>
              <a:t>2</a:t>
            </a:r>
            <a:endParaRPr lang="en-GB" sz="1200" b="0" i="0"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ea typeface="+mn-ea"/>
                <a:cs typeface="+mn-cs"/>
              </a:rPr>
              <a:t>             </a:t>
            </a:r>
          </a:p>
        </p:txBody>
      </p:sp>
      <p:sp>
        <p:nvSpPr>
          <p:cNvPr id="10" name="TextBox 9">
            <a:extLst>
              <a:ext uri="{FF2B5EF4-FFF2-40B4-BE49-F238E27FC236}">
                <a16:creationId xmlns:a16="http://schemas.microsoft.com/office/drawing/2014/main" id="{3E29585A-4089-F825-0B78-F787F839BF8A}"/>
              </a:ext>
            </a:extLst>
          </p:cNvPr>
          <p:cNvSpPr txBox="1"/>
          <p:nvPr/>
        </p:nvSpPr>
        <p:spPr>
          <a:xfrm>
            <a:off x="2759265" y="2790553"/>
            <a:ext cx="3498412" cy="340734"/>
          </a:xfrm>
          <a:prstGeom prst="rect">
            <a:avLst/>
          </a:prstGeom>
          <a:noFill/>
        </p:spPr>
        <p:txBody>
          <a:bodyPr wrap="square" rtlCol="0">
            <a:spAutoFit/>
          </a:bodyPr>
          <a:lstStyle/>
          <a:p>
            <a:pPr>
              <a:lnSpc>
                <a:spcPct val="150000"/>
              </a:lnSpc>
            </a:pPr>
            <a:r>
              <a:rPr lang="en-GB" sz="1200" b="0" i="0" kern="1200" dirty="0">
                <a:solidFill>
                  <a:schemeClr val="tx1"/>
                </a:solidFill>
                <a:effectLst/>
                <a:ea typeface="+mn-ea"/>
                <a:cs typeface="+mn-cs"/>
              </a:rPr>
              <a:t>(16 + 48) = 64           Total displacement = 64 m</a:t>
            </a:r>
          </a:p>
        </p:txBody>
      </p:sp>
      <p:pic>
        <p:nvPicPr>
          <p:cNvPr id="12" name="Picture 11">
            <a:extLst>
              <a:ext uri="{FF2B5EF4-FFF2-40B4-BE49-F238E27FC236}">
                <a16:creationId xmlns:a16="http://schemas.microsoft.com/office/drawing/2014/main" id="{BE828E6A-D6EF-3051-7B49-2DF925A2C71A}"/>
              </a:ext>
            </a:extLst>
          </p:cNvPr>
          <p:cNvPicPr>
            <a:picLocks noChangeAspect="1"/>
          </p:cNvPicPr>
          <p:nvPr/>
        </p:nvPicPr>
        <p:blipFill>
          <a:blip r:embed="rId3"/>
          <a:stretch>
            <a:fillRect/>
          </a:stretch>
        </p:blipFill>
        <p:spPr>
          <a:xfrm>
            <a:off x="1582672" y="6182758"/>
            <a:ext cx="3314535" cy="2348264"/>
          </a:xfrm>
          <a:prstGeom prst="rect">
            <a:avLst/>
          </a:prstGeom>
        </p:spPr>
      </p:pic>
      <p:sp>
        <p:nvSpPr>
          <p:cNvPr id="3" name="Slide Number Placeholder 2">
            <a:extLst>
              <a:ext uri="{FF2B5EF4-FFF2-40B4-BE49-F238E27FC236}">
                <a16:creationId xmlns:a16="http://schemas.microsoft.com/office/drawing/2014/main" id="{1723131C-DA14-F1DF-DF89-01F2940F95BF}"/>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1899952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0962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7" name="TextBox 6">
            <a:extLst>
              <a:ext uri="{FF2B5EF4-FFF2-40B4-BE49-F238E27FC236}">
                <a16:creationId xmlns:a16="http://schemas.microsoft.com/office/drawing/2014/main" id="{4ED83005-1865-5509-FFE6-5C3201C2FD32}"/>
              </a:ext>
            </a:extLst>
          </p:cNvPr>
          <p:cNvSpPr txBox="1"/>
          <p:nvPr/>
        </p:nvSpPr>
        <p:spPr>
          <a:xfrm>
            <a:off x="273050" y="968586"/>
            <a:ext cx="6311900" cy="6555641"/>
          </a:xfrm>
          <a:prstGeom prst="rect">
            <a:avLst/>
          </a:prstGeom>
          <a:noFill/>
          <a:ln w="28575">
            <a:noFill/>
          </a:ln>
        </p:spPr>
        <p:txBody>
          <a:bodyPr wrap="square" lIns="91440" tIns="45720" rIns="91440" bIns="45720" rtlCol="0" anchor="t">
            <a:spAutoFit/>
          </a:bodyPr>
          <a:lstStyle/>
          <a:p>
            <a:r>
              <a:rPr lang="en-GB" sz="1400" b="1" dirty="0"/>
              <a:t>Task 1:  We do</a:t>
            </a:r>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p:txBody>
      </p:sp>
      <p:pic>
        <p:nvPicPr>
          <p:cNvPr id="9" name="Picture 8">
            <a:extLst>
              <a:ext uri="{FF2B5EF4-FFF2-40B4-BE49-F238E27FC236}">
                <a16:creationId xmlns:a16="http://schemas.microsoft.com/office/drawing/2014/main" id="{F004C3FD-9E56-4C8F-45AB-65DBB808BC46}"/>
              </a:ext>
            </a:extLst>
          </p:cNvPr>
          <p:cNvPicPr>
            <a:picLocks noChangeAspect="1"/>
          </p:cNvPicPr>
          <p:nvPr/>
        </p:nvPicPr>
        <p:blipFill>
          <a:blip r:embed="rId2"/>
          <a:stretch>
            <a:fillRect/>
          </a:stretch>
        </p:blipFill>
        <p:spPr>
          <a:xfrm>
            <a:off x="384958" y="1342774"/>
            <a:ext cx="6084082" cy="5272871"/>
          </a:xfrm>
          <a:prstGeom prst="rect">
            <a:avLst/>
          </a:prstGeom>
        </p:spPr>
      </p:pic>
      <p:sp>
        <p:nvSpPr>
          <p:cNvPr id="3" name="TextBox 2">
            <a:extLst>
              <a:ext uri="{FF2B5EF4-FFF2-40B4-BE49-F238E27FC236}">
                <a16:creationId xmlns:a16="http://schemas.microsoft.com/office/drawing/2014/main" id="{5E0D0E37-BF1D-830E-C43D-D9CD3E63F8E4}"/>
              </a:ext>
            </a:extLst>
          </p:cNvPr>
          <p:cNvSpPr txBox="1"/>
          <p:nvPr/>
        </p:nvSpPr>
        <p:spPr>
          <a:xfrm>
            <a:off x="384958" y="5642149"/>
            <a:ext cx="750506" cy="276999"/>
          </a:xfrm>
          <a:prstGeom prst="rect">
            <a:avLst/>
          </a:prstGeom>
          <a:solidFill>
            <a:schemeClr val="bg1"/>
          </a:solidFill>
        </p:spPr>
        <p:txBody>
          <a:bodyPr wrap="square" rtlCol="0">
            <a:spAutoFit/>
          </a:bodyPr>
          <a:lstStyle/>
          <a:p>
            <a:r>
              <a:rPr lang="en-GB" sz="1200" dirty="0"/>
              <a:t>Answers</a:t>
            </a:r>
          </a:p>
        </p:txBody>
      </p:sp>
      <p:sp>
        <p:nvSpPr>
          <p:cNvPr id="6" name="TextBox 5">
            <a:extLst>
              <a:ext uri="{FF2B5EF4-FFF2-40B4-BE49-F238E27FC236}">
                <a16:creationId xmlns:a16="http://schemas.microsoft.com/office/drawing/2014/main" id="{3370A951-365E-B2F8-67F3-3E12B99D27C0}"/>
              </a:ext>
            </a:extLst>
          </p:cNvPr>
          <p:cNvSpPr txBox="1"/>
          <p:nvPr/>
        </p:nvSpPr>
        <p:spPr>
          <a:xfrm>
            <a:off x="1135464" y="5642149"/>
            <a:ext cx="2049863" cy="1015663"/>
          </a:xfrm>
          <a:prstGeom prst="rect">
            <a:avLst/>
          </a:prstGeom>
          <a:solidFill>
            <a:schemeClr val="bg1"/>
          </a:solidFill>
        </p:spPr>
        <p:txBody>
          <a:bodyPr wrap="square" rtlCol="0">
            <a:spAutoFit/>
          </a:bodyPr>
          <a:lstStyle/>
          <a:p>
            <a:pPr marL="228600" indent="-228600">
              <a:buAutoNum type="alphaLcParenR"/>
            </a:pPr>
            <a:r>
              <a:rPr lang="en-GB" sz="1200" dirty="0"/>
              <a:t>…………………………………….</a:t>
            </a:r>
          </a:p>
          <a:p>
            <a:endParaRPr lang="en-GB" sz="1200" dirty="0"/>
          </a:p>
          <a:p>
            <a:pPr marL="228600" indent="-228600">
              <a:buAutoNum type="alphaLcParenR" startAt="3"/>
            </a:pPr>
            <a:r>
              <a:rPr lang="en-GB" sz="1200" dirty="0"/>
              <a:t>…………………………………….</a:t>
            </a:r>
          </a:p>
          <a:p>
            <a:pPr marL="228600" indent="-228600">
              <a:buAutoNum type="alphaLcParenR" startAt="3"/>
            </a:pPr>
            <a:endParaRPr lang="en-GB" sz="1200" dirty="0"/>
          </a:p>
          <a:p>
            <a:r>
              <a:rPr lang="en-GB" sz="1200" dirty="0"/>
              <a:t>e)   …………………………………….</a:t>
            </a:r>
          </a:p>
        </p:txBody>
      </p:sp>
      <p:sp>
        <p:nvSpPr>
          <p:cNvPr id="8" name="TextBox 7">
            <a:extLst>
              <a:ext uri="{FF2B5EF4-FFF2-40B4-BE49-F238E27FC236}">
                <a16:creationId xmlns:a16="http://schemas.microsoft.com/office/drawing/2014/main" id="{72586A2B-866B-5D9C-90C1-2D49093514AF}"/>
              </a:ext>
            </a:extLst>
          </p:cNvPr>
          <p:cNvSpPr txBox="1"/>
          <p:nvPr/>
        </p:nvSpPr>
        <p:spPr>
          <a:xfrm>
            <a:off x="3782595" y="5642149"/>
            <a:ext cx="2387093" cy="1015663"/>
          </a:xfrm>
          <a:prstGeom prst="rect">
            <a:avLst/>
          </a:prstGeom>
          <a:solidFill>
            <a:schemeClr val="bg1"/>
          </a:solidFill>
        </p:spPr>
        <p:txBody>
          <a:bodyPr wrap="square" rtlCol="0">
            <a:spAutoFit/>
          </a:bodyPr>
          <a:lstStyle/>
          <a:p>
            <a:r>
              <a:rPr lang="en-GB" sz="1200" dirty="0"/>
              <a:t>b)   …………………………………….</a:t>
            </a:r>
          </a:p>
          <a:p>
            <a:endParaRPr lang="en-GB" sz="1200" dirty="0"/>
          </a:p>
          <a:p>
            <a:r>
              <a:rPr lang="en-GB" sz="1200" dirty="0"/>
              <a:t>d)   …………………………………….</a:t>
            </a:r>
          </a:p>
          <a:p>
            <a:pPr marL="228600" indent="-228600">
              <a:buAutoNum type="alphaLcParenR" startAt="3"/>
            </a:pPr>
            <a:endParaRPr lang="en-GB" sz="1200" dirty="0"/>
          </a:p>
          <a:p>
            <a:r>
              <a:rPr lang="en-GB" sz="1200" dirty="0"/>
              <a:t>f)   …………………………………….</a:t>
            </a:r>
          </a:p>
        </p:txBody>
      </p:sp>
      <p:sp>
        <p:nvSpPr>
          <p:cNvPr id="11" name="TextBox 10">
            <a:extLst>
              <a:ext uri="{FF2B5EF4-FFF2-40B4-BE49-F238E27FC236}">
                <a16:creationId xmlns:a16="http://schemas.microsoft.com/office/drawing/2014/main" id="{B108CA4A-694E-FACF-A8BC-0D1352A61648}"/>
              </a:ext>
            </a:extLst>
          </p:cNvPr>
          <p:cNvSpPr txBox="1"/>
          <p:nvPr/>
        </p:nvSpPr>
        <p:spPr>
          <a:xfrm>
            <a:off x="517490" y="1381281"/>
            <a:ext cx="3928906" cy="276999"/>
          </a:xfrm>
          <a:prstGeom prst="rect">
            <a:avLst/>
          </a:prstGeom>
          <a:solidFill>
            <a:schemeClr val="bg1"/>
          </a:solidFill>
        </p:spPr>
        <p:txBody>
          <a:bodyPr wrap="square" rtlCol="0">
            <a:spAutoFit/>
          </a:bodyPr>
          <a:lstStyle/>
          <a:p>
            <a:r>
              <a:rPr lang="en-GB" sz="1200" b="1" dirty="0"/>
              <a:t>Q1. Describe the motion of these objects.</a:t>
            </a:r>
          </a:p>
        </p:txBody>
      </p:sp>
      <p:sp>
        <p:nvSpPr>
          <p:cNvPr id="14" name="Slide Number Placeholder 13">
            <a:extLst>
              <a:ext uri="{FF2B5EF4-FFF2-40B4-BE49-F238E27FC236}">
                <a16:creationId xmlns:a16="http://schemas.microsoft.com/office/drawing/2014/main" id="{03A3F1C8-0E0C-EA63-547B-5DDB31966AF8}"/>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2997513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08691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841A743E-4356-7789-7047-F4A8F33F09F4}"/>
              </a:ext>
            </a:extLst>
          </p:cNvPr>
          <p:cNvSpPr txBox="1"/>
          <p:nvPr/>
        </p:nvSpPr>
        <p:spPr>
          <a:xfrm>
            <a:off x="783413" y="2149157"/>
            <a:ext cx="6311900" cy="7758149"/>
          </a:xfrm>
          <a:prstGeom prst="rect">
            <a:avLst/>
          </a:prstGeom>
          <a:noFill/>
          <a:ln w="28575">
            <a:noFill/>
          </a:ln>
        </p:spPr>
        <p:txBody>
          <a:bodyPr wrap="square" lIns="91440" tIns="45720" rIns="91440" bIns="45720" rtlCol="0" anchor="t">
            <a:spAutoFit/>
          </a:bodyPr>
          <a:lstStyle/>
          <a:p>
            <a:r>
              <a:rPr lang="en-GB" sz="1200" b="1" dirty="0"/>
              <a:t>Task 1:   You Do</a:t>
            </a: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3" name="Rectangle 2">
            <a:extLst>
              <a:ext uri="{FF2B5EF4-FFF2-40B4-BE49-F238E27FC236}">
                <a16:creationId xmlns:a16="http://schemas.microsoft.com/office/drawing/2014/main" id="{641745DE-A037-B821-6435-C47D95CED4E5}"/>
              </a:ext>
            </a:extLst>
          </p:cNvPr>
          <p:cNvSpPr>
            <a:spLocks noChangeArrowheads="1"/>
          </p:cNvSpPr>
          <p:nvPr/>
        </p:nvSpPr>
        <p:spPr bwMode="auto">
          <a:xfrm>
            <a:off x="510363" y="125552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kumimoji="0" lang="en-GB"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graph shows changes in the velocity of a racing car.</a:t>
            </a:r>
            <a:endParaRPr kumimoji="0" lang="en-GB"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49" name="Picture 1">
            <a:extLst>
              <a:ext uri="{FF2B5EF4-FFF2-40B4-BE49-F238E27FC236}">
                <a16:creationId xmlns:a16="http://schemas.microsoft.com/office/drawing/2014/main" id="{7FAC7D5D-1825-F855-D1BF-A355AA9EC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63" y="1712720"/>
            <a:ext cx="5467350"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A3FD6C3-2CA8-9C1A-C7C5-9F060E843F25}"/>
              </a:ext>
            </a:extLst>
          </p:cNvPr>
          <p:cNvSpPr>
            <a:spLocks noChangeArrowheads="1"/>
          </p:cNvSpPr>
          <p:nvPr/>
        </p:nvSpPr>
        <p:spPr bwMode="auto">
          <a:xfrm>
            <a:off x="600010" y="4281111"/>
            <a:ext cx="5824030" cy="170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     Describe the motion of the racing car during:</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r>
              <a:rPr kumimoji="0" lang="en-GB" altLang="en-US" sz="1200" b="0" i="0" u="none" strike="noStrike" cap="none" normalizeH="0" baseline="0" dirty="0" err="1">
                <a:ln>
                  <a:noFill/>
                </a:ln>
                <a:solidFill>
                  <a:schemeClr val="tx1"/>
                </a:solidFill>
                <a:effectLst/>
                <a:ea typeface="Times New Roman" panose="02020603050405020304" pitchFamily="18" charset="0"/>
                <a:cs typeface="Calibri" panose="020F0502020204030204" pitchFamily="34" charset="0"/>
              </a:rPr>
              <a:t>i</a:t>
            </a: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      the period labelled </a:t>
            </a:r>
            <a:r>
              <a:rPr kumimoji="0" lang="en-GB" altLang="en-US" sz="12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W</a:t>
            </a: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r>
              <a:rPr kumimoji="0" lang="en-GB" altLang="en-US" sz="12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(1)</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(ii)     the period labelled </a:t>
            </a:r>
            <a:r>
              <a:rPr kumimoji="0" lang="en-GB" altLang="en-US" sz="1200" b="1"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Y</a:t>
            </a: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(1</a:t>
            </a: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Slide Number Placeholder 6">
            <a:extLst>
              <a:ext uri="{FF2B5EF4-FFF2-40B4-BE49-F238E27FC236}">
                <a16:creationId xmlns:a16="http://schemas.microsoft.com/office/drawing/2014/main" id="{2456B1B2-0124-3C94-37E6-FA5000A1335D}"/>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108088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2010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662263118"/>
              </p:ext>
            </p:extLst>
          </p:nvPr>
        </p:nvGraphicFramePr>
        <p:xfrm>
          <a:off x="283549" y="384427"/>
          <a:ext cx="6311899" cy="313944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996584451"/>
                  </a:ext>
                </a:extLst>
              </a:tr>
              <a:tr h="370840">
                <a:tc>
                  <a:txBody>
                    <a:bodyPr/>
                    <a:lstStyle/>
                    <a:p>
                      <a:r>
                        <a:rPr lang="en-GB" sz="1200" dirty="0"/>
                        <a:t>Acceleration</a:t>
                      </a:r>
                    </a:p>
                  </a:txBody>
                  <a:tcPr/>
                </a:tc>
                <a:tc>
                  <a:txBody>
                    <a:bodyPr/>
                    <a:lstStyle/>
                    <a:p>
                      <a:r>
                        <a:rPr lang="en-GB" sz="1200" dirty="0"/>
                        <a:t>The rate of change of velocity.</a:t>
                      </a:r>
                    </a:p>
                  </a:txBody>
                  <a:tcPr/>
                </a:tc>
                <a:extLst>
                  <a:ext uri="{0D108BD9-81ED-4DB2-BD59-A6C34878D82A}">
                    <a16:rowId xmlns:a16="http://schemas.microsoft.com/office/drawing/2014/main" val="3986441415"/>
                  </a:ext>
                </a:extLst>
              </a:tr>
              <a:tr h="370840">
                <a:tc>
                  <a:txBody>
                    <a:bodyPr/>
                    <a:lstStyle/>
                    <a:p>
                      <a:r>
                        <a:rPr lang="en-GB" sz="1200" dirty="0"/>
                        <a:t>Braking Distance</a:t>
                      </a:r>
                    </a:p>
                  </a:txBody>
                  <a:tcPr/>
                </a:tc>
                <a:tc>
                  <a:txBody>
                    <a:bodyPr/>
                    <a:lstStyle/>
                    <a:p>
                      <a:r>
                        <a:rPr lang="en-GB" sz="1200" dirty="0"/>
                        <a:t>The distance a vehicle travels under the braking force. </a:t>
                      </a:r>
                    </a:p>
                  </a:txBody>
                  <a:tcPr/>
                </a:tc>
                <a:extLst>
                  <a:ext uri="{0D108BD9-81ED-4DB2-BD59-A6C34878D82A}">
                    <a16:rowId xmlns:a16="http://schemas.microsoft.com/office/drawing/2014/main" val="3135617624"/>
                  </a:ext>
                </a:extLst>
              </a:tr>
              <a:tr h="370840">
                <a:tc>
                  <a:txBody>
                    <a:bodyPr/>
                    <a:lstStyle/>
                    <a:p>
                      <a:r>
                        <a:rPr lang="en-GB" sz="1200" dirty="0"/>
                        <a:t>Conservation of Momentum</a:t>
                      </a:r>
                    </a:p>
                  </a:txBody>
                  <a:tcPr/>
                </a:tc>
                <a:tc>
                  <a:txBody>
                    <a:bodyPr/>
                    <a:lstStyle/>
                    <a:p>
                      <a:r>
                        <a:rPr lang="en-GB" sz="1200" dirty="0"/>
                        <a:t>The total momentum of a system before an</a:t>
                      </a:r>
                    </a:p>
                    <a:p>
                      <a:r>
                        <a:rPr lang="en-GB" sz="1200" dirty="0"/>
                        <a:t>event is always equal to the total momentum after the event. </a:t>
                      </a:r>
                    </a:p>
                  </a:txBody>
                  <a:tcPr/>
                </a:tc>
                <a:extLst>
                  <a:ext uri="{0D108BD9-81ED-4DB2-BD59-A6C34878D82A}">
                    <a16:rowId xmlns:a16="http://schemas.microsoft.com/office/drawing/2014/main" val="4092558228"/>
                  </a:ext>
                </a:extLst>
              </a:tr>
              <a:tr h="370840">
                <a:tc>
                  <a:txBody>
                    <a:bodyPr/>
                    <a:lstStyle/>
                    <a:p>
                      <a:r>
                        <a:rPr lang="en-GB" sz="1200" dirty="0"/>
                        <a:t>Inertia</a:t>
                      </a:r>
                    </a:p>
                  </a:txBody>
                  <a:tcPr/>
                </a:tc>
                <a:tc>
                  <a:txBody>
                    <a:bodyPr/>
                    <a:lstStyle/>
                    <a:p>
                      <a:r>
                        <a:rPr lang="en-GB" sz="1200" dirty="0"/>
                        <a:t>The tendency of an object to remain in its same state of uniform</a:t>
                      </a:r>
                    </a:p>
                    <a:p>
                      <a:r>
                        <a:rPr lang="en-GB" sz="1200" dirty="0"/>
                        <a:t>motion or rest. </a:t>
                      </a:r>
                    </a:p>
                  </a:txBody>
                  <a:tcPr/>
                </a:tc>
                <a:extLst>
                  <a:ext uri="{0D108BD9-81ED-4DB2-BD59-A6C34878D82A}">
                    <a16:rowId xmlns:a16="http://schemas.microsoft.com/office/drawing/2014/main" val="1426963129"/>
                  </a:ext>
                </a:extLst>
              </a:tr>
              <a:tr h="370840">
                <a:tc>
                  <a:txBody>
                    <a:bodyPr/>
                    <a:lstStyle/>
                    <a:p>
                      <a:r>
                        <a:rPr lang="en-GB" sz="1200" dirty="0"/>
                        <a:t>Momentum</a:t>
                      </a:r>
                    </a:p>
                  </a:txBody>
                  <a:tcPr/>
                </a:tc>
                <a:tc>
                  <a:txBody>
                    <a:bodyPr/>
                    <a:lstStyle/>
                    <a:p>
                      <a:r>
                        <a:rPr lang="en-GB" sz="1200" dirty="0"/>
                        <a:t>The product of an object’s mass and velocity.</a:t>
                      </a:r>
                    </a:p>
                  </a:txBody>
                  <a:tcPr/>
                </a:tc>
                <a:extLst>
                  <a:ext uri="{0D108BD9-81ED-4DB2-BD59-A6C34878D82A}">
                    <a16:rowId xmlns:a16="http://schemas.microsoft.com/office/drawing/2014/main" val="3157404479"/>
                  </a:ext>
                </a:extLst>
              </a:tr>
              <a:tr h="370840">
                <a:tc>
                  <a:txBody>
                    <a:bodyPr/>
                    <a:lstStyle/>
                    <a:p>
                      <a:r>
                        <a:rPr lang="en-GB" sz="1200" dirty="0"/>
                        <a:t>Stopping Distance</a:t>
                      </a:r>
                    </a:p>
                  </a:txBody>
                  <a:tcPr/>
                </a:tc>
                <a:tc>
                  <a:txBody>
                    <a:bodyPr/>
                    <a:lstStyle/>
                    <a:p>
                      <a:r>
                        <a:rPr lang="en-GB" sz="1200" dirty="0"/>
                        <a:t>The sum of the thinking and braking distances. </a:t>
                      </a:r>
                    </a:p>
                  </a:txBody>
                  <a:tcPr/>
                </a:tc>
                <a:extLst>
                  <a:ext uri="{0D108BD9-81ED-4DB2-BD59-A6C34878D82A}">
                    <a16:rowId xmlns:a16="http://schemas.microsoft.com/office/drawing/2014/main" val="3912206560"/>
                  </a:ext>
                </a:extLst>
              </a:tr>
              <a:tr h="370840">
                <a:tc>
                  <a:txBody>
                    <a:bodyPr/>
                    <a:lstStyle/>
                    <a:p>
                      <a:r>
                        <a:rPr lang="en-GB" sz="1200" dirty="0"/>
                        <a:t>Thinking Distance</a:t>
                      </a:r>
                    </a:p>
                  </a:txBody>
                  <a:tcPr/>
                </a:tc>
                <a:tc>
                  <a:txBody>
                    <a:bodyPr/>
                    <a:lstStyle/>
                    <a:p>
                      <a:r>
                        <a:rPr lang="en-GB" sz="1200" dirty="0"/>
                        <a:t>The distance a vehicle travels during the driver’s reaction time. </a:t>
                      </a:r>
                    </a:p>
                  </a:txBody>
                  <a:tcPr/>
                </a:tc>
                <a:extLst>
                  <a:ext uri="{0D108BD9-81ED-4DB2-BD59-A6C34878D82A}">
                    <a16:rowId xmlns:a16="http://schemas.microsoft.com/office/drawing/2014/main" val="1975452583"/>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2090360475"/>
              </p:ext>
            </p:extLst>
          </p:nvPr>
        </p:nvGraphicFramePr>
        <p:xfrm>
          <a:off x="283549" y="3874636"/>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44173" y="3874636"/>
            <a:ext cx="3051275" cy="2357697"/>
          </a:xfrm>
          <a:prstGeom prst="rect">
            <a:avLst/>
          </a:prstGeom>
          <a:noFill/>
          <a:ln w="19050">
            <a:solidFill>
              <a:schemeClr val="tx1"/>
            </a:solidFill>
          </a:ln>
        </p:spPr>
        <p:txBody>
          <a:bodyPr wrap="square" rtlCol="0">
            <a:spAutoFit/>
          </a:bodyPr>
          <a:lstStyle/>
          <a:p>
            <a:pPr>
              <a:lnSpc>
                <a:spcPct val="150000"/>
              </a:lnSpc>
            </a:pPr>
            <a:r>
              <a:rPr lang="en-GB" b="1" u="sng">
                <a:latin typeface="Calibri Light" panose="020F0302020204030204" pitchFamily="34" charset="0"/>
                <a:cs typeface="Calibri Light" panose="020F0302020204030204" pitchFamily="34" charset="0"/>
              </a:rPr>
              <a:t>PROUD</a:t>
            </a:r>
          </a:p>
          <a:p>
            <a:pPr>
              <a:lnSpc>
                <a:spcPct val="150000"/>
              </a:lnSpc>
            </a:pPr>
            <a:r>
              <a:rPr lang="en-GB" sz="1600" b="1" u="sng">
                <a:latin typeface="Calibri Light" panose="020F0302020204030204" pitchFamily="34" charset="0"/>
                <a:cs typeface="Calibri Light" panose="020F0302020204030204" pitchFamily="34" charset="0"/>
              </a:rPr>
              <a:t>P</a:t>
            </a:r>
            <a:r>
              <a:rPr lang="en-GB" sz="1600">
                <a:latin typeface="Calibri Light" panose="020F0302020204030204" pitchFamily="34" charset="0"/>
                <a:cs typeface="Calibri Light" panose="020F0302020204030204" pitchFamily="34" charset="0"/>
              </a:rPr>
              <a:t>unctuation and grammar</a:t>
            </a:r>
          </a:p>
          <a:p>
            <a:pPr>
              <a:lnSpc>
                <a:spcPct val="150000"/>
              </a:lnSpc>
            </a:pPr>
            <a:r>
              <a:rPr lang="en-GB" sz="1600" b="1" u="sng">
                <a:latin typeface="Calibri Light" panose="020F0302020204030204" pitchFamily="34" charset="0"/>
                <a:cs typeface="Calibri Light" panose="020F0302020204030204" pitchFamily="34" charset="0"/>
              </a:rPr>
              <a:t>R</a:t>
            </a:r>
            <a:r>
              <a:rPr lang="en-GB" sz="1600">
                <a:latin typeface="Calibri Light" panose="020F0302020204030204" pitchFamily="34" charset="0"/>
                <a:cs typeface="Calibri Light" panose="020F0302020204030204" pitchFamily="34" charset="0"/>
              </a:rPr>
              <a:t>uler and pencil for diagrams</a:t>
            </a:r>
          </a:p>
          <a:p>
            <a:pPr>
              <a:lnSpc>
                <a:spcPct val="150000"/>
              </a:lnSpc>
            </a:pPr>
            <a:r>
              <a:rPr lang="en-GB" sz="1600" b="1" u="sng">
                <a:latin typeface="Calibri Light" panose="020F0302020204030204" pitchFamily="34" charset="0"/>
                <a:cs typeface="Calibri Light" panose="020F0302020204030204" pitchFamily="34" charset="0"/>
              </a:rPr>
              <a:t>O</a:t>
            </a:r>
            <a:r>
              <a:rPr lang="en-GB" sz="160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a:latin typeface="Calibri Light" panose="020F0302020204030204" pitchFamily="34" charset="0"/>
                <a:cs typeface="Calibri Light" panose="020F0302020204030204" pitchFamily="34" charset="0"/>
              </a:rPr>
              <a:t>U</a:t>
            </a:r>
            <a:r>
              <a:rPr lang="en-GB" sz="1600">
                <a:latin typeface="Calibri Light" panose="020F0302020204030204" pitchFamily="34" charset="0"/>
                <a:cs typeface="Calibri Light" panose="020F0302020204030204" pitchFamily="34" charset="0"/>
              </a:rPr>
              <a:t>nderline date and title</a:t>
            </a:r>
          </a:p>
          <a:p>
            <a:pPr>
              <a:lnSpc>
                <a:spcPct val="150000"/>
              </a:lnSpc>
            </a:pPr>
            <a:r>
              <a:rPr lang="en-GB" sz="1600" b="1" u="sng">
                <a:latin typeface="Calibri Light" panose="020F0302020204030204" pitchFamily="34" charset="0"/>
                <a:cs typeface="Calibri Light" panose="020F0302020204030204" pitchFamily="34" charset="0"/>
              </a:rPr>
              <a:t>D</a:t>
            </a:r>
            <a:r>
              <a:rPr lang="en-GB" sz="160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9" y="6376903"/>
            <a:ext cx="3051275" cy="1800493"/>
          </a:xfrm>
          <a:prstGeom prst="rect">
            <a:avLst/>
          </a:prstGeom>
          <a:noFill/>
          <a:ln w="19050">
            <a:solidFill>
              <a:schemeClr val="tx1"/>
            </a:solidFill>
          </a:ln>
        </p:spPr>
        <p:txBody>
          <a:bodyPr wrap="square" rtlCol="0">
            <a:spAutoFit/>
          </a:bodyPr>
          <a:lstStyle/>
          <a:p>
            <a:pPr>
              <a:lnSpc>
                <a:spcPct val="150000"/>
              </a:lnSpc>
            </a:pPr>
            <a:r>
              <a:rPr lang="en-GB" b="1" u="sng">
                <a:latin typeface="Calibri Light" panose="020F0302020204030204" pitchFamily="34" charset="0"/>
                <a:cs typeface="Calibri Light" panose="020F0302020204030204" pitchFamily="34" charset="0"/>
              </a:rPr>
              <a:t>PROUD FRIDAY</a:t>
            </a:r>
          </a:p>
          <a:p>
            <a:r>
              <a:rPr lang="en-GB" sz="140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6" name="Slide Number Placeholder 5">
            <a:extLst>
              <a:ext uri="{FF2B5EF4-FFF2-40B4-BE49-F238E27FC236}">
                <a16:creationId xmlns:a16="http://schemas.microsoft.com/office/drawing/2014/main" id="{99F99D0C-0A27-F040-6A0A-856A173352F9}"/>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279181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2949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72B4DCA7-6EE6-3507-1194-D20CAF2B3116}"/>
              </a:ext>
            </a:extLst>
          </p:cNvPr>
          <p:cNvSpPr txBox="1"/>
          <p:nvPr/>
        </p:nvSpPr>
        <p:spPr>
          <a:xfrm>
            <a:off x="539750" y="-1187633"/>
            <a:ext cx="6311900" cy="7848302"/>
          </a:xfrm>
          <a:prstGeom prst="rect">
            <a:avLst/>
          </a:prstGeom>
          <a:noFill/>
          <a:ln w="28575">
            <a:noFill/>
          </a:ln>
        </p:spPr>
        <p:txBody>
          <a:bodyPr wrap="square" lIns="91440" tIns="45720" rIns="91440" bIns="45720" rtlCol="0" anchor="t">
            <a:spAutoFit/>
          </a:bodyPr>
          <a:lstStyle/>
          <a:p>
            <a:r>
              <a:rPr lang="en-GB" sz="1400" b="1" dirty="0"/>
              <a:t>We Do: Task 2</a:t>
            </a:r>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p:txBody>
      </p:sp>
      <p:pic>
        <p:nvPicPr>
          <p:cNvPr id="3074" name="Picture 2">
            <a:extLst>
              <a:ext uri="{FF2B5EF4-FFF2-40B4-BE49-F238E27FC236}">
                <a16:creationId xmlns:a16="http://schemas.microsoft.com/office/drawing/2014/main" id="{D4CBA426-522F-B777-A61C-114EB7609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 y="1424127"/>
            <a:ext cx="54641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019140-6812-DA8A-F5AB-741A722ABE04}"/>
              </a:ext>
            </a:extLst>
          </p:cNvPr>
          <p:cNvSpPr txBox="1"/>
          <p:nvPr/>
        </p:nvSpPr>
        <p:spPr>
          <a:xfrm>
            <a:off x="763588" y="4201272"/>
            <a:ext cx="5464174" cy="4218719"/>
          </a:xfrm>
          <a:prstGeom prst="rect">
            <a:avLst/>
          </a:prstGeom>
          <a:noFill/>
        </p:spPr>
        <p:txBody>
          <a:bodyPr wrap="square" rtlCol="0">
            <a:spAutoFit/>
          </a:bodyPr>
          <a:lstStyle/>
          <a:p>
            <a:pPr>
              <a:lnSpc>
                <a:spcPct val="150000"/>
              </a:lnSpc>
            </a:pPr>
            <a:r>
              <a:rPr lang="en-GB" sz="1200" dirty="0"/>
              <a:t>Calculate the acceleration of the racing car during the period labelled X.</a:t>
            </a:r>
          </a:p>
          <a:p>
            <a:pPr>
              <a:lnSpc>
                <a:spcPct val="150000"/>
              </a:lnSpc>
            </a:pPr>
            <a:r>
              <a:rPr lang="en-GB" sz="1200" dirty="0"/>
              <a:t>Show clearly how you work out your answer and give the unit.</a:t>
            </a:r>
          </a:p>
          <a:p>
            <a:pPr>
              <a:lnSpc>
                <a:spcPct val="150000"/>
              </a:lnSpc>
            </a:pPr>
            <a:r>
              <a:rPr lang="en-GB" sz="1200" dirty="0"/>
              <a:t>………………………………………………………………………………………………………………………………………………………………………………………………………………………………………………………………………………………………………………………..…………………………………………………………………………………………………………………………………………………………………………………………………………………………………………………………………………………………………………………………………………………………………………………………..…………………………………………………………………………………………………………………………………………………………………………………………………………………………………………………………………………………………………………………………………………………………………………………………………………………………………………………………………………………………………………………………………………………………………………………………………………………………………………………………………………………………………………………………………………………………………………………………………</a:t>
            </a:r>
          </a:p>
          <a:p>
            <a:pPr>
              <a:lnSpc>
                <a:spcPct val="150000"/>
              </a:lnSpc>
            </a:pPr>
            <a:r>
              <a:rPr lang="en-GB" sz="1200" dirty="0"/>
              <a:t>Acceleration =…………………………………………</a:t>
            </a:r>
          </a:p>
          <a:p>
            <a:pPr>
              <a:lnSpc>
                <a:spcPct val="150000"/>
              </a:lnSpc>
            </a:pPr>
            <a:endParaRPr lang="en-GB" sz="1200" dirty="0"/>
          </a:p>
        </p:txBody>
      </p:sp>
      <p:sp>
        <p:nvSpPr>
          <p:cNvPr id="7" name="Slide Number Placeholder 6">
            <a:extLst>
              <a:ext uri="{FF2B5EF4-FFF2-40B4-BE49-F238E27FC236}">
                <a16:creationId xmlns:a16="http://schemas.microsoft.com/office/drawing/2014/main" id="{F3138EC4-8364-CCD9-29DB-21B8AD5509B0}"/>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1326907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0825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21F2FD99-0A92-59F5-D0F7-0507B3E3E1EA}"/>
              </a:ext>
            </a:extLst>
          </p:cNvPr>
          <p:cNvSpPr txBox="1"/>
          <p:nvPr/>
        </p:nvSpPr>
        <p:spPr>
          <a:xfrm>
            <a:off x="328709" y="870985"/>
            <a:ext cx="6311900" cy="7942815"/>
          </a:xfrm>
          <a:prstGeom prst="rect">
            <a:avLst/>
          </a:prstGeom>
          <a:noFill/>
          <a:ln w="28575">
            <a:noFill/>
          </a:ln>
        </p:spPr>
        <p:txBody>
          <a:bodyPr wrap="square" lIns="91440" tIns="45720" rIns="91440" bIns="45720" rtlCol="0" anchor="t">
            <a:spAutoFit/>
          </a:bodyPr>
          <a:lstStyle/>
          <a:p>
            <a:r>
              <a:rPr lang="en-GB" sz="1400" b="1" dirty="0"/>
              <a:t>Task 2: You do</a:t>
            </a:r>
          </a:p>
          <a:p>
            <a:endParaRPr lang="en-GB" sz="1200" dirty="0"/>
          </a:p>
          <a:p>
            <a:pPr>
              <a:lnSpc>
                <a:spcPct val="150000"/>
              </a:lnSpc>
            </a:pPr>
            <a:r>
              <a:rPr lang="en-GB" sz="1200" dirty="0">
                <a:effectLst/>
                <a:ea typeface="Times New Roman" panose="02020603050405020304" pitchFamily="18" charset="0"/>
              </a:rPr>
              <a:t>The graph below describes the motion of a car.</a:t>
            </a: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r>
              <a:rPr lang="en-GB" sz="1200" dirty="0">
                <a:effectLst/>
                <a:ea typeface="Times New Roman" panose="02020603050405020304" pitchFamily="18" charset="0"/>
              </a:rPr>
              <a:t>What is the car’s acceleration in the first 10 s?</a:t>
            </a:r>
          </a:p>
          <a:p>
            <a:pPr>
              <a:lnSpc>
                <a:spcPct val="150000"/>
              </a:lnSpc>
            </a:pPr>
            <a:r>
              <a:rPr lang="en-GB" sz="1200" dirty="0"/>
              <a:t>……………………………………………………………………………………………………………………………………………………………………………………………………………………………………………………………………………………………………………………………………………………………………………………………………………………………………………………………………………..</a:t>
            </a:r>
            <a:endParaRPr lang="en-GB" sz="1200" dirty="0">
              <a:effectLst/>
              <a:ea typeface="Times New Roman" panose="02020603050405020304" pitchFamily="18" charset="0"/>
            </a:endParaRPr>
          </a:p>
          <a:p>
            <a:pPr>
              <a:lnSpc>
                <a:spcPct val="150000"/>
              </a:lnSpc>
            </a:pPr>
            <a:r>
              <a:rPr lang="en-GB" sz="1200" b="0" i="0" dirty="0">
                <a:solidFill>
                  <a:srgbClr val="000000"/>
                </a:solidFill>
                <a:effectLst/>
              </a:rPr>
              <a:t>Calculate its rate of deceleration.</a:t>
            </a:r>
            <a:endParaRPr lang="en-GB" sz="1200" dirty="0">
              <a:ea typeface="Times New Roman" panose="02020603050405020304" pitchFamily="18" charset="0"/>
            </a:endParaRPr>
          </a:p>
          <a:p>
            <a:pPr>
              <a:lnSpc>
                <a:spcPct val="150000"/>
              </a:lnSpc>
            </a:pPr>
            <a:r>
              <a:rPr lang="en-GB" sz="1200" dirty="0"/>
              <a:t>……………………………………………………………………………………………………………………………………………………………………………………………………………………………………………………………………………………………………………………………………………………………………………………………………………………………………………………………………………..</a:t>
            </a:r>
            <a:endParaRPr lang="en-GB" sz="1200" dirty="0">
              <a:effectLst/>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p>
        </p:txBody>
      </p:sp>
      <p:pic>
        <p:nvPicPr>
          <p:cNvPr id="6" name="Picture 5">
            <a:extLst>
              <a:ext uri="{FF2B5EF4-FFF2-40B4-BE49-F238E27FC236}">
                <a16:creationId xmlns:a16="http://schemas.microsoft.com/office/drawing/2014/main" id="{2BB8F106-969C-8EC0-2BD1-CC93D981BEDA}"/>
              </a:ext>
            </a:extLst>
          </p:cNvPr>
          <p:cNvPicPr>
            <a:picLocks noChangeAspect="1"/>
          </p:cNvPicPr>
          <p:nvPr/>
        </p:nvPicPr>
        <p:blipFill>
          <a:blip r:embed="rId2"/>
          <a:stretch>
            <a:fillRect/>
          </a:stretch>
        </p:blipFill>
        <p:spPr>
          <a:xfrm>
            <a:off x="469168" y="1805503"/>
            <a:ext cx="3248025" cy="2009775"/>
          </a:xfrm>
          <a:prstGeom prst="rect">
            <a:avLst/>
          </a:prstGeom>
        </p:spPr>
      </p:pic>
      <p:sp>
        <p:nvSpPr>
          <p:cNvPr id="3" name="Slide Number Placeholder 2">
            <a:extLst>
              <a:ext uri="{FF2B5EF4-FFF2-40B4-BE49-F238E27FC236}">
                <a16:creationId xmlns:a16="http://schemas.microsoft.com/office/drawing/2014/main" id="{6C2AA1A1-E573-4E7E-8F63-44B5254A0D4D}"/>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7548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172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21F2FD99-0A92-59F5-D0F7-0507B3E3E1EA}"/>
              </a:ext>
            </a:extLst>
          </p:cNvPr>
          <p:cNvSpPr txBox="1"/>
          <p:nvPr/>
        </p:nvSpPr>
        <p:spPr>
          <a:xfrm>
            <a:off x="328709" y="870985"/>
            <a:ext cx="6311900" cy="8681479"/>
          </a:xfrm>
          <a:prstGeom prst="rect">
            <a:avLst/>
          </a:prstGeom>
          <a:noFill/>
          <a:ln w="28575">
            <a:noFill/>
          </a:ln>
        </p:spPr>
        <p:txBody>
          <a:bodyPr wrap="square" lIns="91440" tIns="45720" rIns="91440" bIns="45720" rtlCol="0" anchor="t">
            <a:spAutoFit/>
          </a:bodyPr>
          <a:lstStyle/>
          <a:p>
            <a:r>
              <a:rPr lang="en-GB" sz="1400" b="1" dirty="0"/>
              <a:t>Task 2: You do</a:t>
            </a:r>
          </a:p>
          <a:p>
            <a:endParaRPr lang="en-GB" sz="1200" dirty="0"/>
          </a:p>
          <a:p>
            <a:pPr>
              <a:lnSpc>
                <a:spcPct val="150000"/>
              </a:lnSpc>
            </a:pPr>
            <a:r>
              <a:rPr lang="en-GB" sz="1200" dirty="0">
                <a:effectLst/>
                <a:ea typeface="Times New Roman" panose="02020603050405020304" pitchFamily="18" charset="0"/>
              </a:rPr>
              <a:t>The graph below describes two different journeys.</a:t>
            </a: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gn="l" rtl="0" fontAlgn="base"/>
            <a:endParaRPr lang="en-GB" sz="1200" b="0" i="0" dirty="0">
              <a:solidFill>
                <a:srgbClr val="000000"/>
              </a:solidFill>
              <a:effectLst/>
              <a:latin typeface="Calibri" panose="020F0502020204030204" pitchFamily="34" charset="0"/>
            </a:endParaRPr>
          </a:p>
          <a:p>
            <a:pPr algn="l" rtl="0" fontAlgn="base"/>
            <a:endParaRPr lang="en-GB" sz="1200" dirty="0">
              <a:solidFill>
                <a:srgbClr val="000000"/>
              </a:solidFill>
              <a:latin typeface="Calibri" panose="020F0502020204030204" pitchFamily="34" charset="0"/>
            </a:endParaRPr>
          </a:p>
          <a:p>
            <a:pPr algn="l" rtl="0" fontAlgn="base"/>
            <a:endParaRPr lang="en-GB" sz="1200" b="0" i="0" dirty="0">
              <a:solidFill>
                <a:srgbClr val="000000"/>
              </a:solidFill>
              <a:effectLst/>
              <a:latin typeface="Calibri" panose="020F0502020204030204" pitchFamily="34" charset="0"/>
            </a:endParaRPr>
          </a:p>
          <a:p>
            <a:pPr algn="l" rtl="0" fontAlgn="base"/>
            <a:endParaRPr lang="en-GB" sz="1200" dirty="0">
              <a:solidFill>
                <a:srgbClr val="000000"/>
              </a:solidFill>
              <a:latin typeface="Calibri" panose="020F0502020204030204" pitchFamily="34" charset="0"/>
            </a:endParaRPr>
          </a:p>
          <a:p>
            <a:pPr algn="l" rtl="0" fontAlgn="base"/>
            <a:endParaRPr lang="en-GB" sz="1200" b="0" i="0" dirty="0">
              <a:solidFill>
                <a:srgbClr val="000000"/>
              </a:solidFill>
              <a:effectLst/>
              <a:latin typeface="Calibri" panose="020F0502020204030204" pitchFamily="34" charset="0"/>
            </a:endParaRPr>
          </a:p>
          <a:p>
            <a:pPr algn="l" rtl="0" fontAlgn="base"/>
            <a:r>
              <a:rPr lang="en-GB" sz="1200" b="0" i="0" dirty="0">
                <a:solidFill>
                  <a:srgbClr val="000000"/>
                </a:solidFill>
                <a:effectLst/>
                <a:latin typeface="Calibri" panose="020F0502020204030204" pitchFamily="34" charset="0"/>
              </a:rPr>
              <a:t>Use the graph to calculate the greatest acceleration shown.</a:t>
            </a:r>
          </a:p>
          <a:p>
            <a:pPr>
              <a:lnSpc>
                <a:spcPct val="150000"/>
              </a:lnSpc>
            </a:pPr>
            <a:r>
              <a:rPr lang="en-GB" sz="1200" dirty="0"/>
              <a:t>……………………………………………………………………………………………………………………………………………………………………………………………………………………………………………………………………………………………………………………………………………………………………………………………………………………………………………………………………………..</a:t>
            </a:r>
            <a:endParaRPr lang="en-GB" sz="1200" dirty="0">
              <a:effectLst/>
              <a:ea typeface="Times New Roman" panose="02020603050405020304" pitchFamily="18" charset="0"/>
            </a:endParaRPr>
          </a:p>
          <a:p>
            <a:pPr algn="l" rtl="0" fontAlgn="base"/>
            <a:r>
              <a:rPr lang="en-GB" sz="1200" b="0" i="0" dirty="0">
                <a:solidFill>
                  <a:srgbClr val="000000"/>
                </a:solidFill>
                <a:effectLst/>
                <a:latin typeface="Calibri" panose="020F0502020204030204" pitchFamily="34" charset="0"/>
              </a:rPr>
              <a:t>Use the graph to calculate the acceleration between 7s and 10s. </a:t>
            </a:r>
          </a:p>
          <a:p>
            <a:pPr>
              <a:lnSpc>
                <a:spcPct val="150000"/>
              </a:lnSpc>
            </a:pPr>
            <a:r>
              <a:rPr lang="en-GB" sz="1200" dirty="0"/>
              <a:t>………………………………………………………………………………………………………………………………………………………………………………………………………………………………………………………………………………………………………………………………………………………………………………………………………………………………………………………………………………</a:t>
            </a: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p>
        </p:txBody>
      </p:sp>
      <p:pic>
        <p:nvPicPr>
          <p:cNvPr id="4100" name="Picture 4" descr="MECHANICS (MOTION) / VELOCITY-TIME GRAPHS - Pathwayz">
            <a:extLst>
              <a:ext uri="{FF2B5EF4-FFF2-40B4-BE49-F238E27FC236}">
                <a16:creationId xmlns:a16="http://schemas.microsoft.com/office/drawing/2014/main" id="{AD0D419E-5885-170C-0DCF-6D5570CFD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362" y="1774652"/>
            <a:ext cx="4000500" cy="32575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407F544-C6EB-9D71-8B1F-7579C8FFD820}"/>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1830846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0825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21F2FD99-0A92-59F5-D0F7-0507B3E3E1EA}"/>
              </a:ext>
            </a:extLst>
          </p:cNvPr>
          <p:cNvSpPr txBox="1"/>
          <p:nvPr/>
        </p:nvSpPr>
        <p:spPr>
          <a:xfrm>
            <a:off x="328709" y="870985"/>
            <a:ext cx="6311900" cy="5911490"/>
          </a:xfrm>
          <a:prstGeom prst="rect">
            <a:avLst/>
          </a:prstGeom>
          <a:noFill/>
          <a:ln w="28575">
            <a:noFill/>
          </a:ln>
        </p:spPr>
        <p:txBody>
          <a:bodyPr wrap="square" lIns="91440" tIns="45720" rIns="91440" bIns="45720" rtlCol="0" anchor="t">
            <a:spAutoFit/>
          </a:bodyPr>
          <a:lstStyle/>
          <a:p>
            <a:r>
              <a:rPr lang="en-GB" sz="1400" b="1" dirty="0"/>
              <a:t>Task 3: I do HT</a:t>
            </a:r>
          </a:p>
          <a:p>
            <a:endParaRPr lang="en-GB" sz="1200" dirty="0"/>
          </a:p>
          <a:p>
            <a:pPr>
              <a:lnSpc>
                <a:spcPct val="150000"/>
              </a:lnSpc>
            </a:pPr>
            <a:r>
              <a:rPr lang="en-GB" sz="1200" dirty="0">
                <a:effectLst/>
                <a:ea typeface="Times New Roman" panose="02020603050405020304" pitchFamily="18" charset="0"/>
              </a:rPr>
              <a:t>The graph below describes the motion of a car.</a:t>
            </a: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r>
              <a:rPr lang="en-GB" sz="1200" dirty="0">
                <a:effectLst/>
                <a:ea typeface="Times New Roman" panose="02020603050405020304" pitchFamily="18" charset="0"/>
              </a:rPr>
              <a:t>How far does it travel in the first 10 s?</a:t>
            </a:r>
          </a:p>
          <a:p>
            <a:pPr>
              <a:lnSpc>
                <a:spcPct val="150000"/>
              </a:lnSpc>
            </a:pPr>
            <a:r>
              <a:rPr lang="en-GB" sz="1200" dirty="0"/>
              <a:t>…………………………………………………………………………………………………………………………………………………………………………………………………………………………………………………………………………………………………………………………………………………………………………………………………………………………………………………………………………</a:t>
            </a:r>
            <a:endParaRPr lang="en-GB" sz="1200" dirty="0">
              <a:effectLst/>
              <a:ea typeface="Times New Roman" panose="02020603050405020304" pitchFamily="18" charset="0"/>
            </a:endParaRPr>
          </a:p>
          <a:p>
            <a:pPr>
              <a:lnSpc>
                <a:spcPct val="150000"/>
              </a:lnSpc>
            </a:pPr>
            <a:r>
              <a:rPr lang="en-GB" sz="1200" dirty="0">
                <a:effectLst/>
                <a:ea typeface="Times New Roman" panose="02020603050405020304" pitchFamily="18" charset="0"/>
              </a:rPr>
              <a:t>What is the total distance travelled?</a:t>
            </a:r>
          </a:p>
          <a:p>
            <a:pPr>
              <a:lnSpc>
                <a:spcPct val="150000"/>
              </a:lnSpc>
            </a:pPr>
            <a:r>
              <a:rPr lang="en-GB" sz="1200" dirty="0"/>
              <a:t>…………………………………………………………………………………………………………………………………………………………………………………………………………………………………………………………………………………………………………………………………………………………………………………………………………………………………………………………………………</a:t>
            </a:r>
            <a:endParaRPr lang="en-GB" sz="1200" dirty="0">
              <a:effectLst/>
              <a:ea typeface="Times New Roman" panose="02020603050405020304" pitchFamily="18" charset="0"/>
            </a:endParaRPr>
          </a:p>
          <a:p>
            <a:pPr>
              <a:lnSpc>
                <a:spcPct val="150000"/>
              </a:lnSpc>
            </a:pPr>
            <a:endParaRPr lang="en-GB" sz="1200" dirty="0">
              <a:effectLst/>
              <a:ea typeface="Times New Roman" panose="02020603050405020304" pitchFamily="18" charset="0"/>
            </a:endParaRPr>
          </a:p>
          <a:p>
            <a:pPr>
              <a:lnSpc>
                <a:spcPct val="150000"/>
              </a:lnSpc>
            </a:pPr>
            <a:endParaRPr lang="en-GB" sz="1200" dirty="0">
              <a:ea typeface="Times New Roman" panose="02020603050405020304" pitchFamily="18" charset="0"/>
            </a:endParaRPr>
          </a:p>
          <a:p>
            <a:pPr>
              <a:lnSpc>
                <a:spcPct val="150000"/>
              </a:lnSpc>
            </a:pPr>
            <a:endParaRPr lang="en-GB" sz="1200" dirty="0">
              <a:effectLst/>
              <a:ea typeface="Times New Roman" panose="02020603050405020304" pitchFamily="18" charset="0"/>
            </a:endParaRPr>
          </a:p>
        </p:txBody>
      </p:sp>
      <p:pic>
        <p:nvPicPr>
          <p:cNvPr id="6" name="Picture 5">
            <a:extLst>
              <a:ext uri="{FF2B5EF4-FFF2-40B4-BE49-F238E27FC236}">
                <a16:creationId xmlns:a16="http://schemas.microsoft.com/office/drawing/2014/main" id="{2BB8F106-969C-8EC0-2BD1-CC93D981BEDA}"/>
              </a:ext>
            </a:extLst>
          </p:cNvPr>
          <p:cNvPicPr>
            <a:picLocks noChangeAspect="1"/>
          </p:cNvPicPr>
          <p:nvPr/>
        </p:nvPicPr>
        <p:blipFill>
          <a:blip r:embed="rId2"/>
          <a:stretch>
            <a:fillRect/>
          </a:stretch>
        </p:blipFill>
        <p:spPr>
          <a:xfrm>
            <a:off x="469168" y="1805503"/>
            <a:ext cx="3248025" cy="2009775"/>
          </a:xfrm>
          <a:prstGeom prst="rect">
            <a:avLst/>
          </a:prstGeom>
        </p:spPr>
      </p:pic>
      <p:sp>
        <p:nvSpPr>
          <p:cNvPr id="7" name="TextBox 6">
            <a:extLst>
              <a:ext uri="{FF2B5EF4-FFF2-40B4-BE49-F238E27FC236}">
                <a16:creationId xmlns:a16="http://schemas.microsoft.com/office/drawing/2014/main" id="{F954EC1F-1C22-3B31-D78B-EC0BBF3C3DC5}"/>
              </a:ext>
            </a:extLst>
          </p:cNvPr>
          <p:cNvSpPr txBox="1"/>
          <p:nvPr/>
        </p:nvSpPr>
        <p:spPr>
          <a:xfrm>
            <a:off x="4523795" y="3815278"/>
            <a:ext cx="1649896" cy="2739211"/>
          </a:xfrm>
          <a:prstGeom prst="rect">
            <a:avLst/>
          </a:prstGeom>
          <a:solidFill>
            <a:schemeClr val="bg1"/>
          </a:solidFill>
        </p:spPr>
        <p:txBody>
          <a:bodyPr wrap="square" rtlCol="0">
            <a:spAutoFit/>
          </a:bodyPr>
          <a:lstStyle/>
          <a:p>
            <a:r>
              <a:rPr lang="en-GB" sz="1200" dirty="0"/>
              <a:t>(10/2) x 10 =50m</a:t>
            </a:r>
            <a:endParaRPr lang="en-GB" sz="1200" baseline="30000" dirty="0"/>
          </a:p>
          <a:p>
            <a:endParaRPr lang="en-GB" sz="1200" baseline="30000" dirty="0"/>
          </a:p>
          <a:p>
            <a:endParaRPr lang="en-GB" sz="1200" baseline="30000" dirty="0"/>
          </a:p>
          <a:p>
            <a:endParaRPr lang="en-GB" sz="1200" baseline="30000" dirty="0"/>
          </a:p>
          <a:p>
            <a:endParaRPr lang="en-GB" sz="1200" baseline="30000" dirty="0"/>
          </a:p>
          <a:p>
            <a:endParaRPr lang="en-GB" sz="1200" baseline="30000" dirty="0"/>
          </a:p>
          <a:p>
            <a:endParaRPr lang="en-GB" sz="1200" baseline="30000" dirty="0"/>
          </a:p>
          <a:p>
            <a:endParaRPr lang="en-GB" sz="1200" baseline="30000" dirty="0"/>
          </a:p>
          <a:p>
            <a:endParaRPr lang="en-GB" sz="1200" baseline="30000" dirty="0"/>
          </a:p>
          <a:p>
            <a:r>
              <a:rPr lang="en-GB" sz="1200" dirty="0"/>
              <a:t>(10/2) x 10 =50m</a:t>
            </a:r>
          </a:p>
          <a:p>
            <a:endParaRPr lang="en-GB" sz="1200" baseline="30000" dirty="0"/>
          </a:p>
          <a:p>
            <a:r>
              <a:rPr lang="en-GB" sz="1200" dirty="0"/>
              <a:t>20 x 10 =200m</a:t>
            </a:r>
          </a:p>
          <a:p>
            <a:endParaRPr lang="en-GB" sz="1200" baseline="30000" dirty="0"/>
          </a:p>
          <a:p>
            <a:r>
              <a:rPr lang="en-GB" sz="1200" dirty="0"/>
              <a:t>(20/2) x 10 =100m</a:t>
            </a:r>
          </a:p>
          <a:p>
            <a:endParaRPr lang="en-GB" sz="1200" baseline="30000" dirty="0"/>
          </a:p>
          <a:p>
            <a:r>
              <a:rPr lang="en-GB" sz="1200" dirty="0"/>
              <a:t>50 + 200 +100 = 350m</a:t>
            </a:r>
          </a:p>
          <a:p>
            <a:endParaRPr lang="en-GB" sz="1200" baseline="30000" dirty="0"/>
          </a:p>
          <a:p>
            <a:endParaRPr lang="en-GB" sz="1200" baseline="30000" dirty="0"/>
          </a:p>
          <a:p>
            <a:endParaRPr lang="en-GB" sz="1200" baseline="30000" dirty="0"/>
          </a:p>
        </p:txBody>
      </p:sp>
      <p:sp>
        <p:nvSpPr>
          <p:cNvPr id="3" name="Slide Number Placeholder 2">
            <a:extLst>
              <a:ext uri="{FF2B5EF4-FFF2-40B4-BE49-F238E27FC236}">
                <a16:creationId xmlns:a16="http://schemas.microsoft.com/office/drawing/2014/main" id="{3CBB6633-0B42-3BFF-774C-92CDA075F0AC}"/>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3173005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296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72B4DCA7-6EE6-3507-1194-D20CAF2B3116}"/>
              </a:ext>
            </a:extLst>
          </p:cNvPr>
          <p:cNvSpPr txBox="1"/>
          <p:nvPr/>
        </p:nvSpPr>
        <p:spPr>
          <a:xfrm>
            <a:off x="281885" y="723166"/>
            <a:ext cx="6311900" cy="8217634"/>
          </a:xfrm>
          <a:prstGeom prst="rect">
            <a:avLst/>
          </a:prstGeom>
          <a:noFill/>
          <a:ln w="28575">
            <a:noFill/>
          </a:ln>
        </p:spPr>
        <p:txBody>
          <a:bodyPr wrap="square" lIns="91440" tIns="45720" rIns="91440" bIns="45720" rtlCol="0" anchor="t">
            <a:spAutoFit/>
          </a:bodyPr>
          <a:lstStyle/>
          <a:p>
            <a:r>
              <a:rPr lang="en-GB" sz="1400" b="1" dirty="0"/>
              <a:t>Task 3: We do HT</a:t>
            </a:r>
          </a:p>
          <a:p>
            <a:pPr>
              <a:lnSpc>
                <a:spcPct val="150000"/>
              </a:lnSpc>
            </a:pPr>
            <a:r>
              <a:rPr lang="en-GB" sz="1200" dirty="0"/>
              <a:t>A car travelling along a straight road has to stop and wait at red traffic lights. The graph shows how the velocity of the car changes after the traffic lights turn green.</a:t>
            </a:r>
            <a:endParaRPr lang="en-GB" sz="1200" b="1" dirty="0"/>
          </a:p>
          <a:p>
            <a:endParaRPr lang="en-GB" sz="1400" b="1" dirty="0"/>
          </a:p>
          <a:p>
            <a:endParaRPr lang="en-GB" sz="1400" b="1" dirty="0"/>
          </a:p>
          <a:p>
            <a:endParaRPr lang="en-GB" sz="1400" b="1" dirty="0"/>
          </a:p>
          <a:p>
            <a:endParaRPr lang="en-GB" sz="1400" b="1" dirty="0"/>
          </a:p>
          <a:p>
            <a:endParaRPr lang="en-GB" sz="1400" b="1" dirty="0"/>
          </a:p>
          <a:p>
            <a:endParaRPr lang="en-GB" sz="1400" dirty="0">
              <a:effectLst/>
              <a:ea typeface="Times New Roman" panose="02020603050405020304" pitchFamily="18" charset="0"/>
            </a:endParaRPr>
          </a:p>
          <a:p>
            <a:endParaRPr lang="en-GB" sz="1400" dirty="0">
              <a:ea typeface="Times New Roman" panose="02020603050405020304" pitchFamily="18" charset="0"/>
            </a:endParaRPr>
          </a:p>
          <a:p>
            <a:endParaRPr lang="en-GB" sz="1400" dirty="0">
              <a:effectLst/>
              <a:ea typeface="Times New Roman" panose="02020603050405020304" pitchFamily="18" charset="0"/>
            </a:endParaRPr>
          </a:p>
          <a:p>
            <a:endParaRPr lang="en-GB" sz="1400" dirty="0">
              <a:ea typeface="Times New Roman" panose="02020603050405020304" pitchFamily="18" charset="0"/>
            </a:endParaRPr>
          </a:p>
          <a:p>
            <a:endParaRPr lang="en-GB" sz="1400" dirty="0">
              <a:effectLst/>
              <a:ea typeface="Times New Roman" panose="02020603050405020304" pitchFamily="18" charset="0"/>
            </a:endParaRPr>
          </a:p>
          <a:p>
            <a:pPr>
              <a:lnSpc>
                <a:spcPct val="150000"/>
              </a:lnSpc>
            </a:pPr>
            <a:r>
              <a:rPr lang="en-GB" sz="1200" dirty="0"/>
              <a:t>Calculate the distance the car travels while accelerating. Show clearly how you work out your answer. ..................................................................................................................................... .................................................................................................................................................. </a:t>
            </a:r>
          </a:p>
          <a:p>
            <a:pPr>
              <a:lnSpc>
                <a:spcPct val="150000"/>
              </a:lnSpc>
            </a:pPr>
            <a:r>
              <a:rPr lang="en-GB" sz="1200" dirty="0"/>
              <a:t>Distance = ...............................................metres (3)</a:t>
            </a:r>
            <a:endParaRPr lang="en-GB" sz="12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pPr>
              <a:lnSpc>
                <a:spcPct val="150000"/>
              </a:lnSpc>
            </a:pPr>
            <a:endParaRPr lang="en-GB" sz="1400" dirty="0">
              <a:effectLst/>
              <a:ea typeface="Times New Roman" panose="02020603050405020304" pitchFamily="18" charset="0"/>
            </a:endParaRPr>
          </a:p>
          <a:p>
            <a:pPr>
              <a:lnSpc>
                <a:spcPct val="150000"/>
              </a:lnSpc>
            </a:pPr>
            <a:endParaRPr lang="en-GB" sz="1400" dirty="0">
              <a:ea typeface="Times New Roman" panose="02020603050405020304" pitchFamily="18" charset="0"/>
            </a:endParaRPr>
          </a:p>
          <a:p>
            <a:pPr>
              <a:lnSpc>
                <a:spcPct val="150000"/>
              </a:lnSpc>
            </a:pPr>
            <a:endParaRPr lang="en-GB" sz="1200" dirty="0"/>
          </a:p>
          <a:p>
            <a:pPr>
              <a:lnSpc>
                <a:spcPct val="150000"/>
              </a:lnSpc>
            </a:pPr>
            <a:r>
              <a:rPr lang="en-GB" sz="1200" dirty="0"/>
              <a:t>How far does the runner travel during the first four seconds? (Show your working.) </a:t>
            </a:r>
            <a:r>
              <a:rPr lang="en-GB" sz="1400" dirty="0"/>
              <a:t>..................................................................................................................................... ..................................................................................................................................... .....................................................................................................................................(3)</a:t>
            </a:r>
            <a:endParaRPr lang="en-GB" sz="1400" b="1" dirty="0"/>
          </a:p>
        </p:txBody>
      </p:sp>
      <p:pic>
        <p:nvPicPr>
          <p:cNvPr id="10" name="Picture 9">
            <a:extLst>
              <a:ext uri="{FF2B5EF4-FFF2-40B4-BE49-F238E27FC236}">
                <a16:creationId xmlns:a16="http://schemas.microsoft.com/office/drawing/2014/main" id="{2EBD4B26-189E-6F24-2B97-F91F7AFAAB13}"/>
              </a:ext>
            </a:extLst>
          </p:cNvPr>
          <p:cNvPicPr>
            <a:picLocks noChangeAspect="1"/>
          </p:cNvPicPr>
          <p:nvPr/>
        </p:nvPicPr>
        <p:blipFill>
          <a:blip r:embed="rId2"/>
          <a:stretch>
            <a:fillRect/>
          </a:stretch>
        </p:blipFill>
        <p:spPr>
          <a:xfrm>
            <a:off x="1133556" y="4831983"/>
            <a:ext cx="4004685" cy="2101468"/>
          </a:xfrm>
          <a:prstGeom prst="rect">
            <a:avLst/>
          </a:prstGeom>
        </p:spPr>
      </p:pic>
      <p:pic>
        <p:nvPicPr>
          <p:cNvPr id="7" name="Picture 6">
            <a:extLst>
              <a:ext uri="{FF2B5EF4-FFF2-40B4-BE49-F238E27FC236}">
                <a16:creationId xmlns:a16="http://schemas.microsoft.com/office/drawing/2014/main" id="{EB8E483F-B65E-6821-CD56-5510754069D8}"/>
              </a:ext>
            </a:extLst>
          </p:cNvPr>
          <p:cNvPicPr>
            <a:picLocks noChangeAspect="1"/>
          </p:cNvPicPr>
          <p:nvPr/>
        </p:nvPicPr>
        <p:blipFill>
          <a:blip r:embed="rId3"/>
          <a:stretch>
            <a:fillRect/>
          </a:stretch>
        </p:blipFill>
        <p:spPr>
          <a:xfrm>
            <a:off x="1352550" y="1816037"/>
            <a:ext cx="3302612" cy="1804756"/>
          </a:xfrm>
          <a:prstGeom prst="rect">
            <a:avLst/>
          </a:prstGeom>
        </p:spPr>
      </p:pic>
      <p:sp>
        <p:nvSpPr>
          <p:cNvPr id="3" name="TextBox 2">
            <a:extLst>
              <a:ext uri="{FF2B5EF4-FFF2-40B4-BE49-F238E27FC236}">
                <a16:creationId xmlns:a16="http://schemas.microsoft.com/office/drawing/2014/main" id="{58664539-0B9B-5050-F152-20C9DCD7FF54}"/>
              </a:ext>
            </a:extLst>
          </p:cNvPr>
          <p:cNvSpPr txBox="1"/>
          <p:nvPr/>
        </p:nvSpPr>
        <p:spPr>
          <a:xfrm>
            <a:off x="1007969" y="4874612"/>
            <a:ext cx="4823012" cy="276999"/>
          </a:xfrm>
          <a:prstGeom prst="rect">
            <a:avLst/>
          </a:prstGeom>
          <a:solidFill>
            <a:schemeClr val="bg1"/>
          </a:solidFill>
        </p:spPr>
        <p:txBody>
          <a:bodyPr wrap="square" rtlCol="0">
            <a:spAutoFit/>
          </a:bodyPr>
          <a:lstStyle/>
          <a:p>
            <a:r>
              <a:rPr lang="en-GB" sz="1200" dirty="0"/>
              <a:t>The graph shows the speed of a runner during an indoor 60 metres race.</a:t>
            </a:r>
          </a:p>
        </p:txBody>
      </p:sp>
      <p:sp>
        <p:nvSpPr>
          <p:cNvPr id="6" name="TextBox 5">
            <a:extLst>
              <a:ext uri="{FF2B5EF4-FFF2-40B4-BE49-F238E27FC236}">
                <a16:creationId xmlns:a16="http://schemas.microsoft.com/office/drawing/2014/main" id="{EF97F8CD-5C0F-EE08-89F8-4483D6C8CB5A}"/>
              </a:ext>
            </a:extLst>
          </p:cNvPr>
          <p:cNvSpPr txBox="1"/>
          <p:nvPr/>
        </p:nvSpPr>
        <p:spPr>
          <a:xfrm>
            <a:off x="1167839" y="5543222"/>
            <a:ext cx="609600" cy="461665"/>
          </a:xfrm>
          <a:prstGeom prst="rect">
            <a:avLst/>
          </a:prstGeom>
          <a:solidFill>
            <a:schemeClr val="bg1"/>
          </a:solidFill>
        </p:spPr>
        <p:txBody>
          <a:bodyPr wrap="square" rtlCol="0">
            <a:spAutoFit/>
          </a:bodyPr>
          <a:lstStyle/>
          <a:p>
            <a:r>
              <a:rPr lang="en-GB" sz="1200" dirty="0"/>
              <a:t>Speed (m/s)</a:t>
            </a:r>
          </a:p>
        </p:txBody>
      </p:sp>
      <p:sp>
        <p:nvSpPr>
          <p:cNvPr id="8" name="TextBox 7">
            <a:extLst>
              <a:ext uri="{FF2B5EF4-FFF2-40B4-BE49-F238E27FC236}">
                <a16:creationId xmlns:a16="http://schemas.microsoft.com/office/drawing/2014/main" id="{EC216D97-D981-A00B-8295-962C9CA45C04}"/>
              </a:ext>
            </a:extLst>
          </p:cNvPr>
          <p:cNvSpPr txBox="1"/>
          <p:nvPr/>
        </p:nvSpPr>
        <p:spPr>
          <a:xfrm>
            <a:off x="2994331" y="6837580"/>
            <a:ext cx="1239408" cy="276999"/>
          </a:xfrm>
          <a:prstGeom prst="rect">
            <a:avLst/>
          </a:prstGeom>
          <a:solidFill>
            <a:schemeClr val="bg1"/>
          </a:solidFill>
        </p:spPr>
        <p:txBody>
          <a:bodyPr wrap="square" rtlCol="0">
            <a:spAutoFit/>
          </a:bodyPr>
          <a:lstStyle/>
          <a:p>
            <a:r>
              <a:rPr lang="en-GB" sz="1200" dirty="0"/>
              <a:t>Time (s)</a:t>
            </a:r>
          </a:p>
        </p:txBody>
      </p:sp>
      <p:sp>
        <p:nvSpPr>
          <p:cNvPr id="12" name="TextBox 11">
            <a:extLst>
              <a:ext uri="{FF2B5EF4-FFF2-40B4-BE49-F238E27FC236}">
                <a16:creationId xmlns:a16="http://schemas.microsoft.com/office/drawing/2014/main" id="{3633E775-05A3-825D-BBCC-90D451CE255E}"/>
              </a:ext>
            </a:extLst>
          </p:cNvPr>
          <p:cNvSpPr txBox="1"/>
          <p:nvPr/>
        </p:nvSpPr>
        <p:spPr>
          <a:xfrm>
            <a:off x="1886835" y="6671841"/>
            <a:ext cx="3454400" cy="261610"/>
          </a:xfrm>
          <a:prstGeom prst="rect">
            <a:avLst/>
          </a:prstGeom>
          <a:solidFill>
            <a:schemeClr val="bg1"/>
          </a:solidFill>
        </p:spPr>
        <p:txBody>
          <a:bodyPr wrap="square" rtlCol="0">
            <a:spAutoFit/>
          </a:bodyPr>
          <a:lstStyle/>
          <a:p>
            <a:r>
              <a:rPr lang="en-GB" sz="1100" dirty="0"/>
              <a:t>0               2                4                 6                8             10</a:t>
            </a:r>
          </a:p>
        </p:txBody>
      </p:sp>
      <p:sp>
        <p:nvSpPr>
          <p:cNvPr id="13" name="TextBox 12">
            <a:extLst>
              <a:ext uri="{FF2B5EF4-FFF2-40B4-BE49-F238E27FC236}">
                <a16:creationId xmlns:a16="http://schemas.microsoft.com/office/drawing/2014/main" id="{92F3EEFA-3068-664F-2DC7-62FC09DAB856}"/>
              </a:ext>
            </a:extLst>
          </p:cNvPr>
          <p:cNvSpPr txBox="1"/>
          <p:nvPr/>
        </p:nvSpPr>
        <p:spPr>
          <a:xfrm>
            <a:off x="1544786" y="5350468"/>
            <a:ext cx="406400" cy="276999"/>
          </a:xfrm>
          <a:prstGeom prst="rect">
            <a:avLst/>
          </a:prstGeom>
          <a:solidFill>
            <a:schemeClr val="bg1"/>
          </a:solidFill>
        </p:spPr>
        <p:txBody>
          <a:bodyPr wrap="square" rtlCol="0">
            <a:spAutoFit/>
          </a:bodyPr>
          <a:lstStyle/>
          <a:p>
            <a:pPr algn="r"/>
            <a:r>
              <a:rPr lang="en-GB" sz="1200" dirty="0"/>
              <a:t>10</a:t>
            </a:r>
          </a:p>
        </p:txBody>
      </p:sp>
      <p:sp>
        <p:nvSpPr>
          <p:cNvPr id="14" name="TextBox 13">
            <a:extLst>
              <a:ext uri="{FF2B5EF4-FFF2-40B4-BE49-F238E27FC236}">
                <a16:creationId xmlns:a16="http://schemas.microsoft.com/office/drawing/2014/main" id="{DD8864CD-597D-B97C-75FC-D92E827118A1}"/>
              </a:ext>
            </a:extLst>
          </p:cNvPr>
          <p:cNvSpPr txBox="1"/>
          <p:nvPr/>
        </p:nvSpPr>
        <p:spPr>
          <a:xfrm>
            <a:off x="1528911" y="5928929"/>
            <a:ext cx="406400" cy="276999"/>
          </a:xfrm>
          <a:prstGeom prst="rect">
            <a:avLst/>
          </a:prstGeom>
          <a:solidFill>
            <a:schemeClr val="bg1"/>
          </a:solidFill>
        </p:spPr>
        <p:txBody>
          <a:bodyPr wrap="square" rtlCol="0">
            <a:spAutoFit/>
          </a:bodyPr>
          <a:lstStyle/>
          <a:p>
            <a:pPr algn="r"/>
            <a:r>
              <a:rPr lang="en-GB" sz="1200" dirty="0"/>
              <a:t>5</a:t>
            </a:r>
          </a:p>
        </p:txBody>
      </p:sp>
      <p:sp>
        <p:nvSpPr>
          <p:cNvPr id="15" name="TextBox 14">
            <a:extLst>
              <a:ext uri="{FF2B5EF4-FFF2-40B4-BE49-F238E27FC236}">
                <a16:creationId xmlns:a16="http://schemas.microsoft.com/office/drawing/2014/main" id="{0F82BF84-CA62-0ADB-60B7-4CF3040486C8}"/>
              </a:ext>
            </a:extLst>
          </p:cNvPr>
          <p:cNvSpPr txBox="1"/>
          <p:nvPr/>
        </p:nvSpPr>
        <p:spPr>
          <a:xfrm>
            <a:off x="1559120" y="6481959"/>
            <a:ext cx="406400" cy="276999"/>
          </a:xfrm>
          <a:prstGeom prst="rect">
            <a:avLst/>
          </a:prstGeom>
          <a:solidFill>
            <a:schemeClr val="bg1"/>
          </a:solidFill>
        </p:spPr>
        <p:txBody>
          <a:bodyPr wrap="square" rtlCol="0">
            <a:spAutoFit/>
          </a:bodyPr>
          <a:lstStyle/>
          <a:p>
            <a:pPr algn="r"/>
            <a:r>
              <a:rPr lang="en-GB" sz="1200" dirty="0"/>
              <a:t>0</a:t>
            </a:r>
          </a:p>
        </p:txBody>
      </p:sp>
      <p:sp>
        <p:nvSpPr>
          <p:cNvPr id="16" name="Slide Number Placeholder 15">
            <a:extLst>
              <a:ext uri="{FF2B5EF4-FFF2-40B4-BE49-F238E27FC236}">
                <a16:creationId xmlns:a16="http://schemas.microsoft.com/office/drawing/2014/main" id="{735111AE-6AB4-A591-4C79-A4A7A5CC2E13}"/>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33025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078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21F2FD99-0A92-59F5-D0F7-0507B3E3E1EA}"/>
              </a:ext>
            </a:extLst>
          </p:cNvPr>
          <p:cNvSpPr txBox="1"/>
          <p:nvPr/>
        </p:nvSpPr>
        <p:spPr>
          <a:xfrm>
            <a:off x="328709" y="870985"/>
            <a:ext cx="6311900" cy="7727372"/>
          </a:xfrm>
          <a:prstGeom prst="rect">
            <a:avLst/>
          </a:prstGeom>
          <a:noFill/>
          <a:ln w="28575">
            <a:noFill/>
          </a:ln>
        </p:spPr>
        <p:txBody>
          <a:bodyPr wrap="square" lIns="91440" tIns="45720" rIns="91440" bIns="45720" rtlCol="0" anchor="t">
            <a:spAutoFit/>
          </a:bodyPr>
          <a:lstStyle/>
          <a:p>
            <a:r>
              <a:rPr lang="en-GB" sz="1200" b="1" dirty="0"/>
              <a:t>Task 3: You do HT </a:t>
            </a:r>
          </a:p>
          <a:p>
            <a:pPr>
              <a:lnSpc>
                <a:spcPct val="150000"/>
              </a:lnSpc>
            </a:pPr>
            <a:r>
              <a:rPr lang="en-GB" sz="1200" dirty="0">
                <a:effectLst/>
                <a:ea typeface="Calibri" panose="020F0502020204030204" pitchFamily="34" charset="0"/>
                <a:cs typeface="Times New Roman" panose="02020603050405020304" pitchFamily="18" charset="0"/>
              </a:rPr>
              <a:t>The following table represents the movement of a car:-</a:t>
            </a:r>
          </a:p>
          <a:p>
            <a:pPr>
              <a:lnSpc>
                <a:spcPct val="150000"/>
              </a:lnSpc>
            </a:pPr>
            <a:endParaRPr lang="en-GB" sz="1200" dirty="0">
              <a:effectLst/>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ffectLst/>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r>
              <a:rPr lang="en-GB" sz="1200" dirty="0">
                <a:ea typeface="Calibri" panose="020F0502020204030204" pitchFamily="34" charset="0"/>
                <a:cs typeface="Times New Roman" panose="02020603050405020304" pitchFamily="18" charset="0"/>
              </a:rPr>
              <a:t>Draw a Velocity time graph (with time on the x-axis)</a:t>
            </a: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1. What is the acceleration of the car between 0 and 3 seconds? ……………………………………………..</a:t>
            </a:r>
          </a:p>
          <a:p>
            <a:pPr lvl="0">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2. Between 3 and 5 seconds the car is still accelerating – true or false? Explain your answer.</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3. How would you describe the movement of the car between 5 and 10 seconds? ………………….</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a typeface="Calibri" panose="020F0502020204030204" pitchFamily="34" charset="0"/>
                <a:cs typeface="Times New Roman" panose="02020603050405020304" pitchFamily="18" charset="0"/>
              </a:rPr>
              <a:t>4. W</a:t>
            </a:r>
            <a:r>
              <a:rPr lang="en-GB" sz="1200" dirty="0">
                <a:effectLst/>
                <a:ea typeface="Calibri" panose="020F0502020204030204" pitchFamily="34" charset="0"/>
                <a:cs typeface="Times New Roman" panose="02020603050405020304" pitchFamily="18" charset="0"/>
              </a:rPr>
              <a:t>hat distance does the car travel in the first 3 seconds? ………………………………………………………</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5. What distance does the car travel in the total journey? ………………………………………………………..</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0A7694C-B58A-E505-3729-BF0EADA7D8FE}"/>
              </a:ext>
            </a:extLst>
          </p:cNvPr>
          <p:cNvPicPr>
            <a:picLocks noChangeAspect="1"/>
          </p:cNvPicPr>
          <p:nvPr/>
        </p:nvPicPr>
        <p:blipFill>
          <a:blip r:embed="rId2"/>
          <a:stretch>
            <a:fillRect/>
          </a:stretch>
        </p:blipFill>
        <p:spPr>
          <a:xfrm>
            <a:off x="487016" y="1380017"/>
            <a:ext cx="5883966" cy="1101900"/>
          </a:xfrm>
          <a:prstGeom prst="rect">
            <a:avLst/>
          </a:prstGeom>
        </p:spPr>
      </p:pic>
      <p:pic>
        <p:nvPicPr>
          <p:cNvPr id="8" name="Picture 7">
            <a:extLst>
              <a:ext uri="{FF2B5EF4-FFF2-40B4-BE49-F238E27FC236}">
                <a16:creationId xmlns:a16="http://schemas.microsoft.com/office/drawing/2014/main" id="{B0612BE1-742E-501B-A871-9418998464A9}"/>
              </a:ext>
            </a:extLst>
          </p:cNvPr>
          <p:cNvPicPr>
            <a:picLocks noChangeAspect="1"/>
          </p:cNvPicPr>
          <p:nvPr/>
        </p:nvPicPr>
        <p:blipFill>
          <a:blip r:embed="rId3"/>
          <a:stretch>
            <a:fillRect/>
          </a:stretch>
        </p:blipFill>
        <p:spPr>
          <a:xfrm>
            <a:off x="891429" y="2844009"/>
            <a:ext cx="5075141" cy="2772611"/>
          </a:xfrm>
          <a:prstGeom prst="rect">
            <a:avLst/>
          </a:prstGeom>
        </p:spPr>
      </p:pic>
      <p:sp>
        <p:nvSpPr>
          <p:cNvPr id="9" name="Slide Number Placeholder 8">
            <a:extLst>
              <a:ext uri="{FF2B5EF4-FFF2-40B4-BE49-F238E27FC236}">
                <a16:creationId xmlns:a16="http://schemas.microsoft.com/office/drawing/2014/main" id="{FD8DF971-CEBE-00CE-D427-74349FDAB7AD}"/>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3018194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0DAB36-5F9A-727B-7CCE-48F99436EDD4}"/>
              </a:ext>
            </a:extLst>
          </p:cNvPr>
          <p:cNvPicPr>
            <a:picLocks noChangeAspect="1"/>
          </p:cNvPicPr>
          <p:nvPr/>
        </p:nvPicPr>
        <p:blipFill>
          <a:blip r:embed="rId2"/>
          <a:stretch>
            <a:fillRect/>
          </a:stretch>
        </p:blipFill>
        <p:spPr>
          <a:xfrm>
            <a:off x="642470" y="2540062"/>
            <a:ext cx="5573059" cy="3044630"/>
          </a:xfrm>
          <a:prstGeom prst="rect">
            <a:avLst/>
          </a:prstGeom>
        </p:spPr>
      </p:pic>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724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21F2FD99-0A92-59F5-D0F7-0507B3E3E1EA}"/>
              </a:ext>
            </a:extLst>
          </p:cNvPr>
          <p:cNvSpPr txBox="1"/>
          <p:nvPr/>
        </p:nvSpPr>
        <p:spPr>
          <a:xfrm>
            <a:off x="328709" y="870985"/>
            <a:ext cx="6311900" cy="7578613"/>
          </a:xfrm>
          <a:prstGeom prst="rect">
            <a:avLst/>
          </a:prstGeom>
          <a:noFill/>
          <a:ln w="28575">
            <a:noFill/>
          </a:ln>
        </p:spPr>
        <p:txBody>
          <a:bodyPr wrap="square" lIns="91440" tIns="45720" rIns="91440" bIns="45720" rtlCol="0" anchor="t">
            <a:spAutoFit/>
          </a:bodyPr>
          <a:lstStyle/>
          <a:p>
            <a:r>
              <a:rPr lang="en-GB" sz="1200" b="1" dirty="0"/>
              <a:t>Task 3: You do HT Challenge</a:t>
            </a:r>
          </a:p>
          <a:p>
            <a:pPr>
              <a:lnSpc>
                <a:spcPct val="150000"/>
              </a:lnSpc>
            </a:pPr>
            <a:r>
              <a:rPr lang="en-GB" sz="1200" dirty="0">
                <a:effectLst/>
                <a:ea typeface="Calibri" panose="020F0502020204030204" pitchFamily="34" charset="0"/>
                <a:cs typeface="Times New Roman" panose="02020603050405020304" pitchFamily="18" charset="0"/>
              </a:rPr>
              <a:t>A racing car (at rest) accelerates uniformly from the starting grid on the race track and reaches a top velocity of 30 meters/second/second after 5 seconds. For the next 4 seconds the acceleration is 0 and finally the car decelerates (brakes) at 4meters/second/second for 5 seconds.</a:t>
            </a:r>
          </a:p>
          <a:p>
            <a:pPr>
              <a:lnSpc>
                <a:spcPct val="150000"/>
              </a:lnSpc>
            </a:pPr>
            <a:r>
              <a:rPr lang="en-GB" sz="1200" dirty="0">
                <a:effectLst/>
                <a:ea typeface="Calibri" panose="020F0502020204030204" pitchFamily="34" charset="0"/>
                <a:cs typeface="Times New Roman" panose="02020603050405020304" pitchFamily="18" charset="0"/>
              </a:rPr>
              <a:t>Draw a Velocity time graph (with time on the x-axis). If you are stuck, try marking what the velocity would be after each second!</a:t>
            </a:r>
          </a:p>
          <a:p>
            <a:pPr>
              <a:lnSpc>
                <a:spcPct val="150000"/>
              </a:lnSpc>
            </a:pPr>
            <a:endParaRPr lang="en-GB" sz="1200" dirty="0">
              <a:effectLst/>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ffectLst/>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a:lnSpc>
                <a:spcPct val="150000"/>
              </a:lnSpc>
            </a:pPr>
            <a:endParaRPr lang="en-GB" sz="1200" dirty="0">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1. What distance does the car travel in the first 5 seconds?………………………………………………………….</a:t>
            </a:r>
          </a:p>
          <a:p>
            <a:pPr lvl="0">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spcAft>
                <a:spcPts val="1000"/>
              </a:spcAft>
            </a:pPr>
            <a:r>
              <a:rPr lang="en-GB" sz="1200" dirty="0">
                <a:effectLst/>
                <a:ea typeface="Calibri" panose="020F0502020204030204" pitchFamily="34" charset="0"/>
                <a:cs typeface="Times New Roman" panose="02020603050405020304" pitchFamily="18" charset="0"/>
              </a:rPr>
              <a:t>2. What is the velocity of the car after 7 seconds? ………………………………………………………………………</a:t>
            </a:r>
          </a:p>
          <a:p>
            <a:pPr lvl="0">
              <a:lnSpc>
                <a:spcPct val="150000"/>
              </a:lnSpc>
            </a:pPr>
            <a:r>
              <a:rPr lang="en-GB" sz="1200" dirty="0">
                <a:effectLst/>
                <a:ea typeface="Calibri" panose="020F0502020204030204" pitchFamily="34" charset="0"/>
                <a:cs typeface="Times New Roman" panose="02020603050405020304" pitchFamily="18" charset="0"/>
              </a:rPr>
              <a:t>3. What is the velocity of the car after 14 seconds?? …………………………………………………………………..</a:t>
            </a:r>
          </a:p>
          <a:p>
            <a:pPr>
              <a:lnSpc>
                <a:spcPct val="150000"/>
              </a:lnSpc>
            </a:pPr>
            <a:r>
              <a:rPr lang="en-GB" sz="1200" dirty="0">
                <a:ea typeface="Calibri" panose="020F0502020204030204" pitchFamily="34" charset="0"/>
                <a:cs typeface="Times New Roman" panose="02020603050405020304" pitchFamily="18" charset="0"/>
              </a:rPr>
              <a:t>4. </a:t>
            </a:r>
            <a:r>
              <a:rPr lang="en-GB" sz="1200" dirty="0">
                <a:effectLst/>
                <a:ea typeface="Calibri" panose="020F0502020204030204" pitchFamily="34" charset="0"/>
                <a:cs typeface="Times New Roman" panose="02020603050405020304" pitchFamily="18" charset="0"/>
              </a:rPr>
              <a:t>If the car carried on decelerating at 4m/s</a:t>
            </a:r>
            <a:r>
              <a:rPr lang="en-GB" sz="1200" baseline="30000" dirty="0">
                <a:effectLst/>
                <a:ea typeface="Calibri" panose="020F0502020204030204" pitchFamily="34" charset="0"/>
                <a:cs typeface="Times New Roman" panose="02020603050405020304" pitchFamily="18" charset="0"/>
              </a:rPr>
              <a:t>2</a:t>
            </a:r>
            <a:r>
              <a:rPr lang="en-GB" sz="1200" dirty="0">
                <a:effectLst/>
                <a:ea typeface="Calibri" panose="020F0502020204030204" pitchFamily="34" charset="0"/>
                <a:cs typeface="Times New Roman" panose="02020603050405020304" pitchFamily="18" charset="0"/>
              </a:rPr>
              <a:t>, how many more seconds would it take before it came to a stop? ……………………………………………………………………………………………………………………………………</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a:p>
            <a:pPr lvl="0">
              <a:lnSpc>
                <a:spcPct val="150000"/>
              </a:lnSpc>
            </a:pPr>
            <a:r>
              <a:rPr lang="en-GB" sz="1200" dirty="0">
                <a:effectLst/>
                <a:ea typeface="Calibri" panose="020F0502020204030204" pitchFamily="34" charset="0"/>
                <a:cs typeface="Times New Roman" panose="02020603050405020304" pitchFamily="18" charset="0"/>
              </a:rPr>
              <a:t>5. What is the acceleration in the first 5 seconds?? …………………………………………………………………….</a:t>
            </a:r>
          </a:p>
          <a:p>
            <a:pPr>
              <a:lnSpc>
                <a:spcPct val="150000"/>
              </a:lnSpc>
            </a:pPr>
            <a:r>
              <a:rPr lang="en-GB" sz="1200" dirty="0"/>
              <a:t>...........................................................................................................................................................</a:t>
            </a:r>
            <a:endParaRPr lang="en-GB" sz="1200" dirty="0">
              <a:effectLst/>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637F1351-A5F5-2A0D-67CF-21CCBC2F1FD4}"/>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1341020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176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1F2FD99-0A92-59F5-D0F7-0507B3E3E1EA}"/>
                  </a:ext>
                </a:extLst>
              </p:cNvPr>
              <p:cNvSpPr txBox="1"/>
              <p:nvPr/>
            </p:nvSpPr>
            <p:spPr>
              <a:xfrm>
                <a:off x="209439" y="839232"/>
                <a:ext cx="6375511" cy="8217634"/>
              </a:xfrm>
              <a:prstGeom prst="rect">
                <a:avLst/>
              </a:prstGeom>
              <a:noFill/>
              <a:ln w="28575">
                <a:noFill/>
              </a:ln>
            </p:spPr>
            <p:txBody>
              <a:bodyPr wrap="square" lIns="91440" tIns="45720" rIns="91440" bIns="45720" rtlCol="0" anchor="t">
                <a:spAutoFit/>
              </a:bodyPr>
              <a:lstStyle/>
              <a:p>
                <a:r>
                  <a:rPr lang="en-GB" sz="1400" b="1" dirty="0"/>
                  <a:t>Task 4 HT</a:t>
                </a:r>
              </a:p>
              <a:p>
                <a:endParaRPr lang="en-GB" sz="1400" b="1" dirty="0"/>
              </a:p>
              <a:p>
                <a:r>
                  <a:rPr lang="en-GB" sz="1400" b="1" dirty="0"/>
                  <a:t>I do</a:t>
                </a:r>
              </a:p>
              <a:p>
                <a:pPr marL="342900" indent="-342900">
                  <a:buFont typeface="Arial" panose="020B0604020202020204" pitchFamily="34" charset="0"/>
                  <a:buChar char="•"/>
                </a:pPr>
                <a:endParaRPr lang="en-GB" sz="1400" dirty="0"/>
              </a:p>
              <a:p>
                <a:pPr marL="342900" indent="-342900">
                  <a:lnSpc>
                    <a:spcPct val="150000"/>
                  </a:lnSpc>
                  <a:buFont typeface="Arial" panose="020B0604020202020204" pitchFamily="34" charset="0"/>
                  <a:buChar char="•"/>
                </a:pPr>
                <a:r>
                  <a:rPr lang="en-GB" sz="1200" dirty="0"/>
                  <a:t>To find the gradient of a curve at a given point, you need to draw a tangent – this is a line that only touches the curve at this point.</a:t>
                </a:r>
              </a:p>
              <a:p>
                <a:pPr marL="342900" indent="-342900">
                  <a:lnSpc>
                    <a:spcPct val="150000"/>
                  </a:lnSpc>
                  <a:buFont typeface="Arial" panose="020B0604020202020204" pitchFamily="34" charset="0"/>
                  <a:buChar char="•"/>
                </a:pPr>
                <a:endParaRPr lang="en-GB" sz="1200" dirty="0"/>
              </a:p>
              <a:p>
                <a:pPr marL="342900" indent="-342900">
                  <a:lnSpc>
                    <a:spcPct val="150000"/>
                  </a:lnSpc>
                  <a:buFont typeface="Arial" panose="020B0604020202020204" pitchFamily="34" charset="0"/>
                  <a:buChar char="•"/>
                </a:pPr>
                <a:r>
                  <a:rPr lang="en-GB" sz="1200" dirty="0"/>
                  <a:t>Then calculate the gradient from the tangent.</a:t>
                </a:r>
              </a:p>
              <a:p>
                <a:pPr marL="342900" indent="-342900">
                  <a:lnSpc>
                    <a:spcPct val="150000"/>
                  </a:lnSpc>
                  <a:buFont typeface="Arial" panose="020B0604020202020204" pitchFamily="34" charset="0"/>
                  <a:buChar char="•"/>
                </a:pPr>
                <a:endParaRPr lang="en-GB" sz="1200" dirty="0"/>
              </a:p>
              <a:p>
                <a:pPr marL="342900" indent="-342900">
                  <a:lnSpc>
                    <a:spcPct val="150000"/>
                  </a:lnSpc>
                  <a:buFont typeface="Arial" panose="020B0604020202020204" pitchFamily="34" charset="0"/>
                  <a:buChar char="•"/>
                </a:pPr>
                <a:r>
                  <a:rPr lang="en-GB" sz="1200" dirty="0"/>
                  <a:t>Example: For the curve below, find the gradient when </a:t>
                </a:r>
                <a14:m>
                  <m:oMath xmlns:m="http://schemas.openxmlformats.org/officeDocument/2006/math">
                    <m:r>
                      <a:rPr lang="en-GB" sz="1200" i="1" dirty="0" smtClean="0">
                        <a:latin typeface="Cambria Math" panose="02040503050406030204" pitchFamily="18" charset="0"/>
                      </a:rPr>
                      <m:t>𝑥</m:t>
                    </m:r>
                    <m:r>
                      <a:rPr lang="en-GB" sz="1200" i="1" dirty="0" smtClean="0">
                        <a:latin typeface="Cambria Math" panose="02040503050406030204" pitchFamily="18" charset="0"/>
                      </a:rPr>
                      <m:t>=2</m:t>
                    </m:r>
                  </m:oMath>
                </a14:m>
                <a:r>
                  <a:rPr lang="en-GB" sz="1200" dirty="0"/>
                  <a:t>.</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p:txBody>
          </p:sp>
        </mc:Choice>
        <mc:Fallback xmlns="">
          <p:sp>
            <p:nvSpPr>
              <p:cNvPr id="2" name="TextBox 1">
                <a:extLst>
                  <a:ext uri="{FF2B5EF4-FFF2-40B4-BE49-F238E27FC236}">
                    <a16:creationId xmlns:a16="http://schemas.microsoft.com/office/drawing/2014/main" id="{21F2FD99-0A92-59F5-D0F7-0507B3E3E1EA}"/>
                  </a:ext>
                </a:extLst>
              </p:cNvPr>
              <p:cNvSpPr txBox="1">
                <a:spLocks noRot="1" noChangeAspect="1" noMove="1" noResize="1" noEditPoints="1" noAdjustHandles="1" noChangeArrowheads="1" noChangeShapeType="1" noTextEdit="1"/>
              </p:cNvSpPr>
              <p:nvPr/>
            </p:nvSpPr>
            <p:spPr>
              <a:xfrm>
                <a:off x="209439" y="839232"/>
                <a:ext cx="6375511" cy="8217634"/>
              </a:xfrm>
              <a:prstGeom prst="rect">
                <a:avLst/>
              </a:prstGeom>
              <a:blipFill>
                <a:blip r:embed="rId2"/>
                <a:stretch>
                  <a:fillRect l="-287" t="-148"/>
                </a:stretch>
              </a:blipFill>
              <a:ln w="28575">
                <a:noFill/>
              </a:ln>
            </p:spPr>
            <p:txBody>
              <a:bodyPr/>
              <a:lstStyle/>
              <a:p>
                <a:r>
                  <a:rPr lang="en-GB">
                    <a:noFill/>
                  </a:rPr>
                  <a:t> </a:t>
                </a:r>
              </a:p>
            </p:txBody>
          </p:sp>
        </mc:Fallback>
      </mc:AlternateContent>
      <p:pic>
        <p:nvPicPr>
          <p:cNvPr id="6" name="Picture 5">
            <a:extLst>
              <a:ext uri="{FF2B5EF4-FFF2-40B4-BE49-F238E27FC236}">
                <a16:creationId xmlns:a16="http://schemas.microsoft.com/office/drawing/2014/main" id="{7D99B87E-C9AC-88EA-E056-587BDDA3CE7F}"/>
              </a:ext>
            </a:extLst>
          </p:cNvPr>
          <p:cNvPicPr>
            <a:picLocks noChangeAspect="1"/>
          </p:cNvPicPr>
          <p:nvPr/>
        </p:nvPicPr>
        <p:blipFill>
          <a:blip r:embed="rId3"/>
          <a:stretch>
            <a:fillRect/>
          </a:stretch>
        </p:blipFill>
        <p:spPr>
          <a:xfrm>
            <a:off x="675861" y="3677282"/>
            <a:ext cx="3601941" cy="4460022"/>
          </a:xfrm>
          <a:prstGeom prst="rect">
            <a:avLst/>
          </a:prstGeom>
        </p:spPr>
      </p:pic>
      <p:sp>
        <p:nvSpPr>
          <p:cNvPr id="3" name="TextBox 2">
            <a:extLst>
              <a:ext uri="{FF2B5EF4-FFF2-40B4-BE49-F238E27FC236}">
                <a16:creationId xmlns:a16="http://schemas.microsoft.com/office/drawing/2014/main" id="{C069F748-3582-73AF-52F0-F14E5B75FBC6}"/>
              </a:ext>
            </a:extLst>
          </p:cNvPr>
          <p:cNvSpPr txBox="1"/>
          <p:nvPr/>
        </p:nvSpPr>
        <p:spPr>
          <a:xfrm>
            <a:off x="4280866" y="3797933"/>
            <a:ext cx="2370759" cy="4218719"/>
          </a:xfrm>
          <a:prstGeom prst="rect">
            <a:avLst/>
          </a:prstGeom>
          <a:noFill/>
        </p:spPr>
        <p:txBody>
          <a:bodyPr wrap="square" rtlCol="0">
            <a:spAutoFit/>
          </a:bodyPr>
          <a:lstStyle/>
          <a:p>
            <a:pPr>
              <a:lnSpc>
                <a:spcPct val="150000"/>
              </a:lnSpc>
            </a:pPr>
            <a:r>
              <a:rPr lang="en-GB" sz="1200" dirty="0"/>
              <a:t>………………………………………………………………………………………………………………………………………………………………………………………………………………………………………………………………………………………………………………………………………………………………………………………………………………………………………………………………………………………………………………………………………………………………………………………………………………………………………………………………………………………………………………………………………………………………………..</a:t>
            </a:r>
          </a:p>
          <a:p>
            <a:pPr>
              <a:lnSpc>
                <a:spcPct val="150000"/>
              </a:lnSpc>
            </a:pPr>
            <a:endParaRPr lang="en-GB" sz="1200" dirty="0"/>
          </a:p>
        </p:txBody>
      </p:sp>
      <p:sp>
        <p:nvSpPr>
          <p:cNvPr id="7" name="Slide Number Placeholder 6">
            <a:extLst>
              <a:ext uri="{FF2B5EF4-FFF2-40B4-BE49-F238E27FC236}">
                <a16:creationId xmlns:a16="http://schemas.microsoft.com/office/drawing/2014/main" id="{A081C3F5-293D-A2F1-E6A3-16F0DE6F08C8}"/>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4205113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772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1F2FD99-0A92-59F5-D0F7-0507B3E3E1EA}"/>
                  </a:ext>
                </a:extLst>
              </p:cNvPr>
              <p:cNvSpPr txBox="1"/>
              <p:nvPr/>
            </p:nvSpPr>
            <p:spPr>
              <a:xfrm>
                <a:off x="209439" y="839232"/>
                <a:ext cx="6375511" cy="7940635"/>
              </a:xfrm>
              <a:prstGeom prst="rect">
                <a:avLst/>
              </a:prstGeom>
              <a:noFill/>
              <a:ln w="28575">
                <a:noFill/>
              </a:ln>
            </p:spPr>
            <p:txBody>
              <a:bodyPr wrap="square" lIns="91440" tIns="45720" rIns="91440" bIns="45720" rtlCol="0" anchor="t">
                <a:spAutoFit/>
              </a:bodyPr>
              <a:lstStyle/>
              <a:p>
                <a:r>
                  <a:rPr lang="en-GB" sz="1400" b="1" dirty="0"/>
                  <a:t>Task 4 HT</a:t>
                </a:r>
              </a:p>
              <a:p>
                <a:endParaRPr lang="en-GB" sz="1400" b="1" dirty="0"/>
              </a:p>
              <a:p>
                <a:r>
                  <a:rPr lang="en-GB" sz="1400" b="1" dirty="0"/>
                  <a:t>We do</a:t>
                </a:r>
              </a:p>
              <a:p>
                <a:endParaRPr lang="en-GB" sz="1400" dirty="0"/>
              </a:p>
              <a:p>
                <a:r>
                  <a:rPr lang="en-GB" sz="1200" dirty="0"/>
                  <a:t>Find the gradient of the curve at</a:t>
                </a:r>
                <a14:m>
                  <m:oMath xmlns:m="http://schemas.openxmlformats.org/officeDocument/2006/math">
                    <m:r>
                      <a:rPr lang="en-GB" sz="1200" b="0" i="0" smtClean="0">
                        <a:latin typeface="Cambria Math" panose="02040503050406030204" pitchFamily="18" charset="0"/>
                      </a:rPr>
                      <m:t> </m:t>
                    </m:r>
                    <m:r>
                      <a:rPr lang="en-GB" sz="1200" b="0" i="1" smtClean="0">
                        <a:latin typeface="Cambria Math" panose="02040503050406030204" pitchFamily="18" charset="0"/>
                      </a:rPr>
                      <m:t>𝑥</m:t>
                    </m:r>
                    <m:r>
                      <a:rPr lang="en-GB" sz="1200" b="0" i="1" smtClean="0">
                        <a:latin typeface="Cambria Math" panose="02040503050406030204" pitchFamily="18" charset="0"/>
                      </a:rPr>
                      <m:t>=−1</m:t>
                    </m:r>
                  </m:oMath>
                </a14:m>
                <a:endParaRPr lang="en-GB" sz="1200" b="0" dirty="0"/>
              </a:p>
              <a:p>
                <a:endParaRPr lang="en-GB" sz="1200" b="0" dirty="0"/>
              </a:p>
              <a:p>
                <a:endParaRPr lang="en-GB" sz="1200" dirty="0"/>
              </a:p>
              <a:p>
                <a:endParaRPr lang="en-GB" sz="1200" b="0" dirty="0"/>
              </a:p>
              <a:p>
                <a:endParaRPr lang="en-GB" sz="1200" dirty="0"/>
              </a:p>
              <a:p>
                <a:endParaRPr lang="en-GB" sz="1200" b="0" dirty="0"/>
              </a:p>
              <a:p>
                <a:endParaRPr lang="en-GB" sz="1200" dirty="0"/>
              </a:p>
              <a:p>
                <a:endParaRPr lang="en-GB" sz="1200" b="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400" dirty="0"/>
                  <a:t>Find the gradient of the curve at 𝑥=1</a:t>
                </a:r>
              </a:p>
              <a:p>
                <a:endParaRPr lang="en-GB" sz="1400" dirty="0"/>
              </a:p>
              <a:p>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p:txBody>
          </p:sp>
        </mc:Choice>
        <mc:Fallback xmlns="">
          <p:sp>
            <p:nvSpPr>
              <p:cNvPr id="2" name="TextBox 1">
                <a:extLst>
                  <a:ext uri="{FF2B5EF4-FFF2-40B4-BE49-F238E27FC236}">
                    <a16:creationId xmlns:a16="http://schemas.microsoft.com/office/drawing/2014/main" id="{21F2FD99-0A92-59F5-D0F7-0507B3E3E1EA}"/>
                  </a:ext>
                </a:extLst>
              </p:cNvPr>
              <p:cNvSpPr txBox="1">
                <a:spLocks noRot="1" noChangeAspect="1" noMove="1" noResize="1" noEditPoints="1" noAdjustHandles="1" noChangeArrowheads="1" noChangeShapeType="1" noTextEdit="1"/>
              </p:cNvSpPr>
              <p:nvPr/>
            </p:nvSpPr>
            <p:spPr>
              <a:xfrm>
                <a:off x="209439" y="839232"/>
                <a:ext cx="6375511" cy="7940635"/>
              </a:xfrm>
              <a:prstGeom prst="rect">
                <a:avLst/>
              </a:prstGeom>
              <a:blipFill>
                <a:blip r:embed="rId2"/>
                <a:stretch>
                  <a:fillRect l="-287" t="-154"/>
                </a:stretch>
              </a:blipFill>
              <a:ln w="28575">
                <a:noFill/>
              </a:ln>
            </p:spPr>
            <p:txBody>
              <a:bodyPr/>
              <a:lstStyle/>
              <a:p>
                <a:r>
                  <a:rPr lang="en-GB">
                    <a:noFill/>
                  </a:rPr>
                  <a:t> </a:t>
                </a:r>
              </a:p>
            </p:txBody>
          </p:sp>
        </mc:Fallback>
      </mc:AlternateContent>
      <p:pic>
        <p:nvPicPr>
          <p:cNvPr id="7" name="Picture 6">
            <a:extLst>
              <a:ext uri="{FF2B5EF4-FFF2-40B4-BE49-F238E27FC236}">
                <a16:creationId xmlns:a16="http://schemas.microsoft.com/office/drawing/2014/main" id="{CD13D07C-7E4D-A8FC-1A20-1CE32EDA3A8D}"/>
              </a:ext>
            </a:extLst>
          </p:cNvPr>
          <p:cNvPicPr>
            <a:picLocks noChangeAspect="1"/>
          </p:cNvPicPr>
          <p:nvPr/>
        </p:nvPicPr>
        <p:blipFill>
          <a:blip r:embed="rId3"/>
          <a:stretch>
            <a:fillRect/>
          </a:stretch>
        </p:blipFill>
        <p:spPr>
          <a:xfrm>
            <a:off x="892175" y="2078489"/>
            <a:ext cx="2092325" cy="2902258"/>
          </a:xfrm>
          <a:prstGeom prst="rect">
            <a:avLst/>
          </a:prstGeom>
        </p:spPr>
      </p:pic>
      <p:pic>
        <p:nvPicPr>
          <p:cNvPr id="13" name="Picture 12">
            <a:extLst>
              <a:ext uri="{FF2B5EF4-FFF2-40B4-BE49-F238E27FC236}">
                <a16:creationId xmlns:a16="http://schemas.microsoft.com/office/drawing/2014/main" id="{EB4C3F86-A5C9-83D5-CED7-A2649CDEF0C5}"/>
              </a:ext>
            </a:extLst>
          </p:cNvPr>
          <p:cNvPicPr>
            <a:picLocks noChangeAspect="1"/>
          </p:cNvPicPr>
          <p:nvPr/>
        </p:nvPicPr>
        <p:blipFill>
          <a:blip r:embed="rId4"/>
          <a:stretch>
            <a:fillRect/>
          </a:stretch>
        </p:blipFill>
        <p:spPr>
          <a:xfrm>
            <a:off x="496887" y="5445718"/>
            <a:ext cx="3421921" cy="2653735"/>
          </a:xfrm>
          <a:prstGeom prst="rect">
            <a:avLst/>
          </a:prstGeom>
        </p:spPr>
      </p:pic>
      <p:sp>
        <p:nvSpPr>
          <p:cNvPr id="3" name="TextBox 2">
            <a:extLst>
              <a:ext uri="{FF2B5EF4-FFF2-40B4-BE49-F238E27FC236}">
                <a16:creationId xmlns:a16="http://schemas.microsoft.com/office/drawing/2014/main" id="{97D35304-45AC-31D5-7D6B-F39996160403}"/>
              </a:ext>
            </a:extLst>
          </p:cNvPr>
          <p:cNvSpPr txBox="1"/>
          <p:nvPr/>
        </p:nvSpPr>
        <p:spPr>
          <a:xfrm>
            <a:off x="3429000" y="1975825"/>
            <a:ext cx="3076575" cy="2833724"/>
          </a:xfrm>
          <a:prstGeom prst="rect">
            <a:avLst/>
          </a:prstGeom>
          <a:noFill/>
        </p:spPr>
        <p:txBody>
          <a:bodyPr wrap="square" rtlCol="0">
            <a:spAutoFit/>
          </a:bodyPr>
          <a:lstStyle/>
          <a:p>
            <a:pPr>
              <a:lnSpc>
                <a:spcPct val="150000"/>
              </a:lnSpc>
            </a:pPr>
            <a:r>
              <a:rPr lang="en-GB" sz="1200" dirty="0"/>
              <a:t>………………………………………………………………………………………………………………………………………………………………………………………………………………………………………………………………………………………………………………………………………………………………………………………………………………………………………………………………………………………………………………………………………………………………………………………………………………………………………………………………………………………………………………………………………………</a:t>
            </a:r>
          </a:p>
        </p:txBody>
      </p:sp>
      <p:sp>
        <p:nvSpPr>
          <p:cNvPr id="6" name="TextBox 5">
            <a:extLst>
              <a:ext uri="{FF2B5EF4-FFF2-40B4-BE49-F238E27FC236}">
                <a16:creationId xmlns:a16="http://schemas.microsoft.com/office/drawing/2014/main" id="{3DFF1E46-AE12-9A1B-CAA3-698F440EDBF9}"/>
              </a:ext>
            </a:extLst>
          </p:cNvPr>
          <p:cNvSpPr txBox="1"/>
          <p:nvPr/>
        </p:nvSpPr>
        <p:spPr>
          <a:xfrm>
            <a:off x="4007360" y="5619174"/>
            <a:ext cx="2419935" cy="2556726"/>
          </a:xfrm>
          <a:prstGeom prst="rect">
            <a:avLst/>
          </a:prstGeom>
          <a:noFill/>
        </p:spPr>
        <p:txBody>
          <a:bodyPr wrap="square" rtlCol="0">
            <a:spAutoFit/>
          </a:bodyPr>
          <a:lstStyle/>
          <a:p>
            <a:pPr>
              <a:lnSpc>
                <a:spcPct val="150000"/>
              </a:lnSpc>
            </a:pPr>
            <a:r>
              <a:rPr lang="en-GB" sz="1200" dirty="0"/>
              <a:t>………………………………………………………………………………………………………………………………..………………………………………………………………………………………………………………………………..………………………………………………………………………………………………………………………………..</a:t>
            </a:r>
          </a:p>
          <a:p>
            <a:pPr>
              <a:lnSpc>
                <a:spcPct val="150000"/>
              </a:lnSpc>
            </a:pPr>
            <a:endParaRPr lang="en-GB" sz="1200" dirty="0"/>
          </a:p>
          <a:p>
            <a:pPr>
              <a:lnSpc>
                <a:spcPct val="150000"/>
              </a:lnSpc>
            </a:pPr>
            <a:endParaRPr lang="en-GB" sz="1200" dirty="0"/>
          </a:p>
        </p:txBody>
      </p:sp>
      <p:sp>
        <p:nvSpPr>
          <p:cNvPr id="8" name="Slide Number Placeholder 7">
            <a:extLst>
              <a:ext uri="{FF2B5EF4-FFF2-40B4-BE49-F238E27FC236}">
                <a16:creationId xmlns:a16="http://schemas.microsoft.com/office/drawing/2014/main" id="{AA543587-A75D-BFEE-692C-94F829549CDF}"/>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2446383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816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D532437-1192-2C4C-DE1B-5BE608B5162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4:  </a:t>
            </a:r>
            <a:r>
              <a:rPr lang="en-GB" sz="1800" b="1" u="sng" dirty="0"/>
              <a:t>The velocity – time relationship. </a:t>
            </a:r>
          </a:p>
        </p:txBody>
      </p:sp>
      <p:sp>
        <p:nvSpPr>
          <p:cNvPr id="2" name="TextBox 1">
            <a:extLst>
              <a:ext uri="{FF2B5EF4-FFF2-40B4-BE49-F238E27FC236}">
                <a16:creationId xmlns:a16="http://schemas.microsoft.com/office/drawing/2014/main" id="{21F2FD99-0A92-59F5-D0F7-0507B3E3E1EA}"/>
              </a:ext>
            </a:extLst>
          </p:cNvPr>
          <p:cNvSpPr txBox="1"/>
          <p:nvPr/>
        </p:nvSpPr>
        <p:spPr>
          <a:xfrm>
            <a:off x="273050" y="816213"/>
            <a:ext cx="6311900" cy="7755969"/>
          </a:xfrm>
          <a:prstGeom prst="rect">
            <a:avLst/>
          </a:prstGeom>
          <a:noFill/>
          <a:ln w="28575">
            <a:noFill/>
          </a:ln>
        </p:spPr>
        <p:txBody>
          <a:bodyPr wrap="square" lIns="91440" tIns="45720" rIns="91440" bIns="45720" rtlCol="0" anchor="t">
            <a:spAutoFit/>
          </a:bodyPr>
          <a:lstStyle/>
          <a:p>
            <a:r>
              <a:rPr lang="en-GB" sz="1200" b="1" dirty="0"/>
              <a:t>Task 4 HT</a:t>
            </a:r>
          </a:p>
          <a:p>
            <a:endParaRPr lang="en-GB" sz="1200" b="1" dirty="0"/>
          </a:p>
          <a:p>
            <a:r>
              <a:rPr lang="en-GB" sz="1200" b="1" dirty="0"/>
              <a:t>You do</a:t>
            </a:r>
          </a:p>
          <a:p>
            <a:endParaRPr lang="en-GB" sz="1200" b="1" dirty="0"/>
          </a:p>
          <a:p>
            <a:r>
              <a:rPr lang="en-GB" sz="1200" dirty="0"/>
              <a:t>The graph below shows the journey of a javelin when thrown.</a:t>
            </a:r>
            <a:endParaRPr lang="en-GB" sz="1200" b="1" dirty="0"/>
          </a:p>
          <a:p>
            <a:endParaRPr lang="en-GB" sz="1400" b="1" dirty="0"/>
          </a:p>
          <a:p>
            <a:pPr marL="342900" indent="-342900">
              <a:lnSpc>
                <a:spcPct val="150000"/>
              </a:lnSpc>
              <a:buAutoNum type="alphaLcParenR"/>
            </a:pPr>
            <a:r>
              <a:rPr lang="en-GB" sz="1200" dirty="0"/>
              <a:t>Calculate the acceleration of the javelin at time t = 4.</a:t>
            </a:r>
          </a:p>
          <a:p>
            <a:pPr marL="342900" indent="-342900">
              <a:lnSpc>
                <a:spcPct val="150000"/>
              </a:lnSpc>
              <a:buAutoNum type="alphaLcParenR"/>
            </a:pPr>
            <a:r>
              <a:rPr lang="en-GB" sz="1200" dirty="0"/>
              <a:t>Calculate the distance travelled by the javelin between 2 and 5 seconds.</a:t>
            </a:r>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p:txBody>
      </p:sp>
      <p:pic>
        <p:nvPicPr>
          <p:cNvPr id="6" name="Picture 5">
            <a:extLst>
              <a:ext uri="{FF2B5EF4-FFF2-40B4-BE49-F238E27FC236}">
                <a16:creationId xmlns:a16="http://schemas.microsoft.com/office/drawing/2014/main" id="{30A1694E-29E5-8F7E-1AC6-3B645AC4A3FE}"/>
              </a:ext>
            </a:extLst>
          </p:cNvPr>
          <p:cNvPicPr>
            <a:picLocks noChangeAspect="1"/>
          </p:cNvPicPr>
          <p:nvPr/>
        </p:nvPicPr>
        <p:blipFill>
          <a:blip r:embed="rId2"/>
          <a:stretch>
            <a:fillRect/>
          </a:stretch>
        </p:blipFill>
        <p:spPr>
          <a:xfrm>
            <a:off x="723900" y="2658890"/>
            <a:ext cx="5150635" cy="5668897"/>
          </a:xfrm>
          <a:prstGeom prst="rect">
            <a:avLst/>
          </a:prstGeom>
        </p:spPr>
      </p:pic>
      <p:sp>
        <p:nvSpPr>
          <p:cNvPr id="3" name="Slide Number Placeholder 2">
            <a:extLst>
              <a:ext uri="{FF2B5EF4-FFF2-40B4-BE49-F238E27FC236}">
                <a16:creationId xmlns:a16="http://schemas.microsoft.com/office/drawing/2014/main" id="{D575E59C-2BFE-8FE7-7AE7-EE1FB206421C}"/>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178785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1142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1: </a:t>
            </a:r>
            <a:r>
              <a:rPr lang="en-GB" sz="1800" b="1" u="sng"/>
              <a:t>Speed &amp; Velocity.</a:t>
            </a:r>
            <a:r>
              <a:rPr lang="en-GB" b="1" u="sng"/>
              <a:t>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1200329"/>
          </a:xfrm>
          <a:prstGeom prst="rect">
            <a:avLst/>
          </a:prstGeom>
          <a:noFill/>
          <a:ln w="12700">
            <a:solidFill>
              <a:schemeClr val="tx1"/>
            </a:solidFill>
            <a:prstDash val="dash"/>
          </a:ln>
        </p:spPr>
        <p:txBody>
          <a:bodyPr wrap="square" rtlCol="0">
            <a:spAutoFit/>
          </a:bodyPr>
          <a:lstStyle/>
          <a:p>
            <a:r>
              <a:rPr lang="en-GB" sz="1200" b="1" dirty="0"/>
              <a:t>Learning Objectives.</a:t>
            </a:r>
          </a:p>
          <a:p>
            <a:r>
              <a:rPr lang="en-GB" sz="1200" b="1" dirty="0"/>
              <a:t>You are learning…</a:t>
            </a:r>
          </a:p>
          <a:p>
            <a:pPr marL="171450" indent="-171450">
              <a:buFont typeface="Arial" panose="020B0604020202020204" pitchFamily="34" charset="0"/>
              <a:buChar char="•"/>
            </a:pPr>
            <a:r>
              <a:rPr lang="en-GB" sz="1200" dirty="0"/>
              <a:t>about the difference between speed and velocity</a:t>
            </a:r>
          </a:p>
          <a:p>
            <a:pPr marL="171450" indent="-171450">
              <a:buFont typeface="Arial" panose="020B0604020202020204" pitchFamily="34" charset="0"/>
              <a:buChar char="•"/>
            </a:pPr>
            <a:r>
              <a:rPr lang="en-GB" sz="1200" dirty="0"/>
              <a:t>how to apply and rearrange the speed equation to calculate speed, distance or time.</a:t>
            </a:r>
          </a:p>
          <a:p>
            <a:pPr marL="171450" indent="-171450">
              <a:buFont typeface="Arial" panose="020B0604020202020204" pitchFamily="34" charset="0"/>
              <a:buChar char="•"/>
            </a:pPr>
            <a:r>
              <a:rPr lang="en-GB" sz="1200" dirty="0"/>
              <a:t>that, as a vector, velocity can change even if speed remains constant, and that velocity can also be negative.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2179261"/>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 helps us understand why velocity can change even when speed remains constant. It will also help us to solidify our understanding of calculations and the rearranging of equations.</a:t>
            </a:r>
          </a:p>
          <a:p>
            <a:endParaRPr lang="en-US" sz="1200" dirty="0">
              <a:latin typeface="+mj-lt"/>
            </a:endParaRPr>
          </a:p>
        </p:txBody>
      </p:sp>
      <p:sp>
        <p:nvSpPr>
          <p:cNvPr id="10" name="Slide Number Placeholder 9">
            <a:extLst>
              <a:ext uri="{FF2B5EF4-FFF2-40B4-BE49-F238E27FC236}">
                <a16:creationId xmlns:a16="http://schemas.microsoft.com/office/drawing/2014/main" id="{31C3CBCC-BD38-F303-ADEA-9BC698B52660}"/>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197265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1142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5: </a:t>
            </a:r>
            <a:r>
              <a:rPr lang="en-GB" sz="1800" b="1" u="sng"/>
              <a:t>Newton’s first law.</a:t>
            </a:r>
            <a:r>
              <a:rPr lang="en-GB" b="1" u="sng"/>
              <a:t>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82192"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You are learning to describe the motion of an object using knowledge of the forces acting on it.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440597"/>
            <a:ext cx="6382192"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objects behave when forces are applied to them. For example, it explains why some objects accelerate under some conditions but move at a constant velocity at other points in time.  </a:t>
            </a:r>
          </a:p>
        </p:txBody>
      </p:sp>
      <p:sp>
        <p:nvSpPr>
          <p:cNvPr id="9" name="Slide Number Placeholder 8">
            <a:extLst>
              <a:ext uri="{FF2B5EF4-FFF2-40B4-BE49-F238E27FC236}">
                <a16:creationId xmlns:a16="http://schemas.microsoft.com/office/drawing/2014/main" id="{6540921E-6996-06F1-BFB5-563E7D9A777E}"/>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3164173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519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382768067"/>
              </p:ext>
            </p:extLst>
          </p:nvPr>
        </p:nvGraphicFramePr>
        <p:xfrm>
          <a:off x="348915" y="324854"/>
          <a:ext cx="6160170" cy="801839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868651">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kern="1200" dirty="0">
                          <a:solidFill>
                            <a:schemeClr val="tx1"/>
                          </a:solidFill>
                          <a:effectLst/>
                          <a:latin typeface="+mn-lt"/>
                          <a:ea typeface="+mn-ea"/>
                          <a:cs typeface="+mn-cs"/>
                        </a:rPr>
                        <a:t>Newton's first law</a:t>
                      </a:r>
                    </a:p>
                    <a:p>
                      <a:pPr>
                        <a:lnSpc>
                          <a:spcPct val="150000"/>
                        </a:lnSpc>
                      </a:pPr>
                      <a:r>
                        <a:rPr lang="en-GB" sz="1200" b="0" kern="1200" dirty="0">
                          <a:solidFill>
                            <a:schemeClr val="tx1"/>
                          </a:solidFill>
                          <a:effectLst/>
                          <a:latin typeface="+mn-lt"/>
                          <a:ea typeface="+mn-ea"/>
                          <a:cs typeface="+mn-cs"/>
                        </a:rPr>
                        <a:t>According to Newton's first law of motion, an object remains in the same state of motion unless a resultant force acts on it. If the resultant force on an object is zero this means:</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 stationary object stays stationary</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 moving object continues to move at the same velocity (at the same speed and in the same direction)</a:t>
                      </a:r>
                    </a:p>
                    <a:p>
                      <a:pPr>
                        <a:lnSpc>
                          <a:spcPct val="150000"/>
                        </a:lnSpc>
                      </a:pPr>
                      <a:r>
                        <a:rPr lang="en-GB" sz="1200" b="1" kern="1200" dirty="0">
                          <a:solidFill>
                            <a:schemeClr val="tx1"/>
                          </a:solidFill>
                          <a:effectLst/>
                          <a:latin typeface="+mn-lt"/>
                          <a:ea typeface="+mn-ea"/>
                          <a:cs typeface="+mn-cs"/>
                        </a:rPr>
                        <a:t>Examples of objects with uniform velocity</a:t>
                      </a:r>
                    </a:p>
                    <a:p>
                      <a:pPr>
                        <a:lnSpc>
                          <a:spcPct val="150000"/>
                        </a:lnSpc>
                      </a:pPr>
                      <a:r>
                        <a:rPr lang="en-GB" sz="1200" b="0" kern="1200" dirty="0">
                          <a:solidFill>
                            <a:schemeClr val="tx1"/>
                          </a:solidFill>
                          <a:effectLst/>
                          <a:latin typeface="+mn-lt"/>
                          <a:ea typeface="+mn-ea"/>
                          <a:cs typeface="+mn-cs"/>
                        </a:rPr>
                        <a:t>Newton's first law can be used to explain the movement of objects travelling with uniform velocity. For example, when a car travels at a constant speed, the driving force from the engine is balanced by resistive forces such as air resistance and frictional forces in the car's moving parts. The resultant force on the car is zero.</a:t>
                      </a:r>
                    </a:p>
                    <a:p>
                      <a:pPr>
                        <a:lnSpc>
                          <a:spcPct val="150000"/>
                        </a:lnSpc>
                      </a:pPr>
                      <a:r>
                        <a:rPr lang="en-GB" sz="1200" b="0" kern="1200" dirty="0">
                          <a:solidFill>
                            <a:schemeClr val="tx1"/>
                          </a:solidFill>
                          <a:effectLst/>
                          <a:latin typeface="+mn-lt"/>
                          <a:ea typeface="+mn-ea"/>
                          <a:cs typeface="+mn-cs"/>
                        </a:rPr>
                        <a:t>Other examples include:</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 runner at their top speed experiences the same air resistance as their thrust</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an object falling at terminal velocity experiences the same air resistance as its weight.</a:t>
                      </a:r>
                    </a:p>
                    <a:p>
                      <a:pPr marL="0" indent="0">
                        <a:lnSpc>
                          <a:spcPct val="150000"/>
                        </a:lnSpc>
                        <a:buFont typeface="Arial" panose="020B0604020202020204" pitchFamily="34" charset="0"/>
                        <a:buNone/>
                      </a:pPr>
                      <a:r>
                        <a:rPr lang="en-GB" sz="1200" b="1" kern="1200" dirty="0">
                          <a:solidFill>
                            <a:schemeClr val="tx1"/>
                          </a:solidFill>
                          <a:effectLst/>
                          <a:latin typeface="+mn-lt"/>
                          <a:ea typeface="+mn-ea"/>
                          <a:cs typeface="+mn-cs"/>
                        </a:rPr>
                        <a:t>Examples of objects with non-uniform velocity</a:t>
                      </a:r>
                    </a:p>
                    <a:p>
                      <a:pPr marL="0" indent="0">
                        <a:lnSpc>
                          <a:spcPct val="150000"/>
                        </a:lnSpc>
                        <a:buFont typeface="Arial" panose="020B0604020202020204" pitchFamily="34" charset="0"/>
                        <a:buNone/>
                      </a:pPr>
                      <a:r>
                        <a:rPr lang="en-GB" sz="1200" b="0" kern="1200" dirty="0">
                          <a:solidFill>
                            <a:schemeClr val="tx1"/>
                          </a:solidFill>
                          <a:effectLst/>
                          <a:latin typeface="+mn-lt"/>
                          <a:ea typeface="+mn-ea"/>
                          <a:cs typeface="+mn-cs"/>
                        </a:rPr>
                        <a:t>Newton's first law can also be used to explain the movement of objects travelling with non-uniform motion. This includes situations when the speed changes, the direction changes or both change. For example, when a car accelerates, the driving force from the engine is greater than the resistive forces. The resultant force is not zero.</a:t>
                      </a:r>
                    </a:p>
                    <a:p>
                      <a:pPr marL="0" indent="0">
                        <a:lnSpc>
                          <a:spcPct val="150000"/>
                        </a:lnSpc>
                        <a:buFont typeface="Arial" panose="020B0604020202020204" pitchFamily="34" charset="0"/>
                        <a:buNone/>
                      </a:pPr>
                      <a:r>
                        <a:rPr lang="en-GB" sz="1200" b="0" kern="1200" dirty="0">
                          <a:solidFill>
                            <a:schemeClr val="tx1"/>
                          </a:solidFill>
                          <a:effectLst/>
                          <a:latin typeface="+mn-lt"/>
                          <a:ea typeface="+mn-ea"/>
                          <a:cs typeface="+mn-cs"/>
                        </a:rPr>
                        <a:t>Other examples include:</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at the start of their run, a runner experiences less air resistance than their thrust, so they accelerate</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an object that begins to fall experiences less air resistance than its weight, so it accelerates</a:t>
                      </a:r>
                    </a:p>
                    <a:p>
                      <a:pPr marL="0" indent="0">
                        <a:lnSpc>
                          <a:spcPct val="150000"/>
                        </a:lnSpc>
                        <a:buFont typeface="Arial" panose="020B0604020202020204" pitchFamily="34" charset="0"/>
                        <a:buNone/>
                      </a:pPr>
                      <a:endParaRPr lang="en-GB" sz="1200" b="0" kern="1200" dirty="0">
                        <a:solidFill>
                          <a:schemeClr val="tx1"/>
                        </a:solidFill>
                        <a:effectLst/>
                        <a:latin typeface="+mn-lt"/>
                        <a:ea typeface="+mn-ea"/>
                        <a:cs typeface="+mn-cs"/>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388EA080-AD8E-6D07-5C81-8ECEA829A16B}"/>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1799364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436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screenshot of a computer&#10;&#10;Description automatically generated">
            <a:extLst>
              <a:ext uri="{FF2B5EF4-FFF2-40B4-BE49-F238E27FC236}">
                <a16:creationId xmlns:a16="http://schemas.microsoft.com/office/drawing/2014/main" id="{C74F9F48-96AF-CB38-3B61-28EB04050F1E}"/>
              </a:ext>
            </a:extLst>
          </p:cNvPr>
          <p:cNvPicPr>
            <a:picLocks noChangeAspect="1"/>
          </p:cNvPicPr>
          <p:nvPr/>
        </p:nvPicPr>
        <p:blipFill rotWithShape="1">
          <a:blip r:embed="rId2"/>
          <a:srcRect l="40153" t="42661" r="36563" b="48165"/>
          <a:stretch/>
        </p:blipFill>
        <p:spPr>
          <a:xfrm>
            <a:off x="1240972" y="1089932"/>
            <a:ext cx="3613025" cy="799357"/>
          </a:xfrm>
          <a:prstGeom prst="rect">
            <a:avLst/>
          </a:prstGeom>
        </p:spPr>
      </p:pic>
      <p:pic>
        <p:nvPicPr>
          <p:cNvPr id="5" name="Picture 5" descr="A screenshot of a computer&#10;&#10;Description automatically generated">
            <a:extLst>
              <a:ext uri="{FF2B5EF4-FFF2-40B4-BE49-F238E27FC236}">
                <a16:creationId xmlns:a16="http://schemas.microsoft.com/office/drawing/2014/main" id="{E5400B87-9A47-E159-0AD9-C08281B357E1}"/>
              </a:ext>
            </a:extLst>
          </p:cNvPr>
          <p:cNvPicPr>
            <a:picLocks noChangeAspect="1"/>
          </p:cNvPicPr>
          <p:nvPr/>
        </p:nvPicPr>
        <p:blipFill rotWithShape="1">
          <a:blip r:embed="rId3"/>
          <a:srcRect l="28940" t="36923" r="40401" b="15897"/>
          <a:stretch/>
        </p:blipFill>
        <p:spPr>
          <a:xfrm>
            <a:off x="1698171" y="1890032"/>
            <a:ext cx="3352368" cy="2886309"/>
          </a:xfrm>
          <a:prstGeom prst="rect">
            <a:avLst/>
          </a:prstGeom>
        </p:spPr>
      </p:pic>
      <p:pic>
        <p:nvPicPr>
          <p:cNvPr id="6" name="Picture 6" descr="A drawing of a person flying&#10;&#10;Description automatically generated">
            <a:extLst>
              <a:ext uri="{FF2B5EF4-FFF2-40B4-BE49-F238E27FC236}">
                <a16:creationId xmlns:a16="http://schemas.microsoft.com/office/drawing/2014/main" id="{5F430098-8BAF-B7FC-00D6-1854B0F65256}"/>
              </a:ext>
            </a:extLst>
          </p:cNvPr>
          <p:cNvPicPr>
            <a:picLocks noChangeAspect="1"/>
          </p:cNvPicPr>
          <p:nvPr/>
        </p:nvPicPr>
        <p:blipFill>
          <a:blip r:embed="rId4"/>
          <a:stretch>
            <a:fillRect/>
          </a:stretch>
        </p:blipFill>
        <p:spPr>
          <a:xfrm>
            <a:off x="1714500" y="6061710"/>
            <a:ext cx="2743200" cy="1592580"/>
          </a:xfrm>
          <a:prstGeom prst="rect">
            <a:avLst/>
          </a:prstGeom>
        </p:spPr>
      </p:pic>
      <p:sp>
        <p:nvSpPr>
          <p:cNvPr id="9" name="TextBox 8">
            <a:extLst>
              <a:ext uri="{FF2B5EF4-FFF2-40B4-BE49-F238E27FC236}">
                <a16:creationId xmlns:a16="http://schemas.microsoft.com/office/drawing/2014/main" id="{A6E644B3-6ECC-D4AA-88CD-2152CB76E415}"/>
              </a:ext>
            </a:extLst>
          </p:cNvPr>
          <p:cNvSpPr txBox="1"/>
          <p:nvPr/>
        </p:nvSpPr>
        <p:spPr>
          <a:xfrm>
            <a:off x="342900" y="421105"/>
            <a:ext cx="6292516" cy="5447645"/>
          </a:xfrm>
          <a:prstGeom prst="rect">
            <a:avLst/>
          </a:prstGeom>
          <a:noFill/>
          <a:ln>
            <a:solidFill>
              <a:schemeClr val="bg1"/>
            </a:solidFill>
          </a:ln>
        </p:spPr>
        <p:txBody>
          <a:bodyPr wrap="square" rtlCol="0">
            <a:spAutoFit/>
          </a:bodyPr>
          <a:lstStyle/>
          <a:p>
            <a:pPr lvl="0">
              <a:lnSpc>
                <a:spcPct val="150000"/>
              </a:lnSpc>
              <a:buNone/>
            </a:pPr>
            <a:r>
              <a:rPr lang="en-GB" sz="1200" dirty="0"/>
              <a:t>I</a:t>
            </a:r>
            <a:r>
              <a:rPr lang="en-GB" sz="1200" dirty="0">
                <a:solidFill>
                  <a:schemeClr val="tx1"/>
                </a:solidFill>
              </a:rPr>
              <a:t> Do:</a:t>
            </a:r>
          </a:p>
          <a:p>
            <a:pPr lvl="0" algn="l">
              <a:lnSpc>
                <a:spcPct val="100000"/>
              </a:lnSpc>
              <a:spcBef>
                <a:spcPts val="0"/>
              </a:spcBef>
              <a:spcAft>
                <a:spcPts val="0"/>
              </a:spcAft>
              <a:buNone/>
            </a:pPr>
            <a:r>
              <a:rPr lang="en-GB" sz="1200" b="1" i="0" u="none" strike="noStrike" noProof="0" dirty="0">
                <a:solidFill>
                  <a:schemeClr val="tx1"/>
                </a:solidFill>
              </a:rPr>
              <a:t>Q1.</a:t>
            </a:r>
            <a:endParaRPr lang="en-GB" sz="1200" dirty="0">
              <a:solidFill>
                <a:schemeClr val="tx1"/>
              </a:solidFill>
            </a:endParaRPr>
          </a:p>
          <a:p>
            <a:pPr lvl="0" algn="l">
              <a:lnSpc>
                <a:spcPct val="100000"/>
              </a:lnSpc>
              <a:spcBef>
                <a:spcPts val="0"/>
              </a:spcBef>
              <a:spcAft>
                <a:spcPts val="0"/>
              </a:spcAft>
              <a:buNone/>
            </a:pPr>
            <a:r>
              <a:rPr lang="en-GB" sz="1200" b="0" i="0" u="none" strike="noStrike" noProof="0" dirty="0">
                <a:solidFill>
                  <a:schemeClr val="tx1"/>
                </a:solidFill>
              </a:rPr>
              <a:t>(a)    The diagram shows two forces acting on an object.</a:t>
            </a: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endParaRPr lang="en-GB" sz="1200" dirty="0">
              <a:solidFill>
                <a:schemeClr val="tx1"/>
              </a:solidFill>
            </a:endParaRPr>
          </a:p>
          <a:p>
            <a:pPr lvl="0">
              <a:lnSpc>
                <a:spcPct val="150000"/>
              </a:lnSpc>
              <a:buNone/>
            </a:pPr>
            <a:r>
              <a:rPr lang="en-GB" sz="1200" dirty="0">
                <a:solidFill>
                  <a:schemeClr val="tx1"/>
                </a:solidFill>
              </a:rPr>
              <a:t>We Do:</a:t>
            </a:r>
          </a:p>
          <a:p>
            <a:pPr lvl="0" algn="l">
              <a:lnSpc>
                <a:spcPct val="100000"/>
              </a:lnSpc>
              <a:spcBef>
                <a:spcPts val="0"/>
              </a:spcBef>
              <a:spcAft>
                <a:spcPts val="0"/>
              </a:spcAft>
              <a:buNone/>
            </a:pPr>
            <a:r>
              <a:rPr lang="en-GB" sz="1200" b="0" i="0" u="none" strike="noStrike" noProof="0" dirty="0">
                <a:solidFill>
                  <a:schemeClr val="tx1"/>
                </a:solidFill>
              </a:rPr>
              <a:t>(b)     BASE jumpers jump from very high buildings and mountains for sport.</a:t>
            </a:r>
            <a:endParaRPr lang="en-GB" sz="1200" dirty="0">
              <a:solidFill>
                <a:schemeClr val="tx1"/>
              </a:solidFill>
            </a:endParaRPr>
          </a:p>
          <a:p>
            <a:pPr lvl="0" algn="l">
              <a:lnSpc>
                <a:spcPct val="100000"/>
              </a:lnSpc>
              <a:spcBef>
                <a:spcPts val="0"/>
              </a:spcBef>
              <a:spcAft>
                <a:spcPts val="0"/>
              </a:spcAft>
              <a:buNone/>
            </a:pPr>
            <a:r>
              <a:rPr lang="en-GB" sz="1200" b="0" i="0" u="none" strike="noStrike" noProof="0" dirty="0">
                <a:solidFill>
                  <a:schemeClr val="tx1"/>
                </a:solidFill>
              </a:rPr>
              <a:t>The diagram shows the forces acting on a BASE jumper in flight.</a:t>
            </a:r>
            <a:br>
              <a:rPr lang="en-GB" sz="1200" b="0" i="0" u="none" strike="noStrike" noProof="0" dirty="0">
                <a:solidFill>
                  <a:srgbClr val="000000"/>
                </a:solidFill>
              </a:rPr>
            </a:br>
            <a:r>
              <a:rPr lang="en-GB" sz="1200" b="0" i="0" u="none" strike="noStrike" noProof="0" dirty="0">
                <a:solidFill>
                  <a:schemeClr val="tx1"/>
                </a:solidFill>
              </a:rPr>
              <a:t> The BASE jumper is wearing a wingsuit.</a:t>
            </a:r>
            <a:endParaRPr lang="en-GB" sz="1200" dirty="0">
              <a:solidFill>
                <a:schemeClr val="tx1"/>
              </a:solidFill>
            </a:endParaRPr>
          </a:p>
        </p:txBody>
      </p:sp>
      <p:sp>
        <p:nvSpPr>
          <p:cNvPr id="10" name="Slide Number Placeholder 9">
            <a:extLst>
              <a:ext uri="{FF2B5EF4-FFF2-40B4-BE49-F238E27FC236}">
                <a16:creationId xmlns:a16="http://schemas.microsoft.com/office/drawing/2014/main" id="{FCD7BC8D-0F9F-E8FF-88AE-7214E96319A4}"/>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3146625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276224" y="190500"/>
            <a:ext cx="6267451" cy="82486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7" descr="A screenshot of a computer&#10;&#10;Description automatically generated">
            <a:extLst>
              <a:ext uri="{FF2B5EF4-FFF2-40B4-BE49-F238E27FC236}">
                <a16:creationId xmlns:a16="http://schemas.microsoft.com/office/drawing/2014/main" id="{0D974746-6F6C-13BC-11E1-A0254CCBB0AE}"/>
              </a:ext>
            </a:extLst>
          </p:cNvPr>
          <p:cNvPicPr>
            <a:picLocks noChangeAspect="1"/>
          </p:cNvPicPr>
          <p:nvPr/>
        </p:nvPicPr>
        <p:blipFill rotWithShape="1">
          <a:blip r:embed="rId2"/>
          <a:srcRect l="29305" t="36364" r="23565" b="34224"/>
          <a:stretch/>
        </p:blipFill>
        <p:spPr>
          <a:xfrm>
            <a:off x="440871" y="513460"/>
            <a:ext cx="5477772" cy="1924375"/>
          </a:xfrm>
          <a:prstGeom prst="rect">
            <a:avLst/>
          </a:prstGeom>
        </p:spPr>
      </p:pic>
      <p:pic>
        <p:nvPicPr>
          <p:cNvPr id="8" name="Picture 8" descr="A screenshot of a computer&#10;&#10;Description automatically generated">
            <a:extLst>
              <a:ext uri="{FF2B5EF4-FFF2-40B4-BE49-F238E27FC236}">
                <a16:creationId xmlns:a16="http://schemas.microsoft.com/office/drawing/2014/main" id="{EE0F6F11-BB26-74A0-2BDB-79F9BC405048}"/>
              </a:ext>
            </a:extLst>
          </p:cNvPr>
          <p:cNvPicPr>
            <a:picLocks noChangeAspect="1"/>
          </p:cNvPicPr>
          <p:nvPr/>
        </p:nvPicPr>
        <p:blipFill rotWithShape="1">
          <a:blip r:embed="rId3"/>
          <a:srcRect l="32410" t="31372" r="20314" b="42157"/>
          <a:stretch/>
        </p:blipFill>
        <p:spPr>
          <a:xfrm>
            <a:off x="783772" y="2264720"/>
            <a:ext cx="5586655" cy="1766509"/>
          </a:xfrm>
          <a:prstGeom prst="rect">
            <a:avLst/>
          </a:prstGeom>
        </p:spPr>
      </p:pic>
      <p:pic>
        <p:nvPicPr>
          <p:cNvPr id="9" name="Picture 9" descr="A screenshot of a computer&#10;&#10;Description automatically generated">
            <a:extLst>
              <a:ext uri="{FF2B5EF4-FFF2-40B4-BE49-F238E27FC236}">
                <a16:creationId xmlns:a16="http://schemas.microsoft.com/office/drawing/2014/main" id="{2E9EEAF6-7D3E-D230-AD23-AA6DC80A183E}"/>
              </a:ext>
            </a:extLst>
          </p:cNvPr>
          <p:cNvPicPr>
            <a:picLocks noChangeAspect="1"/>
          </p:cNvPicPr>
          <p:nvPr/>
        </p:nvPicPr>
        <p:blipFill rotWithShape="1">
          <a:blip r:embed="rId4"/>
          <a:srcRect l="28875" t="21788" r="20690" b="8938"/>
          <a:stretch/>
        </p:blipFill>
        <p:spPr>
          <a:xfrm>
            <a:off x="638629" y="4163980"/>
            <a:ext cx="5280014" cy="4023227"/>
          </a:xfrm>
          <a:prstGeom prst="rect">
            <a:avLst/>
          </a:prstGeom>
        </p:spPr>
      </p:pic>
      <p:sp>
        <p:nvSpPr>
          <p:cNvPr id="3" name="TextBox 2">
            <a:extLst>
              <a:ext uri="{FF2B5EF4-FFF2-40B4-BE49-F238E27FC236}">
                <a16:creationId xmlns:a16="http://schemas.microsoft.com/office/drawing/2014/main" id="{E007414F-78BC-A091-E9FD-B6D5356098F7}"/>
              </a:ext>
            </a:extLst>
          </p:cNvPr>
          <p:cNvSpPr txBox="1"/>
          <p:nvPr/>
        </p:nvSpPr>
        <p:spPr>
          <a:xfrm>
            <a:off x="440871" y="203200"/>
            <a:ext cx="5929556" cy="4062651"/>
          </a:xfrm>
          <a:prstGeom prst="rect">
            <a:avLst/>
          </a:prstGeom>
          <a:noFill/>
        </p:spPr>
        <p:txBody>
          <a:bodyPr wrap="square" rtlCol="0">
            <a:spAutoFit/>
          </a:bodyPr>
          <a:lstStyle/>
          <a:p>
            <a:pPr lvl="0">
              <a:lnSpc>
                <a:spcPct val="150000"/>
              </a:lnSpc>
              <a:buNone/>
            </a:pPr>
            <a:r>
              <a:rPr lang="en-GB" sz="1600" dirty="0"/>
              <a:t>I</a:t>
            </a:r>
            <a:r>
              <a:rPr lang="en-GB" sz="1600" dirty="0">
                <a:solidFill>
                  <a:schemeClr val="tx1"/>
                </a:solidFill>
              </a:rPr>
              <a:t> Do:</a:t>
            </a:r>
          </a:p>
          <a:p>
            <a:pPr lvl="0" algn="l">
              <a:lnSpc>
                <a:spcPct val="100000"/>
              </a:lnSpc>
              <a:spcBef>
                <a:spcPts val="0"/>
              </a:spcBef>
              <a:spcAft>
                <a:spcPts val="0"/>
              </a:spcAft>
              <a:buNone/>
            </a:pPr>
            <a:endParaRPr lang="en-GB" sz="1800" b="1" i="0" u="none" strike="noStrike" noProof="0" dirty="0">
              <a:solidFill>
                <a:schemeClr val="tx1"/>
              </a:solidFill>
              <a:latin typeface="Arial"/>
            </a:endParaRPr>
          </a:p>
          <a:p>
            <a:pPr lvl="0" algn="l">
              <a:lnSpc>
                <a:spcPct val="100000"/>
              </a:lnSpc>
              <a:spcBef>
                <a:spcPts val="0"/>
              </a:spcBef>
              <a:spcAft>
                <a:spcPts val="0"/>
              </a:spcAft>
              <a:buNone/>
            </a:pPr>
            <a:endParaRPr lang="en-GB" sz="1800" b="1" i="0" u="none" strike="noStrike" noProof="0" dirty="0">
              <a:solidFill>
                <a:schemeClr val="tx1"/>
              </a:solidFill>
              <a:latin typeface="Arial"/>
            </a:endParaRPr>
          </a:p>
          <a:p>
            <a:pPr lvl="0" algn="l">
              <a:lnSpc>
                <a:spcPct val="100000"/>
              </a:lnSpc>
              <a:spcBef>
                <a:spcPts val="0"/>
              </a:spcBef>
              <a:spcAft>
                <a:spcPts val="0"/>
              </a:spcAft>
              <a:buNone/>
            </a:pPr>
            <a:endParaRPr lang="en-GB" sz="1800" b="1" i="0" u="none" strike="noStrike" noProof="0" dirty="0">
              <a:solidFill>
                <a:schemeClr val="tx1"/>
              </a:solidFill>
              <a:latin typeface="Arial"/>
            </a:endParaRPr>
          </a:p>
          <a:p>
            <a:pPr lvl="0" algn="l">
              <a:lnSpc>
                <a:spcPct val="100000"/>
              </a:lnSpc>
              <a:spcBef>
                <a:spcPts val="0"/>
              </a:spcBef>
              <a:spcAft>
                <a:spcPts val="0"/>
              </a:spcAft>
              <a:buNone/>
            </a:pPr>
            <a:endParaRPr lang="en-GB" sz="1800" b="1" i="0" u="none" strike="noStrike" noProof="0" dirty="0">
              <a:solidFill>
                <a:schemeClr val="tx1"/>
              </a:solidFill>
              <a:latin typeface="Arial"/>
            </a:endParaRPr>
          </a:p>
          <a:p>
            <a:pPr lvl="0" algn="l">
              <a:lnSpc>
                <a:spcPct val="100000"/>
              </a:lnSpc>
              <a:spcBef>
                <a:spcPts val="0"/>
              </a:spcBef>
              <a:spcAft>
                <a:spcPts val="0"/>
              </a:spcAft>
              <a:buNone/>
            </a:pPr>
            <a:endParaRPr lang="en-GB" sz="1800" b="1" i="0" u="none" strike="noStrike" noProof="0" dirty="0">
              <a:solidFill>
                <a:schemeClr val="tx1"/>
              </a:solidFill>
              <a:latin typeface="Arial"/>
            </a:endParaRPr>
          </a:p>
          <a:p>
            <a:pPr lvl="0" algn="l">
              <a:lnSpc>
                <a:spcPct val="100000"/>
              </a:lnSpc>
              <a:spcBef>
                <a:spcPts val="0"/>
              </a:spcBef>
              <a:spcAft>
                <a:spcPts val="0"/>
              </a:spcAft>
              <a:buNone/>
            </a:pPr>
            <a:endParaRPr lang="en-GB" sz="1200" b="1" i="0" u="none" strike="noStrike" noProof="0" dirty="0">
              <a:solidFill>
                <a:schemeClr val="tx1"/>
              </a:solidFill>
              <a:latin typeface="Arial"/>
            </a:endParaRPr>
          </a:p>
          <a:p>
            <a:pPr lvl="0" algn="l">
              <a:lnSpc>
                <a:spcPct val="100000"/>
              </a:lnSpc>
              <a:spcBef>
                <a:spcPts val="0"/>
              </a:spcBef>
              <a:spcAft>
                <a:spcPts val="0"/>
              </a:spcAft>
              <a:buNone/>
            </a:pPr>
            <a:endParaRPr lang="en-GB" sz="1200" b="1" dirty="0">
              <a:latin typeface="Arial"/>
            </a:endParaRPr>
          </a:p>
          <a:p>
            <a:pPr lvl="0" algn="l">
              <a:lnSpc>
                <a:spcPct val="100000"/>
              </a:lnSpc>
              <a:spcBef>
                <a:spcPts val="0"/>
              </a:spcBef>
              <a:spcAft>
                <a:spcPts val="0"/>
              </a:spcAft>
              <a:buNone/>
            </a:pPr>
            <a:endParaRPr lang="en-GB" sz="1200" b="1" i="0" u="none" strike="noStrike" noProof="0" dirty="0">
              <a:solidFill>
                <a:schemeClr val="tx1"/>
              </a:solidFill>
              <a:latin typeface="Arial"/>
            </a:endParaRPr>
          </a:p>
          <a:p>
            <a:pPr lvl="0" algn="l">
              <a:lnSpc>
                <a:spcPct val="100000"/>
              </a:lnSpc>
              <a:spcBef>
                <a:spcPts val="0"/>
              </a:spcBef>
              <a:spcAft>
                <a:spcPts val="0"/>
              </a:spcAft>
              <a:buNone/>
            </a:pPr>
            <a:endParaRPr lang="en-GB" sz="1200" b="1" dirty="0">
              <a:latin typeface="Arial"/>
            </a:endParaRPr>
          </a:p>
          <a:p>
            <a:pPr lvl="0" algn="l">
              <a:lnSpc>
                <a:spcPct val="100000"/>
              </a:lnSpc>
              <a:spcBef>
                <a:spcPts val="0"/>
              </a:spcBef>
              <a:spcAft>
                <a:spcPts val="0"/>
              </a:spcAft>
              <a:buNone/>
            </a:pPr>
            <a:endParaRPr lang="en-GB" sz="1200" b="1" i="0" u="none" strike="noStrike" noProof="0" dirty="0">
              <a:solidFill>
                <a:schemeClr val="tx1"/>
              </a:solidFill>
              <a:latin typeface="Arial"/>
            </a:endParaRPr>
          </a:p>
          <a:p>
            <a:pPr lvl="0" algn="l">
              <a:lnSpc>
                <a:spcPct val="100000"/>
              </a:lnSpc>
              <a:spcBef>
                <a:spcPts val="0"/>
              </a:spcBef>
              <a:spcAft>
                <a:spcPts val="0"/>
              </a:spcAft>
              <a:buNone/>
            </a:pPr>
            <a:endParaRPr lang="en-GB" sz="1200" b="1" dirty="0">
              <a:latin typeface="Arial"/>
            </a:endParaRPr>
          </a:p>
          <a:p>
            <a:pPr lvl="0" algn="l">
              <a:lnSpc>
                <a:spcPct val="100000"/>
              </a:lnSpc>
              <a:spcBef>
                <a:spcPts val="0"/>
              </a:spcBef>
              <a:spcAft>
                <a:spcPts val="0"/>
              </a:spcAft>
              <a:buNone/>
            </a:pPr>
            <a:endParaRPr lang="en-GB" sz="1200" b="1" i="0" u="none" strike="noStrike" noProof="0" dirty="0">
              <a:solidFill>
                <a:schemeClr val="tx1"/>
              </a:solidFill>
              <a:latin typeface="Arial"/>
            </a:endParaRPr>
          </a:p>
          <a:p>
            <a:pPr lvl="0" algn="l">
              <a:lnSpc>
                <a:spcPct val="100000"/>
              </a:lnSpc>
              <a:spcBef>
                <a:spcPts val="0"/>
              </a:spcBef>
              <a:spcAft>
                <a:spcPts val="0"/>
              </a:spcAft>
              <a:buNone/>
            </a:pPr>
            <a:endParaRPr lang="en-GB" sz="1200" b="1" dirty="0">
              <a:latin typeface="Arial"/>
            </a:endParaRPr>
          </a:p>
          <a:p>
            <a:pPr lvl="0" algn="l">
              <a:lnSpc>
                <a:spcPct val="100000"/>
              </a:lnSpc>
              <a:spcBef>
                <a:spcPts val="0"/>
              </a:spcBef>
              <a:spcAft>
                <a:spcPts val="0"/>
              </a:spcAft>
              <a:buNone/>
            </a:pPr>
            <a:endParaRPr lang="en-GB" sz="1200" b="1" i="0" u="none" strike="noStrike" noProof="0" dirty="0">
              <a:solidFill>
                <a:schemeClr val="tx1"/>
              </a:solidFill>
              <a:latin typeface="Arial"/>
            </a:endParaRPr>
          </a:p>
          <a:p>
            <a:pPr lvl="0" algn="l">
              <a:lnSpc>
                <a:spcPct val="100000"/>
              </a:lnSpc>
              <a:spcBef>
                <a:spcPts val="0"/>
              </a:spcBef>
              <a:spcAft>
                <a:spcPts val="0"/>
              </a:spcAft>
              <a:buNone/>
            </a:pPr>
            <a:endParaRPr lang="en-GB" sz="1200" b="1" dirty="0">
              <a:latin typeface="Arial"/>
            </a:endParaRPr>
          </a:p>
          <a:p>
            <a:pPr lvl="0" algn="l">
              <a:lnSpc>
                <a:spcPct val="100000"/>
              </a:lnSpc>
              <a:spcBef>
                <a:spcPts val="0"/>
              </a:spcBef>
              <a:spcAft>
                <a:spcPts val="0"/>
              </a:spcAft>
              <a:buNone/>
            </a:pPr>
            <a:endParaRPr lang="en-GB" sz="1200" b="1" i="0" u="none" strike="noStrike" noProof="0" dirty="0">
              <a:solidFill>
                <a:schemeClr val="tx1"/>
              </a:solidFill>
              <a:latin typeface="Arial"/>
            </a:endParaRPr>
          </a:p>
          <a:p>
            <a:pPr lvl="0" algn="l">
              <a:lnSpc>
                <a:spcPct val="100000"/>
              </a:lnSpc>
              <a:spcBef>
                <a:spcPts val="0"/>
              </a:spcBef>
              <a:spcAft>
                <a:spcPts val="0"/>
              </a:spcAft>
              <a:buNone/>
            </a:pPr>
            <a:r>
              <a:rPr lang="en-GB" sz="1200" b="1" i="0" u="none" strike="noStrike" noProof="0" dirty="0">
                <a:solidFill>
                  <a:schemeClr val="tx1"/>
                </a:solidFill>
                <a:latin typeface="Arial"/>
              </a:rPr>
              <a:t>We Do:</a:t>
            </a:r>
          </a:p>
        </p:txBody>
      </p:sp>
      <p:sp>
        <p:nvSpPr>
          <p:cNvPr id="5" name="TextBox 4">
            <a:extLst>
              <a:ext uri="{FF2B5EF4-FFF2-40B4-BE49-F238E27FC236}">
                <a16:creationId xmlns:a16="http://schemas.microsoft.com/office/drawing/2014/main" id="{E2A9E3A1-A579-146F-A0FD-0EF34EAE048A}"/>
              </a:ext>
            </a:extLst>
          </p:cNvPr>
          <p:cNvSpPr txBox="1"/>
          <p:nvPr/>
        </p:nvSpPr>
        <p:spPr>
          <a:xfrm>
            <a:off x="1106936" y="6740780"/>
            <a:ext cx="4343400" cy="276999"/>
          </a:xfrm>
          <a:prstGeom prst="rect">
            <a:avLst/>
          </a:prstGeom>
          <a:solidFill>
            <a:schemeClr val="bg1"/>
          </a:solidFill>
        </p:spPr>
        <p:txBody>
          <a:bodyPr wrap="square" rtlCol="0">
            <a:spAutoFit/>
          </a:bodyPr>
          <a:lstStyle/>
          <a:p>
            <a:r>
              <a:rPr lang="en-GB" sz="1200" dirty="0"/>
              <a:t>……………………………………………………………………………………………………….</a:t>
            </a:r>
          </a:p>
        </p:txBody>
      </p:sp>
      <p:sp>
        <p:nvSpPr>
          <p:cNvPr id="6" name="TextBox 5">
            <a:extLst>
              <a:ext uri="{FF2B5EF4-FFF2-40B4-BE49-F238E27FC236}">
                <a16:creationId xmlns:a16="http://schemas.microsoft.com/office/drawing/2014/main" id="{BE4156EA-2A29-124C-8D22-F91C99ACBF70}"/>
              </a:ext>
            </a:extLst>
          </p:cNvPr>
          <p:cNvSpPr txBox="1"/>
          <p:nvPr/>
        </p:nvSpPr>
        <p:spPr>
          <a:xfrm>
            <a:off x="1106936" y="7386579"/>
            <a:ext cx="4343400" cy="617733"/>
          </a:xfrm>
          <a:prstGeom prst="rect">
            <a:avLst/>
          </a:prstGeom>
          <a:solidFill>
            <a:schemeClr val="bg1"/>
          </a:solidFill>
          <a:ln>
            <a:noFill/>
          </a:ln>
        </p:spPr>
        <p:txBody>
          <a:bodyPr wrap="square" rtlCol="0">
            <a:spAutoFit/>
          </a:bodyPr>
          <a:lstStyle/>
          <a:p>
            <a:pPr>
              <a:lnSpc>
                <a:spcPct val="150000"/>
              </a:lnSpc>
            </a:pPr>
            <a:r>
              <a:rPr lang="en-GB" sz="1200" dirty="0"/>
              <a:t>………………………………………………………………………………………………………………………………………………………………………………………………………………</a:t>
            </a:r>
          </a:p>
        </p:txBody>
      </p:sp>
      <p:sp>
        <p:nvSpPr>
          <p:cNvPr id="10" name="Slide Number Placeholder 9">
            <a:extLst>
              <a:ext uri="{FF2B5EF4-FFF2-40B4-BE49-F238E27FC236}">
                <a16:creationId xmlns:a16="http://schemas.microsoft.com/office/drawing/2014/main" id="{F7910D0F-3CBC-0B87-748E-85DEFF1A6351}"/>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2882124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52673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screenshot of a computer&#10;&#10;Description automatically generated">
            <a:extLst>
              <a:ext uri="{FF2B5EF4-FFF2-40B4-BE49-F238E27FC236}">
                <a16:creationId xmlns:a16="http://schemas.microsoft.com/office/drawing/2014/main" id="{4093C2B0-7407-7181-0738-FB6231056540}"/>
              </a:ext>
            </a:extLst>
          </p:cNvPr>
          <p:cNvPicPr>
            <a:picLocks noChangeAspect="1"/>
          </p:cNvPicPr>
          <p:nvPr/>
        </p:nvPicPr>
        <p:blipFill rotWithShape="1">
          <a:blip r:embed="rId2"/>
          <a:srcRect l="24450" t="22927" r="20604" b="7805"/>
          <a:stretch/>
        </p:blipFill>
        <p:spPr>
          <a:xfrm>
            <a:off x="424543" y="665389"/>
            <a:ext cx="6008924" cy="4239777"/>
          </a:xfrm>
          <a:prstGeom prst="rect">
            <a:avLst/>
          </a:prstGeom>
        </p:spPr>
      </p:pic>
      <p:sp>
        <p:nvSpPr>
          <p:cNvPr id="6" name="TextBox 5">
            <a:extLst>
              <a:ext uri="{FF2B5EF4-FFF2-40B4-BE49-F238E27FC236}">
                <a16:creationId xmlns:a16="http://schemas.microsoft.com/office/drawing/2014/main" id="{5DABFE1C-D29F-0411-0426-ECF4630B3983}"/>
              </a:ext>
            </a:extLst>
          </p:cNvPr>
          <p:cNvSpPr txBox="1"/>
          <p:nvPr/>
        </p:nvSpPr>
        <p:spPr>
          <a:xfrm>
            <a:off x="312821" y="190500"/>
            <a:ext cx="1155032" cy="464871"/>
          </a:xfrm>
          <a:prstGeom prst="rect">
            <a:avLst/>
          </a:prstGeom>
          <a:noFill/>
        </p:spPr>
        <p:txBody>
          <a:bodyPr wrap="square" rtlCol="0">
            <a:spAutoFit/>
          </a:bodyPr>
          <a:lstStyle/>
          <a:p>
            <a:pPr lvl="0">
              <a:lnSpc>
                <a:spcPct val="150000"/>
              </a:lnSpc>
              <a:buNone/>
            </a:pPr>
            <a:r>
              <a:rPr lang="en-GB" sz="1800" dirty="0">
                <a:solidFill>
                  <a:schemeClr val="tx1"/>
                </a:solidFill>
              </a:rPr>
              <a:t>You Do:</a:t>
            </a:r>
          </a:p>
        </p:txBody>
      </p:sp>
      <p:sp>
        <p:nvSpPr>
          <p:cNvPr id="7" name="Rectangle 6">
            <a:extLst>
              <a:ext uri="{FF2B5EF4-FFF2-40B4-BE49-F238E27FC236}">
                <a16:creationId xmlns:a16="http://schemas.microsoft.com/office/drawing/2014/main" id="{AC624A19-596A-FE9E-624C-8D0AF55C9E77}"/>
              </a:ext>
            </a:extLst>
          </p:cNvPr>
          <p:cNvSpPr/>
          <p:nvPr/>
        </p:nvSpPr>
        <p:spPr>
          <a:xfrm>
            <a:off x="312821" y="4819649"/>
            <a:ext cx="6120636" cy="560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9E71B0B1-19A0-1263-4DA4-12C4922FD447}"/>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2806078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867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descr="A screenshot of a computer&#10;&#10;Description automatically generated">
            <a:extLst>
              <a:ext uri="{FF2B5EF4-FFF2-40B4-BE49-F238E27FC236}">
                <a16:creationId xmlns:a16="http://schemas.microsoft.com/office/drawing/2014/main" id="{7F68C88A-D51C-8803-EAD5-5714718CF305}"/>
              </a:ext>
            </a:extLst>
          </p:cNvPr>
          <p:cNvPicPr>
            <a:picLocks noChangeAspect="1"/>
          </p:cNvPicPr>
          <p:nvPr/>
        </p:nvPicPr>
        <p:blipFill rotWithShape="1">
          <a:blip r:embed="rId2"/>
          <a:srcRect l="30699" t="34594" r="26748" b="18378"/>
          <a:stretch/>
        </p:blipFill>
        <p:spPr>
          <a:xfrm>
            <a:off x="571500" y="698046"/>
            <a:ext cx="5747664" cy="3555794"/>
          </a:xfrm>
          <a:prstGeom prst="rect">
            <a:avLst/>
          </a:prstGeom>
        </p:spPr>
      </p:pic>
      <p:pic>
        <p:nvPicPr>
          <p:cNvPr id="7" name="Picture 7" descr="A screenshot of a computer&#10;&#10;Description automatically generated">
            <a:extLst>
              <a:ext uri="{FF2B5EF4-FFF2-40B4-BE49-F238E27FC236}">
                <a16:creationId xmlns:a16="http://schemas.microsoft.com/office/drawing/2014/main" id="{582696FB-79D7-44A3-9116-9BD1C722E82A}"/>
              </a:ext>
            </a:extLst>
          </p:cNvPr>
          <p:cNvPicPr>
            <a:picLocks noChangeAspect="1"/>
          </p:cNvPicPr>
          <p:nvPr/>
        </p:nvPicPr>
        <p:blipFill rotWithShape="1">
          <a:blip r:embed="rId3"/>
          <a:srcRect l="33880" t="26087" r="27019" b="14010"/>
          <a:stretch/>
        </p:blipFill>
        <p:spPr>
          <a:xfrm>
            <a:off x="655865" y="4137128"/>
            <a:ext cx="5380305" cy="4501243"/>
          </a:xfrm>
          <a:prstGeom prst="rect">
            <a:avLst/>
          </a:prstGeom>
        </p:spPr>
      </p:pic>
      <p:sp>
        <p:nvSpPr>
          <p:cNvPr id="3" name="TextBox 2">
            <a:extLst>
              <a:ext uri="{FF2B5EF4-FFF2-40B4-BE49-F238E27FC236}">
                <a16:creationId xmlns:a16="http://schemas.microsoft.com/office/drawing/2014/main" id="{B710A34C-CE87-60FD-CDD6-0B4DDABD2F42}"/>
              </a:ext>
            </a:extLst>
          </p:cNvPr>
          <p:cNvSpPr txBox="1"/>
          <p:nvPr/>
        </p:nvSpPr>
        <p:spPr>
          <a:xfrm>
            <a:off x="312821" y="190500"/>
            <a:ext cx="1155032" cy="464871"/>
          </a:xfrm>
          <a:prstGeom prst="rect">
            <a:avLst/>
          </a:prstGeom>
          <a:noFill/>
        </p:spPr>
        <p:txBody>
          <a:bodyPr wrap="square" rtlCol="0">
            <a:spAutoFit/>
          </a:bodyPr>
          <a:lstStyle/>
          <a:p>
            <a:pPr lvl="0">
              <a:lnSpc>
                <a:spcPct val="150000"/>
              </a:lnSpc>
              <a:buNone/>
            </a:pPr>
            <a:r>
              <a:rPr lang="en-GB" sz="1800" dirty="0">
                <a:solidFill>
                  <a:schemeClr val="tx1"/>
                </a:solidFill>
              </a:rPr>
              <a:t>You Do:</a:t>
            </a:r>
          </a:p>
        </p:txBody>
      </p:sp>
      <p:sp>
        <p:nvSpPr>
          <p:cNvPr id="5" name="Slide Number Placeholder 4">
            <a:extLst>
              <a:ext uri="{FF2B5EF4-FFF2-40B4-BE49-F238E27FC236}">
                <a16:creationId xmlns:a16="http://schemas.microsoft.com/office/drawing/2014/main" id="{77DAEF6E-EB8C-72A8-84EE-C35BD5004121}"/>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4120387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76390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A screenshot of a computer&#10;&#10;Description automatically generated">
            <a:extLst>
              <a:ext uri="{FF2B5EF4-FFF2-40B4-BE49-F238E27FC236}">
                <a16:creationId xmlns:a16="http://schemas.microsoft.com/office/drawing/2014/main" id="{6B32EB40-03E3-B7D1-B3CF-286407DA1565}"/>
              </a:ext>
            </a:extLst>
          </p:cNvPr>
          <p:cNvPicPr>
            <a:picLocks noChangeAspect="1"/>
          </p:cNvPicPr>
          <p:nvPr/>
        </p:nvPicPr>
        <p:blipFill rotWithShape="1">
          <a:blip r:embed="rId2"/>
          <a:srcRect l="28368" t="21911" r="27072" b="14219"/>
          <a:stretch/>
        </p:blipFill>
        <p:spPr>
          <a:xfrm>
            <a:off x="489857" y="649060"/>
            <a:ext cx="5623893" cy="4476749"/>
          </a:xfrm>
          <a:prstGeom prst="rect">
            <a:avLst/>
          </a:prstGeom>
        </p:spPr>
      </p:pic>
      <p:sp>
        <p:nvSpPr>
          <p:cNvPr id="5" name="TextBox 4">
            <a:extLst>
              <a:ext uri="{FF2B5EF4-FFF2-40B4-BE49-F238E27FC236}">
                <a16:creationId xmlns:a16="http://schemas.microsoft.com/office/drawing/2014/main" id="{1CEC878E-667E-5828-DEB2-826932BD21DC}"/>
              </a:ext>
            </a:extLst>
          </p:cNvPr>
          <p:cNvSpPr txBox="1"/>
          <p:nvPr/>
        </p:nvSpPr>
        <p:spPr>
          <a:xfrm>
            <a:off x="312820" y="190500"/>
            <a:ext cx="5907505" cy="464871"/>
          </a:xfrm>
          <a:prstGeom prst="rect">
            <a:avLst/>
          </a:prstGeom>
          <a:noFill/>
        </p:spPr>
        <p:txBody>
          <a:bodyPr wrap="square" rtlCol="0">
            <a:spAutoFit/>
          </a:bodyPr>
          <a:lstStyle/>
          <a:p>
            <a:pPr lvl="0">
              <a:lnSpc>
                <a:spcPct val="150000"/>
              </a:lnSpc>
              <a:buNone/>
            </a:pPr>
            <a:r>
              <a:rPr lang="en-GB" sz="1800" dirty="0">
                <a:solidFill>
                  <a:schemeClr val="tx1"/>
                </a:solidFill>
              </a:rPr>
              <a:t>You Do:</a:t>
            </a:r>
          </a:p>
        </p:txBody>
      </p:sp>
      <p:sp>
        <p:nvSpPr>
          <p:cNvPr id="6" name="Rectangle 5">
            <a:extLst>
              <a:ext uri="{FF2B5EF4-FFF2-40B4-BE49-F238E27FC236}">
                <a16:creationId xmlns:a16="http://schemas.microsoft.com/office/drawing/2014/main" id="{E7582681-E8EB-2E2B-7435-1DA38C687F44}"/>
              </a:ext>
            </a:extLst>
          </p:cNvPr>
          <p:cNvSpPr/>
          <p:nvPr/>
        </p:nvSpPr>
        <p:spPr>
          <a:xfrm>
            <a:off x="489857" y="581025"/>
            <a:ext cx="5730468"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26DE19-F2EF-BDF4-E531-57185938656B}"/>
              </a:ext>
            </a:extLst>
          </p:cNvPr>
          <p:cNvSpPr txBox="1"/>
          <p:nvPr/>
        </p:nvSpPr>
        <p:spPr>
          <a:xfrm>
            <a:off x="1200150" y="1379271"/>
            <a:ext cx="4486275" cy="617733"/>
          </a:xfrm>
          <a:prstGeom prst="rect">
            <a:avLst/>
          </a:prstGeom>
          <a:solidFill>
            <a:schemeClr val="bg1"/>
          </a:solidFill>
          <a:ln>
            <a:noFill/>
          </a:ln>
        </p:spPr>
        <p:txBody>
          <a:bodyPr wrap="square" rtlCol="0">
            <a:spAutoFit/>
          </a:bodyPr>
          <a:lstStyle/>
          <a:p>
            <a:pPr>
              <a:lnSpc>
                <a:spcPct val="150000"/>
              </a:lnSpc>
            </a:pPr>
            <a:r>
              <a:rPr lang="en-GB" sz="1200" dirty="0"/>
              <a:t>…………………………………………………………………………………………………………………………………………………………………………………………………………………………</a:t>
            </a:r>
          </a:p>
        </p:txBody>
      </p:sp>
      <p:sp>
        <p:nvSpPr>
          <p:cNvPr id="8" name="TextBox 7">
            <a:extLst>
              <a:ext uri="{FF2B5EF4-FFF2-40B4-BE49-F238E27FC236}">
                <a16:creationId xmlns:a16="http://schemas.microsoft.com/office/drawing/2014/main" id="{B35CDCA5-F93F-8033-7D49-197590F1A659}"/>
              </a:ext>
            </a:extLst>
          </p:cNvPr>
          <p:cNvSpPr txBox="1"/>
          <p:nvPr/>
        </p:nvSpPr>
        <p:spPr>
          <a:xfrm>
            <a:off x="828675" y="5334000"/>
            <a:ext cx="5285075" cy="1356397"/>
          </a:xfrm>
          <a:prstGeom prst="rect">
            <a:avLst/>
          </a:prstGeom>
          <a:noFill/>
        </p:spPr>
        <p:txBody>
          <a:bodyPr wrap="square" rtlCol="0">
            <a:spAutoFit/>
          </a:bodyPr>
          <a:lstStyle/>
          <a:p>
            <a:r>
              <a:rPr lang="en-GB" sz="1200" dirty="0"/>
              <a:t>Explain why the egg did not break. </a:t>
            </a:r>
          </a:p>
          <a:p>
            <a:pPr>
              <a:lnSpc>
                <a:spcPct val="150000"/>
              </a:lnSpc>
            </a:pPr>
            <a:r>
              <a:rPr lang="en-GB" sz="1200" dirty="0"/>
              <a:t>………………………………………………………………………………………………………………………………………………………………………………………………………………………………………………………………………………………………………………………………………………………………………………………………………………………………………………………………………………………………………………………………</a:t>
            </a:r>
          </a:p>
        </p:txBody>
      </p:sp>
      <p:sp>
        <p:nvSpPr>
          <p:cNvPr id="9" name="Slide Number Placeholder 8">
            <a:extLst>
              <a:ext uri="{FF2B5EF4-FFF2-40B4-BE49-F238E27FC236}">
                <a16:creationId xmlns:a16="http://schemas.microsoft.com/office/drawing/2014/main" id="{040A1273-5DEB-F99B-BC15-2F37AF8E8FCA}"/>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3372319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1186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descr="A screenshot of a computer&#10;&#10;Description automatically generated">
            <a:extLst>
              <a:ext uri="{FF2B5EF4-FFF2-40B4-BE49-F238E27FC236}">
                <a16:creationId xmlns:a16="http://schemas.microsoft.com/office/drawing/2014/main" id="{17FAA535-5DAE-3050-B00E-C2D8135FAFCE}"/>
              </a:ext>
            </a:extLst>
          </p:cNvPr>
          <p:cNvPicPr>
            <a:picLocks noChangeAspect="1"/>
          </p:cNvPicPr>
          <p:nvPr/>
        </p:nvPicPr>
        <p:blipFill rotWithShape="1">
          <a:blip r:embed="rId2"/>
          <a:srcRect l="31045" t="23936" r="28657" b="18085"/>
          <a:stretch/>
        </p:blipFill>
        <p:spPr>
          <a:xfrm>
            <a:off x="375557" y="649061"/>
            <a:ext cx="5959934" cy="4885465"/>
          </a:xfrm>
          <a:prstGeom prst="rect">
            <a:avLst/>
          </a:prstGeom>
        </p:spPr>
      </p:pic>
      <p:sp>
        <p:nvSpPr>
          <p:cNvPr id="3" name="TextBox 2">
            <a:extLst>
              <a:ext uri="{FF2B5EF4-FFF2-40B4-BE49-F238E27FC236}">
                <a16:creationId xmlns:a16="http://schemas.microsoft.com/office/drawing/2014/main" id="{48D087EA-5E0F-A636-E79C-7FEDADF3D2AB}"/>
              </a:ext>
            </a:extLst>
          </p:cNvPr>
          <p:cNvSpPr txBox="1"/>
          <p:nvPr/>
        </p:nvSpPr>
        <p:spPr>
          <a:xfrm>
            <a:off x="312821" y="190500"/>
            <a:ext cx="1155032" cy="464871"/>
          </a:xfrm>
          <a:prstGeom prst="rect">
            <a:avLst/>
          </a:prstGeom>
          <a:noFill/>
        </p:spPr>
        <p:txBody>
          <a:bodyPr wrap="square" rtlCol="0">
            <a:spAutoFit/>
          </a:bodyPr>
          <a:lstStyle/>
          <a:p>
            <a:pPr lvl="0">
              <a:lnSpc>
                <a:spcPct val="150000"/>
              </a:lnSpc>
              <a:buNone/>
            </a:pPr>
            <a:r>
              <a:rPr lang="en-GB" sz="1800" dirty="0">
                <a:solidFill>
                  <a:schemeClr val="tx1"/>
                </a:solidFill>
              </a:rPr>
              <a:t>You Do:</a:t>
            </a:r>
          </a:p>
        </p:txBody>
      </p:sp>
      <p:sp>
        <p:nvSpPr>
          <p:cNvPr id="6" name="TextBox 5">
            <a:extLst>
              <a:ext uri="{FF2B5EF4-FFF2-40B4-BE49-F238E27FC236}">
                <a16:creationId xmlns:a16="http://schemas.microsoft.com/office/drawing/2014/main" id="{23270ABE-EEC7-C23C-7B37-779D20C9896A}"/>
              </a:ext>
            </a:extLst>
          </p:cNvPr>
          <p:cNvSpPr txBox="1"/>
          <p:nvPr/>
        </p:nvSpPr>
        <p:spPr>
          <a:xfrm>
            <a:off x="890337" y="5219700"/>
            <a:ext cx="5295900" cy="1171731"/>
          </a:xfrm>
          <a:prstGeom prst="rect">
            <a:avLst/>
          </a:prstGeom>
          <a:solidFill>
            <a:schemeClr val="bg1"/>
          </a:solidFill>
          <a:ln>
            <a:noFill/>
          </a:ln>
        </p:spPr>
        <p:txBody>
          <a:bodyPr wrap="square" rtlCol="0">
            <a:spAutoFit/>
          </a:bodyPr>
          <a:lstStyle/>
          <a:p>
            <a:pPr>
              <a:lnSpc>
                <a:spcPct val="150000"/>
              </a:lnSpc>
            </a:pPr>
            <a:r>
              <a:rPr lang="en-GB" sz="1200"/>
              <a:t>………………………………………………………………………………………………………………………………………………………………………………………………………………………………………………………………………………………………………………………………………………………………………………………………………………………………………………………………………………………………………………………………</a:t>
            </a:r>
            <a:endParaRPr lang="en-GB" sz="1200" dirty="0"/>
          </a:p>
        </p:txBody>
      </p:sp>
      <p:sp>
        <p:nvSpPr>
          <p:cNvPr id="7" name="Slide Number Placeholder 6">
            <a:extLst>
              <a:ext uri="{FF2B5EF4-FFF2-40B4-BE49-F238E27FC236}">
                <a16:creationId xmlns:a16="http://schemas.microsoft.com/office/drawing/2014/main" id="{13B6FC4E-8D7F-10EA-9F95-0BA18D0E80C6}"/>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3437824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0550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a:t>Subtopic 7: </a:t>
            </a:r>
            <a:r>
              <a:rPr lang="en-GB" sz="1800" b="1" u="sng"/>
              <a:t>Terminal velocity.</a:t>
            </a:r>
            <a:r>
              <a:rPr lang="en-GB" b="1" u="sng"/>
              <a:t>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You are learning to interpret information related to terminal velocity.</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514654"/>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objects such as cars have a maximum velocity. This is used in multiple industries including vehicle design, parachute design and to determine the minimum safety features of vehicles, surfaces ibn playgrounds etc.</a:t>
            </a:r>
          </a:p>
        </p:txBody>
      </p:sp>
      <p:sp>
        <p:nvSpPr>
          <p:cNvPr id="9" name="Slide Number Placeholder 8">
            <a:extLst>
              <a:ext uri="{FF2B5EF4-FFF2-40B4-BE49-F238E27FC236}">
                <a16:creationId xmlns:a16="http://schemas.microsoft.com/office/drawing/2014/main" id="{B8F9EA50-E4AA-8AA7-E793-0DFB40AAEEE1}"/>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3791231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1504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917209549"/>
              </p:ext>
            </p:extLst>
          </p:nvPr>
        </p:nvGraphicFramePr>
        <p:xfrm>
          <a:off x="348915" y="324854"/>
          <a:ext cx="6160570" cy="7896795"/>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896795">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GB" sz="1200" dirty="0">
                          <a:solidFill>
                            <a:schemeClr val="tx1"/>
                          </a:solidFill>
                        </a:rPr>
                        <a:t>Any object free falling through a fluid near to the surface of the Earth will have an acceleration of approximately 9.8m/s</a:t>
                      </a:r>
                      <a:r>
                        <a:rPr lang="en-GB" sz="1200" baseline="30000" dirty="0">
                          <a:solidFill>
                            <a:schemeClr val="tx1"/>
                          </a:solidFill>
                        </a:rPr>
                        <a:t>2</a:t>
                      </a:r>
                      <a:r>
                        <a:rPr lang="en-GB" sz="1200" dirty="0">
                          <a:solidFill>
                            <a:schemeClr val="tx1"/>
                          </a:solidFill>
                        </a:rPr>
                        <a:t>, because of the interaction of the gravitational field of the Earth with the objects mass.  As the object falls, velocity will increase up to the point where the gravitational pull and the drag force are equal.  At this point the velocity of the falling object will be constant and terminal velocity has been reached.   Terminal velocity is the point where the resultant force acting on a falling object is zero.  The terminal velocity of a falling object can be changed.  To do so, the cross section of the horizontal plane of the falling object can be altered.  This is known as the projected area.  An object with a large projected area relative to its mass will have a low terminal velocity.  If the projected area of this object is reduced, its terminal velocity will increase.   </a:t>
                      </a:r>
                    </a:p>
                    <a:p>
                      <a:pPr algn="just">
                        <a:lnSpc>
                          <a:spcPct val="150000"/>
                        </a:lnSpc>
                      </a:pPr>
                      <a:endParaRPr lang="en-GB" sz="1200" dirty="0">
                        <a:solidFill>
                          <a:schemeClr val="tx1"/>
                        </a:solidFill>
                      </a:endParaRPr>
                    </a:p>
                    <a:p>
                      <a:pPr algn="just">
                        <a:lnSpc>
                          <a:spcPct val="150000"/>
                        </a:lnSpc>
                      </a:pPr>
                      <a:r>
                        <a:rPr lang="en-GB" sz="1200" dirty="0">
                          <a:solidFill>
                            <a:schemeClr val="tx1"/>
                          </a:solidFill>
                        </a:rPr>
                        <a:t>Some objects are so small that the terminal velocity that they reach is overcome by convection currents in the air.  As such, they can stay suspended in the air indefinitely.  This applies to substances such dust and mist.</a:t>
                      </a:r>
                    </a:p>
                    <a:p>
                      <a:pPr algn="just">
                        <a:lnSpc>
                          <a:spcPct val="150000"/>
                        </a:lnSpc>
                      </a:pPr>
                      <a:endParaRPr lang="en-GB" sz="1200" dirty="0">
                        <a:solidFill>
                          <a:schemeClr val="tx1"/>
                        </a:solidFill>
                      </a:endParaRPr>
                    </a:p>
                    <a:p>
                      <a:pPr algn="just">
                        <a:lnSpc>
                          <a:spcPct val="150000"/>
                        </a:lnSpc>
                      </a:pPr>
                      <a:r>
                        <a:rPr lang="en-GB" sz="1200" dirty="0">
                          <a:solidFill>
                            <a:schemeClr val="tx1"/>
                          </a:solidFill>
                        </a:rPr>
                        <a:t>This can also be seen in sky divers.  The terminal velocity of a skydiver in the belly-to-Earth position is about 55m/s (123mph).  If they were to pull their limbs in this would increase to about 90m/s (201mph).  Competitive free fallers can reach velocities of 150m/s (335mph),  The fastest velocity a human has ever attained in freefall was achieved by Felix Baumgartner who reached a velocity of 380m/s (850mph) on his way down from an altitude of 38,887m.  It must be noted however, that he achieved this velocity at a high altitude where the air density is lower, producing a lower drag force.  In all instances mentioned, a parachute is usually used to navigate safely to the ground.  The effect of a parachute is to increase the resistive force, causing a deceleration effect.  This resistive force decreases to eventually equal weight, thus establishing a safer terminal velocity.</a:t>
                      </a:r>
                    </a:p>
                    <a:p>
                      <a:pPr algn="just">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690C7BC-1A23-ED62-902C-9017DA1984C0}"/>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399582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629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762940588"/>
              </p:ext>
            </p:extLst>
          </p:nvPr>
        </p:nvGraphicFramePr>
        <p:xfrm>
          <a:off x="139700" y="190500"/>
          <a:ext cx="6578600" cy="8362950"/>
        </p:xfrm>
        <a:graphic>
          <a:graphicData uri="http://schemas.openxmlformats.org/drawingml/2006/table">
            <a:tbl>
              <a:tblPr firstRow="1" bandRow="1">
                <a:tableStyleId>{5C22544A-7EE6-4342-B048-85BDC9FD1C3A}</a:tableStyleId>
              </a:tblPr>
              <a:tblGrid>
                <a:gridCol w="398314">
                  <a:extLst>
                    <a:ext uri="{9D8B030D-6E8A-4147-A177-3AD203B41FA5}">
                      <a16:colId xmlns:a16="http://schemas.microsoft.com/office/drawing/2014/main" val="1728834577"/>
                    </a:ext>
                  </a:extLst>
                </a:gridCol>
                <a:gridCol w="6180286">
                  <a:extLst>
                    <a:ext uri="{9D8B030D-6E8A-4147-A177-3AD203B41FA5}">
                      <a16:colId xmlns:a16="http://schemas.microsoft.com/office/drawing/2014/main" val="4271346352"/>
                    </a:ext>
                  </a:extLst>
                </a:gridCol>
              </a:tblGrid>
              <a:tr h="8362950">
                <a:tc>
                  <a:txBody>
                    <a:bodyPr/>
                    <a:lstStyle/>
                    <a:p>
                      <a:pPr>
                        <a:lnSpc>
                          <a:spcPct val="150000"/>
                        </a:lnSpc>
                      </a:pPr>
                      <a:r>
                        <a:rPr lang="en-GB" sz="1200">
                          <a:solidFill>
                            <a:schemeClr val="tx1"/>
                          </a:solidFill>
                        </a:rPr>
                        <a:t>1</a:t>
                      </a:r>
                    </a:p>
                    <a:p>
                      <a:pPr>
                        <a:lnSpc>
                          <a:spcPct val="150000"/>
                        </a:lnSpc>
                      </a:pPr>
                      <a:r>
                        <a:rPr lang="en-GB" sz="1200">
                          <a:solidFill>
                            <a:schemeClr val="tx1"/>
                          </a:solidFill>
                        </a:rPr>
                        <a:t>2</a:t>
                      </a:r>
                    </a:p>
                    <a:p>
                      <a:pPr>
                        <a:lnSpc>
                          <a:spcPct val="150000"/>
                        </a:lnSpc>
                      </a:pPr>
                      <a:r>
                        <a:rPr lang="en-GB" sz="1200">
                          <a:solidFill>
                            <a:schemeClr val="tx1"/>
                          </a:solidFill>
                        </a:rPr>
                        <a:t>3</a:t>
                      </a:r>
                    </a:p>
                    <a:p>
                      <a:pPr>
                        <a:lnSpc>
                          <a:spcPct val="150000"/>
                        </a:lnSpc>
                      </a:pPr>
                      <a:r>
                        <a:rPr lang="en-GB" sz="1200">
                          <a:solidFill>
                            <a:schemeClr val="tx1"/>
                          </a:solidFill>
                        </a:rPr>
                        <a:t>4</a:t>
                      </a:r>
                    </a:p>
                    <a:p>
                      <a:pPr>
                        <a:lnSpc>
                          <a:spcPct val="150000"/>
                        </a:lnSpc>
                      </a:pPr>
                      <a:r>
                        <a:rPr lang="en-GB" sz="1200">
                          <a:solidFill>
                            <a:schemeClr val="tx1"/>
                          </a:solidFill>
                        </a:rPr>
                        <a:t>5</a:t>
                      </a:r>
                    </a:p>
                    <a:p>
                      <a:pPr>
                        <a:lnSpc>
                          <a:spcPct val="150000"/>
                        </a:lnSpc>
                      </a:pPr>
                      <a:r>
                        <a:rPr lang="en-GB" sz="1200">
                          <a:solidFill>
                            <a:schemeClr val="tx1"/>
                          </a:solidFill>
                        </a:rPr>
                        <a:t>6</a:t>
                      </a:r>
                    </a:p>
                    <a:p>
                      <a:pPr>
                        <a:lnSpc>
                          <a:spcPct val="150000"/>
                        </a:lnSpc>
                      </a:pPr>
                      <a:r>
                        <a:rPr lang="en-GB" sz="1200">
                          <a:solidFill>
                            <a:schemeClr val="tx1"/>
                          </a:solidFill>
                        </a:rPr>
                        <a:t>7</a:t>
                      </a:r>
                    </a:p>
                    <a:p>
                      <a:pPr>
                        <a:lnSpc>
                          <a:spcPct val="150000"/>
                        </a:lnSpc>
                      </a:pPr>
                      <a:r>
                        <a:rPr lang="en-GB" sz="1200">
                          <a:solidFill>
                            <a:schemeClr val="tx1"/>
                          </a:solidFill>
                        </a:rPr>
                        <a:t>8</a:t>
                      </a:r>
                    </a:p>
                    <a:p>
                      <a:pPr>
                        <a:lnSpc>
                          <a:spcPct val="150000"/>
                        </a:lnSpc>
                      </a:pPr>
                      <a:r>
                        <a:rPr lang="en-GB" sz="1200">
                          <a:solidFill>
                            <a:schemeClr val="tx1"/>
                          </a:solidFill>
                        </a:rPr>
                        <a:t>9</a:t>
                      </a:r>
                    </a:p>
                    <a:p>
                      <a:pPr>
                        <a:lnSpc>
                          <a:spcPct val="150000"/>
                        </a:lnSpc>
                      </a:pPr>
                      <a:r>
                        <a:rPr lang="en-GB" sz="1200">
                          <a:solidFill>
                            <a:schemeClr val="tx1"/>
                          </a:solidFill>
                        </a:rPr>
                        <a:t>10</a:t>
                      </a:r>
                    </a:p>
                    <a:p>
                      <a:pPr>
                        <a:lnSpc>
                          <a:spcPct val="150000"/>
                        </a:lnSpc>
                      </a:pPr>
                      <a:r>
                        <a:rPr lang="en-GB" sz="1200">
                          <a:solidFill>
                            <a:schemeClr val="tx1"/>
                          </a:solidFill>
                        </a:rPr>
                        <a:t>11</a:t>
                      </a:r>
                    </a:p>
                    <a:p>
                      <a:pPr>
                        <a:lnSpc>
                          <a:spcPct val="150000"/>
                        </a:lnSpc>
                      </a:pPr>
                      <a:r>
                        <a:rPr lang="en-GB" sz="1200">
                          <a:solidFill>
                            <a:schemeClr val="tx1"/>
                          </a:solidFill>
                        </a:rPr>
                        <a:t>12</a:t>
                      </a:r>
                    </a:p>
                    <a:p>
                      <a:pPr>
                        <a:lnSpc>
                          <a:spcPct val="150000"/>
                        </a:lnSpc>
                      </a:pPr>
                      <a:r>
                        <a:rPr lang="en-GB" sz="1200">
                          <a:solidFill>
                            <a:schemeClr val="tx1"/>
                          </a:solidFill>
                        </a:rPr>
                        <a:t>13</a:t>
                      </a:r>
                    </a:p>
                    <a:p>
                      <a:pPr>
                        <a:lnSpc>
                          <a:spcPct val="150000"/>
                        </a:lnSpc>
                      </a:pPr>
                      <a:r>
                        <a:rPr lang="en-GB" sz="1200">
                          <a:solidFill>
                            <a:schemeClr val="tx1"/>
                          </a:solidFill>
                        </a:rPr>
                        <a:t>14</a:t>
                      </a:r>
                    </a:p>
                    <a:p>
                      <a:pPr>
                        <a:lnSpc>
                          <a:spcPct val="150000"/>
                        </a:lnSpc>
                      </a:pPr>
                      <a:r>
                        <a:rPr lang="en-GB" sz="1200">
                          <a:solidFill>
                            <a:schemeClr val="tx1"/>
                          </a:solidFill>
                        </a:rPr>
                        <a:t>15</a:t>
                      </a:r>
                    </a:p>
                    <a:p>
                      <a:pPr>
                        <a:lnSpc>
                          <a:spcPct val="150000"/>
                        </a:lnSpc>
                      </a:pPr>
                      <a:r>
                        <a:rPr lang="en-GB" sz="1200">
                          <a:solidFill>
                            <a:schemeClr val="tx1"/>
                          </a:solidFill>
                        </a:rPr>
                        <a:t>16</a:t>
                      </a:r>
                    </a:p>
                    <a:p>
                      <a:pPr>
                        <a:lnSpc>
                          <a:spcPct val="150000"/>
                        </a:lnSpc>
                      </a:pPr>
                      <a:r>
                        <a:rPr lang="en-GB" sz="1200">
                          <a:solidFill>
                            <a:schemeClr val="tx1"/>
                          </a:solidFill>
                        </a:rPr>
                        <a:t>17</a:t>
                      </a:r>
                    </a:p>
                    <a:p>
                      <a:pPr>
                        <a:lnSpc>
                          <a:spcPct val="150000"/>
                        </a:lnSpc>
                      </a:pPr>
                      <a:r>
                        <a:rPr lang="en-GB" sz="1200">
                          <a:solidFill>
                            <a:schemeClr val="tx1"/>
                          </a:solidFill>
                        </a:rPr>
                        <a:t>18</a:t>
                      </a:r>
                    </a:p>
                    <a:p>
                      <a:pPr>
                        <a:lnSpc>
                          <a:spcPct val="150000"/>
                        </a:lnSpc>
                      </a:pPr>
                      <a:r>
                        <a:rPr lang="en-GB" sz="1200">
                          <a:solidFill>
                            <a:schemeClr val="tx1"/>
                          </a:solidFill>
                        </a:rPr>
                        <a:t>19</a:t>
                      </a:r>
                    </a:p>
                    <a:p>
                      <a:pPr>
                        <a:lnSpc>
                          <a:spcPct val="150000"/>
                        </a:lnSpc>
                      </a:pPr>
                      <a:r>
                        <a:rPr lang="en-GB" sz="1200">
                          <a:solidFill>
                            <a:schemeClr val="tx1"/>
                          </a:solidFill>
                        </a:rPr>
                        <a:t>20</a:t>
                      </a:r>
                    </a:p>
                    <a:p>
                      <a:pPr>
                        <a:lnSpc>
                          <a:spcPct val="150000"/>
                        </a:lnSpc>
                      </a:pPr>
                      <a:r>
                        <a:rPr lang="en-GB" sz="1200">
                          <a:solidFill>
                            <a:schemeClr val="tx1"/>
                          </a:solidFill>
                        </a:rPr>
                        <a:t>21</a:t>
                      </a:r>
                    </a:p>
                    <a:p>
                      <a:pPr>
                        <a:lnSpc>
                          <a:spcPct val="150000"/>
                        </a:lnSpc>
                      </a:pPr>
                      <a:r>
                        <a:rPr lang="en-GB" sz="1200">
                          <a:solidFill>
                            <a:schemeClr val="tx1"/>
                          </a:solidFill>
                        </a:rPr>
                        <a:t>22</a:t>
                      </a:r>
                    </a:p>
                    <a:p>
                      <a:pPr>
                        <a:lnSpc>
                          <a:spcPct val="150000"/>
                        </a:lnSpc>
                      </a:pPr>
                      <a:r>
                        <a:rPr lang="en-GB" sz="1200">
                          <a:solidFill>
                            <a:schemeClr val="tx1"/>
                          </a:solidFill>
                        </a:rPr>
                        <a:t>23</a:t>
                      </a:r>
                    </a:p>
                    <a:p>
                      <a:pPr>
                        <a:lnSpc>
                          <a:spcPct val="150000"/>
                        </a:lnSpc>
                      </a:pPr>
                      <a:r>
                        <a:rPr lang="en-GB" sz="1200">
                          <a:solidFill>
                            <a:schemeClr val="tx1"/>
                          </a:solidFill>
                        </a:rPr>
                        <a:t>24</a:t>
                      </a:r>
                    </a:p>
                    <a:p>
                      <a:pPr>
                        <a:lnSpc>
                          <a:spcPct val="150000"/>
                        </a:lnSpc>
                      </a:pPr>
                      <a:r>
                        <a:rPr lang="en-GB" sz="1200">
                          <a:solidFill>
                            <a:schemeClr val="tx1"/>
                          </a:solidFill>
                        </a:rPr>
                        <a:t>25</a:t>
                      </a:r>
                    </a:p>
                    <a:p>
                      <a:pPr>
                        <a:lnSpc>
                          <a:spcPct val="150000"/>
                        </a:lnSpc>
                      </a:pPr>
                      <a:r>
                        <a:rPr lang="en-GB" sz="1200">
                          <a:solidFill>
                            <a:schemeClr val="tx1"/>
                          </a:solidFill>
                        </a:rPr>
                        <a:t>26</a:t>
                      </a:r>
                    </a:p>
                    <a:p>
                      <a:pPr>
                        <a:lnSpc>
                          <a:spcPct val="150000"/>
                        </a:lnSpc>
                      </a:pPr>
                      <a:r>
                        <a:rPr lang="en-GB" sz="1200">
                          <a:solidFill>
                            <a:schemeClr val="tx1"/>
                          </a:solidFill>
                        </a:rPr>
                        <a:t>27</a:t>
                      </a:r>
                    </a:p>
                    <a:p>
                      <a:pPr>
                        <a:lnSpc>
                          <a:spcPct val="150000"/>
                        </a:lnSpc>
                      </a:pPr>
                      <a:r>
                        <a:rPr lang="en-GB" sz="1200">
                          <a:solidFill>
                            <a:schemeClr val="tx1"/>
                          </a:solidFill>
                        </a:rPr>
                        <a:t>28</a:t>
                      </a:r>
                    </a:p>
                    <a:p>
                      <a:pPr>
                        <a:lnSpc>
                          <a:spcPct val="150000"/>
                        </a:lnSpc>
                      </a:pPr>
                      <a:r>
                        <a:rPr lang="en-GB" sz="1200">
                          <a:solidFill>
                            <a:schemeClr val="tx1"/>
                          </a:solidFill>
                        </a:rPr>
                        <a:t>29</a:t>
                      </a:r>
                    </a:p>
                    <a:p>
                      <a:pPr>
                        <a:lnSpc>
                          <a:spcPct val="150000"/>
                        </a:lnSpc>
                      </a:pPr>
                      <a:r>
                        <a:rPr lang="en-GB" sz="120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Quantities related to speed.</a:t>
                      </a:r>
                    </a:p>
                    <a:p>
                      <a:pPr>
                        <a:lnSpc>
                          <a:spcPct val="150000"/>
                        </a:lnSpc>
                      </a:pPr>
                      <a:r>
                        <a:rPr lang="en-GB" sz="1200" b="0" dirty="0">
                          <a:solidFill>
                            <a:schemeClr val="tx1"/>
                          </a:solidFill>
                        </a:rPr>
                        <a:t>In the forces 1 topic we learned about the difference between scalar and vector quantities:</a:t>
                      </a:r>
                    </a:p>
                    <a:p>
                      <a:pPr marL="171450" indent="-171450">
                        <a:lnSpc>
                          <a:spcPct val="150000"/>
                        </a:lnSpc>
                        <a:buFont typeface="Arial" panose="020B0604020202020204" pitchFamily="34" charset="0"/>
                        <a:buChar char="•"/>
                      </a:pPr>
                      <a:r>
                        <a:rPr lang="en-GB" sz="1200" b="0" dirty="0">
                          <a:solidFill>
                            <a:schemeClr val="tx1"/>
                          </a:solidFill>
                        </a:rPr>
                        <a:t>A scalar quantity has magnitude (size) only. Examples include distance and speed. Other examples include time, temperature, and mass.</a:t>
                      </a:r>
                    </a:p>
                    <a:p>
                      <a:pPr marL="171450" indent="-171450">
                        <a:lnSpc>
                          <a:spcPct val="150000"/>
                        </a:lnSpc>
                        <a:buFont typeface="Arial" panose="020B0604020202020204" pitchFamily="34" charset="0"/>
                        <a:buChar char="•"/>
                      </a:pPr>
                      <a:r>
                        <a:rPr lang="en-GB" sz="1200" b="0" dirty="0">
                          <a:solidFill>
                            <a:schemeClr val="tx1"/>
                          </a:solidFill>
                        </a:rPr>
                        <a:t>A vector has BOTH magnitude and a direction. Examples include displacement and velocity. All forces are also examples of vector quantities.</a:t>
                      </a:r>
                    </a:p>
                    <a:p>
                      <a:pPr marL="0" indent="0">
                        <a:lnSpc>
                          <a:spcPct val="150000"/>
                        </a:lnSpc>
                        <a:buFont typeface="Arial" panose="020B0604020202020204" pitchFamily="34" charset="0"/>
                        <a:buNone/>
                      </a:pPr>
                      <a:endParaRPr lang="en-GB" sz="1200" b="0" dirty="0">
                        <a:solidFill>
                          <a:schemeClr val="tx1"/>
                        </a:solidFill>
                      </a:endParaRPr>
                    </a:p>
                    <a:p>
                      <a:pPr marL="0" indent="0">
                        <a:lnSpc>
                          <a:spcPct val="150000"/>
                        </a:lnSpc>
                        <a:buFont typeface="Arial" panose="020B0604020202020204" pitchFamily="34" charset="0"/>
                        <a:buNone/>
                      </a:pPr>
                      <a:r>
                        <a:rPr lang="en-GB" sz="1200" b="0" dirty="0">
                          <a:solidFill>
                            <a:schemeClr val="tx1"/>
                          </a:solidFill>
                        </a:rPr>
                        <a:t>Distance is scalar as it only represents how far an object has travelled (e.g. she walked 30m). When a direction is stated, distance becomes a vector quantity known as displacement (e.g. She walked 30m north).</a:t>
                      </a:r>
                    </a:p>
                    <a:p>
                      <a:pPr marL="0" indent="0">
                        <a:lnSpc>
                          <a:spcPct val="150000"/>
                        </a:lnSpc>
                        <a:buFont typeface="Arial" panose="020B0604020202020204" pitchFamily="34" charset="0"/>
                        <a:buNone/>
                      </a:pPr>
                      <a:endParaRPr lang="en-GB" sz="1200" b="0" dirty="0">
                        <a:solidFill>
                          <a:schemeClr val="tx1"/>
                        </a:solidFill>
                      </a:endParaRPr>
                    </a:p>
                    <a:p>
                      <a:pPr marL="0" indent="0">
                        <a:lnSpc>
                          <a:spcPct val="150000"/>
                        </a:lnSpc>
                        <a:buFont typeface="Arial" panose="020B0604020202020204" pitchFamily="34" charset="0"/>
                        <a:buNone/>
                      </a:pPr>
                      <a:r>
                        <a:rPr lang="en-GB" sz="1200" b="0" dirty="0">
                          <a:solidFill>
                            <a:schemeClr val="tx1"/>
                          </a:solidFill>
                        </a:rPr>
                        <a:t>Speed and velocity are very similar to distance and displacement. Speed represents how fast an object is moving (e.g. The car was travelling at 30 m/s). When a direction is stated, speed becomes the vector quantity known as velocity (e.g. The car was travelling at 30 m/s east).</a:t>
                      </a:r>
                    </a:p>
                    <a:p>
                      <a:pPr marL="0" indent="0">
                        <a:lnSpc>
                          <a:spcPct val="150000"/>
                        </a:lnSpc>
                        <a:buFont typeface="Arial" panose="020B0604020202020204" pitchFamily="34" charset="0"/>
                        <a:buNone/>
                      </a:pPr>
                      <a:endParaRPr lang="en-GB" sz="1200" b="0" dirty="0">
                        <a:solidFill>
                          <a:schemeClr val="tx1"/>
                        </a:solidFill>
                      </a:endParaRPr>
                    </a:p>
                    <a:p>
                      <a:pPr marL="0" indent="0">
                        <a:lnSpc>
                          <a:spcPct val="150000"/>
                        </a:lnSpc>
                        <a:buFont typeface="Arial" panose="020B0604020202020204" pitchFamily="34" charset="0"/>
                        <a:buNone/>
                      </a:pPr>
                      <a:r>
                        <a:rPr lang="en-GB" sz="1200" b="0" dirty="0">
                          <a:solidFill>
                            <a:schemeClr val="tx1"/>
                          </a:solidFill>
                        </a:rPr>
                        <a:t>Due to the difference between speed and velocity, as seen above, it is possible for velocity to change even though the speed is constant (if the object is changing direction).</a:t>
                      </a:r>
                    </a:p>
                    <a:p>
                      <a:pPr marL="0" indent="0">
                        <a:lnSpc>
                          <a:spcPct val="150000"/>
                        </a:lnSpc>
                        <a:buFont typeface="Arial" panose="020B0604020202020204" pitchFamily="34" charset="0"/>
                        <a:buNone/>
                      </a:pPr>
                      <a:r>
                        <a:rPr lang="en-GB" sz="1200" b="0" dirty="0">
                          <a:solidFill>
                            <a:schemeClr val="tx1"/>
                          </a:solidFill>
                        </a:rPr>
                        <a:t>It is also possible for velocity to be </a:t>
                      </a:r>
                      <a:r>
                        <a:rPr lang="en-GB" sz="1200" b="0" u="sng" dirty="0">
                          <a:solidFill>
                            <a:schemeClr val="tx1"/>
                          </a:solidFill>
                        </a:rPr>
                        <a:t>negative</a:t>
                      </a:r>
                      <a:r>
                        <a:rPr lang="en-GB" sz="1200" b="0" u="none" dirty="0">
                          <a:solidFill>
                            <a:schemeClr val="tx1"/>
                          </a:solidFill>
                        </a:rPr>
                        <a:t>, if the object is moving backwards.</a:t>
                      </a:r>
                      <a:endParaRPr lang="en-GB" sz="1200" b="0" dirty="0">
                        <a:solidFill>
                          <a:schemeClr val="tx1"/>
                        </a:solidFill>
                      </a:endParaRPr>
                    </a:p>
                    <a:p>
                      <a:pPr marL="0" indent="0">
                        <a:lnSpc>
                          <a:spcPct val="150000"/>
                        </a:lnSpc>
                        <a:buFont typeface="Arial" panose="020B0604020202020204" pitchFamily="34" charset="0"/>
                        <a:buNone/>
                      </a:pPr>
                      <a:endParaRPr lang="en-GB" sz="1200" b="0" dirty="0">
                        <a:solidFill>
                          <a:schemeClr val="tx1"/>
                        </a:solidFill>
                      </a:endParaRPr>
                    </a:p>
                    <a:p>
                      <a:pPr marL="0" indent="0">
                        <a:lnSpc>
                          <a:spcPct val="150000"/>
                        </a:lnSpc>
                        <a:buFont typeface="Arial" panose="020B0604020202020204" pitchFamily="34" charset="0"/>
                        <a:buNone/>
                      </a:pPr>
                      <a:r>
                        <a:rPr lang="en-GB" sz="1200" b="0" dirty="0">
                          <a:solidFill>
                            <a:schemeClr val="tx1"/>
                          </a:solidFill>
                        </a:rPr>
                        <a:t>We can calculate the speed of any object if we know how far it has travelled, in metres (m), and how long it took, in seconds (s). The equation is shown below:</a:t>
                      </a:r>
                    </a:p>
                    <a:p>
                      <a:pPr marL="0" indent="0" algn="ctr">
                        <a:lnSpc>
                          <a:spcPct val="150000"/>
                        </a:lnSpc>
                        <a:buFont typeface="Arial" panose="020B0604020202020204" pitchFamily="34" charset="0"/>
                        <a:buNone/>
                      </a:pPr>
                      <a:r>
                        <a:rPr lang="en-GB" sz="1200" b="1" dirty="0">
                          <a:solidFill>
                            <a:schemeClr val="tx1"/>
                          </a:solidFill>
                        </a:rPr>
                        <a:t>Speed = distance / time</a:t>
                      </a:r>
                    </a:p>
                    <a:p>
                      <a:pPr marL="0" indent="0" algn="ctr">
                        <a:lnSpc>
                          <a:spcPct val="150000"/>
                        </a:lnSpc>
                        <a:buFont typeface="Arial" panose="020B0604020202020204" pitchFamily="34" charset="0"/>
                        <a:buNone/>
                      </a:pPr>
                      <a:r>
                        <a:rPr lang="en-GB" sz="1200" b="1" dirty="0">
                          <a:solidFill>
                            <a:schemeClr val="tx1"/>
                          </a:solidFill>
                        </a:rPr>
                        <a:t>v = s / t</a:t>
                      </a:r>
                    </a:p>
                    <a:p>
                      <a:pPr marL="171450" indent="-171450" algn="l">
                        <a:lnSpc>
                          <a:spcPct val="150000"/>
                        </a:lnSpc>
                        <a:buFont typeface="Arial" panose="020B0604020202020204" pitchFamily="34" charset="0"/>
                        <a:buChar char="•"/>
                      </a:pPr>
                      <a:r>
                        <a:rPr lang="en-GB" sz="1200" b="0" dirty="0">
                          <a:solidFill>
                            <a:schemeClr val="tx1"/>
                          </a:solidFill>
                        </a:rPr>
                        <a:t>Speed, v, in metres per second (m/s)</a:t>
                      </a:r>
                    </a:p>
                    <a:p>
                      <a:pPr marL="171450" indent="-171450" algn="l">
                        <a:lnSpc>
                          <a:spcPct val="150000"/>
                        </a:lnSpc>
                        <a:buFont typeface="Arial" panose="020B0604020202020204" pitchFamily="34" charset="0"/>
                        <a:buChar char="•"/>
                      </a:pPr>
                      <a:r>
                        <a:rPr lang="en-GB" sz="1200" b="0" dirty="0">
                          <a:solidFill>
                            <a:schemeClr val="tx1"/>
                          </a:solidFill>
                        </a:rPr>
                        <a:t>Distance, s, in metres (m)</a:t>
                      </a:r>
                    </a:p>
                    <a:p>
                      <a:pPr marL="171450" indent="-171450" algn="l">
                        <a:lnSpc>
                          <a:spcPct val="150000"/>
                        </a:lnSpc>
                        <a:buFont typeface="Arial" panose="020B0604020202020204" pitchFamily="34" charset="0"/>
                        <a:buChar char="•"/>
                      </a:pPr>
                      <a:r>
                        <a:rPr lang="en-GB" sz="1200" b="0" dirty="0">
                          <a:solidFill>
                            <a:schemeClr val="tx1"/>
                          </a:solidFill>
                        </a:rPr>
                        <a:t>Time, t, in seconds (s)</a:t>
                      </a:r>
                    </a:p>
                    <a:p>
                      <a:pPr marL="171450" indent="-171450" algn="l">
                        <a:lnSpc>
                          <a:spcPct val="150000"/>
                        </a:lnSpc>
                        <a:buFont typeface="Arial" panose="020B0604020202020204" pitchFamily="34" charset="0"/>
                        <a:buChar char="•"/>
                      </a:pPr>
                      <a:endParaRPr lang="en-GB" sz="1200" b="0" dirty="0">
                        <a:solidFill>
                          <a:schemeClr val="tx1"/>
                        </a:solidFill>
                      </a:endParaRPr>
                    </a:p>
                    <a:p>
                      <a:pPr marL="0" indent="0" algn="l">
                        <a:lnSpc>
                          <a:spcPct val="150000"/>
                        </a:lnSpc>
                        <a:buFont typeface="Arial" panose="020B0604020202020204" pitchFamily="34" charset="0"/>
                        <a:buNone/>
                      </a:pPr>
                      <a:r>
                        <a:rPr lang="en-GB" sz="1200" b="0" dirty="0">
                          <a:solidFill>
                            <a:schemeClr val="tx1"/>
                          </a:solidFill>
                        </a:rPr>
                        <a:t>Something worth noting with this equation is that it only tells us the </a:t>
                      </a:r>
                      <a:r>
                        <a:rPr lang="en-GB" sz="1200" b="0" u="sng" dirty="0">
                          <a:solidFill>
                            <a:schemeClr val="tx1"/>
                          </a:solidFill>
                        </a:rPr>
                        <a:t>average</a:t>
                      </a:r>
                      <a:r>
                        <a:rPr lang="en-GB" sz="1200" b="0" u="none" dirty="0">
                          <a:solidFill>
                            <a:schemeClr val="tx1"/>
                          </a:solidFill>
                        </a:rPr>
                        <a:t> speed of the object during the journey. The object may not be travelling at the same speed throughout the entire journey, but this equation gives us the average.</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AB950661-3842-5597-18D9-3491C8848280}"/>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3422961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0391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965588783"/>
              </p:ext>
            </p:extLst>
          </p:nvPr>
        </p:nvGraphicFramePr>
        <p:xfrm>
          <a:off x="348915" y="324854"/>
          <a:ext cx="6160170" cy="760259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760259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685800" rtl="0" eaLnBrk="1" fontAlgn="auto" latinLnBrk="0" hangingPunct="1">
                        <a:lnSpc>
                          <a:spcPct val="150000"/>
                        </a:lnSpc>
                        <a:spcBef>
                          <a:spcPts val="0"/>
                        </a:spcBef>
                        <a:spcAft>
                          <a:spcPts val="0"/>
                        </a:spcAft>
                        <a:buClrTx/>
                        <a:buSzTx/>
                        <a:buFontTx/>
                        <a:buNone/>
                        <a:tabLst/>
                        <a:defRPr/>
                      </a:pPr>
                      <a:r>
                        <a:rPr lang="en-GB" sz="1200" dirty="0">
                          <a:solidFill>
                            <a:schemeClr val="tx1"/>
                          </a:solidFill>
                        </a:rPr>
                        <a:t>There is an urban myth surrounding the idea of terminal velocity.  Dropping an penny from the top of the Empire State Building in New York is said to be able to cause death on impact, however this is not the case.  It must be said that the penny in question is an</a:t>
                      </a:r>
                    </a:p>
                    <a:p>
                      <a:pPr marL="0" marR="0" lvl="0" indent="0" algn="just" defTabSz="685800" rtl="0" eaLnBrk="1" fontAlgn="auto" latinLnBrk="0" hangingPunct="1">
                        <a:lnSpc>
                          <a:spcPct val="150000"/>
                        </a:lnSpc>
                        <a:spcBef>
                          <a:spcPts val="0"/>
                        </a:spcBef>
                        <a:spcAft>
                          <a:spcPts val="0"/>
                        </a:spcAft>
                        <a:buClrTx/>
                        <a:buSzTx/>
                        <a:buFontTx/>
                        <a:buNone/>
                        <a:tabLst/>
                        <a:defRPr/>
                      </a:pPr>
                      <a:r>
                        <a:rPr lang="en-GB" sz="1200" dirty="0">
                          <a:solidFill>
                            <a:schemeClr val="tx1"/>
                          </a:solidFill>
                        </a:rPr>
                        <a:t>American penny (the cent) has a mass of about 2.5g.  With tumbling and air resistance, the terminal velocity reached by the penny is quite low.  It would most certainly hurt on impact but would not cause death.  There is a grain of truth in this though, and is one</a:t>
                      </a:r>
                    </a:p>
                    <a:p>
                      <a:pPr algn="just">
                        <a:lnSpc>
                          <a:spcPct val="150000"/>
                        </a:lnSpc>
                      </a:pPr>
                      <a:r>
                        <a:rPr lang="en-GB" sz="1200" dirty="0">
                          <a:solidFill>
                            <a:schemeClr val="tx1"/>
                          </a:solidFill>
                        </a:rPr>
                        <a:t>of the main reasons why hard hats are necessary on a building site.  A nut or bolt (~50g) falling from height could do a lot of damage, and depending on the height, could even be fatal.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92ECA407-1582-40B4-E64E-07236D90CCE3}"/>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857515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http://www.bbc.co.uk/staticarchive/6c7669c87bf796423395cbb049e3d7a26d4f79a3.jpg">
            <a:hlinkClick r:id="rId2"/>
            <a:extLst>
              <a:ext uri="{FF2B5EF4-FFF2-40B4-BE49-F238E27FC236}">
                <a16:creationId xmlns:a16="http://schemas.microsoft.com/office/drawing/2014/main" id="{799A28DA-0571-5AB8-48D6-283E09607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181110"/>
            <a:ext cx="3101605" cy="3122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036431-FA81-2112-AC04-FA9DABC3DFD9}"/>
              </a:ext>
            </a:extLst>
          </p:cNvPr>
          <p:cNvSpPr txBox="1"/>
          <p:nvPr/>
        </p:nvSpPr>
        <p:spPr>
          <a:xfrm>
            <a:off x="3508005" y="1193238"/>
            <a:ext cx="2859111" cy="3110723"/>
          </a:xfrm>
          <a:prstGeom prst="rect">
            <a:avLst/>
          </a:prstGeom>
          <a:noFill/>
        </p:spPr>
        <p:txBody>
          <a:bodyPr wrap="square" rtlCol="0">
            <a:spAutoFit/>
          </a:bodyPr>
          <a:lstStyle/>
          <a:p>
            <a:pPr algn="just">
              <a:lnSpc>
                <a:spcPct val="150000"/>
              </a:lnSpc>
            </a:pPr>
            <a:r>
              <a:rPr lang="en-GB" sz="1200" dirty="0"/>
              <a:t>A falling object will accelerate to its terminal velocity.  A falling object will not immediately reach its terminal velocity, however the terminal velocity will be reached as weight and air resistance strike up a balance.  Whilst there is a difference between these 2 forces, there will be a resultant force causing acceleration.  Over time, as air resistance increases, the size of the resultant forces will decrease, causing the effect of acceleration to be smaller. </a:t>
            </a:r>
          </a:p>
        </p:txBody>
      </p:sp>
      <p:sp>
        <p:nvSpPr>
          <p:cNvPr id="6" name="TextBox 5">
            <a:extLst>
              <a:ext uri="{FF2B5EF4-FFF2-40B4-BE49-F238E27FC236}">
                <a16:creationId xmlns:a16="http://schemas.microsoft.com/office/drawing/2014/main" id="{7F26CC7E-5249-7585-2857-4388FEC2ABA8}"/>
              </a:ext>
            </a:extLst>
          </p:cNvPr>
          <p:cNvSpPr txBox="1"/>
          <p:nvPr/>
        </p:nvSpPr>
        <p:spPr>
          <a:xfrm>
            <a:off x="273050" y="4499032"/>
            <a:ext cx="6168693" cy="4218719"/>
          </a:xfrm>
          <a:prstGeom prst="rect">
            <a:avLst/>
          </a:prstGeom>
          <a:noFill/>
        </p:spPr>
        <p:txBody>
          <a:bodyPr wrap="square" rtlCol="0">
            <a:spAutoFit/>
          </a:bodyPr>
          <a:lstStyle/>
          <a:p>
            <a:pPr>
              <a:lnSpc>
                <a:spcPct val="150000"/>
              </a:lnSpc>
            </a:pPr>
            <a:r>
              <a:rPr lang="en-GB" sz="1200" dirty="0"/>
              <a:t>Task:</a:t>
            </a:r>
          </a:p>
          <a:p>
            <a:pPr>
              <a:lnSpc>
                <a:spcPct val="150000"/>
              </a:lnSpc>
            </a:pPr>
            <a:endParaRPr lang="en-GB" sz="1200" dirty="0"/>
          </a:p>
          <a:p>
            <a:pPr marL="228600" indent="-228600">
              <a:lnSpc>
                <a:spcPct val="150000"/>
              </a:lnSpc>
              <a:buAutoNum type="arabicPeriod"/>
            </a:pPr>
            <a:r>
              <a:rPr lang="en-GB" sz="1200" dirty="0"/>
              <a:t>Draw a free body diagram for A – B, </a:t>
            </a:r>
          </a:p>
          <a:p>
            <a:pPr marL="228600" indent="-228600">
              <a:lnSpc>
                <a:spcPct val="150000"/>
              </a:lnSpc>
              <a:buAutoNum type="arabicPeriod"/>
            </a:pPr>
            <a:endParaRPr lang="en-GB" sz="1200" dirty="0"/>
          </a:p>
          <a:p>
            <a:pPr marL="228600" indent="-228600">
              <a:lnSpc>
                <a:spcPct val="150000"/>
              </a:lnSpc>
              <a:buAutoNum type="arabicPeriod"/>
            </a:pPr>
            <a:endParaRPr lang="en-GB" sz="1200" dirty="0"/>
          </a:p>
          <a:p>
            <a:pPr marL="228600" indent="-228600">
              <a:lnSpc>
                <a:spcPct val="150000"/>
              </a:lnSpc>
              <a:buAutoNum type="arabicPeriod"/>
            </a:pPr>
            <a:endParaRPr lang="en-GB" sz="1200" dirty="0"/>
          </a:p>
          <a:p>
            <a:pPr marL="228600" indent="-228600">
              <a:lnSpc>
                <a:spcPct val="150000"/>
              </a:lnSpc>
              <a:buAutoNum type="arabicPeriod"/>
            </a:pPr>
            <a:endParaRPr lang="en-GB" sz="1200" dirty="0"/>
          </a:p>
          <a:p>
            <a:pPr marL="228600" indent="-228600">
              <a:lnSpc>
                <a:spcPct val="150000"/>
              </a:lnSpc>
              <a:buAutoNum type="arabicPeriod"/>
            </a:pPr>
            <a:endParaRPr lang="en-GB" sz="1200" dirty="0"/>
          </a:p>
          <a:p>
            <a:pPr marL="228600" indent="-228600">
              <a:lnSpc>
                <a:spcPct val="150000"/>
              </a:lnSpc>
              <a:buAutoNum type="arabicPeriod"/>
            </a:pPr>
            <a:endParaRPr lang="en-GB" sz="1200" dirty="0"/>
          </a:p>
          <a:p>
            <a:pPr marL="228600" indent="-228600">
              <a:lnSpc>
                <a:spcPct val="150000"/>
              </a:lnSpc>
              <a:buAutoNum type="arabicPeriod"/>
            </a:pPr>
            <a:r>
              <a:rPr lang="en-GB" sz="1200" dirty="0"/>
              <a:t>Why might it be difficult to draw a free body diagram for B – C?</a:t>
            </a:r>
          </a:p>
          <a:p>
            <a:pPr>
              <a:lnSpc>
                <a:spcPct val="150000"/>
              </a:lnSpc>
            </a:pPr>
            <a:r>
              <a:rPr lang="en-GB" sz="1200" dirty="0"/>
              <a:t>………………………………………………………………………………………………………………………………………………………………………………………………………………………………………………………………………………………………………………………………………………………………………………………………………………………………………………………………………………………………………………………………………………………………………………………………………………………………………………………………………………………………………………………………………………………………………………………</a:t>
            </a:r>
          </a:p>
        </p:txBody>
      </p:sp>
      <p:sp>
        <p:nvSpPr>
          <p:cNvPr id="5" name="TextBox 4">
            <a:extLst>
              <a:ext uri="{FF2B5EF4-FFF2-40B4-BE49-F238E27FC236}">
                <a16:creationId xmlns:a16="http://schemas.microsoft.com/office/drawing/2014/main" id="{5DAB5331-ED35-DF1E-8C03-6A42F87F259F}"/>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a:t>
            </a:r>
            <a:r>
              <a:rPr lang="en-GB" sz="1800" b="1" u="sng" dirty="0"/>
              <a:t>Terminal velocity.</a:t>
            </a:r>
            <a:r>
              <a:rPr lang="en-GB" b="1" u="sng" dirty="0"/>
              <a:t> </a:t>
            </a:r>
          </a:p>
        </p:txBody>
      </p:sp>
      <p:sp>
        <p:nvSpPr>
          <p:cNvPr id="7" name="Slide Number Placeholder 6">
            <a:extLst>
              <a:ext uri="{FF2B5EF4-FFF2-40B4-BE49-F238E27FC236}">
                <a16:creationId xmlns:a16="http://schemas.microsoft.com/office/drawing/2014/main" id="{68C5117C-02CA-436F-9E6B-02189C6A8EAC}"/>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37307732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5285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18B8FC7-C6D5-9914-105C-B735E3507A2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a:t>
            </a:r>
            <a:r>
              <a:rPr lang="en-GB" sz="1800" b="1" u="sng" dirty="0"/>
              <a:t>Terminal velocity.</a:t>
            </a:r>
            <a:r>
              <a:rPr lang="en-GB" b="1" u="sng" dirty="0"/>
              <a:t> </a:t>
            </a:r>
          </a:p>
        </p:txBody>
      </p:sp>
      <p:sp>
        <p:nvSpPr>
          <p:cNvPr id="6" name="Text Box 286831">
            <a:extLst>
              <a:ext uri="{FF2B5EF4-FFF2-40B4-BE49-F238E27FC236}">
                <a16:creationId xmlns:a16="http://schemas.microsoft.com/office/drawing/2014/main" id="{A10747BA-6643-9B13-5EEE-434293AEBE6C}"/>
              </a:ext>
            </a:extLst>
          </p:cNvPr>
          <p:cNvSpPr txBox="1">
            <a:spLocks noChangeArrowheads="1"/>
          </p:cNvSpPr>
          <p:nvPr/>
        </p:nvSpPr>
        <p:spPr bwMode="auto">
          <a:xfrm>
            <a:off x="206375" y="725786"/>
            <a:ext cx="6445250" cy="557213"/>
          </a:xfrm>
          <a:prstGeom prst="rect">
            <a:avLst/>
          </a:prstGeom>
          <a:solidFill>
            <a:srgbClr val="FFFFFF"/>
          </a:solidFill>
          <a:ln w="38100">
            <a:no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ea typeface="Calibri" panose="020F0502020204030204" pitchFamily="34" charset="0"/>
                <a:cs typeface="Calibri" panose="020F0502020204030204" pitchFamily="34" charset="0"/>
              </a:rPr>
              <a:t>Constant    Terminal    Upward    Unbalanced    Increases    Decreases    Small    Increase    Weight    Balanced    Same    Accelerate    Decelerate    Large</a:t>
            </a:r>
            <a:endParaRPr kumimoji="0" lang="en-US" altLang="en-US" sz="400" b="1" i="0" u="none" strike="noStrike" cap="none" normalizeH="0" baseline="0" dirty="0">
              <a:ln>
                <a:noFill/>
              </a:ln>
              <a:solidFill>
                <a:schemeClr val="tx1"/>
              </a:solidFill>
              <a:effectLst/>
            </a:endParaRPr>
          </a:p>
        </p:txBody>
      </p:sp>
      <p:graphicFrame>
        <p:nvGraphicFramePr>
          <p:cNvPr id="7" name="Object 6">
            <a:extLst>
              <a:ext uri="{FF2B5EF4-FFF2-40B4-BE49-F238E27FC236}">
                <a16:creationId xmlns:a16="http://schemas.microsoft.com/office/drawing/2014/main" id="{B2CA7CA4-E16B-BF5D-274A-3D75192B01FD}"/>
              </a:ext>
            </a:extLst>
          </p:cNvPr>
          <p:cNvGraphicFramePr>
            <a:graphicFrameLocks noChangeAspect="1"/>
          </p:cNvGraphicFramePr>
          <p:nvPr/>
        </p:nvGraphicFramePr>
        <p:xfrm>
          <a:off x="164080" y="2237293"/>
          <a:ext cx="1106488" cy="555625"/>
        </p:xfrm>
        <a:graphic>
          <a:graphicData uri="http://schemas.openxmlformats.org/presentationml/2006/ole">
            <mc:AlternateContent xmlns:mc="http://schemas.openxmlformats.org/markup-compatibility/2006">
              <mc:Choice xmlns:v="urn:schemas-microsoft-com:vml" Requires="v">
                <p:oleObj name="Bitmap Image" r:id="rId2" imgW="1438095" imgH="724001" progId="Paint.Picture">
                  <p:embed/>
                </p:oleObj>
              </mc:Choice>
              <mc:Fallback>
                <p:oleObj name="Bitmap Image" r:id="rId2" imgW="1438095" imgH="724001" progId="Paint.Picture">
                  <p:embed/>
                  <p:pic>
                    <p:nvPicPr>
                      <p:cNvPr id="7" name="Object 6">
                        <a:extLst>
                          <a:ext uri="{FF2B5EF4-FFF2-40B4-BE49-F238E27FC236}">
                            <a16:creationId xmlns:a16="http://schemas.microsoft.com/office/drawing/2014/main" id="{B2CA7CA4-E16B-BF5D-274A-3D75192B01FD}"/>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64080" y="2237293"/>
                        <a:ext cx="1106488" cy="55562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pic>
        <p:nvPicPr>
          <p:cNvPr id="2083" name="Picture 286828">
            <a:extLst>
              <a:ext uri="{FF2B5EF4-FFF2-40B4-BE49-F238E27FC236}">
                <a16:creationId xmlns:a16="http://schemas.microsoft.com/office/drawing/2014/main" id="{BD9EDBB4-AE5B-D890-F5D1-A04A48E55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07" y="1525299"/>
            <a:ext cx="800100" cy="431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id="{50AC693A-3ECF-B280-8FE0-6EF65E59808C}"/>
              </a:ext>
            </a:extLst>
          </p:cNvPr>
          <p:cNvGraphicFramePr>
            <a:graphicFrameLocks noChangeAspect="1"/>
          </p:cNvGraphicFramePr>
          <p:nvPr/>
        </p:nvGraphicFramePr>
        <p:xfrm>
          <a:off x="184717" y="3534281"/>
          <a:ext cx="1104901" cy="555625"/>
        </p:xfrm>
        <a:graphic>
          <a:graphicData uri="http://schemas.openxmlformats.org/presentationml/2006/ole">
            <mc:AlternateContent xmlns:mc="http://schemas.openxmlformats.org/markup-compatibility/2006">
              <mc:Choice xmlns:v="urn:schemas-microsoft-com:vml" Requires="v">
                <p:oleObj name="Bitmap Image" r:id="rId5" imgW="1438095" imgH="724001" progId="Paint.Picture">
                  <p:embed/>
                </p:oleObj>
              </mc:Choice>
              <mc:Fallback>
                <p:oleObj name="Bitmap Image" r:id="rId5" imgW="1438095" imgH="724001" progId="Paint.Picture">
                  <p:embed/>
                  <p:pic>
                    <p:nvPicPr>
                      <p:cNvPr id="8" name="Object 7">
                        <a:extLst>
                          <a:ext uri="{FF2B5EF4-FFF2-40B4-BE49-F238E27FC236}">
                            <a16:creationId xmlns:a16="http://schemas.microsoft.com/office/drawing/2014/main" id="{50AC693A-3ECF-B280-8FE0-6EF65E59808C}"/>
                          </a:ext>
                        </a:extLst>
                      </p:cNvPr>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84717" y="3534281"/>
                        <a:ext cx="1104901" cy="55562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F7318239-537A-FBE2-7A3B-C57A5DE26575}"/>
              </a:ext>
            </a:extLst>
          </p:cNvPr>
          <p:cNvGraphicFramePr>
            <a:graphicFrameLocks noChangeAspect="1"/>
          </p:cNvGraphicFramePr>
          <p:nvPr/>
        </p:nvGraphicFramePr>
        <p:xfrm>
          <a:off x="370477" y="4670931"/>
          <a:ext cx="687388" cy="1143000"/>
        </p:xfrm>
        <a:graphic>
          <a:graphicData uri="http://schemas.openxmlformats.org/presentationml/2006/ole">
            <mc:AlternateContent xmlns:mc="http://schemas.openxmlformats.org/markup-compatibility/2006">
              <mc:Choice xmlns:v="urn:schemas-microsoft-com:vml" Requires="v">
                <p:oleObj name="Bitmap Image" r:id="rId6" imgW="1333333" imgH="2219635" progId="Paint.Picture">
                  <p:embed/>
                </p:oleObj>
              </mc:Choice>
              <mc:Fallback>
                <p:oleObj name="Bitmap Image" r:id="rId6" imgW="1333333" imgH="2219635" progId="Paint.Picture">
                  <p:embed/>
                  <p:pic>
                    <p:nvPicPr>
                      <p:cNvPr id="9" name="Object 8">
                        <a:extLst>
                          <a:ext uri="{FF2B5EF4-FFF2-40B4-BE49-F238E27FC236}">
                            <a16:creationId xmlns:a16="http://schemas.microsoft.com/office/drawing/2014/main" id="{F7318239-537A-FBE2-7A3B-C57A5DE26575}"/>
                          </a:ext>
                        </a:extLst>
                      </p:cNvPr>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370477" y="4670931"/>
                        <a:ext cx="687388" cy="11430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E33347C9-A56F-7C15-898D-56EF6B9B91D4}"/>
              </a:ext>
            </a:extLst>
          </p:cNvPr>
          <p:cNvGraphicFramePr>
            <a:graphicFrameLocks noChangeAspect="1"/>
          </p:cNvGraphicFramePr>
          <p:nvPr/>
        </p:nvGraphicFramePr>
        <p:xfrm>
          <a:off x="405402" y="6369556"/>
          <a:ext cx="687388" cy="1143000"/>
        </p:xfrm>
        <a:graphic>
          <a:graphicData uri="http://schemas.openxmlformats.org/presentationml/2006/ole">
            <mc:AlternateContent xmlns:mc="http://schemas.openxmlformats.org/markup-compatibility/2006">
              <mc:Choice xmlns:v="urn:schemas-microsoft-com:vml" Requires="v">
                <p:oleObj name="Bitmap Image" r:id="rId8" imgW="1333333" imgH="2219635" progId="Paint.Picture">
                  <p:embed/>
                </p:oleObj>
              </mc:Choice>
              <mc:Fallback>
                <p:oleObj name="Bitmap Image" r:id="rId8" imgW="1333333" imgH="2219635" progId="Paint.Picture">
                  <p:embed/>
                  <p:pic>
                    <p:nvPicPr>
                      <p:cNvPr id="10" name="Object 9">
                        <a:extLst>
                          <a:ext uri="{FF2B5EF4-FFF2-40B4-BE49-F238E27FC236}">
                            <a16:creationId xmlns:a16="http://schemas.microsoft.com/office/drawing/2014/main" id="{E33347C9-A56F-7C15-898D-56EF6B9B91D4}"/>
                          </a:ext>
                        </a:extLst>
                      </p:cNvPr>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405402" y="6369556"/>
                        <a:ext cx="687388" cy="11430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11" name="Text Box 286829">
            <a:extLst>
              <a:ext uri="{FF2B5EF4-FFF2-40B4-BE49-F238E27FC236}">
                <a16:creationId xmlns:a16="http://schemas.microsoft.com/office/drawing/2014/main" id="{7C85C80E-CB38-90D7-C72F-3317C125D479}"/>
              </a:ext>
            </a:extLst>
          </p:cNvPr>
          <p:cNvSpPr txBox="1">
            <a:spLocks noChangeArrowheads="1"/>
          </p:cNvSpPr>
          <p:nvPr/>
        </p:nvSpPr>
        <p:spPr bwMode="auto">
          <a:xfrm>
            <a:off x="1741187" y="1363340"/>
            <a:ext cx="4837874" cy="43832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409" tIns="35204" rIns="70409" bIns="35204" numCol="1" anchor="t" anchorCtr="0" compatLnSpc="1">
            <a:prstTxWarp prst="textNoShape">
              <a:avLst/>
            </a:prstTxWarp>
          </a:bodyPr>
          <a:lstStyle/>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The skydiver jumps out of the plane and the downward force of her  ………………….   pulls her down, her air resistance at the start is very …………………..  but soon she starts to ………………….. , </a:t>
            </a:r>
            <a:endParaRPr kumimoji="0" lang="en-GB" altLang="en-U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As she accelerates the air resistance force  …………………….   and acts in the opposite direction to her  …………………………..  .</a:t>
            </a:r>
            <a:endParaRPr lang="en-GB" altLang="en-US" sz="1200" dirty="0"/>
          </a:p>
          <a:p>
            <a:pPr marL="0" marR="0" lvl="0" indent="0" algn="just"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3"/>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As she accelerates faster the air resistance force continues to  …………………… until eventually it is the …………………… as her  weight.  She is now moving at a …………………….. speed and her weight is equal to the air resistance.  Her speed is called her ……………………. velocity. The two forces are  ………………………….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startAt="4"/>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She opens her parachute.  There is now a very ……………………. air resistance force so she starts to ……………………. (slow down).</a:t>
            </a:r>
          </a:p>
          <a:p>
            <a:pPr marL="0" marR="0" lvl="0" indent="0" algn="just"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lang="en-GB" altLang="en-US" sz="1200" dirty="0">
              <a:solidFill>
                <a:srgbClr val="000000"/>
              </a:solidFill>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5"/>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As she decelerates the air resistance force on her parachute ………………….. until it is the ……………………. size as her weight.  She is now again falling at a</a:t>
            </a:r>
            <a:r>
              <a:rPr lang="en-GB" altLang="en-US" sz="1200" dirty="0"/>
              <a:t> …………………. </a:t>
            </a: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speed but she has a new and slower ………………….. velocity. </a:t>
            </a:r>
          </a:p>
          <a:p>
            <a:pPr marR="0" lvl="0" algn="l" defTabSz="914400" rtl="0" eaLnBrk="0" fontAlgn="base" latinLnBrk="0" hangingPunct="0">
              <a:lnSpc>
                <a:spcPct val="150000"/>
              </a:lnSpc>
              <a:spcBef>
                <a:spcPct val="0"/>
              </a:spcBef>
              <a:spcAft>
                <a:spcPct val="0"/>
              </a:spcAft>
              <a:buClrTx/>
              <a:buSzTx/>
              <a:tabLst/>
            </a:pPr>
            <a:endParaRPr lang="en-GB" altLang="en-US" sz="1200" dirty="0">
              <a:solidFill>
                <a:srgbClr val="000000"/>
              </a:solidFill>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endParaRPr kumimoji="0" lang="en-GB" altLang="en-U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50000"/>
              </a:lnSpc>
              <a:spcBef>
                <a:spcPct val="0"/>
              </a:spcBef>
              <a:spcAft>
                <a:spcPct val="0"/>
              </a:spcAft>
              <a:buClrTx/>
              <a:buSzTx/>
              <a:buFont typeface="+mj-lt"/>
              <a:buAutoNum type="arabicPeriod" startAt="6"/>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On the ground her ………………… is now equal to the ………………… force</a:t>
            </a:r>
            <a:endParaRPr kumimoji="0" lang="en-GB"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ea typeface="Calibri" panose="020F0502020204030204" pitchFamily="34" charset="0"/>
                <a:cs typeface="Calibri" panose="020F0502020204030204" pitchFamily="34" charset="0"/>
              </a:rPr>
              <a:t>    from the ground, the forces are balanced.</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grpSp>
        <p:nvGrpSpPr>
          <p:cNvPr id="12" name="Group 11">
            <a:extLst>
              <a:ext uri="{FF2B5EF4-FFF2-40B4-BE49-F238E27FC236}">
                <a16:creationId xmlns:a16="http://schemas.microsoft.com/office/drawing/2014/main" id="{4B13EA87-BB37-4636-4F9F-4B410D6399AC}"/>
              </a:ext>
            </a:extLst>
          </p:cNvPr>
          <p:cNvGrpSpPr>
            <a:grpSpLocks/>
          </p:cNvGrpSpPr>
          <p:nvPr/>
        </p:nvGrpSpPr>
        <p:grpSpPr bwMode="auto">
          <a:xfrm>
            <a:off x="389634" y="2961952"/>
            <a:ext cx="435610" cy="512445"/>
            <a:chOff x="1110" y="3983"/>
            <a:chExt cx="686" cy="807"/>
          </a:xfrm>
        </p:grpSpPr>
        <p:cxnSp>
          <p:nvCxnSpPr>
            <p:cNvPr id="13" name="Line 15">
              <a:extLst>
                <a:ext uri="{FF2B5EF4-FFF2-40B4-BE49-F238E27FC236}">
                  <a16:creationId xmlns:a16="http://schemas.microsoft.com/office/drawing/2014/main" id="{47EC1E6E-7636-A4D8-45CC-2BF9773BB333}"/>
                </a:ext>
              </a:extLst>
            </p:cNvPr>
            <p:cNvCxnSpPr>
              <a:cxnSpLocks noChangeShapeType="1"/>
            </p:cNvCxnSpPr>
            <p:nvPr/>
          </p:nvCxnSpPr>
          <p:spPr bwMode="auto">
            <a:xfrm>
              <a:off x="1110" y="4225"/>
              <a:ext cx="1" cy="5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6">
              <a:extLst>
                <a:ext uri="{FF2B5EF4-FFF2-40B4-BE49-F238E27FC236}">
                  <a16:creationId xmlns:a16="http://schemas.microsoft.com/office/drawing/2014/main" id="{284452D7-9DC3-FE70-048F-F82D42826C26}"/>
                </a:ext>
              </a:extLst>
            </p:cNvPr>
            <p:cNvCxnSpPr>
              <a:cxnSpLocks noChangeShapeType="1"/>
            </p:cNvCxnSpPr>
            <p:nvPr/>
          </p:nvCxnSpPr>
          <p:spPr bwMode="auto">
            <a:xfrm>
              <a:off x="1247" y="3983"/>
              <a:ext cx="1" cy="7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7">
              <a:extLst>
                <a:ext uri="{FF2B5EF4-FFF2-40B4-BE49-F238E27FC236}">
                  <a16:creationId xmlns:a16="http://schemas.microsoft.com/office/drawing/2014/main" id="{07B19847-81A5-40AD-2637-B6DEAA22EABF}"/>
                </a:ext>
              </a:extLst>
            </p:cNvPr>
            <p:cNvCxnSpPr>
              <a:cxnSpLocks noChangeShapeType="1"/>
            </p:cNvCxnSpPr>
            <p:nvPr/>
          </p:nvCxnSpPr>
          <p:spPr bwMode="auto">
            <a:xfrm>
              <a:off x="1383" y="4225"/>
              <a:ext cx="1" cy="5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8">
              <a:extLst>
                <a:ext uri="{FF2B5EF4-FFF2-40B4-BE49-F238E27FC236}">
                  <a16:creationId xmlns:a16="http://schemas.microsoft.com/office/drawing/2014/main" id="{F78D1E09-1BA3-2A10-524F-8B399830376A}"/>
                </a:ext>
              </a:extLst>
            </p:cNvPr>
            <p:cNvCxnSpPr>
              <a:cxnSpLocks noChangeShapeType="1"/>
            </p:cNvCxnSpPr>
            <p:nvPr/>
          </p:nvCxnSpPr>
          <p:spPr bwMode="auto">
            <a:xfrm>
              <a:off x="1521" y="4386"/>
              <a:ext cx="1" cy="4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19">
              <a:extLst>
                <a:ext uri="{FF2B5EF4-FFF2-40B4-BE49-F238E27FC236}">
                  <a16:creationId xmlns:a16="http://schemas.microsoft.com/office/drawing/2014/main" id="{41D0C3A6-658C-E639-E676-AE55A69E61C1}"/>
                </a:ext>
              </a:extLst>
            </p:cNvPr>
            <p:cNvCxnSpPr>
              <a:cxnSpLocks noChangeShapeType="1"/>
            </p:cNvCxnSpPr>
            <p:nvPr/>
          </p:nvCxnSpPr>
          <p:spPr bwMode="auto">
            <a:xfrm>
              <a:off x="1658" y="4142"/>
              <a:ext cx="1" cy="6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20">
              <a:extLst>
                <a:ext uri="{FF2B5EF4-FFF2-40B4-BE49-F238E27FC236}">
                  <a16:creationId xmlns:a16="http://schemas.microsoft.com/office/drawing/2014/main" id="{24BA9093-1DD1-634B-A306-1E37EE86BD43}"/>
                </a:ext>
              </a:extLst>
            </p:cNvPr>
            <p:cNvCxnSpPr>
              <a:cxnSpLocks noChangeShapeType="1"/>
            </p:cNvCxnSpPr>
            <p:nvPr/>
          </p:nvCxnSpPr>
          <p:spPr bwMode="auto">
            <a:xfrm flipV="1">
              <a:off x="1795" y="4306"/>
              <a:ext cx="1" cy="4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 name="Group 22">
            <a:extLst>
              <a:ext uri="{FF2B5EF4-FFF2-40B4-BE49-F238E27FC236}">
                <a16:creationId xmlns:a16="http://schemas.microsoft.com/office/drawing/2014/main" id="{6AE89683-43A8-9863-E89A-324C2BBF48A4}"/>
              </a:ext>
            </a:extLst>
          </p:cNvPr>
          <p:cNvGrpSpPr>
            <a:grpSpLocks/>
          </p:cNvGrpSpPr>
          <p:nvPr/>
        </p:nvGrpSpPr>
        <p:grpSpPr bwMode="auto">
          <a:xfrm>
            <a:off x="381000" y="3397250"/>
            <a:ext cx="434975" cy="114300"/>
            <a:chOff x="1028" y="1577"/>
            <a:chExt cx="685" cy="807"/>
          </a:xfrm>
        </p:grpSpPr>
        <p:cxnSp>
          <p:nvCxnSpPr>
            <p:cNvPr id="24" name="Line 22">
              <a:extLst>
                <a:ext uri="{FF2B5EF4-FFF2-40B4-BE49-F238E27FC236}">
                  <a16:creationId xmlns:a16="http://schemas.microsoft.com/office/drawing/2014/main" id="{81BCD08A-5921-017C-D9B2-91F9B8ADFC80}"/>
                </a:ext>
              </a:extLst>
            </p:cNvPr>
            <p:cNvCxnSpPr>
              <a:cxnSpLocks noChangeShapeType="1"/>
            </p:cNvCxnSpPr>
            <p:nvPr/>
          </p:nvCxnSpPr>
          <p:spPr bwMode="auto">
            <a:xfrm>
              <a:off x="1028" y="1819"/>
              <a:ext cx="1" cy="5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23">
              <a:extLst>
                <a:ext uri="{FF2B5EF4-FFF2-40B4-BE49-F238E27FC236}">
                  <a16:creationId xmlns:a16="http://schemas.microsoft.com/office/drawing/2014/main" id="{B0165381-2A16-D440-B824-9F5C519E1D58}"/>
                </a:ext>
              </a:extLst>
            </p:cNvPr>
            <p:cNvCxnSpPr>
              <a:cxnSpLocks noChangeShapeType="1"/>
            </p:cNvCxnSpPr>
            <p:nvPr/>
          </p:nvCxnSpPr>
          <p:spPr bwMode="auto">
            <a:xfrm>
              <a:off x="1165" y="1577"/>
              <a:ext cx="1" cy="72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Line 24">
              <a:extLst>
                <a:ext uri="{FF2B5EF4-FFF2-40B4-BE49-F238E27FC236}">
                  <a16:creationId xmlns:a16="http://schemas.microsoft.com/office/drawing/2014/main" id="{7B988AC9-02C3-4A3A-93CF-321574BB1895}"/>
                </a:ext>
              </a:extLst>
            </p:cNvPr>
            <p:cNvCxnSpPr>
              <a:cxnSpLocks noChangeShapeType="1"/>
            </p:cNvCxnSpPr>
            <p:nvPr/>
          </p:nvCxnSpPr>
          <p:spPr bwMode="auto">
            <a:xfrm>
              <a:off x="1302" y="1819"/>
              <a:ext cx="1" cy="5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Line 25">
              <a:extLst>
                <a:ext uri="{FF2B5EF4-FFF2-40B4-BE49-F238E27FC236}">
                  <a16:creationId xmlns:a16="http://schemas.microsoft.com/office/drawing/2014/main" id="{818F873C-D77B-ABFC-3B34-0868678FA345}"/>
                </a:ext>
              </a:extLst>
            </p:cNvPr>
            <p:cNvCxnSpPr>
              <a:cxnSpLocks noChangeShapeType="1"/>
            </p:cNvCxnSpPr>
            <p:nvPr/>
          </p:nvCxnSpPr>
          <p:spPr bwMode="auto">
            <a:xfrm>
              <a:off x="1440" y="1980"/>
              <a:ext cx="1" cy="4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Line 26">
              <a:extLst>
                <a:ext uri="{FF2B5EF4-FFF2-40B4-BE49-F238E27FC236}">
                  <a16:creationId xmlns:a16="http://schemas.microsoft.com/office/drawing/2014/main" id="{61EF99DE-053D-72FB-D67C-4129C7BF5485}"/>
                </a:ext>
              </a:extLst>
            </p:cNvPr>
            <p:cNvCxnSpPr>
              <a:cxnSpLocks noChangeShapeType="1"/>
            </p:cNvCxnSpPr>
            <p:nvPr/>
          </p:nvCxnSpPr>
          <p:spPr bwMode="auto">
            <a:xfrm>
              <a:off x="1576" y="1736"/>
              <a:ext cx="1" cy="6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Line 27">
              <a:extLst>
                <a:ext uri="{FF2B5EF4-FFF2-40B4-BE49-F238E27FC236}">
                  <a16:creationId xmlns:a16="http://schemas.microsoft.com/office/drawing/2014/main" id="{343C7E02-5F6C-F38F-84C4-B1BEC5AE4000}"/>
                </a:ext>
              </a:extLst>
            </p:cNvPr>
            <p:cNvCxnSpPr>
              <a:cxnSpLocks noChangeShapeType="1"/>
            </p:cNvCxnSpPr>
            <p:nvPr/>
          </p:nvCxnSpPr>
          <p:spPr bwMode="auto">
            <a:xfrm flipV="1">
              <a:off x="1712" y="1900"/>
              <a:ext cx="1" cy="4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53" name="Group 52">
            <a:extLst>
              <a:ext uri="{FF2B5EF4-FFF2-40B4-BE49-F238E27FC236}">
                <a16:creationId xmlns:a16="http://schemas.microsoft.com/office/drawing/2014/main" id="{2C23758E-DF91-0E57-C5A1-CEF73D31226E}"/>
              </a:ext>
            </a:extLst>
          </p:cNvPr>
          <p:cNvGrpSpPr/>
          <p:nvPr/>
        </p:nvGrpSpPr>
        <p:grpSpPr>
          <a:xfrm>
            <a:off x="1357012" y="2140716"/>
            <a:ext cx="114300" cy="718820"/>
            <a:chOff x="1463675" y="3456940"/>
            <a:chExt cx="114300" cy="718820"/>
          </a:xfrm>
        </p:grpSpPr>
        <p:cxnSp>
          <p:nvCxnSpPr>
            <p:cNvPr id="32" name="Straight Connector 31">
              <a:extLst>
                <a:ext uri="{FF2B5EF4-FFF2-40B4-BE49-F238E27FC236}">
                  <a16:creationId xmlns:a16="http://schemas.microsoft.com/office/drawing/2014/main" id="{86C63FAD-8EA6-934E-03F8-6D33E17C28B4}"/>
                </a:ext>
              </a:extLst>
            </p:cNvPr>
            <p:cNvCxnSpPr>
              <a:cxnSpLocks noChangeShapeType="1"/>
            </p:cNvCxnSpPr>
            <p:nvPr/>
          </p:nvCxnSpPr>
          <p:spPr bwMode="auto">
            <a:xfrm>
              <a:off x="1518920" y="3718560"/>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Straight Connector 32">
              <a:extLst>
                <a:ext uri="{FF2B5EF4-FFF2-40B4-BE49-F238E27FC236}">
                  <a16:creationId xmlns:a16="http://schemas.microsoft.com/office/drawing/2014/main" id="{2969FD71-C133-66C9-01CA-3651AAA0337A}"/>
                </a:ext>
              </a:extLst>
            </p:cNvPr>
            <p:cNvCxnSpPr>
              <a:cxnSpLocks noChangeShapeType="1"/>
            </p:cNvCxnSpPr>
            <p:nvPr/>
          </p:nvCxnSpPr>
          <p:spPr bwMode="auto">
            <a:xfrm flipV="1">
              <a:off x="1521460" y="3456940"/>
              <a:ext cx="0" cy="22034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4" name="Oval 33">
              <a:extLst>
                <a:ext uri="{FF2B5EF4-FFF2-40B4-BE49-F238E27FC236}">
                  <a16:creationId xmlns:a16="http://schemas.microsoft.com/office/drawing/2014/main" id="{30609923-4E50-4DFA-5444-20867667A032}"/>
                </a:ext>
              </a:extLst>
            </p:cNvPr>
            <p:cNvSpPr>
              <a:spLocks noChangeArrowheads="1"/>
            </p:cNvSpPr>
            <p:nvPr/>
          </p:nvSpPr>
          <p:spPr bwMode="auto">
            <a:xfrm>
              <a:off x="1463675" y="3641090"/>
              <a:ext cx="114300" cy="1143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grpSp>
      <p:grpSp>
        <p:nvGrpSpPr>
          <p:cNvPr id="54" name="Group 53">
            <a:extLst>
              <a:ext uri="{FF2B5EF4-FFF2-40B4-BE49-F238E27FC236}">
                <a16:creationId xmlns:a16="http://schemas.microsoft.com/office/drawing/2014/main" id="{17B22B01-B575-D8B8-01B9-318A148AF2BA}"/>
              </a:ext>
            </a:extLst>
          </p:cNvPr>
          <p:cNvGrpSpPr/>
          <p:nvPr/>
        </p:nvGrpSpPr>
        <p:grpSpPr>
          <a:xfrm>
            <a:off x="1369395" y="3106033"/>
            <a:ext cx="114300" cy="1026795"/>
            <a:chOff x="1448435" y="4353560"/>
            <a:chExt cx="114300" cy="1026795"/>
          </a:xfrm>
        </p:grpSpPr>
        <p:sp>
          <p:nvSpPr>
            <p:cNvPr id="30" name="Oval 29">
              <a:extLst>
                <a:ext uri="{FF2B5EF4-FFF2-40B4-BE49-F238E27FC236}">
                  <a16:creationId xmlns:a16="http://schemas.microsoft.com/office/drawing/2014/main" id="{24882B1E-5998-405F-F41D-471F6563C0CE}"/>
                </a:ext>
              </a:extLst>
            </p:cNvPr>
            <p:cNvSpPr>
              <a:spLocks noChangeArrowheads="1"/>
            </p:cNvSpPr>
            <p:nvPr/>
          </p:nvSpPr>
          <p:spPr bwMode="auto">
            <a:xfrm>
              <a:off x="1448435" y="4808855"/>
              <a:ext cx="114300" cy="1143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35" name="Straight Connector 34">
              <a:extLst>
                <a:ext uri="{FF2B5EF4-FFF2-40B4-BE49-F238E27FC236}">
                  <a16:creationId xmlns:a16="http://schemas.microsoft.com/office/drawing/2014/main" id="{E333DB6D-1FC2-FD4A-2B8A-9304647A65BA}"/>
                </a:ext>
              </a:extLst>
            </p:cNvPr>
            <p:cNvCxnSpPr>
              <a:cxnSpLocks noChangeShapeType="1"/>
            </p:cNvCxnSpPr>
            <p:nvPr/>
          </p:nvCxnSpPr>
          <p:spPr bwMode="auto">
            <a:xfrm>
              <a:off x="1502410" y="4923155"/>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Straight Connector 35">
              <a:extLst>
                <a:ext uri="{FF2B5EF4-FFF2-40B4-BE49-F238E27FC236}">
                  <a16:creationId xmlns:a16="http://schemas.microsoft.com/office/drawing/2014/main" id="{DC887E88-1C33-4145-6656-DCA5093EA5D0}"/>
                </a:ext>
              </a:extLst>
            </p:cNvPr>
            <p:cNvCxnSpPr>
              <a:cxnSpLocks noChangeShapeType="1"/>
            </p:cNvCxnSpPr>
            <p:nvPr/>
          </p:nvCxnSpPr>
          <p:spPr bwMode="auto">
            <a:xfrm flipV="1">
              <a:off x="1502410" y="4353560"/>
              <a:ext cx="6350" cy="44894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55" name="Group 54">
            <a:extLst>
              <a:ext uri="{FF2B5EF4-FFF2-40B4-BE49-F238E27FC236}">
                <a16:creationId xmlns:a16="http://schemas.microsoft.com/office/drawing/2014/main" id="{94B57AE3-D1D5-BBCC-4586-79F3A1CC4F42}"/>
              </a:ext>
            </a:extLst>
          </p:cNvPr>
          <p:cNvGrpSpPr/>
          <p:nvPr/>
        </p:nvGrpSpPr>
        <p:grpSpPr>
          <a:xfrm>
            <a:off x="1353393" y="4322400"/>
            <a:ext cx="114300" cy="1462405"/>
            <a:chOff x="1447800" y="5561965"/>
            <a:chExt cx="114300" cy="1462405"/>
          </a:xfrm>
        </p:grpSpPr>
        <p:sp>
          <p:nvSpPr>
            <p:cNvPr id="31" name="Oval 30">
              <a:extLst>
                <a:ext uri="{FF2B5EF4-FFF2-40B4-BE49-F238E27FC236}">
                  <a16:creationId xmlns:a16="http://schemas.microsoft.com/office/drawing/2014/main" id="{6E922159-806F-167D-0190-A4B68326FEB2}"/>
                </a:ext>
              </a:extLst>
            </p:cNvPr>
            <p:cNvSpPr>
              <a:spLocks noChangeArrowheads="1"/>
            </p:cNvSpPr>
            <p:nvPr/>
          </p:nvSpPr>
          <p:spPr bwMode="auto">
            <a:xfrm>
              <a:off x="1447800" y="6452235"/>
              <a:ext cx="114300" cy="1143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37" name="Straight Connector 36">
              <a:extLst>
                <a:ext uri="{FF2B5EF4-FFF2-40B4-BE49-F238E27FC236}">
                  <a16:creationId xmlns:a16="http://schemas.microsoft.com/office/drawing/2014/main" id="{6CE934A3-0C7C-4947-0F49-BA1A6DB5BE42}"/>
                </a:ext>
              </a:extLst>
            </p:cNvPr>
            <p:cNvCxnSpPr>
              <a:cxnSpLocks noChangeShapeType="1"/>
            </p:cNvCxnSpPr>
            <p:nvPr/>
          </p:nvCxnSpPr>
          <p:spPr bwMode="auto">
            <a:xfrm>
              <a:off x="1513840" y="6567170"/>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Straight Connector 37">
              <a:extLst>
                <a:ext uri="{FF2B5EF4-FFF2-40B4-BE49-F238E27FC236}">
                  <a16:creationId xmlns:a16="http://schemas.microsoft.com/office/drawing/2014/main" id="{6B5A72CE-9FBC-6978-A608-BBFDC57DF086}"/>
                </a:ext>
              </a:extLst>
            </p:cNvPr>
            <p:cNvCxnSpPr>
              <a:cxnSpLocks noChangeShapeType="1"/>
            </p:cNvCxnSpPr>
            <p:nvPr/>
          </p:nvCxnSpPr>
          <p:spPr bwMode="auto">
            <a:xfrm flipV="1">
              <a:off x="1508760" y="5561965"/>
              <a:ext cx="6350" cy="89344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56" name="Group 55">
            <a:extLst>
              <a:ext uri="{FF2B5EF4-FFF2-40B4-BE49-F238E27FC236}">
                <a16:creationId xmlns:a16="http://schemas.microsoft.com/office/drawing/2014/main" id="{7B6C64B0-32E4-4CFA-88C6-03F931829A50}"/>
              </a:ext>
            </a:extLst>
          </p:cNvPr>
          <p:cNvGrpSpPr/>
          <p:nvPr/>
        </p:nvGrpSpPr>
        <p:grpSpPr>
          <a:xfrm>
            <a:off x="1377588" y="6345657"/>
            <a:ext cx="114300" cy="1009015"/>
            <a:chOff x="1470025" y="7505700"/>
            <a:chExt cx="114300" cy="1009015"/>
          </a:xfrm>
        </p:grpSpPr>
        <p:sp>
          <p:nvSpPr>
            <p:cNvPr id="39" name="Oval 38">
              <a:extLst>
                <a:ext uri="{FF2B5EF4-FFF2-40B4-BE49-F238E27FC236}">
                  <a16:creationId xmlns:a16="http://schemas.microsoft.com/office/drawing/2014/main" id="{BDB767A0-B992-B756-0D2F-9E07B7B1D6D8}"/>
                </a:ext>
              </a:extLst>
            </p:cNvPr>
            <p:cNvSpPr>
              <a:spLocks noChangeArrowheads="1"/>
            </p:cNvSpPr>
            <p:nvPr/>
          </p:nvSpPr>
          <p:spPr bwMode="auto">
            <a:xfrm>
              <a:off x="1470025" y="7931785"/>
              <a:ext cx="114300" cy="1143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40" name="Straight Connector 39">
              <a:extLst>
                <a:ext uri="{FF2B5EF4-FFF2-40B4-BE49-F238E27FC236}">
                  <a16:creationId xmlns:a16="http://schemas.microsoft.com/office/drawing/2014/main" id="{EBFF76CF-94E8-6458-B799-B443B64B4A63}"/>
                </a:ext>
              </a:extLst>
            </p:cNvPr>
            <p:cNvCxnSpPr>
              <a:cxnSpLocks noChangeShapeType="1"/>
            </p:cNvCxnSpPr>
            <p:nvPr/>
          </p:nvCxnSpPr>
          <p:spPr bwMode="auto">
            <a:xfrm>
              <a:off x="1524000" y="8057515"/>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Straight Connector 40">
              <a:extLst>
                <a:ext uri="{FF2B5EF4-FFF2-40B4-BE49-F238E27FC236}">
                  <a16:creationId xmlns:a16="http://schemas.microsoft.com/office/drawing/2014/main" id="{EEBBA206-EC21-955C-C049-CF659248E7FA}"/>
                </a:ext>
              </a:extLst>
            </p:cNvPr>
            <p:cNvCxnSpPr>
              <a:cxnSpLocks noChangeShapeType="1"/>
            </p:cNvCxnSpPr>
            <p:nvPr/>
          </p:nvCxnSpPr>
          <p:spPr bwMode="auto">
            <a:xfrm flipV="1">
              <a:off x="1524000" y="7505700"/>
              <a:ext cx="6350" cy="44894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aphicFrame>
        <p:nvGraphicFramePr>
          <p:cNvPr id="42" name="Object 41">
            <a:extLst>
              <a:ext uri="{FF2B5EF4-FFF2-40B4-BE49-F238E27FC236}">
                <a16:creationId xmlns:a16="http://schemas.microsoft.com/office/drawing/2014/main" id="{32E19DC6-4AB1-EB36-D943-CA9E951C4A82}"/>
              </a:ext>
            </a:extLst>
          </p:cNvPr>
          <p:cNvGraphicFramePr>
            <a:graphicFrameLocks noChangeAspect="1"/>
          </p:cNvGraphicFramePr>
          <p:nvPr>
            <p:extLst>
              <p:ext uri="{D42A27DB-BD31-4B8C-83A1-F6EECF244321}">
                <p14:modId xmlns:p14="http://schemas.microsoft.com/office/powerpoint/2010/main" val="3787340049"/>
              </p:ext>
            </p:extLst>
          </p:nvPr>
        </p:nvGraphicFramePr>
        <p:xfrm>
          <a:off x="215834" y="7784100"/>
          <a:ext cx="1194709" cy="728823"/>
        </p:xfrm>
        <a:graphic>
          <a:graphicData uri="http://schemas.openxmlformats.org/presentationml/2006/ole">
            <mc:AlternateContent xmlns:mc="http://schemas.openxmlformats.org/markup-compatibility/2006">
              <mc:Choice xmlns:v="urn:schemas-microsoft-com:vml" Requires="v">
                <p:oleObj name="Bitmap Image" r:id="rId9" imgW="2467319" imgH="1504762" progId="Paint.Picture">
                  <p:embed/>
                </p:oleObj>
              </mc:Choice>
              <mc:Fallback>
                <p:oleObj name="Bitmap Image" r:id="rId9" imgW="2467319" imgH="1504762" progId="Paint.Picture">
                  <p:embed/>
                  <p:pic>
                    <p:nvPicPr>
                      <p:cNvPr id="42" name="Object 41">
                        <a:extLst>
                          <a:ext uri="{FF2B5EF4-FFF2-40B4-BE49-F238E27FC236}">
                            <a16:creationId xmlns:a16="http://schemas.microsoft.com/office/drawing/2014/main" id="{32E19DC6-4AB1-EB36-D943-CA9E951C4A82}"/>
                          </a:ext>
                        </a:extLst>
                      </p:cNvPr>
                      <p:cNvPicPr>
                        <a:picLocks noChangeAspect="1" noChangeArrowheads="1"/>
                      </p:cNvPicPr>
                      <p:nvPr/>
                    </p:nvPicPr>
                    <p:blipFill>
                      <a:blip r:embed="rId10">
                        <a:grayscl/>
                        <a:biLevel thresh="50000"/>
                        <a:extLst>
                          <a:ext uri="{28A0092B-C50C-407E-A947-70E740481C1C}">
                            <a14:useLocalDpi xmlns:a14="http://schemas.microsoft.com/office/drawing/2010/main" val="0"/>
                          </a:ext>
                        </a:extLst>
                      </a:blip>
                      <a:srcRect/>
                      <a:stretch>
                        <a:fillRect/>
                      </a:stretch>
                    </p:blipFill>
                    <p:spPr bwMode="auto">
                      <a:xfrm>
                        <a:off x="215834" y="7784100"/>
                        <a:ext cx="1194709" cy="728823"/>
                      </a:xfrm>
                      <a:prstGeom prst="rect">
                        <a:avLst/>
                      </a:prstGeom>
                      <a:noFill/>
                    </p:spPr>
                  </p:pic>
                </p:oleObj>
              </mc:Fallback>
            </mc:AlternateContent>
          </a:graphicData>
        </a:graphic>
      </p:graphicFrame>
      <p:grpSp>
        <p:nvGrpSpPr>
          <p:cNvPr id="57" name="Group 56">
            <a:extLst>
              <a:ext uri="{FF2B5EF4-FFF2-40B4-BE49-F238E27FC236}">
                <a16:creationId xmlns:a16="http://schemas.microsoft.com/office/drawing/2014/main" id="{755ADBB2-8632-BE07-2DEC-261A7855183A}"/>
              </a:ext>
            </a:extLst>
          </p:cNvPr>
          <p:cNvGrpSpPr/>
          <p:nvPr/>
        </p:nvGrpSpPr>
        <p:grpSpPr>
          <a:xfrm>
            <a:off x="1377588" y="7559628"/>
            <a:ext cx="114300" cy="1043305"/>
            <a:chOff x="1477010" y="8776335"/>
            <a:chExt cx="114300" cy="1043305"/>
          </a:xfrm>
        </p:grpSpPr>
        <p:sp>
          <p:nvSpPr>
            <p:cNvPr id="43" name="Oval 42">
              <a:extLst>
                <a:ext uri="{FF2B5EF4-FFF2-40B4-BE49-F238E27FC236}">
                  <a16:creationId xmlns:a16="http://schemas.microsoft.com/office/drawing/2014/main" id="{6C8B6E1F-2AB2-5C26-056A-1BAE00BF9522}"/>
                </a:ext>
              </a:extLst>
            </p:cNvPr>
            <p:cNvSpPr>
              <a:spLocks noChangeArrowheads="1"/>
            </p:cNvSpPr>
            <p:nvPr/>
          </p:nvSpPr>
          <p:spPr bwMode="auto">
            <a:xfrm>
              <a:off x="1477010" y="9249410"/>
              <a:ext cx="114300" cy="1143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44" name="Straight Connector 43">
              <a:extLst>
                <a:ext uri="{FF2B5EF4-FFF2-40B4-BE49-F238E27FC236}">
                  <a16:creationId xmlns:a16="http://schemas.microsoft.com/office/drawing/2014/main" id="{2C4EF3E0-8A5C-3FA8-3CF0-DBB0845EAC60}"/>
                </a:ext>
              </a:extLst>
            </p:cNvPr>
            <p:cNvCxnSpPr>
              <a:cxnSpLocks noChangeShapeType="1"/>
            </p:cNvCxnSpPr>
            <p:nvPr/>
          </p:nvCxnSpPr>
          <p:spPr bwMode="auto">
            <a:xfrm>
              <a:off x="1539240" y="9362440"/>
              <a:ext cx="0" cy="457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Straight Connector 44">
              <a:extLst>
                <a:ext uri="{FF2B5EF4-FFF2-40B4-BE49-F238E27FC236}">
                  <a16:creationId xmlns:a16="http://schemas.microsoft.com/office/drawing/2014/main" id="{7C762C27-0CF7-3DAE-0106-7EF04B07BD30}"/>
                </a:ext>
              </a:extLst>
            </p:cNvPr>
            <p:cNvCxnSpPr>
              <a:cxnSpLocks noChangeShapeType="1"/>
            </p:cNvCxnSpPr>
            <p:nvPr/>
          </p:nvCxnSpPr>
          <p:spPr bwMode="auto">
            <a:xfrm flipV="1">
              <a:off x="1530985" y="8776335"/>
              <a:ext cx="6350" cy="44894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46" name="Rectangle 39">
            <a:extLst>
              <a:ext uri="{FF2B5EF4-FFF2-40B4-BE49-F238E27FC236}">
                <a16:creationId xmlns:a16="http://schemas.microsoft.com/office/drawing/2014/main" id="{40024BA6-D65B-4A8B-CD9E-28605FDEDB7F}"/>
              </a:ext>
            </a:extLst>
          </p:cNvPr>
          <p:cNvSpPr>
            <a:spLocks noChangeArrowheads="1"/>
          </p:cNvSpPr>
          <p:nvPr/>
        </p:nvSpPr>
        <p:spPr bwMode="auto">
          <a:xfrm>
            <a:off x="152400"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8" name="Rectangle 43">
            <a:extLst>
              <a:ext uri="{FF2B5EF4-FFF2-40B4-BE49-F238E27FC236}">
                <a16:creationId xmlns:a16="http://schemas.microsoft.com/office/drawing/2014/main" id="{C27EDC3B-2979-CD09-3294-C6E5C412C104}"/>
              </a:ext>
            </a:extLst>
          </p:cNvPr>
          <p:cNvSpPr>
            <a:spLocks noChangeArrowheads="1"/>
          </p:cNvSpPr>
          <p:nvPr/>
        </p:nvSpPr>
        <p:spPr bwMode="auto">
          <a:xfrm>
            <a:off x="152400" y="14793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rPr>
            </a:br>
            <a:endParaRPr kumimoji="0" lang="en-GB"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endParaRPr>
          </a:p>
        </p:txBody>
      </p:sp>
      <p:sp>
        <p:nvSpPr>
          <p:cNvPr id="49" name="Rectangle 44">
            <a:extLst>
              <a:ext uri="{FF2B5EF4-FFF2-40B4-BE49-F238E27FC236}">
                <a16:creationId xmlns:a16="http://schemas.microsoft.com/office/drawing/2014/main" id="{E004C09C-B00D-B574-C46B-F72323E76911}"/>
              </a:ext>
            </a:extLst>
          </p:cNvPr>
          <p:cNvSpPr>
            <a:spLocks noChangeArrowheads="1"/>
          </p:cNvSpPr>
          <p:nvPr/>
        </p:nvSpPr>
        <p:spPr bwMode="auto">
          <a:xfrm>
            <a:off x="152400" y="2864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endParaRPr>
          </a:p>
        </p:txBody>
      </p:sp>
      <p:sp>
        <p:nvSpPr>
          <p:cNvPr id="50" name="Rectangle 45">
            <a:extLst>
              <a:ext uri="{FF2B5EF4-FFF2-40B4-BE49-F238E27FC236}">
                <a16:creationId xmlns:a16="http://schemas.microsoft.com/office/drawing/2014/main" id="{ABBD0330-EB48-8715-98A6-96B0D98C4EFC}"/>
              </a:ext>
            </a:extLst>
          </p:cNvPr>
          <p:cNvSpPr>
            <a:spLocks noChangeArrowheads="1"/>
          </p:cNvSpPr>
          <p:nvPr/>
        </p:nvSpPr>
        <p:spPr bwMode="auto">
          <a:xfrm>
            <a:off x="152400"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Slide Number Placeholder 2">
            <a:extLst>
              <a:ext uri="{FF2B5EF4-FFF2-40B4-BE49-F238E27FC236}">
                <a16:creationId xmlns:a16="http://schemas.microsoft.com/office/drawing/2014/main" id="{8A463B10-D790-5694-B0D6-39C6BF68D207}"/>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3608744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grpSp>
        <p:nvGrpSpPr>
          <p:cNvPr id="8" name="Group 7">
            <a:extLst>
              <a:ext uri="{FF2B5EF4-FFF2-40B4-BE49-F238E27FC236}">
                <a16:creationId xmlns:a16="http://schemas.microsoft.com/office/drawing/2014/main" id="{B21AFBA3-7904-525F-DA8E-C780E61C8186}"/>
              </a:ext>
            </a:extLst>
          </p:cNvPr>
          <p:cNvGrpSpPr/>
          <p:nvPr/>
        </p:nvGrpSpPr>
        <p:grpSpPr>
          <a:xfrm>
            <a:off x="448243" y="853558"/>
            <a:ext cx="5555515" cy="3008579"/>
            <a:chOff x="448243" y="853558"/>
            <a:chExt cx="5638658" cy="3017690"/>
          </a:xfrm>
        </p:grpSpPr>
        <p:grpSp>
          <p:nvGrpSpPr>
            <p:cNvPr id="5" name="Group 4">
              <a:extLst>
                <a:ext uri="{FF2B5EF4-FFF2-40B4-BE49-F238E27FC236}">
                  <a16:creationId xmlns:a16="http://schemas.microsoft.com/office/drawing/2014/main" id="{406A0165-71BE-2B95-85D0-615AF0C3877C}"/>
                </a:ext>
              </a:extLst>
            </p:cNvPr>
            <p:cNvGrpSpPr/>
            <p:nvPr/>
          </p:nvGrpSpPr>
          <p:grpSpPr>
            <a:xfrm>
              <a:off x="448243" y="853558"/>
              <a:ext cx="5638658" cy="2985872"/>
              <a:chOff x="448243" y="853558"/>
              <a:chExt cx="5638658" cy="2985872"/>
            </a:xfrm>
          </p:grpSpPr>
          <p:pic>
            <p:nvPicPr>
              <p:cNvPr id="4098" name="Picture 2" descr="How does Parachute motion happen under gravity and air drag? (physics)">
                <a:extLst>
                  <a:ext uri="{FF2B5EF4-FFF2-40B4-BE49-F238E27FC236}">
                    <a16:creationId xmlns:a16="http://schemas.microsoft.com/office/drawing/2014/main" id="{048EBC12-6B70-0F8D-5950-214896174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43" y="853558"/>
                <a:ext cx="5638658" cy="29858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42E451D-E119-509F-6428-35C6E2700535}"/>
                  </a:ext>
                </a:extLst>
              </p:cNvPr>
              <p:cNvSpPr/>
              <p:nvPr/>
            </p:nvSpPr>
            <p:spPr>
              <a:xfrm>
                <a:off x="3429000" y="1160060"/>
                <a:ext cx="1552433" cy="559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E7B9C89C-5B08-0E1B-310D-631D61800D90}"/>
                </a:ext>
              </a:extLst>
            </p:cNvPr>
            <p:cNvSpPr txBox="1"/>
            <p:nvPr/>
          </p:nvSpPr>
          <p:spPr>
            <a:xfrm>
              <a:off x="771099" y="3532694"/>
              <a:ext cx="4797553" cy="338554"/>
            </a:xfrm>
            <a:prstGeom prst="rect">
              <a:avLst/>
            </a:prstGeom>
            <a:solidFill>
              <a:schemeClr val="bg1"/>
            </a:solidFill>
          </p:spPr>
          <p:txBody>
            <a:bodyPr wrap="square" rtlCol="0">
              <a:spAutoFit/>
            </a:bodyPr>
            <a:lstStyle/>
            <a:p>
              <a:pPr algn="ctr"/>
              <a:r>
                <a:rPr lang="en-GB" sz="1600" b="1" dirty="0"/>
                <a:t>A velocity - time graph for a falling parachutist</a:t>
              </a:r>
            </a:p>
          </p:txBody>
        </p:sp>
      </p:grpSp>
      <p:sp>
        <p:nvSpPr>
          <p:cNvPr id="9" name="TextBox 8">
            <a:extLst>
              <a:ext uri="{FF2B5EF4-FFF2-40B4-BE49-F238E27FC236}">
                <a16:creationId xmlns:a16="http://schemas.microsoft.com/office/drawing/2014/main" id="{AF6612AC-C40F-FF8A-AA04-875672448B4A}"/>
              </a:ext>
            </a:extLst>
          </p:cNvPr>
          <p:cNvSpPr txBox="1"/>
          <p:nvPr/>
        </p:nvSpPr>
        <p:spPr>
          <a:xfrm rot="16200000">
            <a:off x="40946" y="1860897"/>
            <a:ext cx="1678674" cy="276999"/>
          </a:xfrm>
          <a:prstGeom prst="rect">
            <a:avLst/>
          </a:prstGeom>
          <a:solidFill>
            <a:schemeClr val="bg1"/>
          </a:solidFill>
        </p:spPr>
        <p:txBody>
          <a:bodyPr wrap="square" rtlCol="0">
            <a:spAutoFit/>
          </a:bodyPr>
          <a:lstStyle/>
          <a:p>
            <a:pPr algn="ctr"/>
            <a:r>
              <a:rPr lang="en-GB" sz="1200" dirty="0"/>
              <a:t>Velocity </a:t>
            </a:r>
          </a:p>
        </p:txBody>
      </p:sp>
      <p:sp>
        <p:nvSpPr>
          <p:cNvPr id="11" name="TextBox 10">
            <a:extLst>
              <a:ext uri="{FF2B5EF4-FFF2-40B4-BE49-F238E27FC236}">
                <a16:creationId xmlns:a16="http://schemas.microsoft.com/office/drawing/2014/main" id="{596DE9A2-85DC-F719-4537-4158F7DC0A0D}"/>
              </a:ext>
            </a:extLst>
          </p:cNvPr>
          <p:cNvSpPr txBox="1"/>
          <p:nvPr/>
        </p:nvSpPr>
        <p:spPr>
          <a:xfrm>
            <a:off x="483832" y="4224860"/>
            <a:ext cx="5802432" cy="33877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b="1" dirty="0">
                <a:latin typeface="Calibri" panose="020F0502020204030204" pitchFamily="34" charset="0"/>
                <a:cs typeface="Calibri" panose="020F0502020204030204" pitchFamily="34" charset="0"/>
              </a:rPr>
              <a:t>I 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b="1" dirty="0">
                <a:latin typeface="Calibri" panose="020F0502020204030204" pitchFamily="34" charset="0"/>
                <a:cs typeface="Calibri" panose="020F0502020204030204" pitchFamily="34" charset="0"/>
              </a:rPr>
              <a:t>Where on the graph are the following events?</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Acceleration</a:t>
            </a:r>
          </a:p>
          <a:p>
            <a:pPr marL="0" marR="0" lvl="0" indent="0" algn="l" defTabSz="914400" rtl="0" eaLnBrk="0" fontAlgn="base" latinLnBrk="0" hangingPunct="0">
              <a:lnSpc>
                <a:spcPct val="150000"/>
              </a:lnSpc>
              <a:spcBef>
                <a:spcPct val="0"/>
              </a:spcBef>
              <a:spcAft>
                <a:spcPct val="0"/>
              </a:spcAft>
              <a:buClrTx/>
              <a:buSzTx/>
              <a:tabLst/>
            </a:pPr>
            <a:r>
              <a:rPr lang="en-GB" altLang="en-US" sz="1200" dirty="0">
                <a:latin typeface="Calibri" panose="020F0502020204030204" pitchFamily="34"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Deceleration</a:t>
            </a:r>
          </a:p>
          <a:p>
            <a:pPr marL="0" marR="0" lvl="0" indent="0" algn="l" defTabSz="914400" rtl="0" eaLnBrk="0" fontAlgn="base" latinLnBrk="0" hangingPunct="0">
              <a:lnSpc>
                <a:spcPct val="150000"/>
              </a:lnSpc>
              <a:spcBef>
                <a:spcPct val="0"/>
              </a:spcBef>
              <a:spcAft>
                <a:spcPct val="0"/>
              </a:spcAft>
              <a:buClrTx/>
              <a:buSzTx/>
              <a:tabLst/>
            </a:pPr>
            <a:r>
              <a:rPr lang="en-GB" altLang="en-US" sz="1200" dirty="0">
                <a:latin typeface="Calibri" panose="020F0502020204030204" pitchFamily="34"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Terminal velocity</a:t>
            </a:r>
          </a:p>
          <a:p>
            <a:pPr marL="0" marR="0" lvl="0" indent="0" algn="l" defTabSz="914400" rtl="0" eaLnBrk="0" fontAlgn="base" latinLnBrk="0" hangingPunct="0">
              <a:lnSpc>
                <a:spcPct val="150000"/>
              </a:lnSpc>
              <a:spcBef>
                <a:spcPct val="0"/>
              </a:spcBef>
              <a:spcAft>
                <a:spcPct val="0"/>
              </a:spcAft>
              <a:buClrTx/>
              <a:buSzTx/>
              <a:tabLst/>
            </a:pPr>
            <a:r>
              <a:rPr lang="en-GB" altLang="en-US" sz="1200" dirty="0">
                <a:latin typeface="Calibri" panose="020F0502020204030204" pitchFamily="34"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Parachute open</a:t>
            </a:r>
          </a:p>
          <a:p>
            <a:pPr marL="0" marR="0" lvl="0" indent="0" algn="l" defTabSz="914400" rtl="0" eaLnBrk="0" fontAlgn="base" latinLnBrk="0" hangingPunct="0">
              <a:lnSpc>
                <a:spcPct val="150000"/>
              </a:lnSpc>
              <a:spcBef>
                <a:spcPct val="0"/>
              </a:spcBef>
              <a:spcAft>
                <a:spcPct val="0"/>
              </a:spcAft>
              <a:buClrTx/>
              <a:buSzTx/>
              <a:tabLst/>
            </a:pPr>
            <a:r>
              <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Sky diver lands</a:t>
            </a:r>
          </a:p>
          <a:p>
            <a:pPr marL="0" marR="0" lvl="0" indent="0" algn="l" defTabSz="914400" rtl="0" eaLnBrk="0" fontAlgn="base" latinLnBrk="0" hangingPunct="0">
              <a:lnSpc>
                <a:spcPct val="150000"/>
              </a:lnSpc>
              <a:spcBef>
                <a:spcPct val="0"/>
              </a:spcBef>
              <a:spcAft>
                <a:spcPct val="0"/>
              </a:spcAft>
              <a:buClrTx/>
              <a:buSzTx/>
              <a:tabLst/>
            </a:pPr>
            <a:r>
              <a:rPr lang="en-GB" altLang="en-US" sz="1200" dirty="0">
                <a:latin typeface="Calibri" panose="020F0502020204030204" pitchFamily="34"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C74BA42-9BAE-1F6A-1555-3D985AFA29FF}"/>
              </a:ext>
            </a:extLst>
          </p:cNvPr>
          <p:cNvSpPr txBox="1"/>
          <p:nvPr/>
        </p:nvSpPr>
        <p:spPr>
          <a:xfrm>
            <a:off x="1364776" y="2236904"/>
            <a:ext cx="300251" cy="276999"/>
          </a:xfrm>
          <a:prstGeom prst="rect">
            <a:avLst/>
          </a:prstGeom>
          <a:noFill/>
        </p:spPr>
        <p:txBody>
          <a:bodyPr wrap="square" rtlCol="0">
            <a:spAutoFit/>
          </a:bodyPr>
          <a:lstStyle/>
          <a:p>
            <a:r>
              <a:rPr lang="en-GB" sz="1200" b="1" dirty="0">
                <a:solidFill>
                  <a:srgbClr val="FF0000"/>
                </a:solidFill>
              </a:rPr>
              <a:t>1</a:t>
            </a:r>
          </a:p>
        </p:txBody>
      </p:sp>
      <p:sp>
        <p:nvSpPr>
          <p:cNvPr id="13" name="TextBox 12">
            <a:extLst>
              <a:ext uri="{FF2B5EF4-FFF2-40B4-BE49-F238E27FC236}">
                <a16:creationId xmlns:a16="http://schemas.microsoft.com/office/drawing/2014/main" id="{37E11058-2D4D-10A0-B5DE-0D4DA3963414}"/>
              </a:ext>
            </a:extLst>
          </p:cNvPr>
          <p:cNvSpPr txBox="1"/>
          <p:nvPr/>
        </p:nvSpPr>
        <p:spPr>
          <a:xfrm>
            <a:off x="3575712" y="2220964"/>
            <a:ext cx="300251" cy="276999"/>
          </a:xfrm>
          <a:prstGeom prst="rect">
            <a:avLst/>
          </a:prstGeom>
          <a:noFill/>
        </p:spPr>
        <p:txBody>
          <a:bodyPr wrap="square" rtlCol="0">
            <a:spAutoFit/>
          </a:bodyPr>
          <a:lstStyle/>
          <a:p>
            <a:r>
              <a:rPr lang="en-GB" sz="1200" b="1" dirty="0">
                <a:solidFill>
                  <a:srgbClr val="FF0000"/>
                </a:solidFill>
              </a:rPr>
              <a:t>2</a:t>
            </a:r>
          </a:p>
        </p:txBody>
      </p:sp>
      <p:sp>
        <p:nvSpPr>
          <p:cNvPr id="14" name="TextBox 13">
            <a:extLst>
              <a:ext uri="{FF2B5EF4-FFF2-40B4-BE49-F238E27FC236}">
                <a16:creationId xmlns:a16="http://schemas.microsoft.com/office/drawing/2014/main" id="{6DAF92B3-35E3-0DF6-13B3-1FB38FAA308D}"/>
              </a:ext>
            </a:extLst>
          </p:cNvPr>
          <p:cNvSpPr txBox="1"/>
          <p:nvPr/>
        </p:nvSpPr>
        <p:spPr>
          <a:xfrm>
            <a:off x="2540093" y="1461742"/>
            <a:ext cx="300251" cy="276999"/>
          </a:xfrm>
          <a:prstGeom prst="rect">
            <a:avLst/>
          </a:prstGeom>
          <a:noFill/>
        </p:spPr>
        <p:txBody>
          <a:bodyPr wrap="square" rtlCol="0">
            <a:spAutoFit/>
          </a:bodyPr>
          <a:lstStyle/>
          <a:p>
            <a:r>
              <a:rPr lang="en-GB" sz="1200" b="1" dirty="0">
                <a:solidFill>
                  <a:srgbClr val="FF0000"/>
                </a:solidFill>
              </a:rPr>
              <a:t>3</a:t>
            </a:r>
          </a:p>
        </p:txBody>
      </p:sp>
      <p:sp>
        <p:nvSpPr>
          <p:cNvPr id="15" name="TextBox 14">
            <a:extLst>
              <a:ext uri="{FF2B5EF4-FFF2-40B4-BE49-F238E27FC236}">
                <a16:creationId xmlns:a16="http://schemas.microsoft.com/office/drawing/2014/main" id="{0AC53430-2293-D14B-F974-AD49DA9EC550}"/>
              </a:ext>
            </a:extLst>
          </p:cNvPr>
          <p:cNvSpPr txBox="1"/>
          <p:nvPr/>
        </p:nvSpPr>
        <p:spPr>
          <a:xfrm>
            <a:off x="4681182" y="2652984"/>
            <a:ext cx="300251" cy="276999"/>
          </a:xfrm>
          <a:prstGeom prst="rect">
            <a:avLst/>
          </a:prstGeom>
          <a:noFill/>
        </p:spPr>
        <p:txBody>
          <a:bodyPr wrap="square" rtlCol="0">
            <a:spAutoFit/>
          </a:bodyPr>
          <a:lstStyle/>
          <a:p>
            <a:r>
              <a:rPr lang="en-GB" sz="1200" b="1" dirty="0">
                <a:solidFill>
                  <a:srgbClr val="FF0000"/>
                </a:solidFill>
              </a:rPr>
              <a:t>3</a:t>
            </a:r>
          </a:p>
        </p:txBody>
      </p:sp>
      <p:sp>
        <p:nvSpPr>
          <p:cNvPr id="16" name="TextBox 15">
            <a:extLst>
              <a:ext uri="{FF2B5EF4-FFF2-40B4-BE49-F238E27FC236}">
                <a16:creationId xmlns:a16="http://schemas.microsoft.com/office/drawing/2014/main" id="{98308D4E-671A-D141-932B-7224960272FE}"/>
              </a:ext>
            </a:extLst>
          </p:cNvPr>
          <p:cNvSpPr txBox="1"/>
          <p:nvPr/>
        </p:nvSpPr>
        <p:spPr>
          <a:xfrm>
            <a:off x="3333464" y="1469082"/>
            <a:ext cx="300251" cy="276999"/>
          </a:xfrm>
          <a:prstGeom prst="rect">
            <a:avLst/>
          </a:prstGeom>
          <a:noFill/>
        </p:spPr>
        <p:txBody>
          <a:bodyPr wrap="square" rtlCol="0">
            <a:spAutoFit/>
          </a:bodyPr>
          <a:lstStyle/>
          <a:p>
            <a:r>
              <a:rPr lang="en-GB" sz="1200" b="1" dirty="0">
                <a:solidFill>
                  <a:srgbClr val="FF0000"/>
                </a:solidFill>
              </a:rPr>
              <a:t>4</a:t>
            </a:r>
          </a:p>
        </p:txBody>
      </p:sp>
      <p:sp>
        <p:nvSpPr>
          <p:cNvPr id="17" name="TextBox 16">
            <a:extLst>
              <a:ext uri="{FF2B5EF4-FFF2-40B4-BE49-F238E27FC236}">
                <a16:creationId xmlns:a16="http://schemas.microsoft.com/office/drawing/2014/main" id="{EC610FAA-6404-6AAC-CF9B-6E76300E6397}"/>
              </a:ext>
            </a:extLst>
          </p:cNvPr>
          <p:cNvSpPr txBox="1"/>
          <p:nvPr/>
        </p:nvSpPr>
        <p:spPr>
          <a:xfrm>
            <a:off x="5147007" y="2687102"/>
            <a:ext cx="300251" cy="276999"/>
          </a:xfrm>
          <a:prstGeom prst="rect">
            <a:avLst/>
          </a:prstGeom>
          <a:noFill/>
        </p:spPr>
        <p:txBody>
          <a:bodyPr wrap="square" rtlCol="0">
            <a:spAutoFit/>
          </a:bodyPr>
          <a:lstStyle/>
          <a:p>
            <a:r>
              <a:rPr lang="en-GB" sz="1200" b="1" dirty="0">
                <a:solidFill>
                  <a:srgbClr val="FF0000"/>
                </a:solidFill>
              </a:rPr>
              <a:t>5</a:t>
            </a:r>
          </a:p>
        </p:txBody>
      </p:sp>
      <p:sp>
        <p:nvSpPr>
          <p:cNvPr id="6" name="Slide Number Placeholder 5">
            <a:extLst>
              <a:ext uri="{FF2B5EF4-FFF2-40B4-BE49-F238E27FC236}">
                <a16:creationId xmlns:a16="http://schemas.microsoft.com/office/drawing/2014/main" id="{F65A26C0-5470-4288-9611-E7A3AAFD02EB}"/>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2889270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366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18B8FC7-C6D5-9914-105C-B735E3507A22}"/>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a:t>
            </a:r>
            <a:r>
              <a:rPr lang="en-GB" sz="1800" b="1" u="sng" dirty="0"/>
              <a:t>Terminal velocity.</a:t>
            </a:r>
            <a:r>
              <a:rPr lang="en-GB" b="1" u="sng" dirty="0"/>
              <a:t> </a:t>
            </a:r>
          </a:p>
        </p:txBody>
      </p:sp>
      <p:graphicFrame>
        <p:nvGraphicFramePr>
          <p:cNvPr id="3" name="Table 2">
            <a:extLst>
              <a:ext uri="{FF2B5EF4-FFF2-40B4-BE49-F238E27FC236}">
                <a16:creationId xmlns:a16="http://schemas.microsoft.com/office/drawing/2014/main" id="{ACE75690-2418-0DF7-01BD-C7C7819A40BB}"/>
              </a:ext>
            </a:extLst>
          </p:cNvPr>
          <p:cNvGraphicFramePr>
            <a:graphicFrameLocks noGrp="1"/>
          </p:cNvGraphicFramePr>
          <p:nvPr/>
        </p:nvGraphicFramePr>
        <p:xfrm>
          <a:off x="471486" y="1516789"/>
          <a:ext cx="5915028" cy="1007861"/>
        </p:xfrm>
        <a:graphic>
          <a:graphicData uri="http://schemas.openxmlformats.org/drawingml/2006/table">
            <a:tbl>
              <a:tblPr firstRow="1" firstCol="1" bandRow="1">
                <a:tableStyleId>{5940675A-B579-460E-94D1-54222C63F5DA}</a:tableStyleId>
              </a:tblPr>
              <a:tblGrid>
                <a:gridCol w="1021473">
                  <a:extLst>
                    <a:ext uri="{9D8B030D-6E8A-4147-A177-3AD203B41FA5}">
                      <a16:colId xmlns:a16="http://schemas.microsoft.com/office/drawing/2014/main" val="3237443004"/>
                    </a:ext>
                  </a:extLst>
                </a:gridCol>
                <a:gridCol w="162617">
                  <a:extLst>
                    <a:ext uri="{9D8B030D-6E8A-4147-A177-3AD203B41FA5}">
                      <a16:colId xmlns:a16="http://schemas.microsoft.com/office/drawing/2014/main" val="3093735291"/>
                    </a:ext>
                  </a:extLst>
                </a:gridCol>
                <a:gridCol w="379439">
                  <a:extLst>
                    <a:ext uri="{9D8B030D-6E8A-4147-A177-3AD203B41FA5}">
                      <a16:colId xmlns:a16="http://schemas.microsoft.com/office/drawing/2014/main" val="2861018835"/>
                    </a:ext>
                  </a:extLst>
                </a:gridCol>
                <a:gridCol w="410757">
                  <a:extLst>
                    <a:ext uri="{9D8B030D-6E8A-4147-A177-3AD203B41FA5}">
                      <a16:colId xmlns:a16="http://schemas.microsoft.com/office/drawing/2014/main" val="1540099701"/>
                    </a:ext>
                  </a:extLst>
                </a:gridCol>
                <a:gridCol w="411962">
                  <a:extLst>
                    <a:ext uri="{9D8B030D-6E8A-4147-A177-3AD203B41FA5}">
                      <a16:colId xmlns:a16="http://schemas.microsoft.com/office/drawing/2014/main" val="2263411844"/>
                    </a:ext>
                  </a:extLst>
                </a:gridCol>
                <a:gridCol w="411962">
                  <a:extLst>
                    <a:ext uri="{9D8B030D-6E8A-4147-A177-3AD203B41FA5}">
                      <a16:colId xmlns:a16="http://schemas.microsoft.com/office/drawing/2014/main" val="3530046829"/>
                    </a:ext>
                  </a:extLst>
                </a:gridCol>
                <a:gridCol w="411962">
                  <a:extLst>
                    <a:ext uri="{9D8B030D-6E8A-4147-A177-3AD203B41FA5}">
                      <a16:colId xmlns:a16="http://schemas.microsoft.com/office/drawing/2014/main" val="1939676296"/>
                    </a:ext>
                  </a:extLst>
                </a:gridCol>
                <a:gridCol w="411962">
                  <a:extLst>
                    <a:ext uri="{9D8B030D-6E8A-4147-A177-3AD203B41FA5}">
                      <a16:colId xmlns:a16="http://schemas.microsoft.com/office/drawing/2014/main" val="3128451104"/>
                    </a:ext>
                  </a:extLst>
                </a:gridCol>
                <a:gridCol w="411962">
                  <a:extLst>
                    <a:ext uri="{9D8B030D-6E8A-4147-A177-3AD203B41FA5}">
                      <a16:colId xmlns:a16="http://schemas.microsoft.com/office/drawing/2014/main" val="901184492"/>
                    </a:ext>
                  </a:extLst>
                </a:gridCol>
                <a:gridCol w="411962">
                  <a:extLst>
                    <a:ext uri="{9D8B030D-6E8A-4147-A177-3AD203B41FA5}">
                      <a16:colId xmlns:a16="http://schemas.microsoft.com/office/drawing/2014/main" val="1065857647"/>
                    </a:ext>
                  </a:extLst>
                </a:gridCol>
                <a:gridCol w="411962">
                  <a:extLst>
                    <a:ext uri="{9D8B030D-6E8A-4147-A177-3AD203B41FA5}">
                      <a16:colId xmlns:a16="http://schemas.microsoft.com/office/drawing/2014/main" val="3582584793"/>
                    </a:ext>
                  </a:extLst>
                </a:gridCol>
                <a:gridCol w="352336">
                  <a:extLst>
                    <a:ext uri="{9D8B030D-6E8A-4147-A177-3AD203B41FA5}">
                      <a16:colId xmlns:a16="http://schemas.microsoft.com/office/drawing/2014/main" val="1094931374"/>
                    </a:ext>
                  </a:extLst>
                </a:gridCol>
                <a:gridCol w="352336">
                  <a:extLst>
                    <a:ext uri="{9D8B030D-6E8A-4147-A177-3AD203B41FA5}">
                      <a16:colId xmlns:a16="http://schemas.microsoft.com/office/drawing/2014/main" val="139649670"/>
                    </a:ext>
                  </a:extLst>
                </a:gridCol>
                <a:gridCol w="352336">
                  <a:extLst>
                    <a:ext uri="{9D8B030D-6E8A-4147-A177-3AD203B41FA5}">
                      <a16:colId xmlns:a16="http://schemas.microsoft.com/office/drawing/2014/main" val="4134005764"/>
                    </a:ext>
                  </a:extLst>
                </a:gridCol>
              </a:tblGrid>
              <a:tr h="349927">
                <a:tc>
                  <a:txBody>
                    <a:bodyPr/>
                    <a:lstStyle/>
                    <a:p>
                      <a:pPr algn="ctr">
                        <a:lnSpc>
                          <a:spcPct val="150000"/>
                        </a:lnSpc>
                        <a:spcAft>
                          <a:spcPts val="800"/>
                        </a:spcAft>
                      </a:pPr>
                      <a:r>
                        <a:rPr lang="en-GB" sz="1200">
                          <a:effectLst/>
                          <a:latin typeface="+mn-lt"/>
                        </a:rPr>
                        <a:t>Time (s)</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5</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10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15</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20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25</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30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35</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40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45</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50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55</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60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extLst>
                  <a:ext uri="{0D108BD9-81ED-4DB2-BD59-A6C34878D82A}">
                    <a16:rowId xmlns:a16="http://schemas.microsoft.com/office/drawing/2014/main" val="3386759143"/>
                  </a:ext>
                </a:extLst>
              </a:tr>
              <a:tr h="657934">
                <a:tc>
                  <a:txBody>
                    <a:bodyPr/>
                    <a:lstStyle/>
                    <a:p>
                      <a:pPr algn="ctr">
                        <a:lnSpc>
                          <a:spcPct val="150000"/>
                        </a:lnSpc>
                        <a:spcAft>
                          <a:spcPts val="800"/>
                        </a:spcAft>
                      </a:pPr>
                      <a:r>
                        <a:rPr lang="en-GB" sz="1200">
                          <a:effectLst/>
                          <a:latin typeface="+mn-lt"/>
                        </a:rPr>
                        <a:t>Velocity (m/s)</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28</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43</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48</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dirty="0">
                          <a:effectLst/>
                          <a:latin typeface="+mn-lt"/>
                        </a:rPr>
                        <a:t>50</a:t>
                      </a:r>
                      <a:endParaRPr lang="en-GB" sz="1200" dirty="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50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50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49</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12</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10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10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a:effectLst/>
                          <a:latin typeface="+mn-lt"/>
                        </a:rPr>
                        <a:t>10</a:t>
                      </a:r>
                      <a:endParaRPr lang="en-GB" sz="1200">
                        <a:effectLst/>
                        <a:latin typeface="+mn-lt"/>
                        <a:ea typeface="Calibri" panose="020F0502020204030204" pitchFamily="34" charset="0"/>
                        <a:cs typeface="Times New Roman" panose="02020603050405020304" pitchFamily="18" charset="0"/>
                      </a:endParaRPr>
                    </a:p>
                  </a:txBody>
                  <a:tcPr marL="65047" marR="65047" marT="0" marB="0" anchor="ctr"/>
                </a:tc>
                <a:tc>
                  <a:txBody>
                    <a:bodyPr/>
                    <a:lstStyle/>
                    <a:p>
                      <a:pPr algn="ctr">
                        <a:lnSpc>
                          <a:spcPct val="150000"/>
                        </a:lnSpc>
                        <a:spcAft>
                          <a:spcPts val="800"/>
                        </a:spcAft>
                      </a:pPr>
                      <a:r>
                        <a:rPr lang="en-GB" sz="1200" dirty="0">
                          <a:effectLst/>
                          <a:latin typeface="+mn-lt"/>
                        </a:rPr>
                        <a:t>0</a:t>
                      </a:r>
                      <a:endParaRPr lang="en-GB" sz="1200" dirty="0">
                        <a:effectLst/>
                        <a:latin typeface="+mn-lt"/>
                        <a:ea typeface="Calibri" panose="020F0502020204030204" pitchFamily="34" charset="0"/>
                        <a:cs typeface="Times New Roman" panose="02020603050405020304" pitchFamily="18" charset="0"/>
                      </a:endParaRPr>
                    </a:p>
                  </a:txBody>
                  <a:tcPr marL="65047" marR="65047" marT="0" marB="0" anchor="ctr"/>
                </a:tc>
                <a:extLst>
                  <a:ext uri="{0D108BD9-81ED-4DB2-BD59-A6C34878D82A}">
                    <a16:rowId xmlns:a16="http://schemas.microsoft.com/office/drawing/2014/main" val="3156610039"/>
                  </a:ext>
                </a:extLst>
              </a:tr>
            </a:tbl>
          </a:graphicData>
        </a:graphic>
      </p:graphicFrame>
      <p:pic>
        <p:nvPicPr>
          <p:cNvPr id="3073" name="Picture 286846">
            <a:extLst>
              <a:ext uri="{FF2B5EF4-FFF2-40B4-BE49-F238E27FC236}">
                <a16:creationId xmlns:a16="http://schemas.microsoft.com/office/drawing/2014/main" id="{EB17166D-374E-8345-821C-7EE4B28E5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7" y="2600940"/>
            <a:ext cx="6213477" cy="33616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51E785-4B32-962B-5549-13CD1F03B269}"/>
              </a:ext>
            </a:extLst>
          </p:cNvPr>
          <p:cNvSpPr txBox="1"/>
          <p:nvPr/>
        </p:nvSpPr>
        <p:spPr>
          <a:xfrm>
            <a:off x="354296" y="5793441"/>
            <a:ext cx="6032218" cy="2833724"/>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 Label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part of the skydivers descent: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Acceleration</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Deceleration</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Terminal velocity</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Parachute open</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Sky diver lands</a:t>
            </a:r>
            <a:endParaRPr lang="en-GB" alt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 Calculate acceleration at 10s.</a:t>
            </a:r>
          </a:p>
          <a:p>
            <a:pPr marL="0" marR="0" lvl="0" indent="0" algn="l" defTabSz="914400" rtl="0" eaLnBrk="0" fontAlgn="base" latinLnBrk="0" hangingPunct="0">
              <a:lnSpc>
                <a:spcPct val="150000"/>
              </a:lnSpc>
              <a:spcBef>
                <a:spcPct val="0"/>
              </a:spcBef>
              <a:spcAft>
                <a:spcPct val="0"/>
              </a:spcAft>
              <a:buClrTx/>
              <a:buSzTx/>
              <a:tabLst/>
            </a:pPr>
            <a:r>
              <a:rPr lang="en-GB" altLang="en-US" sz="1200" dirty="0">
                <a:latin typeface="Calibri" panose="020F0502020204030204" pitchFamily="34" charset="0"/>
                <a:cs typeface="Calibri" panose="020F0502020204030204" pitchFamily="34" charset="0"/>
              </a:rPr>
              <a:t>……………………………………………………………………………………………………………………………………………………………………………………………………………………………………………………………………………………………………………………………………………………………………………………………………………………………………………………..</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DA98ED0-EE77-347A-41E2-BC418ECE0D76}"/>
              </a:ext>
            </a:extLst>
          </p:cNvPr>
          <p:cNvSpPr txBox="1"/>
          <p:nvPr/>
        </p:nvSpPr>
        <p:spPr>
          <a:xfrm>
            <a:off x="273050" y="875131"/>
            <a:ext cx="6311900" cy="89473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lang="en-GB" altLang="en-US" sz="1200" b="1" dirty="0">
                <a:ea typeface="Calibri" panose="020F0502020204030204" pitchFamily="34" charset="0"/>
                <a:cs typeface="Calibri" panose="020F0502020204030204" pitchFamily="34" charset="0"/>
              </a:rPr>
              <a:t>You do</a:t>
            </a:r>
            <a:r>
              <a:rPr kumimoji="0" lang="en-GB" altLang="en-US" sz="12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a:t>
            </a:r>
            <a:r>
              <a:rPr kumimoji="0" lang="en-GB" altLang="en-US" sz="12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 The table below shows how the velocity of a skydiver changes over time. Plot a velocity-time graph below and draw a smooth curve that passes through each point.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sp>
        <p:nvSpPr>
          <p:cNvPr id="5" name="Slide Number Placeholder 4">
            <a:extLst>
              <a:ext uri="{FF2B5EF4-FFF2-40B4-BE49-F238E27FC236}">
                <a16:creationId xmlns:a16="http://schemas.microsoft.com/office/drawing/2014/main" id="{2852E3E6-F2C4-5976-46D7-492FCE078727}"/>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3757634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0550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A92853A0-F355-D9BA-7FF9-5732AE7F4EC0}"/>
              </a:ext>
            </a:extLst>
          </p:cNvPr>
          <p:cNvSpPr txBox="1"/>
          <p:nvPr/>
        </p:nvSpPr>
        <p:spPr>
          <a:xfrm>
            <a:off x="273050" y="805218"/>
            <a:ext cx="1091726" cy="276999"/>
          </a:xfrm>
          <a:prstGeom prst="rect">
            <a:avLst/>
          </a:prstGeom>
          <a:noFill/>
        </p:spPr>
        <p:txBody>
          <a:bodyPr wrap="square" rtlCol="0">
            <a:spAutoFit/>
          </a:bodyPr>
          <a:lstStyle/>
          <a:p>
            <a:r>
              <a:rPr lang="en-GB" sz="1200" dirty="0"/>
              <a:t>I do:</a:t>
            </a:r>
          </a:p>
        </p:txBody>
      </p:sp>
      <p:pic>
        <p:nvPicPr>
          <p:cNvPr id="5121" name="Picture 1">
            <a:extLst>
              <a:ext uri="{FF2B5EF4-FFF2-40B4-BE49-F238E27FC236}">
                <a16:creationId xmlns:a16="http://schemas.microsoft.com/office/drawing/2014/main" id="{3DA04CB3-56DD-C21E-E0AE-054F8D705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198792"/>
            <a:ext cx="812800" cy="1117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50C360-B929-9DBF-FD97-919908DB0217}"/>
              </a:ext>
            </a:extLst>
          </p:cNvPr>
          <p:cNvSpPr txBox="1"/>
          <p:nvPr/>
        </p:nvSpPr>
        <p:spPr>
          <a:xfrm>
            <a:off x="406399" y="2460255"/>
            <a:ext cx="6055815" cy="617733"/>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diagram shows a shuttlecock that is used for playing badminton.</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4554AD82-A533-2E92-7AD9-B38BEEF5EA8C}"/>
              </a:ext>
            </a:extLst>
          </p:cNvPr>
          <p:cNvSpPr txBox="1"/>
          <p:nvPr/>
        </p:nvSpPr>
        <p:spPr>
          <a:xfrm>
            <a:off x="406399" y="2460255"/>
            <a:ext cx="6178551" cy="5603714"/>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shuttlecock weighs very little.</a:t>
            </a:r>
            <a:b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b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When you drop it from a height of a few metres, it accelerates at first but soon reaches a steady speed.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Explain, as fully as you can:</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why the shuttlecock accelerates at first,</a:t>
            </a: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     why the shuttlecock reaches a steady speed. </a:t>
            </a: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(3)</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(Total 5 marks)</a:t>
            </a:r>
            <a:endParaRPr kumimoji="0" lang="en-GB" altLang="en-US" sz="1200" b="0" i="0" u="none" strike="noStrike" cap="none" normalizeH="0" baseline="0" dirty="0">
              <a:ln>
                <a:noFill/>
              </a:ln>
              <a:solidFill>
                <a:schemeClr val="tx1"/>
              </a:solidFill>
              <a:effectLst/>
            </a:endParaRPr>
          </a:p>
        </p:txBody>
      </p:sp>
      <p:sp>
        <p:nvSpPr>
          <p:cNvPr id="5" name="Slide Number Placeholder 4">
            <a:extLst>
              <a:ext uri="{FF2B5EF4-FFF2-40B4-BE49-F238E27FC236}">
                <a16:creationId xmlns:a16="http://schemas.microsoft.com/office/drawing/2014/main" id="{2638D7E3-3E21-9255-D218-158DEC0C1DEC}"/>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257548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730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2062375D-DC73-0C9B-1E44-4A0CBC3DF055}"/>
              </a:ext>
            </a:extLst>
          </p:cNvPr>
          <p:cNvSpPr txBox="1"/>
          <p:nvPr/>
        </p:nvSpPr>
        <p:spPr>
          <a:xfrm>
            <a:off x="273050" y="805218"/>
            <a:ext cx="1091726" cy="276999"/>
          </a:xfrm>
          <a:prstGeom prst="rect">
            <a:avLst/>
          </a:prstGeom>
          <a:noFill/>
        </p:spPr>
        <p:txBody>
          <a:bodyPr wrap="square" rtlCol="0">
            <a:spAutoFit/>
          </a:bodyPr>
          <a:lstStyle/>
          <a:p>
            <a:r>
              <a:rPr lang="en-GB" sz="1200" dirty="0"/>
              <a:t>We do:</a:t>
            </a:r>
          </a:p>
        </p:txBody>
      </p:sp>
      <p:pic>
        <p:nvPicPr>
          <p:cNvPr id="6145" name="Picture 1">
            <a:extLst>
              <a:ext uri="{FF2B5EF4-FFF2-40B4-BE49-F238E27FC236}">
                <a16:creationId xmlns:a16="http://schemas.microsoft.com/office/drawing/2014/main" id="{A961AC7E-4E94-1C41-0953-C7FDF78DE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8" y="2112136"/>
            <a:ext cx="5668182" cy="12452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CC6BBB6-AB02-598B-B300-967767FC9CF5}"/>
              </a:ext>
            </a:extLst>
          </p:cNvPr>
          <p:cNvSpPr>
            <a:spLocks noChangeArrowheads="1"/>
          </p:cNvSpPr>
          <p:nvPr/>
        </p:nvSpPr>
        <p:spPr bwMode="auto">
          <a:xfrm>
            <a:off x="139700" y="297056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4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4357A0C-7E8F-646B-3D33-2677BCFC9094}"/>
              </a:ext>
            </a:extLst>
          </p:cNvPr>
          <p:cNvSpPr txBox="1"/>
          <p:nvPr/>
        </p:nvSpPr>
        <p:spPr>
          <a:xfrm>
            <a:off x="273050" y="1045916"/>
            <a:ext cx="3483591" cy="894732"/>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swimmer dives off a boat.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Look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endParaRPr kumimoji="0" lang="en-GB" altLang="en-US" sz="1200" b="0" i="0" u="none" strike="noStrike" cap="none" normalizeH="0" baseline="0" dirty="0">
              <a:ln>
                <a:noFill/>
              </a:ln>
              <a:solidFill>
                <a:schemeClr val="tx1"/>
              </a:solidFill>
              <a:effectLst/>
            </a:endParaRPr>
          </a:p>
        </p:txBody>
      </p:sp>
      <p:sp>
        <p:nvSpPr>
          <p:cNvPr id="9" name="Rectangle 5">
            <a:extLst>
              <a:ext uri="{FF2B5EF4-FFF2-40B4-BE49-F238E27FC236}">
                <a16:creationId xmlns:a16="http://schemas.microsoft.com/office/drawing/2014/main" id="{952EAC02-43C8-495B-9E77-6E489384D49A}"/>
              </a:ext>
            </a:extLst>
          </p:cNvPr>
          <p:cNvSpPr>
            <a:spLocks noChangeArrowheads="1"/>
          </p:cNvSpPr>
          <p:nvPr/>
        </p:nvSpPr>
        <p:spPr bwMode="auto">
          <a:xfrm>
            <a:off x="453598" y="320629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148" name="Picture 4">
            <a:extLst>
              <a:ext uri="{FF2B5EF4-FFF2-40B4-BE49-F238E27FC236}">
                <a16:creationId xmlns:a16="http://schemas.microsoft.com/office/drawing/2014/main" id="{7B5B7923-79D1-6050-1891-23E86176A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98" y="3663493"/>
            <a:ext cx="1676400" cy="10985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2BD48E9-B057-FFD0-1A47-8A318B208FC1}"/>
              </a:ext>
            </a:extLst>
          </p:cNvPr>
          <p:cNvSpPr txBox="1"/>
          <p:nvPr/>
        </p:nvSpPr>
        <p:spPr>
          <a:xfrm>
            <a:off x="273050" y="4800392"/>
            <a:ext cx="6311900" cy="3664721"/>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swimmer’s speed increases as she swims away from the boat.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swimmer has a top speed.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Explain why.</a:t>
            </a:r>
          </a:p>
          <a:p>
            <a:pPr defTabSz="914400" eaLnBrk="0" fontAlgn="base" hangingPunct="0">
              <a:lnSpc>
                <a:spcPct val="150000"/>
              </a:lnSpc>
              <a:spcBef>
                <a:spcPct val="0"/>
              </a:spcBef>
              <a:spcAft>
                <a:spcPct val="0"/>
              </a:spcAf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(5)</a:t>
            </a:r>
            <a:endParaRPr kumimoji="0" lang="en-GB" altLang="en-US" sz="1200" b="0" i="0" u="none" strike="noStrike" cap="none" normalizeH="0" baseline="0" dirty="0">
              <a:ln>
                <a:noFill/>
              </a:ln>
              <a:solidFill>
                <a:schemeClr val="tx1"/>
              </a:solidFill>
              <a:effectLst/>
            </a:endParaRPr>
          </a:p>
        </p:txBody>
      </p:sp>
      <p:sp>
        <p:nvSpPr>
          <p:cNvPr id="5" name="Slide Number Placeholder 4">
            <a:extLst>
              <a:ext uri="{FF2B5EF4-FFF2-40B4-BE49-F238E27FC236}">
                <a16:creationId xmlns:a16="http://schemas.microsoft.com/office/drawing/2014/main" id="{A0C1E269-EF9A-628A-713A-38A791EE338E}"/>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821891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867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A5E6E51C-8721-39B6-08FD-A80AC7310766}"/>
              </a:ext>
            </a:extLst>
          </p:cNvPr>
          <p:cNvSpPr txBox="1"/>
          <p:nvPr/>
        </p:nvSpPr>
        <p:spPr>
          <a:xfrm>
            <a:off x="273050" y="805218"/>
            <a:ext cx="1091726" cy="276999"/>
          </a:xfrm>
          <a:prstGeom prst="rect">
            <a:avLst/>
          </a:prstGeom>
          <a:noFill/>
        </p:spPr>
        <p:txBody>
          <a:bodyPr wrap="square" rtlCol="0">
            <a:spAutoFit/>
          </a:bodyPr>
          <a:lstStyle/>
          <a:p>
            <a:r>
              <a:rPr lang="en-GB" sz="1200" dirty="0"/>
              <a:t>You do:</a:t>
            </a:r>
          </a:p>
        </p:txBody>
      </p:sp>
      <p:pic>
        <p:nvPicPr>
          <p:cNvPr id="10241" name="Picture 1">
            <a:extLst>
              <a:ext uri="{FF2B5EF4-FFF2-40B4-BE49-F238E27FC236}">
                <a16:creationId xmlns:a16="http://schemas.microsoft.com/office/drawing/2014/main" id="{A663441C-4144-83CA-EA42-21B138C98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043" y="1988789"/>
            <a:ext cx="1897572" cy="20402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D293F-307F-B0F2-B153-98AC0FCF0044}"/>
              </a:ext>
            </a:extLst>
          </p:cNvPr>
          <p:cNvSpPr txBox="1"/>
          <p:nvPr/>
        </p:nvSpPr>
        <p:spPr>
          <a:xfrm>
            <a:off x="273050" y="3837023"/>
            <a:ext cx="6209637" cy="4772717"/>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Arrows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and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Y</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show two forces acting on the sky-diver as he falls.</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r>
              <a:rPr kumimoji="0" lang="en-GB" altLang="en-US" sz="1200" b="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i</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Name the forces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and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Y</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lang="en-GB" altLang="en-US" sz="1200" dirty="0">
                <a:ea typeface="Times New Roman" panose="02020603050405020304" pitchFamily="18" charset="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Y</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lang="en-GB" altLang="en-US" sz="1200" dirty="0">
                <a:ea typeface="Times New Roman" panose="02020603050405020304" pitchFamily="18" charset="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(ii)     Explain why force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acts in an upward direction.</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(iii)     At first forces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and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Y</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are unbalanced.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Which of the forces will be bigger? </a:t>
            </a:r>
            <a:r>
              <a:rPr lang="en-GB" altLang="en-US" sz="1200" dirty="0">
                <a:ea typeface="Times New Roman" panose="02020603050405020304" pitchFamily="18" charset="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(iv)    How does this unbalanced force affect the sky-diver?</a:t>
            </a:r>
            <a:endParaRPr lang="en-GB" altLang="en-US" sz="1200" dirty="0">
              <a:ea typeface="Times New Roman" panose="02020603050405020304" pitchFamily="18" charset="0"/>
              <a:cs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cs typeface="Arial" panose="020B0604020202020204" pitchFamily="34" charset="0"/>
              </a:rPr>
              <a:t>………………………………………………………………………………………………………………………</a:t>
            </a: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a:t>
            </a:r>
            <a:endParaRPr kumimoji="0" lang="en-GB" altLang="en-US" sz="12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E415FC38-F308-3019-3E98-55C247823D42}"/>
              </a:ext>
            </a:extLst>
          </p:cNvPr>
          <p:cNvSpPr txBox="1"/>
          <p:nvPr/>
        </p:nvSpPr>
        <p:spPr>
          <a:xfrm>
            <a:off x="273050" y="1094057"/>
            <a:ext cx="6209637" cy="89473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Q1.</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sky-diver jumps from a plane.</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sky-diver is shown in the diagram below.</a:t>
            </a:r>
            <a:endParaRPr kumimoji="0" lang="en-GB" altLang="en-US" sz="1200" b="0" i="0" u="none" strike="noStrike" cap="none" normalizeH="0" baseline="0" dirty="0">
              <a:ln>
                <a:noFill/>
              </a:ln>
              <a:solidFill>
                <a:schemeClr val="tx1"/>
              </a:solidFill>
              <a:effectLst/>
            </a:endParaRPr>
          </a:p>
        </p:txBody>
      </p:sp>
      <p:sp>
        <p:nvSpPr>
          <p:cNvPr id="5" name="Slide Number Placeholder 4">
            <a:extLst>
              <a:ext uri="{FF2B5EF4-FFF2-40B4-BE49-F238E27FC236}">
                <a16:creationId xmlns:a16="http://schemas.microsoft.com/office/drawing/2014/main" id="{040B1D35-0695-2F9E-C24D-442AC4838817}"/>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2815300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305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A5E6E51C-8721-39B6-08FD-A80AC7310766}"/>
              </a:ext>
            </a:extLst>
          </p:cNvPr>
          <p:cNvSpPr txBox="1"/>
          <p:nvPr/>
        </p:nvSpPr>
        <p:spPr>
          <a:xfrm>
            <a:off x="273050" y="805218"/>
            <a:ext cx="1091726" cy="276999"/>
          </a:xfrm>
          <a:prstGeom prst="rect">
            <a:avLst/>
          </a:prstGeom>
          <a:noFill/>
        </p:spPr>
        <p:txBody>
          <a:bodyPr wrap="square" rtlCol="0">
            <a:spAutoFit/>
          </a:bodyPr>
          <a:lstStyle/>
          <a:p>
            <a:r>
              <a:rPr lang="en-GB" sz="1200" dirty="0"/>
              <a:t>You do:</a:t>
            </a:r>
          </a:p>
        </p:txBody>
      </p:sp>
      <p:pic>
        <p:nvPicPr>
          <p:cNvPr id="13313" name="Picture 1">
            <a:extLst>
              <a:ext uri="{FF2B5EF4-FFF2-40B4-BE49-F238E27FC236}">
                <a16:creationId xmlns:a16="http://schemas.microsoft.com/office/drawing/2014/main" id="{ACF0709D-8023-AEA9-B45A-952155361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913" y="1757573"/>
            <a:ext cx="1879600"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8063D8-66FC-C5C6-C75C-4FA4EC0BE056}"/>
              </a:ext>
            </a:extLst>
          </p:cNvPr>
          <p:cNvSpPr txBox="1"/>
          <p:nvPr/>
        </p:nvSpPr>
        <p:spPr>
          <a:xfrm>
            <a:off x="273050" y="1104963"/>
            <a:ext cx="6159974" cy="617733"/>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     After some time the sky-diver pulls the rip cord and the parachute opens.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sky-diver and parachute are shown in the diagram below.</a:t>
            </a:r>
            <a:endParaRPr kumimoji="0" lang="en-GB" altLang="en-US" sz="12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279BE676-1A6D-DC16-473E-27CF8A62FC01}"/>
              </a:ext>
            </a:extLst>
          </p:cNvPr>
          <p:cNvSpPr txBox="1"/>
          <p:nvPr/>
        </p:nvSpPr>
        <p:spPr>
          <a:xfrm>
            <a:off x="273049" y="4867478"/>
            <a:ext cx="6311899" cy="193899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After a while forces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and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Y</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are balanced.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Underline the correct answer in each line below.</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Force</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X</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has</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increased  /  stayed the same  /  decreased.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Force</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Y</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has</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increased  /  stayed the same  /  decreased.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speed of the sky-diver will</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increase  /  stay the same  /  decrease.</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(3)</a:t>
            </a:r>
            <a:endParaRPr kumimoji="0" lang="en-GB" altLang="en-US" sz="1200" b="0" i="0" u="none" strike="noStrike" cap="none" normalizeH="0" baseline="0" dirty="0">
              <a:ln>
                <a:noFill/>
              </a:ln>
              <a:solidFill>
                <a:schemeClr val="tx1"/>
              </a:solidFill>
              <a:effectLst/>
            </a:endParaRPr>
          </a:p>
        </p:txBody>
      </p:sp>
      <p:sp>
        <p:nvSpPr>
          <p:cNvPr id="5" name="Slide Number Placeholder 4">
            <a:extLst>
              <a:ext uri="{FF2B5EF4-FFF2-40B4-BE49-F238E27FC236}">
                <a16:creationId xmlns:a16="http://schemas.microsoft.com/office/drawing/2014/main" id="{FF294320-7871-90BC-C09B-A7C89F133772}"/>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2280719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1"/>
            <a:ext cx="6578600" cy="80127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A5E6E51C-8721-39B6-08FD-A80AC7310766}"/>
              </a:ext>
            </a:extLst>
          </p:cNvPr>
          <p:cNvSpPr txBox="1"/>
          <p:nvPr/>
        </p:nvSpPr>
        <p:spPr>
          <a:xfrm>
            <a:off x="273050" y="805218"/>
            <a:ext cx="1091726" cy="276999"/>
          </a:xfrm>
          <a:prstGeom prst="rect">
            <a:avLst/>
          </a:prstGeom>
          <a:noFill/>
        </p:spPr>
        <p:txBody>
          <a:bodyPr wrap="square" rtlCol="0">
            <a:spAutoFit/>
          </a:bodyPr>
          <a:lstStyle/>
          <a:p>
            <a:r>
              <a:rPr lang="en-GB" sz="1200" dirty="0"/>
              <a:t>You do:</a:t>
            </a:r>
          </a:p>
        </p:txBody>
      </p:sp>
      <p:pic>
        <p:nvPicPr>
          <p:cNvPr id="12289" name="Picture 1">
            <a:extLst>
              <a:ext uri="{FF2B5EF4-FFF2-40B4-BE49-F238E27FC236}">
                <a16:creationId xmlns:a16="http://schemas.microsoft.com/office/drawing/2014/main" id="{A877AE89-2C17-CBEC-9855-84B199889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13" y="1224161"/>
            <a:ext cx="4370733" cy="4387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A671AC-B833-9E61-984D-C513840B5DE0}"/>
              </a:ext>
            </a:extLst>
          </p:cNvPr>
          <p:cNvSpPr txBox="1"/>
          <p:nvPr/>
        </p:nvSpPr>
        <p:spPr>
          <a:xfrm>
            <a:off x="273049" y="1003774"/>
            <a:ext cx="6311899"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     The graph below shows how the height of the sky-diver changes with time.</a:t>
            </a:r>
            <a:endParaRPr kumimoji="0" lang="en-GB" altLang="en-US" sz="12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F923BD4F-5545-248F-1D0D-71F66D034187}"/>
              </a:ext>
            </a:extLst>
          </p:cNvPr>
          <p:cNvSpPr txBox="1"/>
          <p:nvPr/>
        </p:nvSpPr>
        <p:spPr>
          <a:xfrm>
            <a:off x="342827" y="5369542"/>
            <a:ext cx="6172341" cy="2833724"/>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r>
              <a:rPr kumimoji="0" lang="en-GB" altLang="en-US" sz="1200" b="0" i="0" u="none" strike="noStrike" cap="none" normalizeH="0" baseline="0" dirty="0" err="1">
                <a:ln>
                  <a:noFill/>
                </a:ln>
                <a:solidFill>
                  <a:schemeClr val="tx1"/>
                </a:solidFill>
                <a:effectLst/>
                <a:ea typeface="Times New Roman" panose="02020603050405020304" pitchFamily="18" charset="0"/>
                <a:cs typeface="Arial" panose="020B0604020202020204" pitchFamily="34" charset="0"/>
              </a:rPr>
              <a:t>i</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Which part of the graph,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AB</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BC</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or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CD</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shows the sky-diver falling at a constant speed?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(ii)     What distance does the sky-diver fall at a constant speed?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Distance </a:t>
            </a:r>
            <a:r>
              <a:rPr lang="en-GB" altLang="en-US" sz="1200" dirty="0">
                <a:ea typeface="Times New Roman" panose="02020603050405020304" pitchFamily="18" charset="0"/>
                <a:cs typeface="Arial" panose="020B0604020202020204" pitchFamily="34" charset="0"/>
              </a:rPr>
              <a:t>…………………………….</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m</a:t>
            </a:r>
            <a:r>
              <a:rPr lang="en-GB" altLang="en-US" sz="1200" dirty="0"/>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(iii)     How long does he fall at this speed?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Time </a:t>
            </a:r>
            <a:r>
              <a:rPr lang="en-GB" altLang="en-US" sz="1200" dirty="0">
                <a:ea typeface="Times New Roman" panose="02020603050405020304" pitchFamily="18" charset="0"/>
                <a:cs typeface="Arial" panose="020B0604020202020204" pitchFamily="34" charset="0"/>
              </a:rPr>
              <a:t>…………………………..</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s</a:t>
            </a:r>
            <a:r>
              <a:rPr lang="en-GB" altLang="en-US" sz="1200" dirty="0"/>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(1)</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(iv)    Calculate this speed.</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Speed ……………………………………….. m/s</a:t>
            </a:r>
            <a:r>
              <a:rPr lang="en-GB" altLang="en-US" sz="1200" dirty="0"/>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(2)</a:t>
            </a:r>
            <a:endParaRPr kumimoji="0" lang="en-GB" altLang="en-US" sz="1200" b="0" i="0" u="none" strike="noStrike" cap="none" normalizeH="0" baseline="0" dirty="0">
              <a:ln>
                <a:noFill/>
              </a:ln>
              <a:solidFill>
                <a:schemeClr val="tx1"/>
              </a:solidFill>
              <a:effectLst/>
            </a:endParaRPr>
          </a:p>
        </p:txBody>
      </p:sp>
      <p:sp>
        <p:nvSpPr>
          <p:cNvPr id="5" name="Slide Number Placeholder 4">
            <a:extLst>
              <a:ext uri="{FF2B5EF4-FFF2-40B4-BE49-F238E27FC236}">
                <a16:creationId xmlns:a16="http://schemas.microsoft.com/office/drawing/2014/main" id="{81D3133B-1DE9-C89B-62B1-1CA13BD74CC5}"/>
              </a:ext>
            </a:extLst>
          </p:cNvPr>
          <p:cNvSpPr>
            <a:spLocks noGrp="1"/>
          </p:cNvSpPr>
          <p:nvPr>
            <p:ph type="sldNum" sz="quarter" idx="12"/>
          </p:nvPr>
        </p:nvSpPr>
        <p:spPr/>
        <p:txBody>
          <a:bodyPr/>
          <a:lstStyle/>
          <a:p>
            <a:fld id="{A49C798E-A141-4728-B2C1-C020555BD9EF}" type="slidenum">
              <a:rPr lang="en-GB" smtClean="0"/>
              <a:t>69</a:t>
            </a:fld>
            <a:endParaRPr lang="en-GB"/>
          </a:p>
        </p:txBody>
      </p:sp>
    </p:spTree>
    <p:extLst>
      <p:ext uri="{BB962C8B-B14F-4D97-AF65-F5344CB8AC3E}">
        <p14:creationId xmlns:p14="http://schemas.microsoft.com/office/powerpoint/2010/main" val="65511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014D0F-66C4-C85A-68BD-7443CBB08305}"/>
              </a:ext>
            </a:extLst>
          </p:cNvPr>
          <p:cNvSpPr/>
          <p:nvPr/>
        </p:nvSpPr>
        <p:spPr>
          <a:xfrm>
            <a:off x="139700" y="190500"/>
            <a:ext cx="6578600" cy="82391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I DO</a:t>
            </a:r>
          </a:p>
          <a:p>
            <a:pPr>
              <a:lnSpc>
                <a:spcPct val="150000"/>
              </a:lnSpc>
            </a:pPr>
            <a:r>
              <a:rPr lang="en-GB" sz="1200" b="1" dirty="0">
                <a:solidFill>
                  <a:schemeClr val="tx1"/>
                </a:solidFill>
              </a:rPr>
              <a:t>Calculate the speed of a car if it travels 300 m in 50 seconds.</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Calculate the answer, with units: …………………………………………………………………………………………..</a:t>
            </a:r>
          </a:p>
          <a:p>
            <a:pPr>
              <a:lnSpc>
                <a:spcPct val="150000"/>
              </a:lnSpc>
            </a:pPr>
            <a:r>
              <a:rPr lang="en-GB" sz="1200" b="1" u="sng" dirty="0">
                <a:solidFill>
                  <a:schemeClr val="tx1"/>
                </a:solidFill>
              </a:rPr>
              <a:t>WE DO</a:t>
            </a:r>
            <a:endParaRPr lang="en-GB" sz="1200" dirty="0">
              <a:solidFill>
                <a:schemeClr val="tx1"/>
              </a:solidFill>
            </a:endParaRPr>
          </a:p>
          <a:p>
            <a:pPr marL="228600" indent="-228600">
              <a:lnSpc>
                <a:spcPct val="150000"/>
              </a:lnSpc>
              <a:buFont typeface="+mj-lt"/>
              <a:buAutoNum type="arabicPeriod"/>
            </a:pPr>
            <a:r>
              <a:rPr lang="en-GB" sz="1200" b="1" dirty="0">
                <a:solidFill>
                  <a:schemeClr val="tx1"/>
                </a:solidFill>
              </a:rPr>
              <a:t>Calculate the speed of a runner who sprints 100 m in 9.8 seconds. Give your answer to 1 </a:t>
            </a:r>
            <a:r>
              <a:rPr lang="en-GB" sz="1200" b="1" dirty="0" err="1">
                <a:solidFill>
                  <a:schemeClr val="tx1"/>
                </a:solidFill>
              </a:rPr>
              <a:t>d.p.</a:t>
            </a:r>
            <a:endParaRPr lang="en-GB" sz="1200" b="1" dirty="0">
              <a:solidFill>
                <a:schemeClr val="tx1"/>
              </a:solidFill>
            </a:endParaRP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Calculate the answer, with units: …………………………………………………………………………………………..</a:t>
            </a:r>
          </a:p>
          <a:p>
            <a:pPr marL="228600" indent="-228600">
              <a:lnSpc>
                <a:spcPct val="200000"/>
              </a:lnSpc>
              <a:buFont typeface="+mj-lt"/>
              <a:buAutoNum type="arabicPeriod" startAt="2"/>
            </a:pPr>
            <a:r>
              <a:rPr lang="en-GB" sz="1200" b="1" dirty="0">
                <a:solidFill>
                  <a:schemeClr val="tx1"/>
                </a:solidFill>
              </a:rPr>
              <a:t>Calculate the speed of a cyclist who travels 1.5 km in 3 minutes. Give your answer to 1 </a:t>
            </a:r>
            <a:r>
              <a:rPr lang="en-GB" sz="1200" b="1" dirty="0" err="1">
                <a:solidFill>
                  <a:schemeClr val="tx1"/>
                </a:solidFill>
              </a:rPr>
              <a:t>d.p.</a:t>
            </a:r>
            <a:endParaRPr lang="en-GB" sz="1200" b="1" dirty="0">
              <a:solidFill>
                <a:schemeClr val="tx1"/>
              </a:solidFill>
            </a:endParaRP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Calculate the answer, with units: …………………………………………………………………………………………..</a:t>
            </a:r>
          </a:p>
          <a:p>
            <a:pPr>
              <a:lnSpc>
                <a:spcPct val="150000"/>
              </a:lnSpc>
            </a:pPr>
            <a:endParaRPr lang="en-GB" sz="1200" b="1" dirty="0">
              <a:solidFill>
                <a:schemeClr val="tx1"/>
              </a:solidFill>
            </a:endParaRPr>
          </a:p>
          <a:p>
            <a:pPr>
              <a:lnSpc>
                <a:spcPct val="150000"/>
              </a:lnSpc>
            </a:pPr>
            <a:r>
              <a:rPr lang="en-GB" sz="1200" b="1" u="sng" dirty="0">
                <a:solidFill>
                  <a:schemeClr val="tx1"/>
                </a:solidFill>
              </a:rPr>
              <a:t>YOU DO</a:t>
            </a:r>
            <a:endParaRPr lang="en-GB" sz="1200" b="1" dirty="0">
              <a:solidFill>
                <a:schemeClr val="tx1"/>
              </a:solidFill>
            </a:endParaRPr>
          </a:p>
          <a:p>
            <a:pPr>
              <a:lnSpc>
                <a:spcPct val="150000"/>
              </a:lnSpc>
            </a:pPr>
            <a:r>
              <a:rPr lang="en-GB" sz="1200" b="1" dirty="0">
                <a:solidFill>
                  <a:schemeClr val="tx1"/>
                </a:solidFill>
              </a:rPr>
              <a:t>For each of the following questions, you are calculating the speed, in metres per second (m/s):</a:t>
            </a:r>
          </a:p>
          <a:p>
            <a:pPr marL="228600" indent="-228600">
              <a:lnSpc>
                <a:spcPct val="150000"/>
              </a:lnSpc>
              <a:buFont typeface="+mj-lt"/>
              <a:buAutoNum type="arabicPeriod"/>
            </a:pPr>
            <a:r>
              <a:rPr lang="en-GB" sz="1200" b="1" dirty="0">
                <a:solidFill>
                  <a:schemeClr val="tx1"/>
                </a:solidFill>
              </a:rPr>
              <a:t>A man drives 2000 m in 120 seconds. Calculate his average speed:</a:t>
            </a:r>
          </a:p>
          <a:p>
            <a:pPr>
              <a:lnSpc>
                <a:spcPct val="150000"/>
              </a:lnSpc>
            </a:pPr>
            <a:r>
              <a:rPr lang="en-GB" sz="1200" b="1" dirty="0">
                <a:solidFill>
                  <a:schemeClr val="tx1"/>
                </a:solidFill>
              </a:rPr>
              <a:t>………………………………………………………………………………………………………………………………………………………………………………………………………………………………………………………………………………………………………………………………………………………………………………………………………………………………………………………………………………………</a:t>
            </a:r>
          </a:p>
          <a:p>
            <a:pPr marL="228600" indent="-228600">
              <a:lnSpc>
                <a:spcPct val="200000"/>
              </a:lnSpc>
              <a:buFont typeface="+mj-lt"/>
              <a:buAutoNum type="arabicPeriod" startAt="2"/>
            </a:pPr>
            <a:r>
              <a:rPr lang="en-GB" sz="1200" b="1" dirty="0">
                <a:solidFill>
                  <a:schemeClr val="tx1"/>
                </a:solidFill>
              </a:rPr>
              <a:t>A woman runs a marathon (42,200 m) in 240 minutes. Calculate her average speed:</a:t>
            </a:r>
          </a:p>
          <a:p>
            <a:pPr>
              <a:lnSpc>
                <a:spcPct val="150000"/>
              </a:lnSpc>
            </a:pPr>
            <a:r>
              <a:rPr lang="en-GB" sz="1200" b="1" dirty="0">
                <a:solidFill>
                  <a:schemeClr val="tx1"/>
                </a:solidFill>
              </a:rPr>
              <a:t>………………………………………………………………………………………………………………………………………………………………………………………………………………………………………………………………………………………………………………………………………………………………………………………………………………………………………………………………………………………</a:t>
            </a:r>
          </a:p>
          <a:p>
            <a:pPr marL="228600" indent="-228600">
              <a:lnSpc>
                <a:spcPct val="200000"/>
              </a:lnSpc>
              <a:buFont typeface="+mj-lt"/>
              <a:buAutoNum type="arabicPeriod" startAt="3"/>
            </a:pPr>
            <a:r>
              <a:rPr lang="en-GB" sz="1200" b="1" dirty="0">
                <a:solidFill>
                  <a:schemeClr val="tx1"/>
                </a:solidFill>
              </a:rPr>
              <a:t>A train travels 65 km in 1.5 hours. Calculate its average speed:</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D65B95B5-1DCB-E800-350B-95A4EF7CFDC8}"/>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1614285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285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A5E6E51C-8721-39B6-08FD-A80AC7310766}"/>
              </a:ext>
            </a:extLst>
          </p:cNvPr>
          <p:cNvSpPr txBox="1"/>
          <p:nvPr/>
        </p:nvSpPr>
        <p:spPr>
          <a:xfrm>
            <a:off x="273050" y="805218"/>
            <a:ext cx="1091726" cy="276999"/>
          </a:xfrm>
          <a:prstGeom prst="rect">
            <a:avLst/>
          </a:prstGeom>
          <a:noFill/>
        </p:spPr>
        <p:txBody>
          <a:bodyPr wrap="square" rtlCol="0">
            <a:spAutoFit/>
          </a:bodyPr>
          <a:lstStyle/>
          <a:p>
            <a:r>
              <a:rPr lang="en-GB" sz="1200" dirty="0"/>
              <a:t>You do:</a:t>
            </a:r>
          </a:p>
        </p:txBody>
      </p:sp>
      <p:graphicFrame>
        <p:nvGraphicFramePr>
          <p:cNvPr id="5" name="Table 4">
            <a:extLst>
              <a:ext uri="{FF2B5EF4-FFF2-40B4-BE49-F238E27FC236}">
                <a16:creationId xmlns:a16="http://schemas.microsoft.com/office/drawing/2014/main" id="{7C3189D3-A6EF-F757-C3F3-D31DFF1B8759}"/>
              </a:ext>
            </a:extLst>
          </p:cNvPr>
          <p:cNvGraphicFramePr>
            <a:graphicFrameLocks noGrp="1"/>
          </p:cNvGraphicFramePr>
          <p:nvPr/>
        </p:nvGraphicFramePr>
        <p:xfrm>
          <a:off x="273050" y="4123624"/>
          <a:ext cx="3048000" cy="187071"/>
        </p:xfrm>
        <a:graphic>
          <a:graphicData uri="http://schemas.openxmlformats.org/drawingml/2006/table">
            <a:tbl>
              <a:tblPr>
                <a:tableStyleId>{5C22544A-7EE6-4342-B048-85BDC9FD1C3A}</a:tableStyleId>
              </a:tblPr>
              <a:tblGrid>
                <a:gridCol w="3048000">
                  <a:extLst>
                    <a:ext uri="{9D8B030D-6E8A-4147-A177-3AD203B41FA5}">
                      <a16:colId xmlns:a16="http://schemas.microsoft.com/office/drawing/2014/main" val="3689301653"/>
                    </a:ext>
                  </a:extLst>
                </a:gridCol>
              </a:tblGrid>
              <a:tr h="0">
                <a:tc>
                  <a:txBody>
                    <a:bodyPr/>
                    <a:lstStyle/>
                    <a:p>
                      <a:pPr algn="ctr">
                        <a:lnSpc>
                          <a:spcPct val="107000"/>
                        </a:lnSpc>
                        <a:spcBef>
                          <a:spcPts val="600"/>
                        </a:spcBef>
                        <a:spcAft>
                          <a:spcPts val="600"/>
                        </a:spcAft>
                      </a:pPr>
                      <a:r>
                        <a:rPr lang="en-GB" sz="1200" dirty="0">
                          <a:effectLst/>
                          <a:latin typeface="+mn-lt"/>
                        </a:rPr>
                        <a:t>gravitational field strength = 10 N/kg</a:t>
                      </a:r>
                      <a:endParaRPr lang="en-GB" sz="1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8665286"/>
                  </a:ext>
                </a:extLst>
              </a:tr>
            </a:tbl>
          </a:graphicData>
        </a:graphic>
      </p:graphicFrame>
      <p:pic>
        <p:nvPicPr>
          <p:cNvPr id="14338" name="Picture 2">
            <a:extLst>
              <a:ext uri="{FF2B5EF4-FFF2-40B4-BE49-F238E27FC236}">
                <a16:creationId xmlns:a16="http://schemas.microsoft.com/office/drawing/2014/main" id="{DAF969DE-B2FA-51B7-0A20-67807BB3F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216" y="1631329"/>
            <a:ext cx="1262323" cy="1679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F6CBE69-4E1D-01DB-7165-856AF4638811}"/>
              </a:ext>
            </a:extLst>
          </p:cNvPr>
          <p:cNvSpPr txBox="1"/>
          <p:nvPr/>
        </p:nvSpPr>
        <p:spPr>
          <a:xfrm>
            <a:off x="273050" y="946305"/>
            <a:ext cx="5786650" cy="894732"/>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Q2.</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The diagram shows the forces acting on a parachutist in free fall.</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sp>
        <p:nvSpPr>
          <p:cNvPr id="17" name="TextBox 16">
            <a:extLst>
              <a:ext uri="{FF2B5EF4-FFF2-40B4-BE49-F238E27FC236}">
                <a16:creationId xmlns:a16="http://schemas.microsoft.com/office/drawing/2014/main" id="{6B3238C2-0498-A5BB-01CE-C819960A0AD5}"/>
              </a:ext>
            </a:extLst>
          </p:cNvPr>
          <p:cNvSpPr txBox="1"/>
          <p:nvPr/>
        </p:nvSpPr>
        <p:spPr>
          <a:xfrm>
            <a:off x="273050" y="3434148"/>
            <a:ext cx="6311900" cy="2556726"/>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parachutist has a mass of 75 kg.</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Calculate the weight of the parachutist.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Show clearly how you work out your answer and give the unit.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Weight = ……………………………………………….</a:t>
            </a:r>
            <a:endParaRPr kumimoji="0" lang="en-GB" altLang="en-US"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(3)</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sp>
        <p:nvSpPr>
          <p:cNvPr id="6" name="Slide Number Placeholder 5">
            <a:extLst>
              <a:ext uri="{FF2B5EF4-FFF2-40B4-BE49-F238E27FC236}">
                <a16:creationId xmlns:a16="http://schemas.microsoft.com/office/drawing/2014/main" id="{3FD5EE82-6B67-4FD4-4067-F79E9C0CBBCC}"/>
              </a:ext>
            </a:extLst>
          </p:cNvPr>
          <p:cNvSpPr>
            <a:spLocks noGrp="1"/>
          </p:cNvSpPr>
          <p:nvPr>
            <p:ph type="sldNum" sz="quarter" idx="12"/>
          </p:nvPr>
        </p:nvSpPr>
        <p:spPr/>
        <p:txBody>
          <a:bodyPr/>
          <a:lstStyle/>
          <a:p>
            <a:fld id="{A49C798E-A141-4728-B2C1-C020555BD9EF}" type="slidenum">
              <a:rPr lang="en-GB" smtClean="0"/>
              <a:t>70</a:t>
            </a:fld>
            <a:endParaRPr lang="en-GB"/>
          </a:p>
        </p:txBody>
      </p:sp>
    </p:spTree>
    <p:extLst>
      <p:ext uri="{BB962C8B-B14F-4D97-AF65-F5344CB8AC3E}">
        <p14:creationId xmlns:p14="http://schemas.microsoft.com/office/powerpoint/2010/main" val="683454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47330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34FFE8C-9A5A-A658-2DE7-895A81538BB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Terminal velocity </a:t>
            </a:r>
          </a:p>
        </p:txBody>
      </p:sp>
      <p:sp>
        <p:nvSpPr>
          <p:cNvPr id="3" name="TextBox 2">
            <a:extLst>
              <a:ext uri="{FF2B5EF4-FFF2-40B4-BE49-F238E27FC236}">
                <a16:creationId xmlns:a16="http://schemas.microsoft.com/office/drawing/2014/main" id="{A5E6E51C-8721-39B6-08FD-A80AC7310766}"/>
              </a:ext>
            </a:extLst>
          </p:cNvPr>
          <p:cNvSpPr txBox="1"/>
          <p:nvPr/>
        </p:nvSpPr>
        <p:spPr>
          <a:xfrm>
            <a:off x="273050" y="805218"/>
            <a:ext cx="1091726" cy="276999"/>
          </a:xfrm>
          <a:prstGeom prst="rect">
            <a:avLst/>
          </a:prstGeom>
          <a:noFill/>
        </p:spPr>
        <p:txBody>
          <a:bodyPr wrap="square" rtlCol="0">
            <a:spAutoFit/>
          </a:bodyPr>
          <a:lstStyle/>
          <a:p>
            <a:r>
              <a:rPr lang="en-GB" sz="1200" dirty="0"/>
              <a:t>You do:</a:t>
            </a:r>
          </a:p>
        </p:txBody>
      </p:sp>
      <p:pic>
        <p:nvPicPr>
          <p:cNvPr id="5" name="Picture 1">
            <a:extLst>
              <a:ext uri="{FF2B5EF4-FFF2-40B4-BE49-F238E27FC236}">
                <a16:creationId xmlns:a16="http://schemas.microsoft.com/office/drawing/2014/main" id="{C2BC95F3-86E2-6BCB-014A-6EB30A3FB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91" y="2359634"/>
            <a:ext cx="5059908" cy="29258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51A09C-59A4-EA2C-03F4-4E56738D8BAC}"/>
              </a:ext>
            </a:extLst>
          </p:cNvPr>
          <p:cNvSpPr txBox="1"/>
          <p:nvPr/>
        </p:nvSpPr>
        <p:spPr>
          <a:xfrm>
            <a:off x="273050" y="1187903"/>
            <a:ext cx="6311900" cy="617733"/>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     The graph shows how the vertical velocity of a parachutist changes from the moment the parachutist jumps from the aircraft until landing on the ground.</a:t>
            </a:r>
            <a:endParaRPr kumimoji="0" lang="en-GB" altLang="en-US" sz="12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0ADBAFE0-70FE-3794-FBE2-A371469419E6}"/>
              </a:ext>
            </a:extLst>
          </p:cNvPr>
          <p:cNvSpPr txBox="1"/>
          <p:nvPr/>
        </p:nvSpPr>
        <p:spPr>
          <a:xfrm>
            <a:off x="225377" y="5276079"/>
            <a:ext cx="6359573" cy="3387722"/>
          </a:xfrm>
          <a:prstGeom prst="rect">
            <a:avLst/>
          </a:prstGeom>
          <a:noFill/>
        </p:spPr>
        <p:txBody>
          <a:bodyPr wrap="square">
            <a:spAutoFit/>
          </a:bodyPr>
          <a:lstStyle/>
          <a:p>
            <a:pPr marL="0" marR="0" lvl="0" indent="0" defTabSz="914400" rtl="0" eaLnBrk="0" fontAlgn="base" latinLnBrk="0" hangingPunct="0">
              <a:lnSpc>
                <a:spcPct val="15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Using the idea of forces, explain why the parachutist reaches a terminal velocity and why opening the parachute reduces the terminal velocity.</a:t>
            </a:r>
          </a:p>
          <a:p>
            <a:pPr marL="0" marR="0" lvl="0" indent="0" defTabSz="914400" rtl="0" eaLnBrk="0" fontAlgn="base" latinLnBrk="0" hangingPunct="0">
              <a:lnSpc>
                <a:spcPct val="150000"/>
              </a:lnSpc>
              <a:spcBef>
                <a:spcPct val="0"/>
              </a:spcBef>
              <a:spcAft>
                <a:spcPct val="0"/>
              </a:spcAft>
              <a:buClrTx/>
              <a:buSzTx/>
              <a:buFontTx/>
              <a:buNone/>
              <a:tabLst/>
            </a:pPr>
            <a:r>
              <a:rPr lang="en-GB" altLang="en-US" sz="1200" dirty="0">
                <a:cs typeface="Arial" panose="020B0604020202020204" pitchFamily="34" charset="0"/>
              </a:rPr>
              <a:t>………………………………………………………………………………………………………………………………………………………..……………………………………………………………………………………………………………………………………………………………..</a:t>
            </a:r>
          </a:p>
          <a:p>
            <a:pPr defTabSz="914400" eaLnBrk="0" fontAlgn="base" hangingPunct="0">
              <a:lnSpc>
                <a:spcPct val="150000"/>
              </a:lnSpc>
              <a:spcBef>
                <a:spcPct val="0"/>
              </a:spcBef>
              <a:spcAft>
                <a:spcPct val="0"/>
              </a:spcAf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defTabSz="914400" eaLnBrk="0" fontAlgn="base" hangingPunct="0">
              <a:lnSpc>
                <a:spcPct val="150000"/>
              </a:lnSpc>
              <a:spcBef>
                <a:spcPct val="0"/>
              </a:spcBef>
              <a:spcAft>
                <a:spcPct val="0"/>
              </a:spcAf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defTabSz="914400" eaLnBrk="0" fontAlgn="base" hangingPunct="0">
              <a:lnSpc>
                <a:spcPct val="150000"/>
              </a:lnSpc>
              <a:spcBef>
                <a:spcPct val="0"/>
              </a:spcBef>
              <a:spcAft>
                <a:spcPct val="0"/>
              </a:spcAft>
            </a:pPr>
            <a:r>
              <a:rPr lang="en-GB" altLang="en-US" sz="1200" dirty="0">
                <a:cs typeface="Arial" panose="020B0604020202020204" pitchFamily="34" charset="0"/>
              </a:rPr>
              <a:t>…..…………………………………………………………………………………………………………………………………………………………………………………………………………………………………………………………………………………………………………………..</a:t>
            </a:r>
            <a:endParaRPr kumimoji="0" lang="en-GB" altLang="en-US" sz="1200" b="0" i="0" u="none" strike="noStrike" cap="none" normalizeH="0" baseline="0" dirty="0">
              <a:ln>
                <a:noFill/>
              </a:ln>
              <a:solidFill>
                <a:schemeClr val="tx1"/>
              </a:solidFill>
              <a:effectLst/>
            </a:endParaRPr>
          </a:p>
          <a:p>
            <a:pPr defTabSz="914400" eaLnBrk="0" fontAlgn="base" hangingPunct="0">
              <a:lnSpc>
                <a:spcPct val="150000"/>
              </a:lnSpc>
              <a:spcBef>
                <a:spcPct val="0"/>
              </a:spcBef>
              <a:spcAft>
                <a:spcPct val="0"/>
              </a:spcAft>
            </a:pPr>
            <a:r>
              <a:rPr lang="en-GB" altLang="en-US" sz="1200" dirty="0">
                <a:cs typeface="Arial" panose="020B0604020202020204" pitchFamily="34" charset="0"/>
              </a:rPr>
              <a:t>……..……………………………………………………………………………………………………………………………………………………………………………………………………………………………………………………………………………………………………………</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(6)</a:t>
            </a:r>
            <a:endParaRPr kumimoji="0" lang="en-GB" altLang="en-US" sz="1200" b="0" i="0" u="none" strike="noStrike" cap="none" normalizeH="0" baseline="0" dirty="0">
              <a:ln>
                <a:noFill/>
              </a:ln>
              <a:solidFill>
                <a:schemeClr val="tx1"/>
              </a:solidFill>
              <a:effectLst/>
            </a:endParaRPr>
          </a:p>
        </p:txBody>
      </p:sp>
      <p:sp>
        <p:nvSpPr>
          <p:cNvPr id="6" name="Slide Number Placeholder 5">
            <a:extLst>
              <a:ext uri="{FF2B5EF4-FFF2-40B4-BE49-F238E27FC236}">
                <a16:creationId xmlns:a16="http://schemas.microsoft.com/office/drawing/2014/main" id="{5EA5DF8C-1004-313C-1EF4-21533A0AEA95}"/>
              </a:ext>
            </a:extLst>
          </p:cNvPr>
          <p:cNvSpPr>
            <a:spLocks noGrp="1"/>
          </p:cNvSpPr>
          <p:nvPr>
            <p:ph type="sldNum" sz="quarter" idx="12"/>
          </p:nvPr>
        </p:nvSpPr>
        <p:spPr/>
        <p:txBody>
          <a:bodyPr/>
          <a:lstStyle/>
          <a:p>
            <a:fld id="{A49C798E-A141-4728-B2C1-C020555BD9EF}" type="slidenum">
              <a:rPr lang="en-GB" smtClean="0"/>
              <a:t>71</a:t>
            </a:fld>
            <a:endParaRPr lang="en-GB"/>
          </a:p>
        </p:txBody>
      </p:sp>
    </p:spTree>
    <p:extLst>
      <p:ext uri="{BB962C8B-B14F-4D97-AF65-F5344CB8AC3E}">
        <p14:creationId xmlns:p14="http://schemas.microsoft.com/office/powerpoint/2010/main" val="1105919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11" name="Slide Number Placeholder 10">
            <a:extLst>
              <a:ext uri="{FF2B5EF4-FFF2-40B4-BE49-F238E27FC236}">
                <a16:creationId xmlns:a16="http://schemas.microsoft.com/office/drawing/2014/main" id="{C1A847D7-883A-1FDF-E556-9A116F3AD618}"/>
              </a:ext>
            </a:extLst>
          </p:cNvPr>
          <p:cNvSpPr>
            <a:spLocks noGrp="1"/>
          </p:cNvSpPr>
          <p:nvPr>
            <p:ph type="sldNum" sz="quarter" idx="12"/>
          </p:nvPr>
        </p:nvSpPr>
        <p:spPr/>
        <p:txBody>
          <a:bodyPr/>
          <a:lstStyle/>
          <a:p>
            <a:fld id="{A49C798E-A141-4728-B2C1-C020555BD9EF}" type="slidenum">
              <a:rPr lang="en-GB" smtClean="0"/>
              <a:t>72</a:t>
            </a:fld>
            <a:endParaRPr lang="en-GB"/>
          </a:p>
        </p:txBody>
      </p:sp>
    </p:spTree>
    <p:extLst>
      <p:ext uri="{BB962C8B-B14F-4D97-AF65-F5344CB8AC3E}">
        <p14:creationId xmlns:p14="http://schemas.microsoft.com/office/powerpoint/2010/main" val="1348246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11" name="Slide Number Placeholder 10">
            <a:extLst>
              <a:ext uri="{FF2B5EF4-FFF2-40B4-BE49-F238E27FC236}">
                <a16:creationId xmlns:a16="http://schemas.microsoft.com/office/drawing/2014/main" id="{C1A847D7-883A-1FDF-E556-9A116F3AD618}"/>
              </a:ext>
            </a:extLst>
          </p:cNvPr>
          <p:cNvSpPr>
            <a:spLocks noGrp="1"/>
          </p:cNvSpPr>
          <p:nvPr>
            <p:ph type="sldNum" sz="quarter" idx="12"/>
          </p:nvPr>
        </p:nvSpPr>
        <p:spPr/>
        <p:txBody>
          <a:bodyPr/>
          <a:lstStyle/>
          <a:p>
            <a:fld id="{A49C798E-A141-4728-B2C1-C020555BD9EF}" type="slidenum">
              <a:rPr lang="en-GB" smtClean="0"/>
              <a:t>73</a:t>
            </a:fld>
            <a:endParaRPr lang="en-GB"/>
          </a:p>
        </p:txBody>
      </p:sp>
    </p:spTree>
    <p:extLst>
      <p:ext uri="{BB962C8B-B14F-4D97-AF65-F5344CB8AC3E}">
        <p14:creationId xmlns:p14="http://schemas.microsoft.com/office/powerpoint/2010/main" val="6803762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a:p>
                  </a:txBody>
                  <a:tcPr/>
                </a:tc>
                <a:tc>
                  <a:txBody>
                    <a:bodyPr/>
                    <a:lstStyle/>
                    <a:p>
                      <a:r>
                        <a:rPr lang="en-GB" sz="120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endParaRPr lang="en-GB" sz="1200" b="1"/>
                    </a:p>
                    <a:p>
                      <a:endParaRPr lang="en-GB" sz="1200" b="1"/>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endParaRPr lang="en-GB" sz="1200"/>
                    </a:p>
                    <a:p>
                      <a:endParaRPr lang="en-GB" sz="1200"/>
                    </a:p>
                    <a:p>
                      <a:endParaRPr lang="en-GB" sz="1200"/>
                    </a:p>
                  </a:txBody>
                  <a:tcPr/>
                </a:tc>
                <a:extLst>
                  <a:ext uri="{0D108BD9-81ED-4DB2-BD59-A6C34878D82A}">
                    <a16:rowId xmlns:a16="http://schemas.microsoft.com/office/drawing/2014/main" val="2795982574"/>
                  </a:ext>
                </a:extLst>
              </a:tr>
            </a:tbl>
          </a:graphicData>
        </a:graphic>
      </p:graphicFrame>
      <p:sp>
        <p:nvSpPr>
          <p:cNvPr id="11" name="Slide Number Placeholder 10">
            <a:extLst>
              <a:ext uri="{FF2B5EF4-FFF2-40B4-BE49-F238E27FC236}">
                <a16:creationId xmlns:a16="http://schemas.microsoft.com/office/drawing/2014/main" id="{C1A847D7-883A-1FDF-E556-9A116F3AD618}"/>
              </a:ext>
            </a:extLst>
          </p:cNvPr>
          <p:cNvSpPr>
            <a:spLocks noGrp="1"/>
          </p:cNvSpPr>
          <p:nvPr>
            <p:ph type="sldNum" sz="quarter" idx="12"/>
          </p:nvPr>
        </p:nvSpPr>
        <p:spPr/>
        <p:txBody>
          <a:bodyPr/>
          <a:lstStyle/>
          <a:p>
            <a:fld id="{A49C798E-A141-4728-B2C1-C020555BD9EF}" type="slidenum">
              <a:rPr lang="en-GB" smtClean="0"/>
              <a:t>74</a:t>
            </a:fld>
            <a:endParaRPr lang="en-GB"/>
          </a:p>
        </p:txBody>
      </p:sp>
    </p:spTree>
    <p:extLst>
      <p:ext uri="{BB962C8B-B14F-4D97-AF65-F5344CB8AC3E}">
        <p14:creationId xmlns:p14="http://schemas.microsoft.com/office/powerpoint/2010/main" val="825994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a:t>Date: ……………………………………….</a:t>
            </a:r>
          </a:p>
          <a:p>
            <a:r>
              <a:rPr lang="en-GB"/>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37446317"/>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a:p>
                  </a:txBody>
                  <a:tcPr/>
                </a:tc>
                <a:tc>
                  <a:txBody>
                    <a:bodyPr/>
                    <a:lstStyle/>
                    <a:p>
                      <a:endParaRPr lang="en-GB" sz="1200"/>
                    </a:p>
                  </a:txBody>
                  <a:tcPr>
                    <a:solidFill>
                      <a:schemeClr val="bg1">
                        <a:lumMod val="85000"/>
                      </a:schemeClr>
                    </a:solidFill>
                  </a:tcPr>
                </a:tc>
                <a:tc>
                  <a:txBody>
                    <a:bodyPr/>
                    <a:lstStyle/>
                    <a:p>
                      <a:r>
                        <a:rPr lang="en-GB" sz="1200" b="1"/>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a:t>Q1.</a:t>
                      </a:r>
                    </a:p>
                  </a:txBody>
                  <a:tcPr>
                    <a:solidFill>
                      <a:schemeClr val="bg1">
                        <a:lumMod val="85000"/>
                      </a:schemeClr>
                    </a:solidFill>
                  </a:tcPr>
                </a:tc>
                <a:tc>
                  <a:txBody>
                    <a:bodyPr/>
                    <a:lstStyle/>
                    <a:p>
                      <a:r>
                        <a:rPr lang="en-GB" sz="1200" b="1" dirty="0"/>
                        <a:t>Define ‘scalar’.</a:t>
                      </a:r>
                    </a:p>
                    <a:p>
                      <a:endParaRPr lang="en-GB" sz="1200" b="1" dirty="0"/>
                    </a:p>
                    <a:p>
                      <a:endParaRPr lang="en-GB" sz="1200" b="1" dirty="0"/>
                    </a:p>
                  </a:txBody>
                  <a:tcPr/>
                </a:tc>
                <a:tc>
                  <a:txBody>
                    <a:bodyPr/>
                    <a:lstStyle/>
                    <a:p>
                      <a:endParaRPr lang="en-GB" sz="1200"/>
                    </a:p>
                  </a:txBody>
                  <a:tcPr/>
                </a:tc>
                <a:extLst>
                  <a:ext uri="{0D108BD9-81ED-4DB2-BD59-A6C34878D82A}">
                    <a16:rowId xmlns:a16="http://schemas.microsoft.com/office/drawing/2014/main" val="228556848"/>
                  </a:ext>
                </a:extLst>
              </a:tr>
              <a:tr h="370840">
                <a:tc>
                  <a:txBody>
                    <a:bodyPr/>
                    <a:lstStyle/>
                    <a:p>
                      <a:r>
                        <a:rPr lang="en-GB" sz="1200" b="1"/>
                        <a:t>Q2.</a:t>
                      </a:r>
                    </a:p>
                  </a:txBody>
                  <a:tcPr>
                    <a:solidFill>
                      <a:schemeClr val="bg1">
                        <a:lumMod val="85000"/>
                      </a:schemeClr>
                    </a:solidFill>
                  </a:tcPr>
                </a:tc>
                <a:tc>
                  <a:txBody>
                    <a:bodyPr/>
                    <a:lstStyle/>
                    <a:p>
                      <a:r>
                        <a:rPr lang="en-GB" sz="1200" b="1" dirty="0"/>
                        <a:t>Define ‘vector’. </a:t>
                      </a:r>
                    </a:p>
                    <a:p>
                      <a:endParaRPr lang="en-GB" sz="1200" b="1" dirty="0"/>
                    </a:p>
                    <a:p>
                      <a:endParaRPr lang="en-GB" sz="1200" b="1" dirty="0"/>
                    </a:p>
                  </a:txBody>
                  <a:tcPr/>
                </a:tc>
                <a:tc>
                  <a:txBody>
                    <a:bodyPr/>
                    <a:lstStyle/>
                    <a:p>
                      <a:endParaRPr lang="en-GB" sz="1200"/>
                    </a:p>
                  </a:txBody>
                  <a:tcPr/>
                </a:tc>
                <a:extLst>
                  <a:ext uri="{0D108BD9-81ED-4DB2-BD59-A6C34878D82A}">
                    <a16:rowId xmlns:a16="http://schemas.microsoft.com/office/drawing/2014/main" val="4294120110"/>
                  </a:ext>
                </a:extLst>
              </a:tr>
              <a:tr h="370840">
                <a:tc>
                  <a:txBody>
                    <a:bodyPr/>
                    <a:lstStyle/>
                    <a:p>
                      <a:r>
                        <a:rPr lang="en-GB" sz="1200" b="1"/>
                        <a:t>Q3.</a:t>
                      </a:r>
                    </a:p>
                  </a:txBody>
                  <a:tcPr>
                    <a:solidFill>
                      <a:schemeClr val="bg1">
                        <a:lumMod val="85000"/>
                      </a:schemeClr>
                    </a:solidFill>
                  </a:tcPr>
                </a:tc>
                <a:tc>
                  <a:txBody>
                    <a:bodyPr/>
                    <a:lstStyle/>
                    <a:p>
                      <a:r>
                        <a:rPr lang="en-GB" sz="1200" b="1" dirty="0"/>
                        <a:t>Give an example of a scalar quantity. </a:t>
                      </a:r>
                    </a:p>
                    <a:p>
                      <a:endParaRPr lang="en-GB" sz="1200" b="1" dirty="0"/>
                    </a:p>
                    <a:p>
                      <a:endParaRPr lang="en-GB" sz="1200" b="1"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a:t>Q4.</a:t>
                      </a:r>
                    </a:p>
                  </a:txBody>
                  <a:tcPr>
                    <a:solidFill>
                      <a:schemeClr val="bg1">
                        <a:lumMod val="85000"/>
                      </a:schemeClr>
                    </a:solidFill>
                  </a:tcPr>
                </a:tc>
                <a:tc>
                  <a:txBody>
                    <a:bodyPr/>
                    <a:lstStyle/>
                    <a:p>
                      <a:r>
                        <a:rPr lang="en-GB" sz="1200" b="1" dirty="0"/>
                        <a:t>Give an example of a vector quantity.</a:t>
                      </a:r>
                    </a:p>
                    <a:p>
                      <a:endParaRPr lang="en-GB" sz="1200" b="1" dirty="0"/>
                    </a:p>
                    <a:p>
                      <a:endParaRPr lang="en-GB" sz="1200" b="1" dirty="0"/>
                    </a:p>
                  </a:txBody>
                  <a:tcPr/>
                </a:tc>
                <a:tc>
                  <a:txBody>
                    <a:bodyPr/>
                    <a:lstStyle/>
                    <a:p>
                      <a:endParaRPr lang="en-GB" sz="1200"/>
                    </a:p>
                  </a:txBody>
                  <a:tcPr/>
                </a:tc>
                <a:extLst>
                  <a:ext uri="{0D108BD9-81ED-4DB2-BD59-A6C34878D82A}">
                    <a16:rowId xmlns:a16="http://schemas.microsoft.com/office/drawing/2014/main" val="2601501368"/>
                  </a:ext>
                </a:extLst>
              </a:tr>
              <a:tr h="370840">
                <a:tc>
                  <a:txBody>
                    <a:bodyPr/>
                    <a:lstStyle/>
                    <a:p>
                      <a:r>
                        <a:rPr lang="en-GB" sz="1200" b="1"/>
                        <a:t>Q5.</a:t>
                      </a:r>
                    </a:p>
                  </a:txBody>
                  <a:tcPr>
                    <a:solidFill>
                      <a:schemeClr val="bg1">
                        <a:lumMod val="85000"/>
                      </a:schemeClr>
                    </a:solidFill>
                  </a:tcPr>
                </a:tc>
                <a:tc>
                  <a:txBody>
                    <a:bodyPr/>
                    <a:lstStyle/>
                    <a:p>
                      <a:r>
                        <a:rPr lang="en-GB" sz="1200" b="1" dirty="0"/>
                        <a:t>Define terminal velocity. </a:t>
                      </a:r>
                    </a:p>
                    <a:p>
                      <a:endParaRPr lang="en-GB" sz="1200" b="1" dirty="0"/>
                    </a:p>
                    <a:p>
                      <a:endParaRPr lang="en-GB" sz="1200" b="1" dirty="0"/>
                    </a:p>
                  </a:txBody>
                  <a:tcPr/>
                </a:tc>
                <a:tc>
                  <a:txBody>
                    <a:bodyPr/>
                    <a:lstStyle/>
                    <a:p>
                      <a:endParaRPr lang="en-GB" sz="1200"/>
                    </a:p>
                  </a:txBody>
                  <a:tcPr/>
                </a:tc>
                <a:extLst>
                  <a:ext uri="{0D108BD9-81ED-4DB2-BD59-A6C34878D82A}">
                    <a16:rowId xmlns:a16="http://schemas.microsoft.com/office/drawing/2014/main" val="2795982574"/>
                  </a:ext>
                </a:extLst>
              </a:tr>
              <a:tr h="370840">
                <a:tc>
                  <a:txBody>
                    <a:bodyPr/>
                    <a:lstStyle/>
                    <a:p>
                      <a:r>
                        <a:rPr lang="en-GB" sz="1200" b="1"/>
                        <a:t>Q6.</a:t>
                      </a:r>
                    </a:p>
                  </a:txBody>
                  <a:tcPr>
                    <a:solidFill>
                      <a:schemeClr val="bg1">
                        <a:lumMod val="85000"/>
                      </a:schemeClr>
                    </a:solidFill>
                  </a:tcPr>
                </a:tc>
                <a:tc>
                  <a:txBody>
                    <a:bodyPr/>
                    <a:lstStyle/>
                    <a:p>
                      <a:r>
                        <a:rPr lang="en-GB" sz="1200" b="1" dirty="0"/>
                        <a:t>Which two forces act on a parachutist as they fall towards the Earth? </a:t>
                      </a:r>
                    </a:p>
                    <a:p>
                      <a:endParaRPr lang="en-GB" sz="1200" b="1" dirty="0"/>
                    </a:p>
                  </a:txBody>
                  <a:tcPr/>
                </a:tc>
                <a:tc>
                  <a:txBody>
                    <a:bodyPr/>
                    <a:lstStyle/>
                    <a:p>
                      <a:endParaRPr lang="en-GB" sz="1200"/>
                    </a:p>
                  </a:txBody>
                  <a:tcPr/>
                </a:tc>
                <a:extLst>
                  <a:ext uri="{0D108BD9-81ED-4DB2-BD59-A6C34878D82A}">
                    <a16:rowId xmlns:a16="http://schemas.microsoft.com/office/drawing/2014/main" val="3882868337"/>
                  </a:ext>
                </a:extLst>
              </a:tr>
              <a:tr h="370840">
                <a:tc>
                  <a:txBody>
                    <a:bodyPr/>
                    <a:lstStyle/>
                    <a:p>
                      <a:r>
                        <a:rPr lang="en-GB" sz="1200" b="1"/>
                        <a:t>Q7.</a:t>
                      </a:r>
                    </a:p>
                  </a:txBody>
                  <a:tcPr>
                    <a:solidFill>
                      <a:schemeClr val="bg1">
                        <a:lumMod val="85000"/>
                      </a:schemeClr>
                    </a:solidFill>
                  </a:tcPr>
                </a:tc>
                <a:tc>
                  <a:txBody>
                    <a:bodyPr/>
                    <a:lstStyle/>
                    <a:p>
                      <a:r>
                        <a:rPr lang="en-GB" sz="1200" b="1" dirty="0"/>
                        <a:t>Which force increases in magnitude as the parachutist falls towards the Earth?</a:t>
                      </a:r>
                    </a:p>
                    <a:p>
                      <a:endParaRPr lang="en-GB" sz="1200" b="1"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a:t>Q8.</a:t>
                      </a:r>
                    </a:p>
                  </a:txBody>
                  <a:tcPr>
                    <a:solidFill>
                      <a:schemeClr val="bg1">
                        <a:lumMod val="85000"/>
                      </a:schemeClr>
                    </a:solidFill>
                  </a:tcPr>
                </a:tc>
                <a:tc>
                  <a:txBody>
                    <a:bodyPr/>
                    <a:lstStyle/>
                    <a:p>
                      <a:r>
                        <a:rPr lang="en-GB" sz="1200" b="1" dirty="0"/>
                        <a:t>If the parachutist is falling at their terminal velocity, what is the magnitude of the resultant force acting on them?</a:t>
                      </a:r>
                    </a:p>
                  </a:txBody>
                  <a:tcPr/>
                </a:tc>
                <a:tc>
                  <a:txBody>
                    <a:bodyPr/>
                    <a:lstStyle/>
                    <a:p>
                      <a:endParaRPr lang="en-GB" sz="1200"/>
                    </a:p>
                  </a:txBody>
                  <a:tcPr/>
                </a:tc>
                <a:extLst>
                  <a:ext uri="{0D108BD9-81ED-4DB2-BD59-A6C34878D82A}">
                    <a16:rowId xmlns:a16="http://schemas.microsoft.com/office/drawing/2014/main" val="3112033756"/>
                  </a:ext>
                </a:extLst>
              </a:tr>
              <a:tr h="370840">
                <a:tc>
                  <a:txBody>
                    <a:bodyPr/>
                    <a:lstStyle/>
                    <a:p>
                      <a:r>
                        <a:rPr lang="en-GB" sz="1200" b="1"/>
                        <a:t>Q9.</a:t>
                      </a:r>
                    </a:p>
                  </a:txBody>
                  <a:tcPr>
                    <a:solidFill>
                      <a:schemeClr val="bg1">
                        <a:lumMod val="85000"/>
                      </a:schemeClr>
                    </a:solidFill>
                  </a:tcPr>
                </a:tc>
                <a:tc>
                  <a:txBody>
                    <a:bodyPr/>
                    <a:lstStyle/>
                    <a:p>
                      <a:r>
                        <a:rPr lang="en-GB" sz="1200" b="1" dirty="0"/>
                        <a:t>State Newton’s second law of motion. </a:t>
                      </a:r>
                    </a:p>
                    <a:p>
                      <a:endParaRPr lang="en-GB" sz="1200" b="1" dirty="0"/>
                    </a:p>
                    <a:p>
                      <a:endParaRPr lang="en-GB" sz="1200" b="1" dirty="0"/>
                    </a:p>
                  </a:txBody>
                  <a:tcPr/>
                </a:tc>
                <a:tc>
                  <a:txBody>
                    <a:bodyPr/>
                    <a:lstStyle/>
                    <a:p>
                      <a:endParaRPr lang="en-GB" sz="1200"/>
                    </a:p>
                  </a:txBody>
                  <a:tcPr/>
                </a:tc>
                <a:extLst>
                  <a:ext uri="{0D108BD9-81ED-4DB2-BD59-A6C34878D82A}">
                    <a16:rowId xmlns:a16="http://schemas.microsoft.com/office/drawing/2014/main" val="3917522534"/>
                  </a:ext>
                </a:extLst>
              </a:tr>
              <a:tr h="370840">
                <a:tc>
                  <a:txBody>
                    <a:bodyPr/>
                    <a:lstStyle/>
                    <a:p>
                      <a:r>
                        <a:rPr lang="en-GB" sz="1200" b="1"/>
                        <a:t>Q10.</a:t>
                      </a:r>
                    </a:p>
                  </a:txBody>
                  <a:tcPr>
                    <a:solidFill>
                      <a:schemeClr val="bg1">
                        <a:lumMod val="85000"/>
                      </a:schemeClr>
                    </a:solidFill>
                  </a:tcPr>
                </a:tc>
                <a:tc>
                  <a:txBody>
                    <a:bodyPr/>
                    <a:lstStyle/>
                    <a:p>
                      <a:r>
                        <a:rPr lang="en-GB" sz="1200" b="1" dirty="0"/>
                        <a:t>Which equation represents Newton’s second law of motion?</a:t>
                      </a:r>
                    </a:p>
                    <a:p>
                      <a:endParaRPr lang="en-GB" sz="1200" b="1"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9" name="Slide Number Placeholder 8">
            <a:extLst>
              <a:ext uri="{FF2B5EF4-FFF2-40B4-BE49-F238E27FC236}">
                <a16:creationId xmlns:a16="http://schemas.microsoft.com/office/drawing/2014/main" id="{FD8E6575-003B-F787-BA79-51F4266CE195}"/>
              </a:ext>
            </a:extLst>
          </p:cNvPr>
          <p:cNvSpPr>
            <a:spLocks noGrp="1"/>
          </p:cNvSpPr>
          <p:nvPr>
            <p:ph type="sldNum" sz="quarter" idx="12"/>
          </p:nvPr>
        </p:nvSpPr>
        <p:spPr/>
        <p:txBody>
          <a:bodyPr/>
          <a:lstStyle/>
          <a:p>
            <a:fld id="{A49C798E-A141-4728-B2C1-C020555BD9EF}" type="slidenum">
              <a:rPr lang="en-GB" smtClean="0"/>
              <a:t>75</a:t>
            </a:fld>
            <a:endParaRPr lang="en-GB"/>
          </a:p>
        </p:txBody>
      </p:sp>
    </p:spTree>
    <p:extLst>
      <p:ext uri="{BB962C8B-B14F-4D97-AF65-F5344CB8AC3E}">
        <p14:creationId xmlns:p14="http://schemas.microsoft.com/office/powerpoint/2010/main" val="517302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Forces</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nvGraphicFramePr>
        <p:xfrm>
          <a:off x="273050" y="1212136"/>
          <a:ext cx="6305550" cy="7379999"/>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06371">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a:t>Key words</a:t>
                      </a:r>
                    </a:p>
                  </a:txBody>
                  <a:tcPr anchor="ctr">
                    <a:solidFill>
                      <a:schemeClr val="bg1">
                        <a:lumMod val="85000"/>
                      </a:schemeClr>
                    </a:solidFill>
                  </a:tcPr>
                </a:tc>
                <a:tc hMerge="1">
                  <a:txBody>
                    <a:bodyPr/>
                    <a:lstStyle/>
                    <a:p>
                      <a:endParaRPr lang="en-US" sz="1200"/>
                    </a:p>
                  </a:txBody>
                  <a:tcPr>
                    <a:solidFill>
                      <a:schemeClr val="bg1">
                        <a:lumMod val="85000"/>
                      </a:schemeClr>
                    </a:solidFill>
                  </a:tcPr>
                </a:tc>
                <a:extLst>
                  <a:ext uri="{0D108BD9-81ED-4DB2-BD59-A6C34878D82A}">
                    <a16:rowId xmlns:a16="http://schemas.microsoft.com/office/drawing/2014/main" val="1253720602"/>
                  </a:ext>
                </a:extLst>
              </a:tr>
              <a:tr h="306371">
                <a:tc>
                  <a:txBody>
                    <a:bodyPr/>
                    <a:lstStyle/>
                    <a:p>
                      <a:r>
                        <a:rPr lang="en-US" sz="1200"/>
                        <a:t>1</a:t>
                      </a:r>
                    </a:p>
                  </a:txBody>
                  <a:tcPr>
                    <a:solidFill>
                      <a:schemeClr val="bg1">
                        <a:lumMod val="75000"/>
                      </a:schemeClr>
                    </a:solidFill>
                  </a:tcPr>
                </a:tc>
                <a:tc>
                  <a:txBody>
                    <a:bodyPr/>
                    <a:lstStyle/>
                    <a:p>
                      <a:r>
                        <a:rPr lang="en-GB" sz="1200" dirty="0"/>
                        <a:t>Acceleration</a:t>
                      </a:r>
                    </a:p>
                  </a:txBody>
                  <a:tcPr>
                    <a:solidFill>
                      <a:schemeClr val="bg1">
                        <a:lumMod val="85000"/>
                      </a:schemeClr>
                    </a:solidFill>
                  </a:tcPr>
                </a:tc>
                <a:tc>
                  <a:txBody>
                    <a:bodyPr/>
                    <a:lstStyle/>
                    <a:p>
                      <a:r>
                        <a:rPr lang="en-GB" sz="1200" dirty="0"/>
                        <a:t>The rate of change of velocity.</a:t>
                      </a:r>
                    </a:p>
                  </a:txBody>
                  <a:tcPr/>
                </a:tc>
                <a:extLst>
                  <a:ext uri="{0D108BD9-81ED-4DB2-BD59-A6C34878D82A}">
                    <a16:rowId xmlns:a16="http://schemas.microsoft.com/office/drawing/2014/main" val="241228286"/>
                  </a:ext>
                </a:extLst>
              </a:tr>
              <a:tr h="306371">
                <a:tc>
                  <a:txBody>
                    <a:bodyPr/>
                    <a:lstStyle/>
                    <a:p>
                      <a:r>
                        <a:rPr lang="en-US" sz="1200"/>
                        <a:t>2</a:t>
                      </a:r>
                    </a:p>
                  </a:txBody>
                  <a:tcPr>
                    <a:solidFill>
                      <a:schemeClr val="bg1">
                        <a:lumMod val="75000"/>
                      </a:schemeClr>
                    </a:solidFill>
                  </a:tcPr>
                </a:tc>
                <a:tc>
                  <a:txBody>
                    <a:bodyPr/>
                    <a:lstStyle/>
                    <a:p>
                      <a:r>
                        <a:rPr lang="en-GB" sz="1200" dirty="0"/>
                        <a:t>Braking Distance</a:t>
                      </a:r>
                    </a:p>
                  </a:txBody>
                  <a:tcPr>
                    <a:solidFill>
                      <a:schemeClr val="bg1">
                        <a:lumMod val="85000"/>
                      </a:schemeClr>
                    </a:solidFill>
                  </a:tcPr>
                </a:tc>
                <a:tc>
                  <a:txBody>
                    <a:bodyPr/>
                    <a:lstStyle/>
                    <a:p>
                      <a:r>
                        <a:rPr lang="en-GB" sz="1200" dirty="0"/>
                        <a:t>The distance a vehicle travels under the braking force. </a:t>
                      </a:r>
                    </a:p>
                  </a:txBody>
                  <a:tcPr/>
                </a:tc>
                <a:extLst>
                  <a:ext uri="{0D108BD9-81ED-4DB2-BD59-A6C34878D82A}">
                    <a16:rowId xmlns:a16="http://schemas.microsoft.com/office/drawing/2014/main" val="3797581471"/>
                  </a:ext>
                </a:extLst>
              </a:tr>
              <a:tr h="510619">
                <a:tc>
                  <a:txBody>
                    <a:bodyPr/>
                    <a:lstStyle/>
                    <a:p>
                      <a:r>
                        <a:rPr lang="en-US" sz="1200"/>
                        <a:t>3</a:t>
                      </a:r>
                    </a:p>
                  </a:txBody>
                  <a:tcPr>
                    <a:solidFill>
                      <a:schemeClr val="bg1">
                        <a:lumMod val="75000"/>
                      </a:schemeClr>
                    </a:solidFill>
                  </a:tcPr>
                </a:tc>
                <a:tc>
                  <a:txBody>
                    <a:bodyPr/>
                    <a:lstStyle/>
                    <a:p>
                      <a:r>
                        <a:rPr lang="en-GB" sz="1200" dirty="0"/>
                        <a:t>Conservation of Momentum</a:t>
                      </a:r>
                    </a:p>
                  </a:txBody>
                  <a:tcPr>
                    <a:solidFill>
                      <a:schemeClr val="bg1">
                        <a:lumMod val="85000"/>
                      </a:schemeClr>
                    </a:solidFill>
                  </a:tcPr>
                </a:tc>
                <a:tc>
                  <a:txBody>
                    <a:bodyPr/>
                    <a:lstStyle/>
                    <a:p>
                      <a:r>
                        <a:rPr lang="en-GB" sz="1200" dirty="0"/>
                        <a:t>The total momentum of a system before an</a:t>
                      </a:r>
                    </a:p>
                    <a:p>
                      <a:r>
                        <a:rPr lang="en-GB" sz="1200" dirty="0"/>
                        <a:t>event is always equal to the total momentum after the event. </a:t>
                      </a:r>
                    </a:p>
                  </a:txBody>
                  <a:tcPr/>
                </a:tc>
                <a:extLst>
                  <a:ext uri="{0D108BD9-81ED-4DB2-BD59-A6C34878D82A}">
                    <a16:rowId xmlns:a16="http://schemas.microsoft.com/office/drawing/2014/main" val="1712730032"/>
                  </a:ext>
                </a:extLst>
              </a:tr>
              <a:tr h="510619">
                <a:tc>
                  <a:txBody>
                    <a:bodyPr/>
                    <a:lstStyle/>
                    <a:p>
                      <a:r>
                        <a:rPr lang="en-US" sz="1200"/>
                        <a:t>4</a:t>
                      </a:r>
                    </a:p>
                  </a:txBody>
                  <a:tcPr>
                    <a:solidFill>
                      <a:schemeClr val="bg1">
                        <a:lumMod val="75000"/>
                      </a:schemeClr>
                    </a:solidFill>
                  </a:tcPr>
                </a:tc>
                <a:tc>
                  <a:txBody>
                    <a:bodyPr/>
                    <a:lstStyle/>
                    <a:p>
                      <a:r>
                        <a:rPr lang="en-GB" sz="1200" dirty="0"/>
                        <a:t>Inertia</a:t>
                      </a:r>
                    </a:p>
                  </a:txBody>
                  <a:tcPr>
                    <a:solidFill>
                      <a:schemeClr val="bg1">
                        <a:lumMod val="85000"/>
                      </a:schemeClr>
                    </a:solidFill>
                  </a:tcPr>
                </a:tc>
                <a:tc>
                  <a:txBody>
                    <a:bodyPr/>
                    <a:lstStyle/>
                    <a:p>
                      <a:r>
                        <a:rPr lang="en-GB" sz="1200" dirty="0"/>
                        <a:t>The tendency of an object to remain in its same state of uniform</a:t>
                      </a:r>
                    </a:p>
                    <a:p>
                      <a:r>
                        <a:rPr lang="en-GB" sz="1200" dirty="0"/>
                        <a:t>motion or rest. </a:t>
                      </a:r>
                    </a:p>
                  </a:txBody>
                  <a:tcPr/>
                </a:tc>
                <a:extLst>
                  <a:ext uri="{0D108BD9-81ED-4DB2-BD59-A6C34878D82A}">
                    <a16:rowId xmlns:a16="http://schemas.microsoft.com/office/drawing/2014/main" val="842608782"/>
                  </a:ext>
                </a:extLst>
              </a:tr>
              <a:tr h="306371">
                <a:tc>
                  <a:txBody>
                    <a:bodyPr/>
                    <a:lstStyle/>
                    <a:p>
                      <a:r>
                        <a:rPr lang="en-US" sz="1200"/>
                        <a:t>5</a:t>
                      </a:r>
                    </a:p>
                  </a:txBody>
                  <a:tcPr>
                    <a:solidFill>
                      <a:schemeClr val="bg1">
                        <a:lumMod val="75000"/>
                      </a:schemeClr>
                    </a:solidFill>
                  </a:tcPr>
                </a:tc>
                <a:tc>
                  <a:txBody>
                    <a:bodyPr/>
                    <a:lstStyle/>
                    <a:p>
                      <a:r>
                        <a:rPr lang="en-GB" sz="1200" dirty="0"/>
                        <a:t>Momentum</a:t>
                      </a:r>
                    </a:p>
                  </a:txBody>
                  <a:tcPr>
                    <a:solidFill>
                      <a:schemeClr val="bg1">
                        <a:lumMod val="85000"/>
                      </a:schemeClr>
                    </a:solidFill>
                  </a:tcPr>
                </a:tc>
                <a:tc>
                  <a:txBody>
                    <a:bodyPr/>
                    <a:lstStyle/>
                    <a:p>
                      <a:r>
                        <a:rPr lang="en-GB" sz="1200" dirty="0"/>
                        <a:t>The product of an object’s mass and velocity.</a:t>
                      </a:r>
                    </a:p>
                  </a:txBody>
                  <a:tcPr/>
                </a:tc>
                <a:extLst>
                  <a:ext uri="{0D108BD9-81ED-4DB2-BD59-A6C34878D82A}">
                    <a16:rowId xmlns:a16="http://schemas.microsoft.com/office/drawing/2014/main" val="4179165351"/>
                  </a:ext>
                </a:extLst>
              </a:tr>
              <a:tr h="306371">
                <a:tc>
                  <a:txBody>
                    <a:bodyPr/>
                    <a:lstStyle/>
                    <a:p>
                      <a:r>
                        <a:rPr lang="en-US" sz="1200"/>
                        <a:t>6</a:t>
                      </a:r>
                    </a:p>
                  </a:txBody>
                  <a:tcPr>
                    <a:solidFill>
                      <a:schemeClr val="bg1">
                        <a:lumMod val="75000"/>
                      </a:schemeClr>
                    </a:solidFill>
                  </a:tcPr>
                </a:tc>
                <a:tc>
                  <a:txBody>
                    <a:bodyPr/>
                    <a:lstStyle/>
                    <a:p>
                      <a:r>
                        <a:rPr lang="en-GB" sz="1200" dirty="0"/>
                        <a:t>Stopping Distance</a:t>
                      </a:r>
                    </a:p>
                  </a:txBody>
                  <a:tcPr>
                    <a:solidFill>
                      <a:schemeClr val="bg1">
                        <a:lumMod val="85000"/>
                      </a:schemeClr>
                    </a:solidFill>
                  </a:tcPr>
                </a:tc>
                <a:tc>
                  <a:txBody>
                    <a:bodyPr/>
                    <a:lstStyle/>
                    <a:p>
                      <a:r>
                        <a:rPr lang="en-GB" sz="1200" dirty="0"/>
                        <a:t>The sum of the thinking and braking distances. </a:t>
                      </a:r>
                    </a:p>
                  </a:txBody>
                  <a:tcPr/>
                </a:tc>
                <a:extLst>
                  <a:ext uri="{0D108BD9-81ED-4DB2-BD59-A6C34878D82A}">
                    <a16:rowId xmlns:a16="http://schemas.microsoft.com/office/drawing/2014/main" val="65946049"/>
                  </a:ext>
                </a:extLst>
              </a:tr>
              <a:tr h="306371">
                <a:tc>
                  <a:txBody>
                    <a:bodyPr/>
                    <a:lstStyle/>
                    <a:p>
                      <a:r>
                        <a:rPr lang="en-US" sz="1200"/>
                        <a:t>7</a:t>
                      </a:r>
                    </a:p>
                  </a:txBody>
                  <a:tcPr>
                    <a:solidFill>
                      <a:schemeClr val="bg1">
                        <a:lumMod val="75000"/>
                      </a:schemeClr>
                    </a:solidFill>
                  </a:tcPr>
                </a:tc>
                <a:tc>
                  <a:txBody>
                    <a:bodyPr/>
                    <a:lstStyle/>
                    <a:p>
                      <a:r>
                        <a:rPr lang="en-GB" sz="1200" dirty="0"/>
                        <a:t>Thinking Distance</a:t>
                      </a:r>
                    </a:p>
                  </a:txBody>
                  <a:tcPr>
                    <a:solidFill>
                      <a:schemeClr val="bg1">
                        <a:lumMod val="85000"/>
                      </a:schemeClr>
                    </a:solidFill>
                  </a:tcPr>
                </a:tc>
                <a:tc>
                  <a:txBody>
                    <a:bodyPr/>
                    <a:lstStyle/>
                    <a:p>
                      <a:r>
                        <a:rPr lang="en-GB" sz="1200" dirty="0"/>
                        <a:t>The distance a vehicle travels during the driver’s reaction time. </a:t>
                      </a:r>
                    </a:p>
                  </a:txBody>
                  <a:tcPr/>
                </a:tc>
                <a:extLst>
                  <a:ext uri="{0D108BD9-81ED-4DB2-BD59-A6C34878D82A}">
                    <a16:rowId xmlns:a16="http://schemas.microsoft.com/office/drawing/2014/main" val="1597823624"/>
                  </a:ext>
                </a:extLst>
              </a:tr>
              <a:tr h="306371">
                <a:tc gridSpan="3">
                  <a:txBody>
                    <a:bodyPr/>
                    <a:lstStyle/>
                    <a:p>
                      <a:pPr algn="ctr"/>
                      <a:r>
                        <a:rPr lang="en-US" sz="1200" b="1" dirty="0"/>
                        <a:t>KEY CONCEPTS</a:t>
                      </a:r>
                    </a:p>
                  </a:txBody>
                  <a:tcPr>
                    <a:solidFill>
                      <a:schemeClr val="bg1">
                        <a:lumMod val="75000"/>
                      </a:schemeClr>
                    </a:solidFill>
                  </a:tcPr>
                </a:tc>
                <a:tc hMerge="1">
                  <a:txBody>
                    <a:bodyPr/>
                    <a:lstStyle/>
                    <a:p>
                      <a:endParaRPr lang="en-US" sz="1200"/>
                    </a:p>
                  </a:txBody>
                  <a:tcPr>
                    <a:solidFill>
                      <a:schemeClr val="bg1">
                        <a:lumMod val="85000"/>
                      </a:schemeClr>
                    </a:solidFill>
                  </a:tcPr>
                </a:tc>
                <a:tc hMerge="1">
                  <a:txBody>
                    <a:bodyPr/>
                    <a:lstStyle/>
                    <a:p>
                      <a:endParaRPr lang="en-US" sz="1200"/>
                    </a:p>
                  </a:txBody>
                  <a:tcPr/>
                </a:tc>
                <a:extLst>
                  <a:ext uri="{0D108BD9-81ED-4DB2-BD59-A6C34878D82A}">
                    <a16:rowId xmlns:a16="http://schemas.microsoft.com/office/drawing/2014/main" val="1428670171"/>
                  </a:ext>
                </a:extLst>
              </a:tr>
              <a:tr h="510619">
                <a:tc>
                  <a:txBody>
                    <a:bodyPr/>
                    <a:lstStyle/>
                    <a:p>
                      <a:r>
                        <a:rPr lang="en-US" sz="1200" dirty="0"/>
                        <a:t>1</a:t>
                      </a:r>
                    </a:p>
                  </a:txBody>
                  <a:tcPr>
                    <a:solidFill>
                      <a:schemeClr val="bg1">
                        <a:lumMod val="75000"/>
                      </a:schemeClr>
                    </a:solidFill>
                  </a:tcPr>
                </a:tc>
                <a:tc>
                  <a:txBody>
                    <a:bodyPr/>
                    <a:lstStyle/>
                    <a:p>
                      <a:r>
                        <a:rPr lang="en-US" sz="1200" dirty="0"/>
                        <a:t>Rate of change</a:t>
                      </a:r>
                    </a:p>
                  </a:txBody>
                  <a:tcPr>
                    <a:solidFill>
                      <a:schemeClr val="bg1">
                        <a:lumMod val="85000"/>
                      </a:schemeClr>
                    </a:solidFill>
                  </a:tcPr>
                </a:tc>
                <a:tc>
                  <a:txBody>
                    <a:bodyPr/>
                    <a:lstStyle/>
                    <a:p>
                      <a:r>
                        <a:rPr lang="en-US" sz="1200" dirty="0"/>
                        <a:t>Acceleration is a rate of change. All rates of change are calculated by dividing by time.</a:t>
                      </a:r>
                    </a:p>
                  </a:txBody>
                  <a:tcPr/>
                </a:tc>
                <a:extLst>
                  <a:ext uri="{0D108BD9-81ED-4DB2-BD59-A6C34878D82A}">
                    <a16:rowId xmlns:a16="http://schemas.microsoft.com/office/drawing/2014/main" val="2017468105"/>
                  </a:ext>
                </a:extLst>
              </a:tr>
              <a:tr h="510619">
                <a:tc>
                  <a:txBody>
                    <a:bodyPr/>
                    <a:lstStyle/>
                    <a:p>
                      <a:r>
                        <a:rPr lang="en-US" sz="1200" dirty="0"/>
                        <a:t>2</a:t>
                      </a:r>
                    </a:p>
                  </a:txBody>
                  <a:tcPr>
                    <a:solidFill>
                      <a:schemeClr val="bg1">
                        <a:lumMod val="75000"/>
                      </a:schemeClr>
                    </a:solidFill>
                  </a:tcPr>
                </a:tc>
                <a:tc>
                  <a:txBody>
                    <a:bodyPr/>
                    <a:lstStyle/>
                    <a:p>
                      <a:r>
                        <a:rPr lang="en-US" sz="1200" dirty="0"/>
                        <a:t>Gradients</a:t>
                      </a:r>
                    </a:p>
                  </a:txBody>
                  <a:tcPr>
                    <a:solidFill>
                      <a:schemeClr val="bg1">
                        <a:lumMod val="85000"/>
                      </a:schemeClr>
                    </a:solidFill>
                  </a:tcPr>
                </a:tc>
                <a:tc>
                  <a:txBody>
                    <a:bodyPr/>
                    <a:lstStyle/>
                    <a:p>
                      <a:r>
                        <a:rPr lang="en-US" sz="1200" dirty="0"/>
                        <a:t>Gradients of graphs show the rate of change of a quantity. They can be used to calculate speed and acceleration from graphs.</a:t>
                      </a:r>
                    </a:p>
                  </a:txBody>
                  <a:tcPr/>
                </a:tc>
                <a:extLst>
                  <a:ext uri="{0D108BD9-81ED-4DB2-BD59-A6C34878D82A}">
                    <a16:rowId xmlns:a16="http://schemas.microsoft.com/office/drawing/2014/main" val="578048382"/>
                  </a:ext>
                </a:extLst>
              </a:tr>
              <a:tr h="619928">
                <a:tc>
                  <a:txBody>
                    <a:bodyPr/>
                    <a:lstStyle/>
                    <a:p>
                      <a:r>
                        <a:rPr lang="en-US" sz="1200" dirty="0"/>
                        <a:t>3</a:t>
                      </a:r>
                    </a:p>
                  </a:txBody>
                  <a:tcPr>
                    <a:solidFill>
                      <a:schemeClr val="bg1">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Conservation of a quantity</a:t>
                      </a:r>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Total momentum is conserved during collisions. When things are conserved in science, they stay the same (e.g. conservation of mass during a chemical reaction). </a:t>
                      </a:r>
                    </a:p>
                  </a:txBody>
                  <a:tcPr/>
                </a:tc>
                <a:extLst>
                  <a:ext uri="{0D108BD9-81ED-4DB2-BD59-A6C34878D82A}">
                    <a16:rowId xmlns:a16="http://schemas.microsoft.com/office/drawing/2014/main" val="693049"/>
                  </a:ext>
                </a:extLst>
              </a:tr>
              <a:tr h="306371">
                <a:tc gridSpan="3">
                  <a:txBody>
                    <a:bodyPr/>
                    <a:lstStyle/>
                    <a:p>
                      <a:pPr algn="ctr"/>
                      <a:r>
                        <a:rPr lang="en-US" sz="1200" b="1" dirty="0"/>
                        <a:t>KEY DIAGRAMS</a:t>
                      </a:r>
                    </a:p>
                  </a:txBody>
                  <a:tcPr>
                    <a:solidFill>
                      <a:schemeClr val="bg1">
                        <a:lumMod val="75000"/>
                      </a:schemeClr>
                    </a:solidFill>
                  </a:tcPr>
                </a:tc>
                <a:tc hMerge="1">
                  <a:txBody>
                    <a:bodyPr/>
                    <a:lstStyle/>
                    <a:p>
                      <a:endParaRPr lang="en-US" sz="1200"/>
                    </a:p>
                  </a:txBody>
                  <a:tcPr>
                    <a:solidFill>
                      <a:schemeClr val="bg1">
                        <a:lumMod val="85000"/>
                      </a:schemeClr>
                    </a:solidFill>
                  </a:tcPr>
                </a:tc>
                <a:tc hMerge="1">
                  <a:txBody>
                    <a:bodyPr/>
                    <a:lstStyle/>
                    <a:p>
                      <a:endParaRPr lang="en-US" sz="1200"/>
                    </a:p>
                  </a:txBody>
                  <a:tcPr/>
                </a:tc>
                <a:extLst>
                  <a:ext uri="{0D108BD9-81ED-4DB2-BD59-A6C34878D82A}">
                    <a16:rowId xmlns:a16="http://schemas.microsoft.com/office/drawing/2014/main" val="1676022854"/>
                  </a:ext>
                </a:extLst>
              </a:tr>
              <a:tr h="2246475">
                <a:tc gridSpan="3">
                  <a:txBody>
                    <a:bodyPr/>
                    <a:lstStyle/>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sp>
        <p:nvSpPr>
          <p:cNvPr id="6" name="TextBox 5">
            <a:extLst>
              <a:ext uri="{FF2B5EF4-FFF2-40B4-BE49-F238E27FC236}">
                <a16:creationId xmlns:a16="http://schemas.microsoft.com/office/drawing/2014/main" id="{FEE98A1F-D3F8-8D38-7BF4-4102FB3A15DA}"/>
              </a:ext>
            </a:extLst>
          </p:cNvPr>
          <p:cNvSpPr txBox="1"/>
          <p:nvPr/>
        </p:nvSpPr>
        <p:spPr>
          <a:xfrm>
            <a:off x="3362325" y="8610039"/>
            <a:ext cx="482600" cy="307777"/>
          </a:xfrm>
          <a:prstGeom prst="rect">
            <a:avLst/>
          </a:prstGeom>
          <a:noFill/>
        </p:spPr>
        <p:txBody>
          <a:bodyPr wrap="square" rtlCol="0">
            <a:spAutoFit/>
          </a:bodyPr>
          <a:lstStyle/>
          <a:p>
            <a:r>
              <a:rPr lang="en-GB" sz="1400" dirty="0"/>
              <a:t>16</a:t>
            </a:r>
          </a:p>
        </p:txBody>
      </p:sp>
      <p:pic>
        <p:nvPicPr>
          <p:cNvPr id="9" name="Picture 8" descr="A graph of a speed and speed&#10;&#10;Description automatically generated with medium confidence">
            <a:extLst>
              <a:ext uri="{FF2B5EF4-FFF2-40B4-BE49-F238E27FC236}">
                <a16:creationId xmlns:a16="http://schemas.microsoft.com/office/drawing/2014/main" id="{64E0B0D8-4B1F-DEA7-0C91-31F7D53BD05E}"/>
              </a:ext>
            </a:extLst>
          </p:cNvPr>
          <p:cNvPicPr>
            <a:picLocks noChangeAspect="1"/>
          </p:cNvPicPr>
          <p:nvPr/>
        </p:nvPicPr>
        <p:blipFill>
          <a:blip r:embed="rId2"/>
          <a:stretch>
            <a:fillRect/>
          </a:stretch>
        </p:blipFill>
        <p:spPr>
          <a:xfrm>
            <a:off x="479998" y="6370615"/>
            <a:ext cx="5764654" cy="2160781"/>
          </a:xfrm>
          <a:prstGeom prst="rect">
            <a:avLst/>
          </a:prstGeom>
        </p:spPr>
      </p:pic>
      <p:sp>
        <p:nvSpPr>
          <p:cNvPr id="10" name="Slide Number Placeholder 9">
            <a:extLst>
              <a:ext uri="{FF2B5EF4-FFF2-40B4-BE49-F238E27FC236}">
                <a16:creationId xmlns:a16="http://schemas.microsoft.com/office/drawing/2014/main" id="{98C6AA54-2264-B456-DB1F-32889723E56D}"/>
              </a:ext>
            </a:extLst>
          </p:cNvPr>
          <p:cNvSpPr>
            <a:spLocks noGrp="1"/>
          </p:cNvSpPr>
          <p:nvPr>
            <p:ph type="sldNum" sz="quarter" idx="12"/>
          </p:nvPr>
        </p:nvSpPr>
        <p:spPr/>
        <p:txBody>
          <a:bodyPr/>
          <a:lstStyle/>
          <a:p>
            <a:fld id="{A49C798E-A141-4728-B2C1-C020555BD9EF}" type="slidenum">
              <a:rPr lang="en-GB" smtClean="0"/>
              <a:t>76</a:t>
            </a:fld>
            <a:endParaRPr lang="en-GB"/>
          </a:p>
        </p:txBody>
      </p:sp>
    </p:spTree>
    <p:extLst>
      <p:ext uri="{BB962C8B-B14F-4D97-AF65-F5344CB8AC3E}">
        <p14:creationId xmlns:p14="http://schemas.microsoft.com/office/powerpoint/2010/main" val="204884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014D0F-66C4-C85A-68BD-7443CBB08305}"/>
              </a:ext>
            </a:extLst>
          </p:cNvPr>
          <p:cNvSpPr/>
          <p:nvPr/>
        </p:nvSpPr>
        <p:spPr>
          <a:xfrm>
            <a:off x="139700" y="190500"/>
            <a:ext cx="6578600" cy="8305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dirty="0">
                <a:solidFill>
                  <a:schemeClr val="tx1"/>
                </a:solidFill>
              </a:rPr>
              <a:t>Sometimes we will need to rearrange the equation, to find either distance travelled, or time taken.</a:t>
            </a:r>
          </a:p>
          <a:p>
            <a:pPr>
              <a:lnSpc>
                <a:spcPct val="150000"/>
              </a:lnSpc>
            </a:pPr>
            <a:r>
              <a:rPr lang="en-GB" sz="1200" b="1" u="sng" dirty="0">
                <a:solidFill>
                  <a:schemeClr val="tx1"/>
                </a:solidFill>
              </a:rPr>
              <a:t>I DO</a:t>
            </a:r>
            <a:endParaRPr lang="en-GB" sz="1200" b="1" dirty="0">
              <a:solidFill>
                <a:schemeClr val="tx1"/>
              </a:solidFill>
            </a:endParaRPr>
          </a:p>
          <a:p>
            <a:pPr>
              <a:lnSpc>
                <a:spcPct val="150000"/>
              </a:lnSpc>
            </a:pPr>
            <a:r>
              <a:rPr lang="en-GB" sz="1200" b="1" dirty="0">
                <a:solidFill>
                  <a:schemeClr val="tx1"/>
                </a:solidFill>
              </a:rPr>
              <a:t>Calculate the distance travelled by a runner who runs 7 m/s for 45 seconds:</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Use opposite math functions to rearrange: …………………………………………………………………………….</a:t>
            </a:r>
          </a:p>
          <a:p>
            <a:pPr>
              <a:lnSpc>
                <a:spcPct val="150000"/>
              </a:lnSpc>
            </a:pPr>
            <a:r>
              <a:rPr lang="en-GB" sz="1200" b="1" dirty="0">
                <a:solidFill>
                  <a:schemeClr val="tx1"/>
                </a:solidFill>
              </a:rPr>
              <a:t>STEP 4: Calculate the answer, with units: ……………………………………………………………………………………………</a:t>
            </a:r>
          </a:p>
          <a:p>
            <a:pPr>
              <a:lnSpc>
                <a:spcPct val="150000"/>
              </a:lnSpc>
            </a:pPr>
            <a:r>
              <a:rPr lang="en-GB" sz="1200" b="1" u="sng" dirty="0">
                <a:solidFill>
                  <a:schemeClr val="tx1"/>
                </a:solidFill>
              </a:rPr>
              <a:t>WE DO</a:t>
            </a:r>
            <a:endParaRPr lang="en-GB" sz="1200" b="1" dirty="0">
              <a:solidFill>
                <a:schemeClr val="tx1"/>
              </a:solidFill>
            </a:endParaRPr>
          </a:p>
          <a:p>
            <a:pPr marL="228600" indent="-228600">
              <a:lnSpc>
                <a:spcPct val="150000"/>
              </a:lnSpc>
              <a:buFont typeface="+mj-lt"/>
              <a:buAutoNum type="arabicPeriod"/>
            </a:pPr>
            <a:r>
              <a:rPr lang="en-GB" sz="1200" b="1" dirty="0">
                <a:solidFill>
                  <a:schemeClr val="tx1"/>
                </a:solidFill>
              </a:rPr>
              <a:t>Calculate the time taken for a car to travel 3000 m at 20 m/s</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Use opposite math functions to rearrange: …………………………………………………………………………….</a:t>
            </a:r>
          </a:p>
          <a:p>
            <a:pPr>
              <a:lnSpc>
                <a:spcPct val="150000"/>
              </a:lnSpc>
            </a:pPr>
            <a:r>
              <a:rPr lang="en-GB" sz="1200" b="1" dirty="0">
                <a:solidFill>
                  <a:schemeClr val="tx1"/>
                </a:solidFill>
              </a:rPr>
              <a:t>STEP 4: Calculate the answer, with units: ……………………………………………………………………………………………</a:t>
            </a:r>
          </a:p>
          <a:p>
            <a:pPr marL="228600" indent="-228600">
              <a:lnSpc>
                <a:spcPct val="200000"/>
              </a:lnSpc>
              <a:buFont typeface="+mj-lt"/>
              <a:buAutoNum type="arabicPeriod" startAt="2"/>
            </a:pPr>
            <a:r>
              <a:rPr lang="en-GB" sz="1200" b="1" dirty="0">
                <a:solidFill>
                  <a:schemeClr val="tx1"/>
                </a:solidFill>
              </a:rPr>
              <a:t>Calculate the distance travelled by a cyclist who cycles for 4 minutes at 12 m/s</a:t>
            </a:r>
          </a:p>
          <a:p>
            <a:pPr>
              <a:lnSpc>
                <a:spcPct val="150000"/>
              </a:lnSpc>
            </a:pPr>
            <a:r>
              <a:rPr lang="en-GB" sz="1200" b="1" dirty="0">
                <a:solidFill>
                  <a:schemeClr val="tx1"/>
                </a:solidFill>
              </a:rPr>
              <a:t>STEP 1: Write the equation: ………………………………………………………………………………………………………………..</a:t>
            </a:r>
          </a:p>
          <a:p>
            <a:pPr>
              <a:lnSpc>
                <a:spcPct val="150000"/>
              </a:lnSpc>
            </a:pPr>
            <a:r>
              <a:rPr lang="en-GB" sz="1200" b="1" dirty="0">
                <a:solidFill>
                  <a:schemeClr val="tx1"/>
                </a:solidFill>
              </a:rPr>
              <a:t>STEP 2: Substitute the values: …………………………………………………………………………………………………………….</a:t>
            </a:r>
          </a:p>
          <a:p>
            <a:pPr>
              <a:lnSpc>
                <a:spcPct val="150000"/>
              </a:lnSpc>
            </a:pPr>
            <a:r>
              <a:rPr lang="en-GB" sz="1200" b="1" dirty="0">
                <a:solidFill>
                  <a:schemeClr val="tx1"/>
                </a:solidFill>
              </a:rPr>
              <a:t>STEP 3: Use opposite math functions to rearrange: …………………………………………………………………………….</a:t>
            </a:r>
          </a:p>
          <a:p>
            <a:pPr>
              <a:lnSpc>
                <a:spcPct val="150000"/>
              </a:lnSpc>
            </a:pPr>
            <a:r>
              <a:rPr lang="en-GB" sz="1200" b="1" dirty="0">
                <a:solidFill>
                  <a:schemeClr val="tx1"/>
                </a:solidFill>
              </a:rPr>
              <a:t>STEP 4: Calculate the answer, with units: ……………………………………………………………………………………………</a:t>
            </a:r>
          </a:p>
          <a:p>
            <a:pPr>
              <a:lnSpc>
                <a:spcPct val="150000"/>
              </a:lnSpc>
            </a:pPr>
            <a:endParaRPr lang="en-GB" sz="1200" b="1" u="sng" dirty="0">
              <a:solidFill>
                <a:schemeClr val="tx1"/>
              </a:solidFill>
            </a:endParaRPr>
          </a:p>
          <a:p>
            <a:pPr>
              <a:lnSpc>
                <a:spcPct val="150000"/>
              </a:lnSpc>
            </a:pPr>
            <a:r>
              <a:rPr lang="en-GB" sz="1200" b="1" u="sng" dirty="0">
                <a:solidFill>
                  <a:schemeClr val="tx1"/>
                </a:solidFill>
              </a:rPr>
              <a:t>YOU DO</a:t>
            </a:r>
            <a:endParaRPr lang="en-GB" sz="1200" b="1" dirty="0">
              <a:solidFill>
                <a:schemeClr val="tx1"/>
              </a:solidFill>
            </a:endParaRPr>
          </a:p>
          <a:p>
            <a:pPr>
              <a:lnSpc>
                <a:spcPct val="150000"/>
              </a:lnSpc>
            </a:pPr>
            <a:r>
              <a:rPr lang="en-GB" sz="1200" b="1" dirty="0">
                <a:solidFill>
                  <a:schemeClr val="tx1"/>
                </a:solidFill>
              </a:rPr>
              <a:t>For the following questions, rearrange to calculate the </a:t>
            </a:r>
            <a:r>
              <a:rPr lang="en-GB" sz="1200" b="1" u="sng" dirty="0">
                <a:solidFill>
                  <a:schemeClr val="tx1"/>
                </a:solidFill>
              </a:rPr>
              <a:t>distance travelled</a:t>
            </a:r>
            <a:r>
              <a:rPr lang="en-GB" sz="1200" b="1" dirty="0">
                <a:solidFill>
                  <a:schemeClr val="tx1"/>
                </a:solidFill>
              </a:rPr>
              <a:t>:</a:t>
            </a:r>
          </a:p>
          <a:p>
            <a:pPr marL="228600" indent="-228600">
              <a:lnSpc>
                <a:spcPct val="150000"/>
              </a:lnSpc>
              <a:buFont typeface="+mj-lt"/>
              <a:buAutoNum type="arabicPeriod"/>
            </a:pPr>
            <a:r>
              <a:rPr lang="en-GB" sz="1200" b="1" dirty="0">
                <a:solidFill>
                  <a:schemeClr val="tx1"/>
                </a:solidFill>
              </a:rPr>
              <a:t>A woman runs for 15 minutes at an average speed of 6 m/s. Calculate how far she ran:</a:t>
            </a:r>
          </a:p>
          <a:p>
            <a:pPr>
              <a:lnSpc>
                <a:spcPct val="150000"/>
              </a:lnSpc>
            </a:pPr>
            <a:r>
              <a:rPr lang="en-GB" sz="1200" b="1" dirty="0">
                <a:solidFill>
                  <a:schemeClr val="tx1"/>
                </a:solidFill>
              </a:rPr>
              <a:t>………………………………………………………………………………………………………………………………………………………………………………………………………………………………………………………………………………………………………………………………………………………………………………………………………………………………………………………………………………………</a:t>
            </a:r>
          </a:p>
          <a:p>
            <a:pPr marL="228600" indent="-228600">
              <a:lnSpc>
                <a:spcPct val="200000"/>
              </a:lnSpc>
              <a:buFont typeface="+mj-lt"/>
              <a:buAutoNum type="arabicPeriod" startAt="2"/>
            </a:pPr>
            <a:r>
              <a:rPr lang="en-GB" sz="1200" b="1" dirty="0">
                <a:solidFill>
                  <a:schemeClr val="tx1"/>
                </a:solidFill>
              </a:rPr>
              <a:t>A train travels at an average speed of 50 m/s. Calculate how far it travels in 1 hour.</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p:txBody>
      </p:sp>
      <p:sp>
        <p:nvSpPr>
          <p:cNvPr id="3" name="Slide Number Placeholder 2">
            <a:extLst>
              <a:ext uri="{FF2B5EF4-FFF2-40B4-BE49-F238E27FC236}">
                <a16:creationId xmlns:a16="http://schemas.microsoft.com/office/drawing/2014/main" id="{5E0FE41D-33F9-7336-B927-36BA8C0AE339}"/>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25050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014D0F-66C4-C85A-68BD-7443CBB08305}"/>
              </a:ext>
            </a:extLst>
          </p:cNvPr>
          <p:cNvSpPr/>
          <p:nvPr/>
        </p:nvSpPr>
        <p:spPr>
          <a:xfrm>
            <a:off x="139700" y="190500"/>
            <a:ext cx="6578600" cy="81089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50000"/>
              </a:lnSpc>
              <a:buFont typeface="+mj-lt"/>
              <a:buAutoNum type="arabicPeriod" startAt="3"/>
            </a:pPr>
            <a:r>
              <a:rPr lang="en-GB" sz="1200" b="1" dirty="0">
                <a:solidFill>
                  <a:schemeClr val="tx1"/>
                </a:solidFill>
              </a:rPr>
              <a:t>A rock rolls down a hill at an average speed of 5.7 m/s. It takes 1.2 minutes to reach the bottom. How long was the hill?</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r>
              <a:rPr lang="en-GB" sz="1200" b="1" dirty="0">
                <a:solidFill>
                  <a:schemeClr val="tx1"/>
                </a:solidFill>
              </a:rPr>
              <a:t>For the following questions, rearrange to calculate the </a:t>
            </a:r>
            <a:r>
              <a:rPr lang="en-GB" sz="1200" b="1" u="sng" dirty="0">
                <a:solidFill>
                  <a:schemeClr val="tx1"/>
                </a:solidFill>
              </a:rPr>
              <a:t>time taken</a:t>
            </a:r>
            <a:r>
              <a:rPr lang="en-GB" sz="1200" b="1" dirty="0">
                <a:solidFill>
                  <a:schemeClr val="tx1"/>
                </a:solidFill>
              </a:rPr>
              <a:t>:</a:t>
            </a:r>
          </a:p>
          <a:p>
            <a:pPr marL="228600" indent="-228600">
              <a:lnSpc>
                <a:spcPct val="150000"/>
              </a:lnSpc>
              <a:buFont typeface="+mj-lt"/>
              <a:buAutoNum type="arabicPeriod" startAt="4"/>
            </a:pPr>
            <a:r>
              <a:rPr lang="en-GB" sz="1200" b="1" dirty="0">
                <a:solidFill>
                  <a:schemeClr val="tx1"/>
                </a:solidFill>
              </a:rPr>
              <a:t>A car travels 5 km at an average speed of 26 m/s. Calculate how long it takes. Give your answer to 1 </a:t>
            </a:r>
            <a:r>
              <a:rPr lang="en-GB" sz="1200" b="1" dirty="0" err="1">
                <a:solidFill>
                  <a:schemeClr val="tx1"/>
                </a:solidFill>
              </a:rPr>
              <a:t>d.p.</a:t>
            </a:r>
            <a:r>
              <a:rPr lang="en-GB" sz="1200" b="1" dirty="0">
                <a:solidFill>
                  <a:schemeClr val="tx1"/>
                </a:solidFill>
              </a:rPr>
              <a:t> :</a:t>
            </a:r>
          </a:p>
          <a:p>
            <a:pPr>
              <a:lnSpc>
                <a:spcPct val="150000"/>
              </a:lnSpc>
            </a:pPr>
            <a:r>
              <a:rPr lang="en-GB" sz="1200" b="1" dirty="0">
                <a:solidFill>
                  <a:schemeClr val="tx1"/>
                </a:solidFill>
              </a:rPr>
              <a:t>………………………………………………………………………………………………………………………………………………………………………………………………………………………………………………………………………………………………………………………………………………………………………………………………………………………………………………………………………………………</a:t>
            </a:r>
          </a:p>
          <a:p>
            <a:pPr marL="228600" indent="-228600">
              <a:lnSpc>
                <a:spcPct val="200000"/>
              </a:lnSpc>
              <a:buFont typeface="+mj-lt"/>
              <a:buAutoNum type="arabicPeriod" startAt="5"/>
            </a:pPr>
            <a:r>
              <a:rPr lang="en-GB" sz="1200" b="1" dirty="0">
                <a:solidFill>
                  <a:schemeClr val="tx1"/>
                </a:solidFill>
              </a:rPr>
              <a:t>A boat sails at an average speed of 19 m/s. How long will it take to travel from Liverpool to Dublin (220 km). Give your answer to 1 </a:t>
            </a:r>
            <a:r>
              <a:rPr lang="en-GB" sz="1200" b="1" dirty="0" err="1">
                <a:solidFill>
                  <a:schemeClr val="tx1"/>
                </a:solidFill>
              </a:rPr>
              <a:t>d.p.</a:t>
            </a:r>
            <a:r>
              <a:rPr lang="en-GB" sz="1200" b="1" dirty="0">
                <a:solidFill>
                  <a:schemeClr val="tx1"/>
                </a:solidFill>
              </a:rPr>
              <a:t> :</a:t>
            </a:r>
          </a:p>
          <a:p>
            <a:pPr>
              <a:lnSpc>
                <a:spcPct val="150000"/>
              </a:lnSpc>
            </a:pPr>
            <a:r>
              <a:rPr lang="en-GB" sz="1200" b="1" dirty="0">
                <a:solidFill>
                  <a:schemeClr val="tx1"/>
                </a:solidFill>
              </a:rPr>
              <a:t>………………………………………………………………………………………………………………………………………………………………………………………………………………………………………………………………………………………………………………………………………………………………………………………………………………………………………………………………………………………</a:t>
            </a:r>
          </a:p>
          <a:p>
            <a:pPr marL="228600" indent="-228600">
              <a:lnSpc>
                <a:spcPct val="200000"/>
              </a:lnSpc>
              <a:buFont typeface="+mj-lt"/>
              <a:buAutoNum type="arabicPeriod" startAt="6"/>
            </a:pPr>
            <a:r>
              <a:rPr lang="en-GB" sz="1200" b="1" dirty="0">
                <a:solidFill>
                  <a:schemeClr val="tx1"/>
                </a:solidFill>
              </a:rPr>
              <a:t>How long would it take for a man to run a marathon (42.2 km) if he ran at an average speed of 7 m/s. Give your answer to 1 </a:t>
            </a:r>
            <a:r>
              <a:rPr lang="en-GB" sz="1200" b="1" dirty="0" err="1">
                <a:solidFill>
                  <a:schemeClr val="tx1"/>
                </a:solidFill>
              </a:rPr>
              <a:t>d.p.</a:t>
            </a:r>
            <a:r>
              <a:rPr lang="en-GB" sz="1200" b="1" dirty="0">
                <a:solidFill>
                  <a:schemeClr val="tx1"/>
                </a:solidFill>
              </a:rPr>
              <a:t> :</a:t>
            </a:r>
          </a:p>
          <a:p>
            <a:pPr>
              <a:lnSpc>
                <a:spcPct val="150000"/>
              </a:lnSpc>
            </a:pPr>
            <a:r>
              <a:rPr lang="en-GB" sz="1200" b="1" dirty="0">
                <a:solidFill>
                  <a:schemeClr val="tx1"/>
                </a:solidFill>
              </a:rPr>
              <a:t>………………………………………………………………………………………………………………………………………………………………………………………………………………………………………………………………………………………………………………………………………………………………………………………………………………………………………………………………………………………</a:t>
            </a:r>
          </a:p>
          <a:p>
            <a:pPr>
              <a:lnSpc>
                <a:spcPct val="150000"/>
              </a:lnSpc>
            </a:pPr>
            <a:endParaRPr lang="en-GB" sz="1200" b="1" dirty="0">
              <a:solidFill>
                <a:schemeClr val="tx1"/>
              </a:solidFill>
            </a:endParaRP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A9712759-ABA3-19C6-AEFC-FDB1C46BB717}"/>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2501679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8498</TotalTime>
  <Words>9000</Words>
  <Application>Microsoft Office PowerPoint</Application>
  <PresentationFormat>On-screen Show (4:3)</PresentationFormat>
  <Paragraphs>1939</Paragraphs>
  <Slides>76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Calibri Light</vt:lpstr>
      <vt:lpstr>Cambria Math</vt:lpstr>
      <vt:lpstr>ReithSans</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20</cp:revision>
  <dcterms:created xsi:type="dcterms:W3CDTF">2023-05-15T10:20:51Z</dcterms:created>
  <dcterms:modified xsi:type="dcterms:W3CDTF">2023-09-24T21:15:15Z</dcterms:modified>
</cp:coreProperties>
</file>