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87" r:id="rId2"/>
    <p:sldId id="257" r:id="rId3"/>
    <p:sldId id="388"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343" r:id="rId24"/>
    <p:sldId id="357" r:id="rId25"/>
    <p:sldId id="359" r:id="rId26"/>
    <p:sldId id="375" r:id="rId27"/>
    <p:sldId id="376" r:id="rId28"/>
    <p:sldId id="377" r:id="rId29"/>
    <p:sldId id="372" r:id="rId30"/>
    <p:sldId id="378" r:id="rId31"/>
    <p:sldId id="379" r:id="rId32"/>
    <p:sldId id="369" r:id="rId33"/>
    <p:sldId id="371" r:id="rId34"/>
    <p:sldId id="368" r:id="rId35"/>
    <p:sldId id="380" r:id="rId36"/>
    <p:sldId id="374" r:id="rId37"/>
    <p:sldId id="384" r:id="rId38"/>
    <p:sldId id="381" r:id="rId39"/>
    <p:sldId id="385" r:id="rId40"/>
    <p:sldId id="382" r:id="rId41"/>
    <p:sldId id="383" r:id="rId42"/>
    <p:sldId id="409" r:id="rId43"/>
    <p:sldId id="410" r:id="rId44"/>
    <p:sldId id="363" r:id="rId45"/>
    <p:sldId id="411" r:id="rId46"/>
    <p:sldId id="412" r:id="rId47"/>
    <p:sldId id="413" r:id="rId48"/>
    <p:sldId id="414" r:id="rId49"/>
    <p:sldId id="415" r:id="rId50"/>
    <p:sldId id="416" r:id="rId51"/>
    <p:sldId id="417" r:id="rId52"/>
    <p:sldId id="370" r:id="rId53"/>
    <p:sldId id="373" r:id="rId54"/>
    <p:sldId id="418" r:id="rId55"/>
    <p:sldId id="419" r:id="rId56"/>
    <p:sldId id="420" r:id="rId57"/>
    <p:sldId id="421" r:id="rId58"/>
    <p:sldId id="422" r:id="rId59"/>
    <p:sldId id="423" r:id="rId60"/>
    <p:sldId id="555" r:id="rId61"/>
    <p:sldId id="556" r:id="rId62"/>
    <p:sldId id="557" r:id="rId63"/>
    <p:sldId id="558" r:id="rId64"/>
    <p:sldId id="559" r:id="rId65"/>
    <p:sldId id="567" r:id="rId66"/>
    <p:sldId id="568" r:id="rId67"/>
    <p:sldId id="560" r:id="rId68"/>
    <p:sldId id="561" r:id="rId69"/>
    <p:sldId id="527" r:id="rId70"/>
    <p:sldId id="563" r:id="rId71"/>
    <p:sldId id="569" r:id="rId72"/>
    <p:sldId id="564" r:id="rId73"/>
    <p:sldId id="570" r:id="rId74"/>
    <p:sldId id="571" r:id="rId75"/>
    <p:sldId id="572" r:id="rId76"/>
    <p:sldId id="573" r:id="rId77"/>
    <p:sldId id="575" r:id="rId78"/>
    <p:sldId id="576" r:id="rId79"/>
    <p:sldId id="588" r:id="rId80"/>
    <p:sldId id="577" r:id="rId81"/>
    <p:sldId id="578" r:id="rId82"/>
    <p:sldId id="579" r:id="rId83"/>
    <p:sldId id="582" r:id="rId84"/>
    <p:sldId id="596" r:id="rId85"/>
    <p:sldId id="584" r:id="rId86"/>
    <p:sldId id="585" r:id="rId87"/>
    <p:sldId id="586" r:id="rId88"/>
    <p:sldId id="595" r:id="rId89"/>
    <p:sldId id="594" r:id="rId90"/>
    <p:sldId id="386" r:id="rId91"/>
    <p:sldId id="348" r:id="rId92"/>
    <p:sldId id="349" r:id="rId93"/>
    <p:sldId id="347" r:id="rId94"/>
    <p:sldId id="360" r:id="rId95"/>
    <p:sldId id="361" r:id="rId96"/>
    <p:sldId id="362" r:id="rId97"/>
    <p:sldId id="366" r:id="rId98"/>
    <p:sldId id="367" r:id="rId99"/>
    <p:sldId id="340" r:id="rId100"/>
    <p:sldId id="341" r:id="rId101"/>
    <p:sldId id="342" r:id="rId102"/>
    <p:sldId id="345" r:id="rId103"/>
    <p:sldId id="354" r:id="rId104"/>
    <p:sldId id="355" r:id="rId105"/>
    <p:sldId id="356" r:id="rId106"/>
    <p:sldId id="389" r:id="rId10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35D72-8B92-46F2-BBD0-6548E409162D}" v="9" dt="2023-11-12T21:58:02.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0"/>
  </p:normalViewPr>
  <p:slideViewPr>
    <p:cSldViewPr snapToGrid="0">
      <p:cViewPr varScale="1">
        <p:scale>
          <a:sx n="86" d="100"/>
          <a:sy n="86" d="100"/>
        </p:scale>
        <p:origin x="31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ACD35D72-8B92-46F2-BBD0-6548E409162D}"/>
    <pc:docChg chg="custSel delSld modSld sldOrd">
      <pc:chgData name="Derrick Venning" userId="6ef9305461909ead" providerId="LiveId" clId="{ACD35D72-8B92-46F2-BBD0-6548E409162D}" dt="2023-11-12T21:58:51.480" v="91" actId="20577"/>
      <pc:docMkLst>
        <pc:docMk/>
      </pc:docMkLst>
      <pc:sldChg chg="del">
        <pc:chgData name="Derrick Venning" userId="6ef9305461909ead" providerId="LiveId" clId="{ACD35D72-8B92-46F2-BBD0-6548E409162D}" dt="2023-11-12T21:43:33.383" v="66" actId="2696"/>
        <pc:sldMkLst>
          <pc:docMk/>
          <pc:sldMk cId="2791810894" sldId="256"/>
        </pc:sldMkLst>
      </pc:sldChg>
      <pc:sldChg chg="addSp delSp modSp mod">
        <pc:chgData name="Derrick Venning" userId="6ef9305461909ead" providerId="LiveId" clId="{ACD35D72-8B92-46F2-BBD0-6548E409162D}" dt="2023-11-12T21:43:12.379" v="64" actId="478"/>
        <pc:sldMkLst>
          <pc:docMk/>
          <pc:sldMk cId="1139688185" sldId="257"/>
        </pc:sldMkLst>
        <pc:spChg chg="del">
          <ac:chgData name="Derrick Venning" userId="6ef9305461909ead" providerId="LiveId" clId="{ACD35D72-8B92-46F2-BBD0-6548E409162D}" dt="2023-11-12T21:43:12.379" v="64" actId="478"/>
          <ac:spMkLst>
            <pc:docMk/>
            <pc:sldMk cId="1139688185" sldId="257"/>
            <ac:spMk id="2" creationId="{09A096BB-3A7E-B87A-B819-0C0E2AC1F8DB}"/>
          </ac:spMkLst>
        </pc:spChg>
        <pc:graphicFrameChg chg="add mod">
          <ac:chgData name="Derrick Venning" userId="6ef9305461909ead" providerId="LiveId" clId="{ACD35D72-8B92-46F2-BBD0-6548E409162D}" dt="2023-11-12T21:42:47.345" v="61" actId="1076"/>
          <ac:graphicFrameMkLst>
            <pc:docMk/>
            <pc:sldMk cId="1139688185" sldId="257"/>
            <ac:graphicFrameMk id="3" creationId="{B2203382-56B9-1BE9-1A8D-39AC170783BC}"/>
          </ac:graphicFrameMkLst>
        </pc:graphicFrameChg>
        <pc:graphicFrameChg chg="del">
          <ac:chgData name="Derrick Venning" userId="6ef9305461909ead" providerId="LiveId" clId="{ACD35D72-8B92-46F2-BBD0-6548E409162D}" dt="2023-11-12T21:42:42.111" v="59" actId="478"/>
          <ac:graphicFrameMkLst>
            <pc:docMk/>
            <pc:sldMk cId="1139688185" sldId="257"/>
            <ac:graphicFrameMk id="6" creationId="{7FFA2D90-58A7-CAF5-5936-A77DCE3C1B06}"/>
          </ac:graphicFrameMkLst>
        </pc:graphicFrameChg>
        <pc:graphicFrameChg chg="add mod">
          <ac:chgData name="Derrick Venning" userId="6ef9305461909ead" providerId="LiveId" clId="{ACD35D72-8B92-46F2-BBD0-6548E409162D}" dt="2023-11-12T21:43:03.741" v="63" actId="1076"/>
          <ac:graphicFrameMkLst>
            <pc:docMk/>
            <pc:sldMk cId="1139688185" sldId="257"/>
            <ac:graphicFrameMk id="8" creationId="{FAC34F61-92B5-4729-EC40-A2179CE1C9B8}"/>
          </ac:graphicFrameMkLst>
        </pc:graphicFrameChg>
      </pc:sldChg>
      <pc:sldChg chg="del">
        <pc:chgData name="Derrick Venning" userId="6ef9305461909ead" providerId="LiveId" clId="{ACD35D72-8B92-46F2-BBD0-6548E409162D}" dt="2023-11-12T21:42:29.170" v="58" actId="2696"/>
        <pc:sldMkLst>
          <pc:docMk/>
          <pc:sldMk cId="2384487569" sldId="339"/>
        </pc:sldMkLst>
      </pc:sldChg>
      <pc:sldChg chg="delSp mod">
        <pc:chgData name="Derrick Venning" userId="6ef9305461909ead" providerId="LiveId" clId="{ACD35D72-8B92-46F2-BBD0-6548E409162D}" dt="2023-11-12T21:44:53.133" v="75" actId="478"/>
        <pc:sldMkLst>
          <pc:docMk/>
          <pc:sldMk cId="3357445200" sldId="340"/>
        </pc:sldMkLst>
        <pc:spChg chg="del">
          <ac:chgData name="Derrick Venning" userId="6ef9305461909ead" providerId="LiveId" clId="{ACD35D72-8B92-46F2-BBD0-6548E409162D}" dt="2023-11-12T21:44:53.133" v="75" actId="478"/>
          <ac:spMkLst>
            <pc:docMk/>
            <pc:sldMk cId="3357445200" sldId="340"/>
            <ac:spMk id="6" creationId="{52A3C67E-2F06-BA91-AE17-1FBCFCF91E55}"/>
          </ac:spMkLst>
        </pc:spChg>
      </pc:sldChg>
      <pc:sldChg chg="delSp mod">
        <pc:chgData name="Derrick Venning" userId="6ef9305461909ead" providerId="LiveId" clId="{ACD35D72-8B92-46F2-BBD0-6548E409162D}" dt="2023-11-12T21:44:48.635" v="74" actId="478"/>
        <pc:sldMkLst>
          <pc:docMk/>
          <pc:sldMk cId="2844343129" sldId="341"/>
        </pc:sldMkLst>
        <pc:spChg chg="del">
          <ac:chgData name="Derrick Venning" userId="6ef9305461909ead" providerId="LiveId" clId="{ACD35D72-8B92-46F2-BBD0-6548E409162D}" dt="2023-11-12T21:44:48.635" v="74" actId="478"/>
          <ac:spMkLst>
            <pc:docMk/>
            <pc:sldMk cId="2844343129" sldId="341"/>
            <ac:spMk id="6" creationId="{DCFADF8F-27CE-8C37-D51B-210714319EE5}"/>
          </ac:spMkLst>
        </pc:spChg>
      </pc:sldChg>
      <pc:sldChg chg="delSp mod">
        <pc:chgData name="Derrick Venning" userId="6ef9305461909ead" providerId="LiveId" clId="{ACD35D72-8B92-46F2-BBD0-6548E409162D}" dt="2023-11-12T21:44:43.834" v="73" actId="478"/>
        <pc:sldMkLst>
          <pc:docMk/>
          <pc:sldMk cId="554824113" sldId="342"/>
        </pc:sldMkLst>
        <pc:spChg chg="del">
          <ac:chgData name="Derrick Venning" userId="6ef9305461909ead" providerId="LiveId" clId="{ACD35D72-8B92-46F2-BBD0-6548E409162D}" dt="2023-11-12T21:44:43.834" v="73" actId="478"/>
          <ac:spMkLst>
            <pc:docMk/>
            <pc:sldMk cId="554824113" sldId="342"/>
            <ac:spMk id="6" creationId="{F147F277-016D-0F99-C6ED-9B9E6E303337}"/>
          </ac:spMkLst>
        </pc:spChg>
      </pc:sldChg>
      <pc:sldChg chg="addSp modSp mod ord">
        <pc:chgData name="Derrick Venning" userId="6ef9305461909ead" providerId="LiveId" clId="{ACD35D72-8B92-46F2-BBD0-6548E409162D}" dt="2023-11-12T21:43:40.639" v="68"/>
        <pc:sldMkLst>
          <pc:docMk/>
          <pc:sldMk cId="197265666" sldId="343"/>
        </pc:sldMkLst>
        <pc:spChg chg="mod">
          <ac:chgData name="Derrick Venning" userId="6ef9305461909ead" providerId="LiveId" clId="{ACD35D72-8B92-46F2-BBD0-6548E409162D}" dt="2023-11-12T21:40:52.146" v="16" actId="1076"/>
          <ac:spMkLst>
            <pc:docMk/>
            <pc:sldMk cId="197265666" sldId="343"/>
            <ac:spMk id="3" creationId="{A5946FD8-530D-6079-402A-1A540B4294FD}"/>
          </ac:spMkLst>
        </pc:spChg>
        <pc:spChg chg="add mod">
          <ac:chgData name="Derrick Venning" userId="6ef9305461909ead" providerId="LiveId" clId="{ACD35D72-8B92-46F2-BBD0-6548E409162D}" dt="2023-11-12T21:40:42.351" v="14" actId="20577"/>
          <ac:spMkLst>
            <pc:docMk/>
            <pc:sldMk cId="197265666" sldId="343"/>
            <ac:spMk id="5" creationId="{93EBF30B-8AAB-2F04-B01D-2F9F28F28521}"/>
          </ac:spMkLst>
        </pc:spChg>
        <pc:spChg chg="mod">
          <ac:chgData name="Derrick Venning" userId="6ef9305461909ead" providerId="LiveId" clId="{ACD35D72-8B92-46F2-BBD0-6548E409162D}" dt="2023-11-12T21:40:49.736" v="15" actId="1076"/>
          <ac:spMkLst>
            <pc:docMk/>
            <pc:sldMk cId="197265666" sldId="343"/>
            <ac:spMk id="6" creationId="{955EFB52-62F8-A86A-FF61-59167841070A}"/>
          </ac:spMkLst>
        </pc:spChg>
      </pc:sldChg>
      <pc:sldChg chg="delSp mod">
        <pc:chgData name="Derrick Venning" userId="6ef9305461909ead" providerId="LiveId" clId="{ACD35D72-8B92-46F2-BBD0-6548E409162D}" dt="2023-11-12T21:44:39.374" v="72" actId="478"/>
        <pc:sldMkLst>
          <pc:docMk/>
          <pc:sldMk cId="408556207" sldId="345"/>
        </pc:sldMkLst>
        <pc:spChg chg="del">
          <ac:chgData name="Derrick Venning" userId="6ef9305461909ead" providerId="LiveId" clId="{ACD35D72-8B92-46F2-BBD0-6548E409162D}" dt="2023-11-12T21:44:39.374" v="72" actId="478"/>
          <ac:spMkLst>
            <pc:docMk/>
            <pc:sldMk cId="408556207" sldId="345"/>
            <ac:spMk id="3" creationId="{A68A3328-CF23-8EB0-CEA0-6F9F4FA95924}"/>
          </ac:spMkLst>
        </pc:spChg>
      </pc:sldChg>
      <pc:sldChg chg="delSp mod">
        <pc:chgData name="Derrick Venning" userId="6ef9305461909ead" providerId="LiveId" clId="{ACD35D72-8B92-46F2-BBD0-6548E409162D}" dt="2023-11-12T21:45:29.526" v="81" actId="478"/>
        <pc:sldMkLst>
          <pc:docMk/>
          <pc:sldMk cId="1860776775" sldId="347"/>
        </pc:sldMkLst>
        <pc:spChg chg="del">
          <ac:chgData name="Derrick Venning" userId="6ef9305461909ead" providerId="LiveId" clId="{ACD35D72-8B92-46F2-BBD0-6548E409162D}" dt="2023-11-12T21:45:29.526" v="81" actId="478"/>
          <ac:spMkLst>
            <pc:docMk/>
            <pc:sldMk cId="1860776775" sldId="347"/>
            <ac:spMk id="8" creationId="{0B7ED2D3-C392-1D0E-1E53-4E1D1D10A5E4}"/>
          </ac:spMkLst>
        </pc:spChg>
      </pc:sldChg>
      <pc:sldChg chg="delSp mod">
        <pc:chgData name="Derrick Venning" userId="6ef9305461909ead" providerId="LiveId" clId="{ACD35D72-8B92-46F2-BBD0-6548E409162D}" dt="2023-11-12T21:45:38.899" v="83" actId="478"/>
        <pc:sldMkLst>
          <pc:docMk/>
          <pc:sldMk cId="3246056895" sldId="348"/>
        </pc:sldMkLst>
        <pc:spChg chg="del">
          <ac:chgData name="Derrick Venning" userId="6ef9305461909ead" providerId="LiveId" clId="{ACD35D72-8B92-46F2-BBD0-6548E409162D}" dt="2023-11-12T21:45:38.899" v="83" actId="478"/>
          <ac:spMkLst>
            <pc:docMk/>
            <pc:sldMk cId="3246056895" sldId="348"/>
            <ac:spMk id="8" creationId="{2F9DE9AA-13B0-898D-A49C-6311589889B8}"/>
          </ac:spMkLst>
        </pc:spChg>
      </pc:sldChg>
      <pc:sldChg chg="delSp mod">
        <pc:chgData name="Derrick Venning" userId="6ef9305461909ead" providerId="LiveId" clId="{ACD35D72-8B92-46F2-BBD0-6548E409162D}" dt="2023-11-12T21:45:34.199" v="82" actId="478"/>
        <pc:sldMkLst>
          <pc:docMk/>
          <pc:sldMk cId="754506461" sldId="349"/>
        </pc:sldMkLst>
        <pc:spChg chg="del">
          <ac:chgData name="Derrick Venning" userId="6ef9305461909ead" providerId="LiveId" clId="{ACD35D72-8B92-46F2-BBD0-6548E409162D}" dt="2023-11-12T21:45:34.199" v="82" actId="478"/>
          <ac:spMkLst>
            <pc:docMk/>
            <pc:sldMk cId="754506461" sldId="349"/>
            <ac:spMk id="8" creationId="{03619E1C-6498-DE1B-8604-567F6768E48A}"/>
          </ac:spMkLst>
        </pc:spChg>
      </pc:sldChg>
      <pc:sldChg chg="del">
        <pc:chgData name="Derrick Venning" userId="6ef9305461909ead" providerId="LiveId" clId="{ACD35D72-8B92-46F2-BBD0-6548E409162D}" dt="2023-11-12T21:44:19.493" v="69" actId="2696"/>
        <pc:sldMkLst>
          <pc:docMk/>
          <pc:sldMk cId="3435140680" sldId="351"/>
        </pc:sldMkLst>
      </pc:sldChg>
      <pc:sldChg chg="delSp mod">
        <pc:chgData name="Derrick Venning" userId="6ef9305461909ead" providerId="LiveId" clId="{ACD35D72-8B92-46F2-BBD0-6548E409162D}" dt="2023-11-12T21:44:26.921" v="70" actId="478"/>
        <pc:sldMkLst>
          <pc:docMk/>
          <pc:sldMk cId="1318219529" sldId="354"/>
        </pc:sldMkLst>
        <pc:spChg chg="del">
          <ac:chgData name="Derrick Venning" userId="6ef9305461909ead" providerId="LiveId" clId="{ACD35D72-8B92-46F2-BBD0-6548E409162D}" dt="2023-11-12T21:44:26.921" v="70" actId="478"/>
          <ac:spMkLst>
            <pc:docMk/>
            <pc:sldMk cId="1318219529" sldId="354"/>
            <ac:spMk id="3" creationId="{A68A3328-CF23-8EB0-CEA0-6F9F4FA95924}"/>
          </ac:spMkLst>
        </pc:spChg>
      </pc:sldChg>
      <pc:sldChg chg="delSp mod">
        <pc:chgData name="Derrick Venning" userId="6ef9305461909ead" providerId="LiveId" clId="{ACD35D72-8B92-46F2-BBD0-6548E409162D}" dt="2023-11-12T21:44:33.212" v="71" actId="478"/>
        <pc:sldMkLst>
          <pc:docMk/>
          <pc:sldMk cId="500702881" sldId="356"/>
        </pc:sldMkLst>
        <pc:spChg chg="del">
          <ac:chgData name="Derrick Venning" userId="6ef9305461909ead" providerId="LiveId" clId="{ACD35D72-8B92-46F2-BBD0-6548E409162D}" dt="2023-11-12T21:44:33.212" v="71" actId="478"/>
          <ac:spMkLst>
            <pc:docMk/>
            <pc:sldMk cId="500702881" sldId="356"/>
            <ac:spMk id="3" creationId="{A68A3328-CF23-8EB0-CEA0-6F9F4FA95924}"/>
          </ac:spMkLst>
        </pc:spChg>
      </pc:sldChg>
      <pc:sldChg chg="delSp mod">
        <pc:chgData name="Derrick Venning" userId="6ef9305461909ead" providerId="LiveId" clId="{ACD35D72-8B92-46F2-BBD0-6548E409162D}" dt="2023-11-12T21:45:24.340" v="80" actId="478"/>
        <pc:sldMkLst>
          <pc:docMk/>
          <pc:sldMk cId="1465953596" sldId="360"/>
        </pc:sldMkLst>
        <pc:spChg chg="del">
          <ac:chgData name="Derrick Venning" userId="6ef9305461909ead" providerId="LiveId" clId="{ACD35D72-8B92-46F2-BBD0-6548E409162D}" dt="2023-11-12T21:45:24.340" v="80" actId="478"/>
          <ac:spMkLst>
            <pc:docMk/>
            <pc:sldMk cId="1465953596" sldId="360"/>
            <ac:spMk id="8" creationId="{0B7ED2D3-C392-1D0E-1E53-4E1D1D10A5E4}"/>
          </ac:spMkLst>
        </pc:spChg>
      </pc:sldChg>
      <pc:sldChg chg="delSp mod">
        <pc:chgData name="Derrick Venning" userId="6ef9305461909ead" providerId="LiveId" clId="{ACD35D72-8B92-46F2-BBD0-6548E409162D}" dt="2023-11-12T21:45:19.922" v="79" actId="478"/>
        <pc:sldMkLst>
          <pc:docMk/>
          <pc:sldMk cId="1057660926" sldId="361"/>
        </pc:sldMkLst>
        <pc:spChg chg="del">
          <ac:chgData name="Derrick Venning" userId="6ef9305461909ead" providerId="LiveId" clId="{ACD35D72-8B92-46F2-BBD0-6548E409162D}" dt="2023-11-12T21:45:19.922" v="79" actId="478"/>
          <ac:spMkLst>
            <pc:docMk/>
            <pc:sldMk cId="1057660926" sldId="361"/>
            <ac:spMk id="8" creationId="{0B7ED2D3-C392-1D0E-1E53-4E1D1D10A5E4}"/>
          </ac:spMkLst>
        </pc:spChg>
      </pc:sldChg>
      <pc:sldChg chg="delSp mod">
        <pc:chgData name="Derrick Venning" userId="6ef9305461909ead" providerId="LiveId" clId="{ACD35D72-8B92-46F2-BBD0-6548E409162D}" dt="2023-11-12T21:45:13.680" v="78" actId="478"/>
        <pc:sldMkLst>
          <pc:docMk/>
          <pc:sldMk cId="2217728863" sldId="362"/>
        </pc:sldMkLst>
        <pc:spChg chg="del">
          <ac:chgData name="Derrick Venning" userId="6ef9305461909ead" providerId="LiveId" clId="{ACD35D72-8B92-46F2-BBD0-6548E409162D}" dt="2023-11-12T21:45:13.680" v="78" actId="478"/>
          <ac:spMkLst>
            <pc:docMk/>
            <pc:sldMk cId="2217728863" sldId="362"/>
            <ac:spMk id="8" creationId="{0B7ED2D3-C392-1D0E-1E53-4E1D1D10A5E4}"/>
          </ac:spMkLst>
        </pc:spChg>
      </pc:sldChg>
      <pc:sldChg chg="delSp modSp del mod">
        <pc:chgData name="Derrick Venning" userId="6ef9305461909ead" providerId="LiveId" clId="{ACD35D72-8B92-46F2-BBD0-6548E409162D}" dt="2023-11-12T21:43:19.082" v="65" actId="2696"/>
        <pc:sldMkLst>
          <pc:docMk/>
          <pc:sldMk cId="2595572012" sldId="365"/>
        </pc:sldMkLst>
        <pc:spChg chg="del">
          <ac:chgData name="Derrick Venning" userId="6ef9305461909ead" providerId="LiveId" clId="{ACD35D72-8B92-46F2-BBD0-6548E409162D}" dt="2023-11-12T21:39:45.489" v="0" actId="478"/>
          <ac:spMkLst>
            <pc:docMk/>
            <pc:sldMk cId="2595572012" sldId="365"/>
            <ac:spMk id="5" creationId="{0E698072-9D5B-C20D-B379-30397BB52267}"/>
          </ac:spMkLst>
        </pc:spChg>
        <pc:graphicFrameChg chg="mod">
          <ac:chgData name="Derrick Venning" userId="6ef9305461909ead" providerId="LiveId" clId="{ACD35D72-8B92-46F2-BBD0-6548E409162D}" dt="2023-11-12T21:39:49.321" v="1" actId="1076"/>
          <ac:graphicFrameMkLst>
            <pc:docMk/>
            <pc:sldMk cId="2595572012" sldId="365"/>
            <ac:graphicFrameMk id="7" creationId="{64AE316A-1F53-8704-D0B1-98D34F0BDDA6}"/>
          </ac:graphicFrameMkLst>
        </pc:graphicFrameChg>
        <pc:graphicFrameChg chg="mod">
          <ac:chgData name="Derrick Venning" userId="6ef9305461909ead" providerId="LiveId" clId="{ACD35D72-8B92-46F2-BBD0-6548E409162D}" dt="2023-11-12T21:39:52.686" v="2" actId="1076"/>
          <ac:graphicFrameMkLst>
            <pc:docMk/>
            <pc:sldMk cId="2595572012" sldId="365"/>
            <ac:graphicFrameMk id="8" creationId="{CF6A6999-87CC-CB61-49FE-065929B16A70}"/>
          </ac:graphicFrameMkLst>
        </pc:graphicFrameChg>
      </pc:sldChg>
      <pc:sldChg chg="delSp mod">
        <pc:chgData name="Derrick Venning" userId="6ef9305461909ead" providerId="LiveId" clId="{ACD35D72-8B92-46F2-BBD0-6548E409162D}" dt="2023-11-12T21:45:03.754" v="77" actId="478"/>
        <pc:sldMkLst>
          <pc:docMk/>
          <pc:sldMk cId="3726991660" sldId="366"/>
        </pc:sldMkLst>
        <pc:spChg chg="del">
          <ac:chgData name="Derrick Venning" userId="6ef9305461909ead" providerId="LiveId" clId="{ACD35D72-8B92-46F2-BBD0-6548E409162D}" dt="2023-11-12T21:45:03.754" v="77" actId="478"/>
          <ac:spMkLst>
            <pc:docMk/>
            <pc:sldMk cId="3726991660" sldId="366"/>
            <ac:spMk id="8" creationId="{0B7ED2D3-C392-1D0E-1E53-4E1D1D10A5E4}"/>
          </ac:spMkLst>
        </pc:spChg>
      </pc:sldChg>
      <pc:sldChg chg="delSp mod">
        <pc:chgData name="Derrick Venning" userId="6ef9305461909ead" providerId="LiveId" clId="{ACD35D72-8B92-46F2-BBD0-6548E409162D}" dt="2023-11-12T21:44:58.303" v="76" actId="478"/>
        <pc:sldMkLst>
          <pc:docMk/>
          <pc:sldMk cId="2554057753" sldId="367"/>
        </pc:sldMkLst>
        <pc:spChg chg="del">
          <ac:chgData name="Derrick Venning" userId="6ef9305461909ead" providerId="LiveId" clId="{ACD35D72-8B92-46F2-BBD0-6548E409162D}" dt="2023-11-12T21:44:58.303" v="76" actId="478"/>
          <ac:spMkLst>
            <pc:docMk/>
            <pc:sldMk cId="2554057753" sldId="367"/>
            <ac:spMk id="8" creationId="{0B7ED2D3-C392-1D0E-1E53-4E1D1D10A5E4}"/>
          </ac:spMkLst>
        </pc:spChg>
      </pc:sldChg>
      <pc:sldChg chg="delSp mod">
        <pc:chgData name="Derrick Venning" userId="6ef9305461909ead" providerId="LiveId" clId="{ACD35D72-8B92-46F2-BBD0-6548E409162D}" dt="2023-11-12T21:45:43.519" v="84" actId="478"/>
        <pc:sldMkLst>
          <pc:docMk/>
          <pc:sldMk cId="3917925366" sldId="386"/>
        </pc:sldMkLst>
        <pc:spChg chg="del">
          <ac:chgData name="Derrick Venning" userId="6ef9305461909ead" providerId="LiveId" clId="{ACD35D72-8B92-46F2-BBD0-6548E409162D}" dt="2023-11-12T21:45:43.519" v="84" actId="478"/>
          <ac:spMkLst>
            <pc:docMk/>
            <pc:sldMk cId="3917925366" sldId="386"/>
            <ac:spMk id="3" creationId="{A68A3328-CF23-8EB0-CEA0-6F9F4FA95924}"/>
          </ac:spMkLst>
        </pc:spChg>
      </pc:sldChg>
      <pc:sldChg chg="modSp mod">
        <pc:chgData name="Derrick Venning" userId="6ef9305461909ead" providerId="LiveId" clId="{ACD35D72-8B92-46F2-BBD0-6548E409162D}" dt="2023-11-12T21:42:23.828" v="57" actId="20577"/>
        <pc:sldMkLst>
          <pc:docMk/>
          <pc:sldMk cId="467385092" sldId="387"/>
        </pc:sldMkLst>
        <pc:spChg chg="mod">
          <ac:chgData name="Derrick Venning" userId="6ef9305461909ead" providerId="LiveId" clId="{ACD35D72-8B92-46F2-BBD0-6548E409162D}" dt="2023-11-12T21:42:23.828" v="57" actId="20577"/>
          <ac:spMkLst>
            <pc:docMk/>
            <pc:sldMk cId="467385092" sldId="387"/>
            <ac:spMk id="7" creationId="{00000000-0000-0000-0000-000000000000}"/>
          </ac:spMkLst>
        </pc:spChg>
      </pc:sldChg>
      <pc:sldChg chg="modSp mod">
        <pc:chgData name="Derrick Venning" userId="6ef9305461909ead" providerId="LiveId" clId="{ACD35D72-8B92-46F2-BBD0-6548E409162D}" dt="2023-11-12T21:58:41.788" v="88" actId="1076"/>
        <pc:sldMkLst>
          <pc:docMk/>
          <pc:sldMk cId="4140005893" sldId="555"/>
        </pc:sldMkLst>
        <pc:spChg chg="mod">
          <ac:chgData name="Derrick Venning" userId="6ef9305461909ead" providerId="LiveId" clId="{ACD35D72-8B92-46F2-BBD0-6548E409162D}" dt="2023-11-12T21:58:41.788" v="88" actId="1076"/>
          <ac:spMkLst>
            <pc:docMk/>
            <pc:sldMk cId="4140005893" sldId="555"/>
            <ac:spMk id="3" creationId="{A5946FD8-530D-6079-402A-1A540B4294FD}"/>
          </ac:spMkLst>
        </pc:spChg>
        <pc:spChg chg="mod">
          <ac:chgData name="Derrick Venning" userId="6ef9305461909ead" providerId="LiveId" clId="{ACD35D72-8B92-46F2-BBD0-6548E409162D}" dt="2023-11-12T21:58:26.569" v="87" actId="20577"/>
          <ac:spMkLst>
            <pc:docMk/>
            <pc:sldMk cId="4140005893" sldId="555"/>
            <ac:spMk id="5" creationId="{0E698072-9D5B-C20D-B379-30397BB52267}"/>
          </ac:spMkLst>
        </pc:spChg>
      </pc:sldChg>
      <pc:sldChg chg="modSp mod">
        <pc:chgData name="Derrick Venning" userId="6ef9305461909ead" providerId="LiveId" clId="{ACD35D72-8B92-46F2-BBD0-6548E409162D}" dt="2023-11-12T21:58:51.480" v="91" actId="20577"/>
        <pc:sldMkLst>
          <pc:docMk/>
          <pc:sldMk cId="4172703050" sldId="575"/>
        </pc:sldMkLst>
        <pc:spChg chg="mod">
          <ac:chgData name="Derrick Venning" userId="6ef9305461909ead" providerId="LiveId" clId="{ACD35D72-8B92-46F2-BBD0-6548E409162D}" dt="2023-11-12T21:58:51.480" v="91" actId="20577"/>
          <ac:spMkLst>
            <pc:docMk/>
            <pc:sldMk cId="4172703050" sldId="575"/>
            <ac:spMk id="5" creationId="{0E698072-9D5B-C20D-B379-30397BB5226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3DE815-77D9-4451-B994-3B6BCFA6B2CF}"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3DE815-77D9-4451-B994-3B6BCFA6B2CF}"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3DE815-77D9-4451-B994-3B6BCFA6B2CF}" type="datetimeFigureOut">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3DE815-77D9-4451-B994-3B6BCFA6B2CF}" type="datetimeFigureOut">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E815-77D9-4451-B994-3B6BCFA6B2CF}" type="datetimeFigureOut">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DE815-77D9-4451-B994-3B6BCFA6B2CF}" type="datetimeFigureOut">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microsoft.com/office/2007/relationships/hdphoto" Target="../media/hdphoto15.wdp"/></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6.pn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0.png"/><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71.png"/></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(TRIPLE TEACHER BOOKLET)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46738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AutoNum type="arabicPeriod"/>
            </a:pPr>
            <a:r>
              <a:rPr lang="en-GB" sz="1200" dirty="0"/>
              <a:t>Light rays can ‘bounce’ off some surfaces. Is this refraction, reflection or diffraction? </a:t>
            </a:r>
          </a:p>
          <a:p>
            <a:pPr>
              <a:lnSpc>
                <a:spcPct val="150000"/>
              </a:lnSpc>
            </a:pPr>
            <a:r>
              <a:rPr lang="en-GB" sz="1200" dirty="0"/>
              <a:t>………………………………………………………………………………………………………………………………………………………….</a:t>
            </a:r>
          </a:p>
          <a:p>
            <a:pPr>
              <a:lnSpc>
                <a:spcPct val="150000"/>
              </a:lnSpc>
            </a:pPr>
            <a:r>
              <a:rPr lang="en-GB" sz="1200" dirty="0"/>
              <a:t>2.  Which law states that angle of incidence equals the angle of reflection?</a:t>
            </a:r>
          </a:p>
          <a:p>
            <a:pPr>
              <a:lnSpc>
                <a:spcPct val="150000"/>
              </a:lnSpc>
            </a:pPr>
            <a:r>
              <a:rPr lang="en-GB" sz="1200" dirty="0"/>
              <a:t>………………………………………………………………………………………………………………………………………………………….3.  Light rays can change direction when they enter a medium with a different density. Is this refraction, reflection or diffraction? </a:t>
            </a:r>
          </a:p>
          <a:p>
            <a:pPr>
              <a:lnSpc>
                <a:spcPct val="150000"/>
              </a:lnSpc>
            </a:pPr>
            <a:r>
              <a:rPr lang="en-GB" sz="1200" dirty="0"/>
              <a:t>………………………………………………………………………………………………………………………………………………………….4. Name the line that is at a right angle to the surface. ………………………………………………………………………………………………………………………………………………………….</a:t>
            </a:r>
          </a:p>
          <a:p>
            <a:pPr>
              <a:lnSpc>
                <a:spcPct val="150000"/>
              </a:lnSpc>
            </a:pPr>
            <a:r>
              <a:rPr lang="en-GB" sz="1200" dirty="0"/>
              <a:t>5. Which type of reflection occurs at a smooth and flat surface?</a:t>
            </a:r>
          </a:p>
          <a:p>
            <a:pPr>
              <a:lnSpc>
                <a:spcPct val="150000"/>
              </a:lnSpc>
            </a:pPr>
            <a:r>
              <a:rPr lang="en-GB" sz="1200" dirty="0"/>
              <a:t>………………………………………………………………………………………………………………………………………………………….</a:t>
            </a:r>
          </a:p>
          <a:p>
            <a:pPr>
              <a:lnSpc>
                <a:spcPct val="150000"/>
              </a:lnSpc>
            </a:pPr>
            <a:r>
              <a:rPr lang="en-GB" sz="1200" dirty="0"/>
              <a:t>6. Which type of reflection occurs at a rough surface?</a:t>
            </a:r>
          </a:p>
          <a:p>
            <a:pPr>
              <a:lnSpc>
                <a:spcPct val="150000"/>
              </a:lnSpc>
            </a:pPr>
            <a:r>
              <a:rPr lang="en-GB" sz="1200" dirty="0"/>
              <a:t>………………………………………………………………………………………………………………………………………………………….</a:t>
            </a:r>
          </a:p>
          <a:p>
            <a:pPr>
              <a:lnSpc>
                <a:spcPct val="150000"/>
              </a:lnSpc>
            </a:pPr>
            <a:r>
              <a:rPr lang="en-GB" sz="1200" dirty="0"/>
              <a:t>7.  If the angle of incidence is 65 degrees, what will be the angle of reflection? ………………………………………………………………………………………………………………………………………………………….</a:t>
            </a:r>
          </a:p>
          <a:p>
            <a:pPr>
              <a:lnSpc>
                <a:spcPct val="150000"/>
              </a:lnSpc>
            </a:pPr>
            <a:r>
              <a:rPr lang="en-GB" sz="1200" dirty="0"/>
              <a:t>8. Light rays change direction when they enter a more dense material. What is the name of this phenomena?   ……………………………………………………………………….…………………………………………………………</a:t>
            </a:r>
          </a:p>
          <a:p>
            <a:pPr>
              <a:lnSpc>
                <a:spcPct val="150000"/>
              </a:lnSpc>
            </a:pPr>
            <a:r>
              <a:rPr lang="en-GB" sz="1200" dirty="0"/>
              <a:t>9. When studying reflection and refraction, we always draw a line at a right angle to the surface. What do we call this line?   ………………………………………………………………………………………………………………</a:t>
            </a:r>
          </a:p>
          <a:p>
            <a:pPr marL="228600" indent="-228600">
              <a:lnSpc>
                <a:spcPct val="150000"/>
              </a:lnSpc>
              <a:buAutoNum type="arabicPeriod" startAt="10"/>
            </a:pPr>
            <a:r>
              <a:rPr lang="en-GB" sz="1200" dirty="0"/>
              <a:t>Mirrors have a smooth and flat surface. What type of reflection do they use? </a:t>
            </a:r>
          </a:p>
          <a:p>
            <a:pPr>
              <a:lnSpc>
                <a:spcPct val="150000"/>
              </a:lnSpc>
            </a:pPr>
            <a:r>
              <a:rPr lang="en-GB" sz="1200" dirty="0"/>
              <a:t>………………………………………………………………………………………………………………………………………………………….</a:t>
            </a:r>
          </a:p>
          <a:p>
            <a:pPr marL="228600" indent="-228600">
              <a:lnSpc>
                <a:spcPct val="150000"/>
              </a:lnSpc>
              <a:buAutoNum type="arabicPeriod" startAt="11"/>
            </a:pPr>
            <a:r>
              <a:rPr lang="en-GB" sz="1200" dirty="0"/>
              <a:t>Reflection light rays also happens on rough surfaces. Which type of reflection would occur?</a:t>
            </a:r>
          </a:p>
          <a:p>
            <a:pPr>
              <a:lnSpc>
                <a:spcPct val="150000"/>
              </a:lnSpc>
            </a:pPr>
            <a:r>
              <a:rPr lang="en-GB" sz="1200" dirty="0"/>
              <a:t>………………………………………………………………………………………………………………………………………………………….</a:t>
            </a:r>
          </a:p>
          <a:p>
            <a:pPr marL="228600" indent="-228600">
              <a:lnSpc>
                <a:spcPct val="150000"/>
              </a:lnSpc>
              <a:buAutoNum type="arabicPeriod" startAt="12"/>
            </a:pPr>
            <a:r>
              <a:rPr lang="en-GB" sz="1200" dirty="0"/>
              <a:t>Do light rays move towards or away from the Normal when they enter a more dense material?</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Tree>
    <p:extLst>
      <p:ext uri="{BB962C8B-B14F-4D97-AF65-F5344CB8AC3E}">
        <p14:creationId xmlns:p14="http://schemas.microsoft.com/office/powerpoint/2010/main" val="3213577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Tree>
    <p:extLst>
      <p:ext uri="{BB962C8B-B14F-4D97-AF65-F5344CB8AC3E}">
        <p14:creationId xmlns:p14="http://schemas.microsoft.com/office/powerpoint/2010/main" val="2844343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Tree>
    <p:extLst>
      <p:ext uri="{BB962C8B-B14F-4D97-AF65-F5344CB8AC3E}">
        <p14:creationId xmlns:p14="http://schemas.microsoft.com/office/powerpoint/2010/main" val="554824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4085562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1318219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3383337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500702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106</a:t>
            </a:fld>
            <a:endParaRPr lang="en-GB"/>
          </a:p>
        </p:txBody>
      </p:sp>
    </p:spTree>
    <p:extLst>
      <p:ext uri="{BB962C8B-B14F-4D97-AF65-F5344CB8AC3E}">
        <p14:creationId xmlns:p14="http://schemas.microsoft.com/office/powerpoint/2010/main" val="378979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Required Practical – Light</a:t>
                      </a:r>
                    </a:p>
                    <a:p>
                      <a:pPr>
                        <a:lnSpc>
                          <a:spcPct val="150000"/>
                        </a:lnSpc>
                      </a:pPr>
                      <a:r>
                        <a:rPr lang="en-GB" sz="1200" b="1" u="sng" dirty="0">
                          <a:solidFill>
                            <a:schemeClr val="tx1"/>
                          </a:solidFill>
                        </a:rPr>
                        <a:t>Aim of the experiment</a:t>
                      </a:r>
                    </a:p>
                    <a:p>
                      <a:pPr>
                        <a:lnSpc>
                          <a:spcPct val="150000"/>
                        </a:lnSpc>
                      </a:pPr>
                      <a:r>
                        <a:rPr lang="en-GB" sz="1200" b="0" u="none" dirty="0">
                          <a:solidFill>
                            <a:schemeClr val="tx1"/>
                          </a:solidFill>
                        </a:rPr>
                        <a:t>To investigate the reflection of light by different types of surface, and the refraction of light by different substances.</a:t>
                      </a:r>
                    </a:p>
                    <a:p>
                      <a:pPr>
                        <a:lnSpc>
                          <a:spcPct val="150000"/>
                        </a:lnSpc>
                      </a:pPr>
                      <a:r>
                        <a:rPr lang="en-GB" sz="1200" b="1" u="sng" dirty="0">
                          <a:solidFill>
                            <a:schemeClr val="tx1"/>
                          </a:solidFill>
                        </a:rPr>
                        <a:t>Method</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marL="228600" indent="-228600">
                        <a:lnSpc>
                          <a:spcPct val="150000"/>
                        </a:lnSpc>
                        <a:buFont typeface="+mj-lt"/>
                        <a:buAutoNum type="arabicPeriod"/>
                      </a:pPr>
                      <a:r>
                        <a:rPr lang="en-GB" sz="1200" b="0" u="none" dirty="0">
                          <a:solidFill>
                            <a:schemeClr val="tx1"/>
                          </a:solidFill>
                        </a:rPr>
                        <a:t>Set up a ray box, slit and lens so that a narrow ray of light is produced.</a:t>
                      </a:r>
                    </a:p>
                    <a:p>
                      <a:pPr marL="228600" indent="-228600">
                        <a:lnSpc>
                          <a:spcPct val="150000"/>
                        </a:lnSpc>
                        <a:buFont typeface="+mj-lt"/>
                        <a:buAutoNum type="arabicPeriod"/>
                      </a:pPr>
                      <a:r>
                        <a:rPr lang="en-GB" sz="1200" b="0" u="none" dirty="0">
                          <a:solidFill>
                            <a:schemeClr val="tx1"/>
                          </a:solidFill>
                        </a:rPr>
                        <a:t>Place a 30 centimetre (cm) ruler near the middle of a piece of plain A3 paper. Draw a straight line parallel to its longer sides. Use a protractor to draw a second line at right angles to this line. Label this line with an ‘N’ for ‘normal’.</a:t>
                      </a:r>
                    </a:p>
                    <a:p>
                      <a:pPr marL="228600" indent="-228600">
                        <a:lnSpc>
                          <a:spcPct val="150000"/>
                        </a:lnSpc>
                        <a:buFont typeface="+mj-lt"/>
                        <a:buAutoNum type="arabicPeriod"/>
                      </a:pPr>
                      <a:r>
                        <a:rPr lang="en-GB" sz="1200" b="0" u="none" dirty="0">
                          <a:solidFill>
                            <a:schemeClr val="tx1"/>
                          </a:solidFill>
                        </a:rPr>
                        <a:t>Place the longest side of a rectangular acrylic polymer block against the first line. With the normal near the middle of the block, carefully draw around the block without moving it.</a:t>
                      </a:r>
                    </a:p>
                    <a:p>
                      <a:pPr marL="228600" indent="-228600">
                        <a:lnSpc>
                          <a:spcPct val="150000"/>
                        </a:lnSpc>
                        <a:buFont typeface="+mj-lt"/>
                        <a:buAutoNum type="arabicPeriod"/>
                      </a:pPr>
                      <a:r>
                        <a:rPr lang="en-GB" sz="1200" b="0" u="none" dirty="0">
                          <a:solidFill>
                            <a:schemeClr val="tx1"/>
                          </a:solidFill>
                        </a:rPr>
                        <a:t>Use the ray box to shine a ray of light at the point where the normal meets the block. This is the incident ray.</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block&#10;&#10;Description automatically generated">
            <a:extLst>
              <a:ext uri="{FF2B5EF4-FFF2-40B4-BE49-F238E27FC236}">
                <a16:creationId xmlns:a16="http://schemas.microsoft.com/office/drawing/2014/main" id="{6ABF6676-70C7-6044-5E15-BADAB36A820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92459" y="1839951"/>
            <a:ext cx="4630560" cy="3673281"/>
          </a:xfrm>
          <a:prstGeom prst="rect">
            <a:avLst/>
          </a:prstGeom>
        </p:spPr>
      </p:pic>
    </p:spTree>
    <p:extLst>
      <p:ext uri="{BB962C8B-B14F-4D97-AF65-F5344CB8AC3E}">
        <p14:creationId xmlns:p14="http://schemas.microsoft.com/office/powerpoint/2010/main" val="368033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5. The angle between the normal and the incident ray is called the angle of incidence. Move the ray box or paper to change the angle of incidence. The aim is to see a clear ray reflected from the surface of the block and another clear ray leaving the opposite face of the block.</a:t>
                      </a:r>
                    </a:p>
                    <a:p>
                      <a:pPr>
                        <a:lnSpc>
                          <a:spcPct val="150000"/>
                        </a:lnSpc>
                      </a:pPr>
                      <a:r>
                        <a:rPr lang="en-GB" sz="1200" b="0" u="none" dirty="0">
                          <a:solidFill>
                            <a:schemeClr val="tx1"/>
                          </a:solidFill>
                        </a:rPr>
                        <a:t>6. Using a pencil on the paper, mark the path of </a:t>
                      </a:r>
                    </a:p>
                    <a:p>
                      <a:pPr marL="171450" indent="-171450">
                        <a:lnSpc>
                          <a:spcPct val="150000"/>
                        </a:lnSpc>
                        <a:buFont typeface="Arial" panose="020B0604020202020204" pitchFamily="34" charset="0"/>
                        <a:buChar char="•"/>
                      </a:pPr>
                      <a:r>
                        <a:rPr lang="en-GB" sz="1200" b="0" u="none" dirty="0">
                          <a:solidFill>
                            <a:schemeClr val="tx1"/>
                          </a:solidFill>
                        </a:rPr>
                        <a:t>the incident ray with a cross</a:t>
                      </a:r>
                    </a:p>
                    <a:p>
                      <a:pPr marL="171450" indent="-171450">
                        <a:lnSpc>
                          <a:spcPct val="150000"/>
                        </a:lnSpc>
                        <a:buFont typeface="Arial" panose="020B0604020202020204" pitchFamily="34" charset="0"/>
                        <a:buChar char="•"/>
                      </a:pPr>
                      <a:r>
                        <a:rPr lang="en-GB" sz="1200" b="0" u="none" dirty="0">
                          <a:solidFill>
                            <a:schemeClr val="tx1"/>
                          </a:solidFill>
                        </a:rPr>
                        <a:t>the reflected ray with a cross</a:t>
                      </a:r>
                    </a:p>
                    <a:p>
                      <a:pPr marL="171450" indent="-171450">
                        <a:lnSpc>
                          <a:spcPct val="150000"/>
                        </a:lnSpc>
                        <a:buFont typeface="Arial" panose="020B0604020202020204" pitchFamily="34" charset="0"/>
                        <a:buChar char="•"/>
                      </a:pPr>
                      <a:r>
                        <a:rPr lang="en-GB" sz="1200" b="0" u="none" dirty="0">
                          <a:solidFill>
                            <a:schemeClr val="tx1"/>
                          </a:solidFill>
                        </a:rPr>
                        <a:t>the ray that leaves the block with two crosses - one near the block and the other further away</a:t>
                      </a:r>
                    </a:p>
                    <a:p>
                      <a:pPr>
                        <a:lnSpc>
                          <a:spcPct val="150000"/>
                        </a:lnSpc>
                      </a:pPr>
                      <a:r>
                        <a:rPr lang="en-GB" sz="1200" b="0" u="none" dirty="0">
                          <a:solidFill>
                            <a:schemeClr val="tx1"/>
                          </a:solidFill>
                        </a:rPr>
                        <a:t>7. Remove the block. Join the crosses to show the paths of the light rays.</a:t>
                      </a:r>
                    </a:p>
                    <a:p>
                      <a:pPr>
                        <a:lnSpc>
                          <a:spcPct val="150000"/>
                        </a:lnSpc>
                      </a:pPr>
                      <a:r>
                        <a:rPr lang="en-GB" sz="1200" b="0" u="none" dirty="0">
                          <a:solidFill>
                            <a:schemeClr val="tx1"/>
                          </a:solidFill>
                        </a:rPr>
                        <a:t>8. Repeat steps 2 to 7 for a rectangular glass block.</a:t>
                      </a:r>
                    </a:p>
                    <a:p>
                      <a:pPr>
                        <a:lnSpc>
                          <a:spcPct val="150000"/>
                        </a:lnSpc>
                      </a:pPr>
                      <a:r>
                        <a:rPr lang="en-GB" sz="1200" b="0" u="none" dirty="0">
                          <a:solidFill>
                            <a:schemeClr val="tx1"/>
                          </a:solidFill>
                        </a:rPr>
                        <a:t>9. Measure the angle of incidence, angle of refraction and angle of reflection for each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12947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1309"/>
            <a:ext cx="6311900" cy="5880712"/>
          </a:xfrm>
          <a:prstGeom prst="rect">
            <a:avLst/>
          </a:prstGeom>
          <a:noFill/>
          <a:ln w="28575">
            <a:noFill/>
          </a:ln>
        </p:spPr>
        <p:txBody>
          <a:bodyPr wrap="square" rtlCol="0">
            <a:spAutoFit/>
          </a:bodyPr>
          <a:lstStyle/>
          <a:p>
            <a:pPr>
              <a:lnSpc>
                <a:spcPct val="150000"/>
              </a:lnSpc>
            </a:pPr>
            <a:r>
              <a:rPr lang="en-GB" sz="1200" b="1" u="sng" dirty="0"/>
              <a:t>Results.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p:txBody>
      </p:sp>
      <p:pic>
        <p:nvPicPr>
          <p:cNvPr id="7" name="Picture 6">
            <a:extLst>
              <a:ext uri="{FF2B5EF4-FFF2-40B4-BE49-F238E27FC236}">
                <a16:creationId xmlns:a16="http://schemas.microsoft.com/office/drawing/2014/main" id="{16657000-1DFE-6CE0-0C32-CA793472252E}"/>
              </a:ext>
            </a:extLst>
          </p:cNvPr>
          <p:cNvPicPr>
            <a:picLocks noChangeAspect="1"/>
          </p:cNvPicPr>
          <p:nvPr/>
        </p:nvPicPr>
        <p:blipFill>
          <a:blip r:embed="rId2"/>
          <a:stretch>
            <a:fillRect/>
          </a:stretch>
        </p:blipFill>
        <p:spPr>
          <a:xfrm>
            <a:off x="273050" y="778675"/>
            <a:ext cx="6040011" cy="2552727"/>
          </a:xfrm>
          <a:prstGeom prst="rect">
            <a:avLst/>
          </a:prstGeom>
        </p:spPr>
      </p:pic>
      <p:pic>
        <p:nvPicPr>
          <p:cNvPr id="9" name="Picture 8">
            <a:extLst>
              <a:ext uri="{FF2B5EF4-FFF2-40B4-BE49-F238E27FC236}">
                <a16:creationId xmlns:a16="http://schemas.microsoft.com/office/drawing/2014/main" id="{120E1666-D74E-DBE2-0DCC-021AC6F81A83}"/>
              </a:ext>
            </a:extLst>
          </p:cNvPr>
          <p:cNvPicPr>
            <a:picLocks noChangeAspect="1"/>
          </p:cNvPicPr>
          <p:nvPr/>
        </p:nvPicPr>
        <p:blipFill>
          <a:blip r:embed="rId3"/>
          <a:stretch>
            <a:fillRect/>
          </a:stretch>
        </p:blipFill>
        <p:spPr>
          <a:xfrm>
            <a:off x="273050" y="3442621"/>
            <a:ext cx="6040011" cy="2635484"/>
          </a:xfrm>
          <a:prstGeom prst="rect">
            <a:avLst/>
          </a:prstGeom>
        </p:spPr>
      </p:pic>
    </p:spTree>
    <p:extLst>
      <p:ext uri="{BB962C8B-B14F-4D97-AF65-F5344CB8AC3E}">
        <p14:creationId xmlns:p14="http://schemas.microsoft.com/office/powerpoint/2010/main" val="306149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dirty="0"/>
              <a:t>Conclusion</a:t>
            </a:r>
          </a:p>
          <a:p>
            <a:pPr>
              <a:lnSpc>
                <a:spcPct val="150000"/>
              </a:lnSpc>
            </a:pPr>
            <a:r>
              <a:rPr lang="en-GB" sz="1200" dirty="0"/>
              <a:t>Physics theory suggests that the angles of incidence and reflection should be the same for a</a:t>
            </a:r>
          </a:p>
          <a:p>
            <a:pPr>
              <a:lnSpc>
                <a:spcPct val="150000"/>
              </a:lnSpc>
            </a:pPr>
            <a:r>
              <a:rPr lang="en-GB" sz="1200" dirty="0"/>
              <a:t>material, but the angles of refraction for that material should be different.</a:t>
            </a:r>
          </a:p>
          <a:p>
            <a:pPr>
              <a:lnSpc>
                <a:spcPct val="150000"/>
              </a:lnSpc>
            </a:pPr>
            <a:r>
              <a:rPr lang="en-GB" sz="1200" dirty="0"/>
              <a:t>How well do your results support this theory for the two different materials that you have tested?</a:t>
            </a:r>
          </a:p>
          <a:p>
            <a:pPr>
              <a:lnSpc>
                <a:spcPct val="150000"/>
              </a:lnSpc>
            </a:pPr>
            <a:r>
              <a:rPr lang="en-GB" sz="1200" dirty="0"/>
              <a:t>…………………………………………………………………………………………………………………………………………………………………………………………………………………………………………………………………………………………………………………………………………………………………………………………………………………………………………………………………………………………………………………………………………………………………………………………………………………………………………………………………………………………………………………………………………………………………………………………………………………………………………………………………………………………………………………………………………………………………………………………………………………………………………………………………………………………………………………………………………………………………………………………………………………………………………………………………………………………………………………………………………………………………………………………………………………………………………………………………………………………………………………………………………………………………………………………………………</a:t>
            </a:r>
          </a:p>
          <a:p>
            <a:pPr>
              <a:lnSpc>
                <a:spcPct val="150000"/>
              </a:lnSpc>
            </a:pPr>
            <a:endParaRPr lang="en-GB" sz="1200" dirty="0"/>
          </a:p>
          <a:p>
            <a:pPr>
              <a:lnSpc>
                <a:spcPct val="150000"/>
              </a:lnSpc>
            </a:pPr>
            <a:r>
              <a:rPr lang="en-GB" sz="1200" b="1" dirty="0"/>
              <a:t>Evaluation</a:t>
            </a:r>
          </a:p>
          <a:p>
            <a:pPr>
              <a:lnSpc>
                <a:spcPct val="150000"/>
              </a:lnSpc>
            </a:pPr>
            <a:r>
              <a:rPr lang="en-GB" sz="1200" dirty="0"/>
              <a:t>Consider the apparatus and method that you used. Are there any improvements that you could</a:t>
            </a:r>
          </a:p>
          <a:p>
            <a:pPr>
              <a:lnSpc>
                <a:spcPct val="150000"/>
              </a:lnSpc>
            </a:pPr>
            <a:r>
              <a:rPr lang="en-GB" sz="1200" dirty="0"/>
              <a:t>make to improve the accuracy of the angles you measured if you were to repeat this experiment?</a:t>
            </a:r>
          </a:p>
          <a:p>
            <a:pPr>
              <a:lnSpc>
                <a:spcPct val="150000"/>
              </a:lnSpc>
            </a:pPr>
            <a:r>
              <a:rPr lang="en-GB" sz="1200" dirty="0"/>
              <a:t>……………………………………………………………………………………………………………………………………………………………………………………………………………………………………………………………………………………………………………………………………………………………………………………………………………………………………………………………………………………………………………………………………………………………………………………………………………………………………………………………………………………………………………………………………………………………………………………………………</a:t>
            </a:r>
          </a:p>
          <a:p>
            <a:pPr>
              <a:lnSpc>
                <a:spcPct val="150000"/>
              </a:lnSpc>
            </a:pPr>
            <a:r>
              <a:rPr lang="en-GB" sz="1200" dirty="0"/>
              <a:t>……………………………………………………………………………………………………………………………………………………………………………………………………………………………………………………………………………………………………………………………………………………………………………………………………………………………………………………………………………………………………………………………………………………………………………………………………………………………………………………………………………………………………………………………………………………………………………………………………</a:t>
            </a:r>
          </a:p>
          <a:p>
            <a:pPr>
              <a:lnSpc>
                <a:spcPct val="150000"/>
              </a:lnSpc>
            </a:pPr>
            <a:endParaRPr lang="en-GB" sz="1200" dirty="0"/>
          </a:p>
        </p:txBody>
      </p:sp>
    </p:spTree>
    <p:extLst>
      <p:ext uri="{BB962C8B-B14F-4D97-AF65-F5344CB8AC3E}">
        <p14:creationId xmlns:p14="http://schemas.microsoft.com/office/powerpoint/2010/main" val="20035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92344"/>
            <a:ext cx="6311900" cy="5265159"/>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Most animals can detect changes in light intensity. A large number of them have eyes that enable them to detect changes in the environment and to respond to them. Eyes refract light so the animal can focus on an object. Often the reactions are rapid and automatic; they are reflex actions. </a:t>
            </a:r>
          </a:p>
          <a:p>
            <a:pPr>
              <a:lnSpc>
                <a:spcPct val="150000"/>
              </a:lnSpc>
            </a:pPr>
            <a:r>
              <a:rPr lang="en-GB" sz="1200" dirty="0"/>
              <a:t>Reflex arcs contain the following parts: </a:t>
            </a:r>
          </a:p>
          <a:p>
            <a:pPr algn="ctr">
              <a:lnSpc>
                <a:spcPct val="150000"/>
              </a:lnSpc>
            </a:pPr>
            <a:r>
              <a:rPr lang="en-GB" sz="1200" b="1" dirty="0"/>
              <a:t>Effector; stimulus; response; coordinator; receptor; sensory neurone; motor neurone; relay neurone; synapse. </a:t>
            </a:r>
            <a:endParaRPr lang="en-GB" sz="1200" dirty="0"/>
          </a:p>
          <a:p>
            <a:pPr marL="228600" indent="-228600">
              <a:lnSpc>
                <a:spcPct val="150000"/>
              </a:lnSpc>
              <a:buAutoNum type="arabicPeriod"/>
            </a:pPr>
            <a:r>
              <a:rPr lang="en-GB" sz="1200" dirty="0"/>
              <a:t>Which part is a change in the environment?   …………………………………….....................................</a:t>
            </a:r>
          </a:p>
          <a:p>
            <a:pPr marL="228600" indent="-228600">
              <a:lnSpc>
                <a:spcPct val="150000"/>
              </a:lnSpc>
              <a:buAutoNum type="arabicPeriod"/>
            </a:pPr>
            <a:r>
              <a:rPr lang="en-GB" sz="1200" dirty="0"/>
              <a:t>Which part includes the brain, spinal cord and pancreas? …………………………………………………….</a:t>
            </a:r>
          </a:p>
          <a:p>
            <a:pPr marL="228600" indent="-228600">
              <a:lnSpc>
                <a:spcPct val="150000"/>
              </a:lnSpc>
              <a:buAutoNum type="arabicPeriod"/>
            </a:pPr>
            <a:r>
              <a:rPr lang="en-GB" sz="1200" dirty="0"/>
              <a:t>Which part is made up of cells that detect stimuli?...................................................................</a:t>
            </a:r>
          </a:p>
          <a:p>
            <a:pPr marL="228600" indent="-228600">
              <a:lnSpc>
                <a:spcPct val="150000"/>
              </a:lnSpc>
              <a:buAutoNum type="arabicPeriod"/>
            </a:pPr>
            <a:r>
              <a:rPr lang="en-GB" sz="1200" dirty="0"/>
              <a:t>Which part could be a muscle or gland which responds to restore optimum levels? </a:t>
            </a:r>
          </a:p>
          <a:p>
            <a:pPr>
              <a:lnSpc>
                <a:spcPct val="150000"/>
              </a:lnSpc>
            </a:pPr>
            <a:r>
              <a:rPr lang="en-GB" sz="1200" dirty="0"/>
              <a:t>       …………………………………………………………………………………………………………………………………………….</a:t>
            </a:r>
          </a:p>
          <a:p>
            <a:pPr>
              <a:lnSpc>
                <a:spcPct val="150000"/>
              </a:lnSpc>
            </a:pPr>
            <a:r>
              <a:rPr lang="en-GB" sz="1200" dirty="0"/>
              <a:t>5. Which neurone carries an impulse or message from the receptor to the coordinator? </a:t>
            </a:r>
          </a:p>
          <a:p>
            <a:pPr>
              <a:lnSpc>
                <a:spcPct val="150000"/>
              </a:lnSpc>
            </a:pPr>
            <a:r>
              <a:rPr lang="en-GB" sz="1200" dirty="0"/>
              <a:t>       …………………………………………………………………………………………………………………………………………….</a:t>
            </a:r>
          </a:p>
          <a:p>
            <a:pPr>
              <a:lnSpc>
                <a:spcPct val="150000"/>
              </a:lnSpc>
            </a:pPr>
            <a:r>
              <a:rPr lang="en-GB" sz="1200" dirty="0"/>
              <a:t>6. Which neurone carries a message from the coordinator to the effector? </a:t>
            </a:r>
          </a:p>
          <a:p>
            <a:pPr>
              <a:lnSpc>
                <a:spcPct val="150000"/>
              </a:lnSpc>
            </a:pPr>
            <a:r>
              <a:rPr lang="en-GB" sz="1200" dirty="0"/>
              <a:t>      …………………………………………………………………………………………………………………………………………….</a:t>
            </a:r>
          </a:p>
          <a:p>
            <a:pPr>
              <a:lnSpc>
                <a:spcPct val="150000"/>
              </a:lnSpc>
            </a:pPr>
            <a:r>
              <a:rPr lang="en-GB" sz="1200" dirty="0"/>
              <a:t>7. Diagram A shows a light receptor. Receptors are a type of cell. </a:t>
            </a:r>
          </a:p>
          <a:p>
            <a:pPr>
              <a:lnSpc>
                <a:spcPct val="150000"/>
              </a:lnSpc>
            </a:pPr>
            <a:r>
              <a:rPr lang="en-GB" sz="1200" dirty="0"/>
              <a:t>    Label parts A and B. </a:t>
            </a:r>
          </a:p>
          <a:p>
            <a:pPr>
              <a:lnSpc>
                <a:spcPct val="150000"/>
              </a:lnSpc>
            </a:pPr>
            <a:endParaRPr lang="en-GB" sz="1200" dirty="0"/>
          </a:p>
        </p:txBody>
      </p:sp>
      <p:pic>
        <p:nvPicPr>
          <p:cNvPr id="3" name="Picture 2">
            <a:extLst>
              <a:ext uri="{FF2B5EF4-FFF2-40B4-BE49-F238E27FC236}">
                <a16:creationId xmlns:a16="http://schemas.microsoft.com/office/drawing/2014/main" id="{C0EE0F14-E09A-4140-CCC8-72AAAF1FEB4C}"/>
              </a:ext>
            </a:extLst>
          </p:cNvPr>
          <p:cNvPicPr>
            <a:picLocks noChangeAspect="1"/>
          </p:cNvPicPr>
          <p:nvPr/>
        </p:nvPicPr>
        <p:blipFill>
          <a:blip r:embed="rId2"/>
          <a:stretch>
            <a:fillRect/>
          </a:stretch>
        </p:blipFill>
        <p:spPr>
          <a:xfrm>
            <a:off x="781050" y="5225248"/>
            <a:ext cx="5290354" cy="3626408"/>
          </a:xfrm>
          <a:prstGeom prst="rect">
            <a:avLst/>
          </a:prstGeom>
        </p:spPr>
      </p:pic>
    </p:spTree>
    <p:extLst>
      <p:ext uri="{BB962C8B-B14F-4D97-AF65-F5344CB8AC3E}">
        <p14:creationId xmlns:p14="http://schemas.microsoft.com/office/powerpoint/2010/main" val="260939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51622"/>
            <a:ext cx="6311900" cy="2218171"/>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8. The diagram shows the structures involved in the knee-jerk reflex. When the person is hit at point P, the lower leg is suddenly raised.</a:t>
            </a:r>
          </a:p>
          <a:p>
            <a:pPr>
              <a:lnSpc>
                <a:spcPct val="150000"/>
              </a:lnSpc>
            </a:pPr>
            <a:r>
              <a:rPr lang="en-GB" sz="1200" dirty="0"/>
              <a:t>Name the structures labelled A, B and C.</a:t>
            </a:r>
          </a:p>
          <a:p>
            <a:pPr>
              <a:lnSpc>
                <a:spcPct val="150000"/>
              </a:lnSpc>
            </a:pPr>
            <a:r>
              <a:rPr lang="en-GB" sz="1200" dirty="0"/>
              <a:t>A ....................................................................................................................</a:t>
            </a:r>
          </a:p>
          <a:p>
            <a:pPr>
              <a:lnSpc>
                <a:spcPct val="150000"/>
              </a:lnSpc>
            </a:pPr>
            <a:r>
              <a:rPr lang="en-GB" sz="1200" dirty="0"/>
              <a:t>B ....................................................................................................................</a:t>
            </a:r>
          </a:p>
          <a:p>
            <a:pPr>
              <a:lnSpc>
                <a:spcPct val="150000"/>
              </a:lnSpc>
            </a:pPr>
            <a:r>
              <a:rPr lang="en-GB" sz="1200" dirty="0"/>
              <a:t>C ....................................................................................................................</a:t>
            </a:r>
          </a:p>
          <a:p>
            <a:pPr>
              <a:lnSpc>
                <a:spcPct val="150000"/>
              </a:lnSpc>
            </a:pPr>
            <a:endParaRPr lang="en-GB" sz="1200" dirty="0"/>
          </a:p>
        </p:txBody>
      </p:sp>
      <p:pic>
        <p:nvPicPr>
          <p:cNvPr id="5" name="Picture 4">
            <a:extLst>
              <a:ext uri="{FF2B5EF4-FFF2-40B4-BE49-F238E27FC236}">
                <a16:creationId xmlns:a16="http://schemas.microsoft.com/office/drawing/2014/main" id="{64365BC8-4A6B-4E2E-818B-F21C3A10177F}"/>
              </a:ext>
            </a:extLst>
          </p:cNvPr>
          <p:cNvPicPr>
            <a:picLocks noChangeAspect="1"/>
          </p:cNvPicPr>
          <p:nvPr/>
        </p:nvPicPr>
        <p:blipFill>
          <a:blip r:embed="rId2"/>
          <a:stretch>
            <a:fillRect/>
          </a:stretch>
        </p:blipFill>
        <p:spPr>
          <a:xfrm>
            <a:off x="1171576" y="2365018"/>
            <a:ext cx="4056606" cy="3054707"/>
          </a:xfrm>
          <a:prstGeom prst="rect">
            <a:avLst/>
          </a:prstGeom>
        </p:spPr>
      </p:pic>
      <p:sp>
        <p:nvSpPr>
          <p:cNvPr id="2" name="TextBox 1">
            <a:extLst>
              <a:ext uri="{FF2B5EF4-FFF2-40B4-BE49-F238E27FC236}">
                <a16:creationId xmlns:a16="http://schemas.microsoft.com/office/drawing/2014/main" id="{6427DE92-CE06-EB8F-A095-AEA34376A688}"/>
              </a:ext>
            </a:extLst>
          </p:cNvPr>
          <p:cNvSpPr txBox="1"/>
          <p:nvPr/>
        </p:nvSpPr>
        <p:spPr>
          <a:xfrm>
            <a:off x="882502" y="1435395"/>
            <a:ext cx="4056606" cy="646331"/>
          </a:xfrm>
          <a:prstGeom prst="rect">
            <a:avLst/>
          </a:prstGeom>
          <a:solidFill>
            <a:schemeClr val="bg1"/>
          </a:solidFill>
          <a:ln>
            <a:solidFill>
              <a:schemeClr val="tx1"/>
            </a:solidFill>
          </a:ln>
        </p:spPr>
        <p:txBody>
          <a:bodyPr wrap="square" rtlCol="0">
            <a:spAutoFit/>
          </a:bodyPr>
          <a:lstStyle/>
          <a:p>
            <a:r>
              <a:rPr lang="en-GB" sz="1200" dirty="0"/>
              <a:t>Sensory neurone</a:t>
            </a:r>
          </a:p>
          <a:p>
            <a:r>
              <a:rPr lang="en-GB" sz="1200" dirty="0"/>
              <a:t>Spinal cord / coordination centre / coordinator</a:t>
            </a:r>
          </a:p>
          <a:p>
            <a:r>
              <a:rPr lang="en-GB" sz="1200" dirty="0"/>
              <a:t>Motor neurone</a:t>
            </a:r>
          </a:p>
        </p:txBody>
      </p:sp>
    </p:spTree>
    <p:extLst>
      <p:ext uri="{BB962C8B-B14F-4D97-AF65-F5344CB8AC3E}">
        <p14:creationId xmlns:p14="http://schemas.microsoft.com/office/powerpoint/2010/main" val="147714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D2771C8-4859-5140-07BB-7C63B7049FD1}"/>
              </a:ext>
            </a:extLst>
          </p:cNvPr>
          <p:cNvPicPr>
            <a:picLocks noChangeAspect="1"/>
          </p:cNvPicPr>
          <p:nvPr/>
        </p:nvPicPr>
        <p:blipFill>
          <a:blip r:embed="rId2"/>
          <a:stretch>
            <a:fillRect/>
          </a:stretch>
        </p:blipFill>
        <p:spPr>
          <a:xfrm>
            <a:off x="323385" y="609949"/>
            <a:ext cx="6211230" cy="4689989"/>
          </a:xfrm>
          <a:prstGeom prst="rect">
            <a:avLst/>
          </a:prstGeom>
        </p:spPr>
      </p:pic>
      <p:pic>
        <p:nvPicPr>
          <p:cNvPr id="9" name="Picture 8">
            <a:extLst>
              <a:ext uri="{FF2B5EF4-FFF2-40B4-BE49-F238E27FC236}">
                <a16:creationId xmlns:a16="http://schemas.microsoft.com/office/drawing/2014/main" id="{FD1E21FE-46B5-DA58-BCF0-9AE485C35DA2}"/>
              </a:ext>
            </a:extLst>
          </p:cNvPr>
          <p:cNvPicPr>
            <a:picLocks noChangeAspect="1"/>
          </p:cNvPicPr>
          <p:nvPr/>
        </p:nvPicPr>
        <p:blipFill>
          <a:blip r:embed="rId3"/>
          <a:stretch>
            <a:fillRect/>
          </a:stretch>
        </p:blipFill>
        <p:spPr>
          <a:xfrm>
            <a:off x="323385" y="5270272"/>
            <a:ext cx="6018028" cy="3572645"/>
          </a:xfrm>
          <a:prstGeom prst="rect">
            <a:avLst/>
          </a:prstGeom>
        </p:spPr>
      </p:pic>
    </p:spTree>
    <p:extLst>
      <p:ext uri="{BB962C8B-B14F-4D97-AF65-F5344CB8AC3E}">
        <p14:creationId xmlns:p14="http://schemas.microsoft.com/office/powerpoint/2010/main" val="120958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19575-711D-0285-6446-6C6D6829ADCF}"/>
              </a:ext>
            </a:extLst>
          </p:cNvPr>
          <p:cNvPicPr>
            <a:picLocks noChangeAspect="1"/>
          </p:cNvPicPr>
          <p:nvPr/>
        </p:nvPicPr>
        <p:blipFill>
          <a:blip r:embed="rId2"/>
          <a:stretch>
            <a:fillRect/>
          </a:stretch>
        </p:blipFill>
        <p:spPr>
          <a:xfrm>
            <a:off x="334909" y="425302"/>
            <a:ext cx="5909751" cy="5721869"/>
          </a:xfrm>
          <a:prstGeom prst="rect">
            <a:avLst/>
          </a:prstGeom>
        </p:spPr>
      </p:pic>
    </p:spTree>
    <p:extLst>
      <p:ext uri="{BB962C8B-B14F-4D97-AF65-F5344CB8AC3E}">
        <p14:creationId xmlns:p14="http://schemas.microsoft.com/office/powerpoint/2010/main" val="392252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14C761D-5A2F-722E-B273-65DDBF7CC24E}"/>
              </a:ext>
            </a:extLst>
          </p:cNvPr>
          <p:cNvPicPr>
            <a:picLocks noChangeAspect="1"/>
          </p:cNvPicPr>
          <p:nvPr/>
        </p:nvPicPr>
        <p:blipFill>
          <a:blip r:embed="rId2"/>
          <a:stretch>
            <a:fillRect/>
          </a:stretch>
        </p:blipFill>
        <p:spPr>
          <a:xfrm>
            <a:off x="311619" y="351126"/>
            <a:ext cx="6234762" cy="5953981"/>
          </a:xfrm>
          <a:prstGeom prst="rect">
            <a:avLst/>
          </a:prstGeom>
        </p:spPr>
      </p:pic>
    </p:spTree>
    <p:extLst>
      <p:ext uri="{BB962C8B-B14F-4D97-AF65-F5344CB8AC3E}">
        <p14:creationId xmlns:p14="http://schemas.microsoft.com/office/powerpoint/2010/main" val="336342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874810203"/>
              </p:ext>
            </p:extLst>
          </p:nvPr>
        </p:nvGraphicFramePr>
        <p:xfrm>
          <a:off x="273048" y="2497448"/>
          <a:ext cx="6311901" cy="300011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Physics only: Required practical – reflection and refraction. </a:t>
                      </a:r>
                    </a:p>
                    <a:p>
                      <a:endParaRPr lang="en-GB" sz="1200" dirty="0"/>
                    </a:p>
                  </a:txBody>
                  <a:tcPr/>
                </a:tc>
                <a:tc>
                  <a:txBody>
                    <a:bodyPr/>
                    <a:lstStyle/>
                    <a:p>
                      <a:r>
                        <a:rPr lang="en-GB" sz="1200" dirty="0"/>
                        <a:t>Subtopic 5</a:t>
                      </a:r>
                    </a:p>
                  </a:txBody>
                  <a:tcPr/>
                </a:tc>
                <a:tc>
                  <a:txBody>
                    <a:bodyPr/>
                    <a:lstStyle/>
                    <a:p>
                      <a:r>
                        <a:rPr lang="en-GB" sz="1200" dirty="0"/>
                        <a:t>Physics only: 4.6.2.6 Visible light.</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b="0" dirty="0"/>
                        <a:t>Physics only: 4.6.2.5 Lenses.</a:t>
                      </a: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b="0" dirty="0"/>
                        <a:t>Physics only (HT only): 4.6.1.5 Waves for detection and exploration.</a:t>
                      </a:r>
                      <a:endParaRPr lang="en-GB" sz="1200" b="0" dirty="0">
                        <a:highlight>
                          <a:srgbClr val="FFFF00"/>
                        </a:highlight>
                      </a:endParaRPr>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b="0" dirty="0"/>
                        <a:t>Physics only: 4.6.3.1 Emission and absorption of infrared radiation</a:t>
                      </a:r>
                    </a:p>
                    <a:p>
                      <a:r>
                        <a:rPr lang="en-GB" sz="1200" b="0" dirty="0"/>
                        <a:t>4.6.3.2 Perfect black bodies and radiation.</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6">
            <a:extLst>
              <a:ext uri="{FF2B5EF4-FFF2-40B4-BE49-F238E27FC236}">
                <a16:creationId xmlns:a16="http://schemas.microsoft.com/office/drawing/2014/main" id="{B2203382-56B9-1BE9-1A8D-39AC170783BC}"/>
              </a:ext>
            </a:extLst>
          </p:cNvPr>
          <p:cNvGraphicFramePr>
            <a:graphicFrameLocks noGrp="1"/>
          </p:cNvGraphicFramePr>
          <p:nvPr>
            <p:extLst>
              <p:ext uri="{D42A27DB-BD31-4B8C-83A1-F6EECF244321}">
                <p14:modId xmlns:p14="http://schemas.microsoft.com/office/powerpoint/2010/main" val="1987124702"/>
              </p:ext>
            </p:extLst>
          </p:nvPr>
        </p:nvGraphicFramePr>
        <p:xfrm>
          <a:off x="273049" y="772990"/>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8" name="Table 8">
            <a:extLst>
              <a:ext uri="{FF2B5EF4-FFF2-40B4-BE49-F238E27FC236}">
                <a16:creationId xmlns:a16="http://schemas.microsoft.com/office/drawing/2014/main" id="{FAC34F61-92B5-4729-EC40-A2179CE1C9B8}"/>
              </a:ext>
            </a:extLst>
          </p:cNvPr>
          <p:cNvGraphicFramePr>
            <a:graphicFrameLocks noGrp="1"/>
          </p:cNvGraphicFramePr>
          <p:nvPr>
            <p:extLst>
              <p:ext uri="{D42A27DB-BD31-4B8C-83A1-F6EECF244321}">
                <p14:modId xmlns:p14="http://schemas.microsoft.com/office/powerpoint/2010/main" val="1992961253"/>
              </p:ext>
            </p:extLst>
          </p:nvPr>
        </p:nvGraphicFramePr>
        <p:xfrm>
          <a:off x="273049" y="5571016"/>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55B17-6C98-8274-E6CB-9D6BA837EB33}"/>
              </a:ext>
            </a:extLst>
          </p:cNvPr>
          <p:cNvPicPr>
            <a:picLocks noChangeAspect="1"/>
          </p:cNvPicPr>
          <p:nvPr/>
        </p:nvPicPr>
        <p:blipFill>
          <a:blip r:embed="rId2"/>
          <a:stretch>
            <a:fillRect/>
          </a:stretch>
        </p:blipFill>
        <p:spPr>
          <a:xfrm>
            <a:off x="280548" y="405198"/>
            <a:ext cx="6296904" cy="2400635"/>
          </a:xfrm>
          <a:prstGeom prst="rect">
            <a:avLst/>
          </a:prstGeom>
        </p:spPr>
      </p:pic>
    </p:spTree>
    <p:extLst>
      <p:ext uri="{BB962C8B-B14F-4D97-AF65-F5344CB8AC3E}">
        <p14:creationId xmlns:p14="http://schemas.microsoft.com/office/powerpoint/2010/main" val="266483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0DB3C78-A243-C21F-152C-0C73BAA7E647}"/>
              </a:ext>
            </a:extLst>
          </p:cNvPr>
          <p:cNvPicPr>
            <a:picLocks noChangeAspect="1"/>
          </p:cNvPicPr>
          <p:nvPr/>
        </p:nvPicPr>
        <p:blipFill>
          <a:blip r:embed="rId2"/>
          <a:stretch>
            <a:fillRect/>
          </a:stretch>
        </p:blipFill>
        <p:spPr>
          <a:xfrm>
            <a:off x="228600" y="356949"/>
            <a:ext cx="6400800" cy="3834266"/>
          </a:xfrm>
          <a:prstGeom prst="rect">
            <a:avLst/>
          </a:prstGeom>
        </p:spPr>
      </p:pic>
      <p:pic>
        <p:nvPicPr>
          <p:cNvPr id="7" name="Picture 6">
            <a:extLst>
              <a:ext uri="{FF2B5EF4-FFF2-40B4-BE49-F238E27FC236}">
                <a16:creationId xmlns:a16="http://schemas.microsoft.com/office/drawing/2014/main" id="{4407D1AF-5F31-60AB-0C55-062424802729}"/>
              </a:ext>
            </a:extLst>
          </p:cNvPr>
          <p:cNvPicPr>
            <a:picLocks noChangeAspect="1"/>
          </p:cNvPicPr>
          <p:nvPr/>
        </p:nvPicPr>
        <p:blipFill>
          <a:blip r:embed="rId3"/>
          <a:stretch>
            <a:fillRect/>
          </a:stretch>
        </p:blipFill>
        <p:spPr>
          <a:xfrm>
            <a:off x="228600" y="4357664"/>
            <a:ext cx="6260484" cy="3989679"/>
          </a:xfrm>
          <a:prstGeom prst="rect">
            <a:avLst/>
          </a:prstGeom>
        </p:spPr>
      </p:pic>
      <p:pic>
        <p:nvPicPr>
          <p:cNvPr id="9" name="Picture 8">
            <a:extLst>
              <a:ext uri="{FF2B5EF4-FFF2-40B4-BE49-F238E27FC236}">
                <a16:creationId xmlns:a16="http://schemas.microsoft.com/office/drawing/2014/main" id="{DE1A5AE7-B57F-B2AD-4050-187C0F7D2ABA}"/>
              </a:ext>
            </a:extLst>
          </p:cNvPr>
          <p:cNvPicPr>
            <a:picLocks noChangeAspect="1"/>
          </p:cNvPicPr>
          <p:nvPr/>
        </p:nvPicPr>
        <p:blipFill>
          <a:blip r:embed="rId4"/>
          <a:stretch>
            <a:fillRect/>
          </a:stretch>
        </p:blipFill>
        <p:spPr>
          <a:xfrm>
            <a:off x="505276" y="2939105"/>
            <a:ext cx="4704677" cy="1150992"/>
          </a:xfrm>
          <a:prstGeom prst="rect">
            <a:avLst/>
          </a:prstGeom>
        </p:spPr>
      </p:pic>
    </p:spTree>
    <p:extLst>
      <p:ext uri="{BB962C8B-B14F-4D97-AF65-F5344CB8AC3E}">
        <p14:creationId xmlns:p14="http://schemas.microsoft.com/office/powerpoint/2010/main" val="382321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F90FAD-C638-793F-75C9-DF434325FD5A}"/>
              </a:ext>
            </a:extLst>
          </p:cNvPr>
          <p:cNvPicPr>
            <a:picLocks noChangeAspect="1"/>
          </p:cNvPicPr>
          <p:nvPr/>
        </p:nvPicPr>
        <p:blipFill>
          <a:blip r:embed="rId2"/>
          <a:stretch>
            <a:fillRect/>
          </a:stretch>
        </p:blipFill>
        <p:spPr>
          <a:xfrm>
            <a:off x="366823" y="367901"/>
            <a:ext cx="6124353" cy="2836256"/>
          </a:xfrm>
          <a:prstGeom prst="rect">
            <a:avLst/>
          </a:prstGeom>
        </p:spPr>
      </p:pic>
      <p:pic>
        <p:nvPicPr>
          <p:cNvPr id="8" name="Picture 7">
            <a:extLst>
              <a:ext uri="{FF2B5EF4-FFF2-40B4-BE49-F238E27FC236}">
                <a16:creationId xmlns:a16="http://schemas.microsoft.com/office/drawing/2014/main" id="{857112AE-1102-05D5-A6B0-06B5684FE713}"/>
              </a:ext>
            </a:extLst>
          </p:cNvPr>
          <p:cNvPicPr>
            <a:picLocks noChangeAspect="1"/>
          </p:cNvPicPr>
          <p:nvPr/>
        </p:nvPicPr>
        <p:blipFill>
          <a:blip r:embed="rId3"/>
          <a:stretch>
            <a:fillRect/>
          </a:stretch>
        </p:blipFill>
        <p:spPr>
          <a:xfrm>
            <a:off x="363212" y="3409700"/>
            <a:ext cx="6022636" cy="3812827"/>
          </a:xfrm>
          <a:prstGeom prst="rect">
            <a:avLst/>
          </a:prstGeom>
        </p:spPr>
      </p:pic>
    </p:spTree>
    <p:extLst>
      <p:ext uri="{BB962C8B-B14F-4D97-AF65-F5344CB8AC3E}">
        <p14:creationId xmlns:p14="http://schemas.microsoft.com/office/powerpoint/2010/main" val="54691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draw ray diagrams that show reflection and refraction of light from different surfaces.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2862322"/>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Being able to detect and respond to light is key to the survival of most eukaryotic species. </a:t>
            </a:r>
          </a:p>
          <a:p>
            <a:r>
              <a:rPr lang="en-US" sz="1200" dirty="0">
                <a:latin typeface="+mj-lt"/>
              </a:rPr>
              <a:t>For example, animals have specialized organs that contain receptors that detect light. For example, humans have eyes. The eyes increase the probability of survival because they enable animals to, for example, detect predators and to find food. </a:t>
            </a:r>
          </a:p>
          <a:p>
            <a:r>
              <a:rPr lang="en-US" sz="1200" dirty="0">
                <a:latin typeface="+mj-lt"/>
              </a:rPr>
              <a:t>The human eye has evolved into a complex organ that focuses (as known as accommodation) light onto light receptors. The light rays are focused by the cornea and the lens using refraction. The lens can even change shape; this changes the extent to which the light rays are refracted and so enables us to focus on objects that are different distances away from us. </a:t>
            </a:r>
          </a:p>
          <a:p>
            <a:r>
              <a:rPr lang="en-US" sz="1200" dirty="0">
                <a:latin typeface="+mj-lt"/>
              </a:rPr>
              <a:t>Reflection and refraction is also used extensively in technology. For example, the Hubble telescope used a giant mirror to focus light using reflection. More traditional telescopes contain lenses that refract light. Similarly, light microscopes contain lenses that can focus on minute objects by refracting light. </a:t>
            </a:r>
          </a:p>
          <a:p>
            <a:r>
              <a:rPr lang="en-US" sz="1200" dirty="0">
                <a:latin typeface="+mj-lt"/>
              </a:rPr>
              <a:t>Reflection and refraction are therefore essential to our survival whilst also enabling us to explore microscopic and massive objects. </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93EBF30B-8AAB-2F04-B01D-2F9F28F2852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Lenses.</a:t>
            </a:r>
          </a:p>
        </p:txBody>
      </p:sp>
    </p:spTree>
    <p:extLst>
      <p:ext uri="{BB962C8B-B14F-4D97-AF65-F5344CB8AC3E}">
        <p14:creationId xmlns:p14="http://schemas.microsoft.com/office/powerpoint/2010/main" val="19726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7109639"/>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4.6.2.2</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pic>
        <p:nvPicPr>
          <p:cNvPr id="3" name="Picture 2">
            <a:extLst>
              <a:ext uri="{FF2B5EF4-FFF2-40B4-BE49-F238E27FC236}">
                <a16:creationId xmlns:a16="http://schemas.microsoft.com/office/drawing/2014/main" id="{3DF98286-3082-841E-2DCE-555D48E4FDCF}"/>
              </a:ext>
            </a:extLst>
          </p:cNvPr>
          <p:cNvPicPr>
            <a:picLocks noChangeAspect="1"/>
          </p:cNvPicPr>
          <p:nvPr/>
        </p:nvPicPr>
        <p:blipFill>
          <a:blip r:embed="rId2"/>
          <a:stretch>
            <a:fillRect/>
          </a:stretch>
        </p:blipFill>
        <p:spPr>
          <a:xfrm>
            <a:off x="412594" y="714692"/>
            <a:ext cx="6079799" cy="3850958"/>
          </a:xfrm>
          <a:prstGeom prst="rect">
            <a:avLst/>
          </a:prstGeom>
        </p:spPr>
      </p:pic>
      <p:pic>
        <p:nvPicPr>
          <p:cNvPr id="7" name="Picture 6">
            <a:extLst>
              <a:ext uri="{FF2B5EF4-FFF2-40B4-BE49-F238E27FC236}">
                <a16:creationId xmlns:a16="http://schemas.microsoft.com/office/drawing/2014/main" id="{0D09A7B7-2E17-5CD6-80A1-B1266B810C41}"/>
              </a:ext>
            </a:extLst>
          </p:cNvPr>
          <p:cNvPicPr>
            <a:picLocks noChangeAspect="1"/>
          </p:cNvPicPr>
          <p:nvPr/>
        </p:nvPicPr>
        <p:blipFill>
          <a:blip r:embed="rId3"/>
          <a:stretch>
            <a:fillRect/>
          </a:stretch>
        </p:blipFill>
        <p:spPr>
          <a:xfrm>
            <a:off x="569046" y="4970498"/>
            <a:ext cx="5785839" cy="2088223"/>
          </a:xfrm>
          <a:prstGeom prst="rect">
            <a:avLst/>
          </a:prstGeom>
        </p:spPr>
      </p:pic>
    </p:spTree>
    <p:extLst>
      <p:ext uri="{BB962C8B-B14F-4D97-AF65-F5344CB8AC3E}">
        <p14:creationId xmlns:p14="http://schemas.microsoft.com/office/powerpoint/2010/main" val="264474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26177893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Reflection of waves</a:t>
                      </a:r>
                    </a:p>
                    <a:p>
                      <a:pPr>
                        <a:lnSpc>
                          <a:spcPct val="150000"/>
                        </a:lnSpc>
                      </a:pPr>
                      <a:r>
                        <a:rPr lang="en-GB" sz="1200" b="0" u="none" dirty="0">
                          <a:solidFill>
                            <a:schemeClr val="tx1"/>
                          </a:solidFill>
                        </a:rPr>
                        <a:t>Waves including sound and light - can be reflected at the boundary between two different materials. The reflection of sound causes echoes.</a:t>
                      </a:r>
                    </a:p>
                    <a:p>
                      <a:pPr>
                        <a:lnSpc>
                          <a:spcPct val="150000"/>
                        </a:lnSpc>
                      </a:pPr>
                      <a:r>
                        <a:rPr lang="en-GB" sz="1200" b="0" u="none" dirty="0">
                          <a:solidFill>
                            <a:schemeClr val="tx1"/>
                          </a:solidFill>
                        </a:rPr>
                        <a:t>The law of reflection states that:</a:t>
                      </a:r>
                    </a:p>
                    <a:p>
                      <a:pPr>
                        <a:lnSpc>
                          <a:spcPct val="150000"/>
                        </a:lnSpc>
                      </a:pPr>
                      <a:r>
                        <a:rPr lang="en-GB" sz="1200" b="1" u="none" dirty="0">
                          <a:solidFill>
                            <a:schemeClr val="tx1"/>
                          </a:solidFill>
                        </a:rPr>
                        <a:t>angle of incidence = angle of reflection</a:t>
                      </a:r>
                      <a:endParaRPr lang="en-GB" sz="1200" b="0" u="none" dirty="0">
                        <a:solidFill>
                          <a:schemeClr val="tx1"/>
                        </a:solidFill>
                      </a:endParaRPr>
                    </a:p>
                    <a:p>
                      <a:pPr>
                        <a:lnSpc>
                          <a:spcPct val="150000"/>
                        </a:lnSpc>
                      </a:pPr>
                      <a:r>
                        <a:rPr lang="en-GB" sz="1200" b="0" u="none" dirty="0">
                          <a:solidFill>
                            <a:schemeClr val="tx1"/>
                          </a:solidFill>
                        </a:rPr>
                        <a:t>For example, if a light ray hits a surface at 32°, it will be reflected at 32°.</a:t>
                      </a:r>
                    </a:p>
                    <a:p>
                      <a:pPr>
                        <a:lnSpc>
                          <a:spcPct val="150000"/>
                        </a:lnSpc>
                      </a:pPr>
                      <a:r>
                        <a:rPr lang="en-GB" sz="1200" b="0" u="none" dirty="0">
                          <a:solidFill>
                            <a:schemeClr val="tx1"/>
                          </a:solidFill>
                        </a:rPr>
                        <a:t>The  angles of incidence and reflection are measured between the light ray and the </a:t>
                      </a:r>
                    </a:p>
                    <a:p>
                      <a:pPr>
                        <a:lnSpc>
                          <a:spcPct val="150000"/>
                        </a:lnSpc>
                      </a:pPr>
                      <a:r>
                        <a:rPr lang="en-GB" sz="1200" b="0" u="none" dirty="0">
                          <a:solidFill>
                            <a:schemeClr val="tx1"/>
                          </a:solidFill>
                        </a:rPr>
                        <a:t>normal (an imaginary line at 90° to the surface). The diagrams show a water wave being reflected at a barrier, and a light ray being reflected at a plane mirror.</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Specular reflection</a:t>
                      </a:r>
                    </a:p>
                    <a:p>
                      <a:pPr>
                        <a:lnSpc>
                          <a:spcPct val="150000"/>
                        </a:lnSpc>
                      </a:pPr>
                      <a:r>
                        <a:rPr lang="en-GB" sz="1200" b="0" u="none" dirty="0">
                          <a:solidFill>
                            <a:schemeClr val="tx1"/>
                          </a:solidFill>
                        </a:rPr>
                        <a:t>Reflection from a smooth, flat surface is called specular reflection. This is the type of reflection that happens with a flat mirror. The image in a mirror is:</a:t>
                      </a:r>
                    </a:p>
                    <a:p>
                      <a:pPr marL="171450" indent="-171450">
                        <a:lnSpc>
                          <a:spcPct val="150000"/>
                        </a:lnSpc>
                        <a:buFont typeface="Arial" panose="020B0604020202020204" pitchFamily="34" charset="0"/>
                        <a:buChar char="•"/>
                      </a:pPr>
                      <a:r>
                        <a:rPr lang="en-GB" sz="1200" b="0" u="none" dirty="0">
                          <a:solidFill>
                            <a:schemeClr val="tx1"/>
                          </a:solidFill>
                        </a:rPr>
                        <a:t>upright</a:t>
                      </a:r>
                    </a:p>
                    <a:p>
                      <a:pPr marL="171450" indent="-171450">
                        <a:lnSpc>
                          <a:spcPct val="150000"/>
                        </a:lnSpc>
                        <a:buFont typeface="Arial" panose="020B0604020202020204" pitchFamily="34" charset="0"/>
                        <a:buChar char="•"/>
                      </a:pPr>
                      <a:r>
                        <a:rPr lang="en-GB" sz="1200" b="0" u="none" dirty="0">
                          <a:solidFill>
                            <a:schemeClr val="tx1"/>
                          </a:solidFill>
                        </a:rPr>
                        <a:t>virtual</a:t>
                      </a:r>
                    </a:p>
                    <a:p>
                      <a:pPr>
                        <a:lnSpc>
                          <a:spcPct val="150000"/>
                        </a:lnSpc>
                      </a:pPr>
                      <a:r>
                        <a:rPr lang="en-GB" sz="1200" b="0" u="none" dirty="0">
                          <a:solidFill>
                            <a:schemeClr val="tx1"/>
                          </a:solidFill>
                        </a:rPr>
                        <a:t>In a virtual image, the rays appear to diverge from behind the mirror, so the image appears to come from behind the mirror.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plane mirror&#10;&#10;Description automatically generated">
            <a:extLst>
              <a:ext uri="{FF2B5EF4-FFF2-40B4-BE49-F238E27FC236}">
                <a16:creationId xmlns:a16="http://schemas.microsoft.com/office/drawing/2014/main" id="{C2DDDD16-B982-6788-CCF6-F5E0844DAE4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03248" y="2950775"/>
            <a:ext cx="5307980" cy="2543407"/>
          </a:xfrm>
          <a:prstGeom prst="rect">
            <a:avLst/>
          </a:prstGeom>
        </p:spPr>
      </p:pic>
    </p:spTree>
    <p:extLst>
      <p:ext uri="{BB962C8B-B14F-4D97-AF65-F5344CB8AC3E}">
        <p14:creationId xmlns:p14="http://schemas.microsoft.com/office/powerpoint/2010/main" val="342296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1038095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solidFill>
                            <a:schemeClr val="tx1"/>
                          </a:solidFill>
                        </a:rPr>
                        <a:t>A ray diagram showing how an image forms in a plane mirror.</a:t>
                      </a:r>
                    </a:p>
                    <a:p>
                      <a:pPr>
                        <a:lnSpc>
                          <a:spcPct val="150000"/>
                        </a:lnSpc>
                      </a:pPr>
                      <a:r>
                        <a:rPr lang="en-GB" sz="1200" u="sng" dirty="0">
                          <a:solidFill>
                            <a:schemeClr val="tx1"/>
                          </a:solidFill>
                        </a:rPr>
                        <a:t>Diffuse reflection</a:t>
                      </a:r>
                    </a:p>
                    <a:p>
                      <a:pPr>
                        <a:lnSpc>
                          <a:spcPct val="150000"/>
                        </a:lnSpc>
                      </a:pPr>
                      <a:r>
                        <a:rPr lang="en-GB" sz="1200" b="0" u="none" dirty="0">
                          <a:solidFill>
                            <a:schemeClr val="tx1"/>
                          </a:solidFill>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Diffuse reflection or scattering from a rough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mirror image&#10;&#10;Description automatically generated">
            <a:extLst>
              <a:ext uri="{FF2B5EF4-FFF2-40B4-BE49-F238E27FC236}">
                <a16:creationId xmlns:a16="http://schemas.microsoft.com/office/drawing/2014/main" id="{4749D635-F8A8-1886-1D69-4A87E1391CC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83915" y="554773"/>
            <a:ext cx="5137761" cy="3359305"/>
          </a:xfrm>
          <a:prstGeom prst="rect">
            <a:avLst/>
          </a:prstGeom>
        </p:spPr>
      </p:pic>
      <p:pic>
        <p:nvPicPr>
          <p:cNvPr id="7" name="Picture 6" descr="A diagram of a graph showing the growth of the sun&#10;&#10;Description automatically generated with medium confidence">
            <a:extLst>
              <a:ext uri="{FF2B5EF4-FFF2-40B4-BE49-F238E27FC236}">
                <a16:creationId xmlns:a16="http://schemas.microsoft.com/office/drawing/2014/main" id="{9DBD88B1-302A-1297-C754-B254248EF9C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4088" y="5795210"/>
            <a:ext cx="5535561" cy="1987124"/>
          </a:xfrm>
          <a:prstGeom prst="rect">
            <a:avLst/>
          </a:prstGeom>
        </p:spPr>
      </p:pic>
    </p:spTree>
    <p:extLst>
      <p:ext uri="{BB962C8B-B14F-4D97-AF65-F5344CB8AC3E}">
        <p14:creationId xmlns:p14="http://schemas.microsoft.com/office/powerpoint/2010/main" val="230357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09263041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Refraction of waves</a:t>
                      </a:r>
                    </a:p>
                    <a:p>
                      <a:pPr>
                        <a:lnSpc>
                          <a:spcPct val="150000"/>
                        </a:lnSpc>
                      </a:pPr>
                      <a:r>
                        <a:rPr lang="en-GB" sz="1200" b="0" u="none" dirty="0">
                          <a:solidFill>
                            <a:schemeClr val="tx1"/>
                          </a:solidFill>
                        </a:rPr>
                        <a:t>Different materials have different densities. Light waves may change direction at the boundary between two transparent materials. Refraction is the change in direction of a wave at such a boundary.</a:t>
                      </a:r>
                    </a:p>
                    <a:p>
                      <a:pPr>
                        <a:lnSpc>
                          <a:spcPct val="150000"/>
                        </a:lnSpc>
                      </a:pPr>
                      <a:r>
                        <a:rPr lang="en-GB" sz="1200" b="0" u="none" dirty="0">
                          <a:solidFill>
                            <a:schemeClr val="tx1"/>
                          </a:solidFill>
                        </a:rPr>
                        <a:t>It is important to be able to draw ray diagrams to show the refraction of a wave at a boundary.</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A ray diagram showing refraction at the boundary between air and glass.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normal and refracted ray&#10;&#10;Description automatically generated">
            <a:extLst>
              <a:ext uri="{FF2B5EF4-FFF2-40B4-BE49-F238E27FC236}">
                <a16:creationId xmlns:a16="http://schemas.microsoft.com/office/drawing/2014/main" id="{6AD6230B-EE37-EC92-E849-07B24103DE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91736" y="2114347"/>
            <a:ext cx="5696095" cy="2647224"/>
          </a:xfrm>
          <a:prstGeom prst="rect">
            <a:avLst/>
          </a:prstGeom>
        </p:spPr>
      </p:pic>
    </p:spTree>
    <p:extLst>
      <p:ext uri="{BB962C8B-B14F-4D97-AF65-F5344CB8AC3E}">
        <p14:creationId xmlns:p14="http://schemas.microsoft.com/office/powerpoint/2010/main" val="307322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900797581"/>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Explaining refraction – Higher</a:t>
                      </a:r>
                    </a:p>
                    <a:p>
                      <a:pPr>
                        <a:lnSpc>
                          <a:spcPct val="150000"/>
                        </a:lnSpc>
                      </a:pPr>
                      <a:r>
                        <a:rPr lang="en-GB" sz="1200" b="0" u="none" dirty="0">
                          <a:solidFill>
                            <a:schemeClr val="tx1"/>
                          </a:solidFill>
                        </a:rPr>
                        <a:t>The density of a material affects the speed that a wave will be  transmitted through it. In general, the denser the transparent material, the more slowly light travels through it.</a:t>
                      </a:r>
                    </a:p>
                    <a:p>
                      <a:pPr>
                        <a:lnSpc>
                          <a:spcPct val="150000"/>
                        </a:lnSpc>
                      </a:pPr>
                      <a:r>
                        <a:rPr lang="en-GB" sz="1200" b="0" u="none" dirty="0">
                          <a:solidFill>
                            <a:schemeClr val="tx1"/>
                          </a:solidFill>
                        </a:rPr>
                        <a:t>Glass is denser than air, so a light ray passing from air into glass slows down. If the ray meets the boundary at an angle to the normal, it bends towards the normal.</a:t>
                      </a:r>
                    </a:p>
                    <a:p>
                      <a:pPr>
                        <a:lnSpc>
                          <a:spcPct val="150000"/>
                        </a:lnSpc>
                      </a:pPr>
                      <a:r>
                        <a:rPr lang="en-GB" sz="1200" b="0" u="none" dirty="0">
                          <a:solidFill>
                            <a:schemeClr val="tx1"/>
                          </a:solidFill>
                        </a:rPr>
                        <a:t>The reverse is also true. A light ray speeds up as it passes from glass into air, and bends away from the normal by the same angle.</a:t>
                      </a:r>
                    </a:p>
                    <a:p>
                      <a:pPr>
                        <a:lnSpc>
                          <a:spcPct val="150000"/>
                        </a:lnSpc>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sng" kern="1200" dirty="0">
                          <a:solidFill>
                            <a:schemeClr val="tx1"/>
                          </a:solidFill>
                          <a:effectLst/>
                          <a:latin typeface="+mn-lt"/>
                          <a:ea typeface="+mn-ea"/>
                          <a:cs typeface="+mn-cs"/>
                        </a:rPr>
                        <a:t>Wave speed, frequency and wavelength in refraction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For a given frequency of light, the wavelength is proportional to the wave speed: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none" kern="1200" dirty="0">
                          <a:solidFill>
                            <a:schemeClr val="tx1"/>
                          </a:solidFill>
                          <a:effectLst/>
                          <a:latin typeface="+mn-lt"/>
                          <a:ea typeface="+mn-ea"/>
                          <a:cs typeface="+mn-cs"/>
                        </a:rPr>
                        <a:t>wave speed = frequency × wavelength</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into a denser medium, such as water, it slows down and the wavelength decreases. Although the wave slows down, its frequency remains the same, due to the fact that its wavelength is shorter.</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In this diagram, the right hand side of the incoming wave slows down before the left hand side does. This causes the wave to change direction.</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container with water and arrows&#10;&#10;Description automatically generated">
            <a:extLst>
              <a:ext uri="{FF2B5EF4-FFF2-40B4-BE49-F238E27FC236}">
                <a16:creationId xmlns:a16="http://schemas.microsoft.com/office/drawing/2014/main" id="{A62C0008-7C52-4A2E-4E32-B1DF190B304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9075" y="4817328"/>
            <a:ext cx="4802248" cy="3278458"/>
          </a:xfrm>
          <a:prstGeom prst="rect">
            <a:avLst/>
          </a:prstGeom>
        </p:spPr>
      </p:pic>
    </p:spTree>
    <p:extLst>
      <p:ext uri="{BB962C8B-B14F-4D97-AF65-F5344CB8AC3E}">
        <p14:creationId xmlns:p14="http://schemas.microsoft.com/office/powerpoint/2010/main" val="139372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AutoNum type="arabicPeriod"/>
            </a:pPr>
            <a:r>
              <a:rPr lang="en-GB" sz="1200" dirty="0"/>
              <a:t>Light rays can ‘bounce’ off some surfaces. Is this refraction, reflection or diffraction? </a:t>
            </a:r>
          </a:p>
          <a:p>
            <a:pPr>
              <a:lnSpc>
                <a:spcPct val="150000"/>
              </a:lnSpc>
            </a:pPr>
            <a:r>
              <a:rPr lang="en-GB" sz="1200" dirty="0"/>
              <a:t>………………………………………………………………………………………………………………………………………………………….</a:t>
            </a:r>
          </a:p>
          <a:p>
            <a:pPr>
              <a:lnSpc>
                <a:spcPct val="150000"/>
              </a:lnSpc>
            </a:pPr>
            <a:r>
              <a:rPr lang="en-GB" sz="1200" dirty="0"/>
              <a:t>2.  Which law states that angle of incidence equals the angle of reflection?</a:t>
            </a:r>
          </a:p>
          <a:p>
            <a:pPr>
              <a:lnSpc>
                <a:spcPct val="150000"/>
              </a:lnSpc>
            </a:pPr>
            <a:r>
              <a:rPr lang="en-GB" sz="1200" dirty="0"/>
              <a:t>………………………………………………………………………………………………………………………………………………………….3.  Light rays can change direction when they enter a medium with a different density. Is this refraction, reflection or diffraction? </a:t>
            </a:r>
          </a:p>
          <a:p>
            <a:pPr>
              <a:lnSpc>
                <a:spcPct val="150000"/>
              </a:lnSpc>
            </a:pPr>
            <a:r>
              <a:rPr lang="en-GB" sz="1200" dirty="0"/>
              <a:t>………………………………………………………………………………………………………………………………………………………….4. Name the line that is at a right angle to the surface. ………………………………………………………………………………………………………………………………………………………….</a:t>
            </a:r>
          </a:p>
          <a:p>
            <a:pPr>
              <a:lnSpc>
                <a:spcPct val="150000"/>
              </a:lnSpc>
            </a:pPr>
            <a:r>
              <a:rPr lang="en-GB" sz="1200" dirty="0"/>
              <a:t>5. Which type of reflection occurs at a smooth and flat surface?</a:t>
            </a:r>
          </a:p>
          <a:p>
            <a:pPr>
              <a:lnSpc>
                <a:spcPct val="150000"/>
              </a:lnSpc>
            </a:pPr>
            <a:r>
              <a:rPr lang="en-GB" sz="1200" dirty="0"/>
              <a:t>………………………………………………………………………………………………………………………………………………………….</a:t>
            </a:r>
          </a:p>
          <a:p>
            <a:pPr>
              <a:lnSpc>
                <a:spcPct val="150000"/>
              </a:lnSpc>
            </a:pPr>
            <a:r>
              <a:rPr lang="en-GB" sz="1200" dirty="0"/>
              <a:t>6. Which type of reflection occurs at a rough surface?</a:t>
            </a:r>
          </a:p>
          <a:p>
            <a:pPr>
              <a:lnSpc>
                <a:spcPct val="150000"/>
              </a:lnSpc>
            </a:pPr>
            <a:r>
              <a:rPr lang="en-GB" sz="1200" dirty="0"/>
              <a:t>………………………………………………………………………………………………………………………………………………………….</a:t>
            </a:r>
          </a:p>
          <a:p>
            <a:pPr>
              <a:lnSpc>
                <a:spcPct val="150000"/>
              </a:lnSpc>
            </a:pPr>
            <a:r>
              <a:rPr lang="en-GB" sz="1200" dirty="0"/>
              <a:t>7.  If the angle of incidence is 65 degrees, what will be the angle of reflection? ………………………………………………………………………………………………………………………………………………………….</a:t>
            </a:r>
          </a:p>
          <a:p>
            <a:pPr>
              <a:lnSpc>
                <a:spcPct val="150000"/>
              </a:lnSpc>
            </a:pPr>
            <a:r>
              <a:rPr lang="en-GB" sz="1200" dirty="0"/>
              <a:t>8. Light rays change direction when they enter a more dense material. What is the name of this phenomena?   ……………………………………………………………………….…………………………………………………………</a:t>
            </a:r>
          </a:p>
          <a:p>
            <a:pPr>
              <a:lnSpc>
                <a:spcPct val="150000"/>
              </a:lnSpc>
            </a:pPr>
            <a:r>
              <a:rPr lang="en-GB" sz="1200" dirty="0"/>
              <a:t>9. When studying reflection and refraction, we always draw a line at a right angle to the surface. What do we call this line?   ………………………………………………………………………………………………………………</a:t>
            </a:r>
          </a:p>
          <a:p>
            <a:pPr marL="228600" indent="-228600">
              <a:lnSpc>
                <a:spcPct val="150000"/>
              </a:lnSpc>
              <a:buAutoNum type="arabicPeriod" startAt="10"/>
            </a:pPr>
            <a:r>
              <a:rPr lang="en-GB" sz="1200" dirty="0"/>
              <a:t>Mirrors have a smooth and flat surface. What type of reflection do they use? </a:t>
            </a:r>
          </a:p>
          <a:p>
            <a:pPr>
              <a:lnSpc>
                <a:spcPct val="150000"/>
              </a:lnSpc>
            </a:pPr>
            <a:r>
              <a:rPr lang="en-GB" sz="1200" dirty="0"/>
              <a:t>………………………………………………………………………………………………………………………………………………………….</a:t>
            </a:r>
          </a:p>
          <a:p>
            <a:pPr marL="228600" indent="-228600">
              <a:lnSpc>
                <a:spcPct val="150000"/>
              </a:lnSpc>
              <a:buAutoNum type="arabicPeriod" startAt="11"/>
            </a:pPr>
            <a:r>
              <a:rPr lang="en-GB" sz="1200" dirty="0"/>
              <a:t>Reflection light rays also happens on rough surfaces. Which type of reflection would occur?</a:t>
            </a:r>
          </a:p>
          <a:p>
            <a:pPr>
              <a:lnSpc>
                <a:spcPct val="150000"/>
              </a:lnSpc>
            </a:pPr>
            <a:r>
              <a:rPr lang="en-GB" sz="1200" dirty="0"/>
              <a:t>………………………………………………………………………………………………………………………………………………………….</a:t>
            </a:r>
          </a:p>
          <a:p>
            <a:pPr marL="228600" indent="-228600">
              <a:lnSpc>
                <a:spcPct val="150000"/>
              </a:lnSpc>
              <a:buAutoNum type="arabicPeriod" startAt="12"/>
            </a:pPr>
            <a:r>
              <a:rPr lang="en-GB" sz="1200" dirty="0"/>
              <a:t>Do light rays move towards or away from the Normal when they enter a more dense material?</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Tree>
    <p:extLst>
      <p:ext uri="{BB962C8B-B14F-4D97-AF65-F5344CB8AC3E}">
        <p14:creationId xmlns:p14="http://schemas.microsoft.com/office/powerpoint/2010/main" val="370465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16364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626920394"/>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Required Practical – Light</a:t>
                      </a:r>
                    </a:p>
                    <a:p>
                      <a:pPr>
                        <a:lnSpc>
                          <a:spcPct val="150000"/>
                        </a:lnSpc>
                      </a:pPr>
                      <a:r>
                        <a:rPr lang="en-GB" sz="1200" b="1" u="sng" dirty="0">
                          <a:solidFill>
                            <a:schemeClr val="tx1"/>
                          </a:solidFill>
                        </a:rPr>
                        <a:t>Aim of the experiment</a:t>
                      </a:r>
                    </a:p>
                    <a:p>
                      <a:pPr>
                        <a:lnSpc>
                          <a:spcPct val="150000"/>
                        </a:lnSpc>
                      </a:pPr>
                      <a:r>
                        <a:rPr lang="en-GB" sz="1200" b="0" u="none" dirty="0">
                          <a:solidFill>
                            <a:schemeClr val="tx1"/>
                          </a:solidFill>
                        </a:rPr>
                        <a:t>To investigate the reflection of light by different types of surface, and the refraction of light by different substances.</a:t>
                      </a:r>
                    </a:p>
                    <a:p>
                      <a:pPr>
                        <a:lnSpc>
                          <a:spcPct val="150000"/>
                        </a:lnSpc>
                      </a:pPr>
                      <a:r>
                        <a:rPr lang="en-GB" sz="1200" b="1" u="sng" dirty="0">
                          <a:solidFill>
                            <a:schemeClr val="tx1"/>
                          </a:solidFill>
                        </a:rPr>
                        <a:t>Method</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marL="228600" indent="-228600">
                        <a:lnSpc>
                          <a:spcPct val="150000"/>
                        </a:lnSpc>
                        <a:buFont typeface="+mj-lt"/>
                        <a:buAutoNum type="arabicPeriod"/>
                      </a:pPr>
                      <a:r>
                        <a:rPr lang="en-GB" sz="1200" b="0" u="none" dirty="0">
                          <a:solidFill>
                            <a:schemeClr val="tx1"/>
                          </a:solidFill>
                        </a:rPr>
                        <a:t>Set up a ray box, slit and lens so that a narrow ray of light is produced.</a:t>
                      </a:r>
                    </a:p>
                    <a:p>
                      <a:pPr marL="228600" indent="-228600">
                        <a:lnSpc>
                          <a:spcPct val="150000"/>
                        </a:lnSpc>
                        <a:buFont typeface="+mj-lt"/>
                        <a:buAutoNum type="arabicPeriod"/>
                      </a:pPr>
                      <a:r>
                        <a:rPr lang="en-GB" sz="1200" b="0" u="none" dirty="0">
                          <a:solidFill>
                            <a:schemeClr val="tx1"/>
                          </a:solidFill>
                        </a:rPr>
                        <a:t>Place a 30 centimetre (cm) ruler near the middle of a piece of plain A3 paper. Draw a straight line parallel to its longer sides. Use a protractor to draw a second line at right angles to this line. Label this line with an ‘N’ for ‘normal’.</a:t>
                      </a:r>
                    </a:p>
                    <a:p>
                      <a:pPr marL="228600" indent="-228600">
                        <a:lnSpc>
                          <a:spcPct val="150000"/>
                        </a:lnSpc>
                        <a:buFont typeface="+mj-lt"/>
                        <a:buAutoNum type="arabicPeriod"/>
                      </a:pPr>
                      <a:r>
                        <a:rPr lang="en-GB" sz="1200" b="0" u="none" dirty="0">
                          <a:solidFill>
                            <a:schemeClr val="tx1"/>
                          </a:solidFill>
                        </a:rPr>
                        <a:t>Place the longest side of a rectangular acrylic polymer block against the first line. With the normal near the middle of the block, carefully draw around the block without moving it.</a:t>
                      </a:r>
                    </a:p>
                    <a:p>
                      <a:pPr marL="228600" indent="-228600">
                        <a:lnSpc>
                          <a:spcPct val="150000"/>
                        </a:lnSpc>
                        <a:buFont typeface="+mj-lt"/>
                        <a:buAutoNum type="arabicPeriod"/>
                      </a:pPr>
                      <a:r>
                        <a:rPr lang="en-GB" sz="1200" b="0" u="none" dirty="0">
                          <a:solidFill>
                            <a:schemeClr val="tx1"/>
                          </a:solidFill>
                        </a:rPr>
                        <a:t>Use the ray box to shine a ray of light at the point where the normal meets the block. This is the incident ray.</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block&#10;&#10;Description automatically generated">
            <a:extLst>
              <a:ext uri="{FF2B5EF4-FFF2-40B4-BE49-F238E27FC236}">
                <a16:creationId xmlns:a16="http://schemas.microsoft.com/office/drawing/2014/main" id="{6ABF6676-70C7-6044-5E15-BADAB36A820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92459" y="1839951"/>
            <a:ext cx="4630560" cy="3673281"/>
          </a:xfrm>
          <a:prstGeom prst="rect">
            <a:avLst/>
          </a:prstGeom>
        </p:spPr>
      </p:pic>
    </p:spTree>
    <p:extLst>
      <p:ext uri="{BB962C8B-B14F-4D97-AF65-F5344CB8AC3E}">
        <p14:creationId xmlns:p14="http://schemas.microsoft.com/office/powerpoint/2010/main" val="2423981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114439545"/>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none" dirty="0">
                          <a:solidFill>
                            <a:schemeClr val="tx1"/>
                          </a:solidFill>
                        </a:rPr>
                        <a:t>5. The angle between the normal and the incident ray is called the angle of incidence. Move the ray box or paper to change the angle of incidence. The aim is to see a clear ray reflected from the surface of the block and another clear ray leaving the opposite face of the block.</a:t>
                      </a:r>
                    </a:p>
                    <a:p>
                      <a:pPr>
                        <a:lnSpc>
                          <a:spcPct val="150000"/>
                        </a:lnSpc>
                      </a:pPr>
                      <a:r>
                        <a:rPr lang="en-GB" sz="1200" b="0" u="none" dirty="0">
                          <a:solidFill>
                            <a:schemeClr val="tx1"/>
                          </a:solidFill>
                        </a:rPr>
                        <a:t>6. Using a pencil on the paper, mark the path of </a:t>
                      </a:r>
                    </a:p>
                    <a:p>
                      <a:pPr marL="171450" indent="-171450">
                        <a:lnSpc>
                          <a:spcPct val="150000"/>
                        </a:lnSpc>
                        <a:buFont typeface="Arial" panose="020B0604020202020204" pitchFamily="34" charset="0"/>
                        <a:buChar char="•"/>
                      </a:pPr>
                      <a:r>
                        <a:rPr lang="en-GB" sz="1200" b="0" u="none" dirty="0">
                          <a:solidFill>
                            <a:schemeClr val="tx1"/>
                          </a:solidFill>
                        </a:rPr>
                        <a:t>the incident ray with a cross</a:t>
                      </a:r>
                    </a:p>
                    <a:p>
                      <a:pPr marL="171450" indent="-171450">
                        <a:lnSpc>
                          <a:spcPct val="150000"/>
                        </a:lnSpc>
                        <a:buFont typeface="Arial" panose="020B0604020202020204" pitchFamily="34" charset="0"/>
                        <a:buChar char="•"/>
                      </a:pPr>
                      <a:r>
                        <a:rPr lang="en-GB" sz="1200" b="0" u="none" dirty="0">
                          <a:solidFill>
                            <a:schemeClr val="tx1"/>
                          </a:solidFill>
                        </a:rPr>
                        <a:t>the reflected ray with a cross</a:t>
                      </a:r>
                    </a:p>
                    <a:p>
                      <a:pPr marL="171450" indent="-171450">
                        <a:lnSpc>
                          <a:spcPct val="150000"/>
                        </a:lnSpc>
                        <a:buFont typeface="Arial" panose="020B0604020202020204" pitchFamily="34" charset="0"/>
                        <a:buChar char="•"/>
                      </a:pPr>
                      <a:r>
                        <a:rPr lang="en-GB" sz="1200" b="0" u="none" dirty="0">
                          <a:solidFill>
                            <a:schemeClr val="tx1"/>
                          </a:solidFill>
                        </a:rPr>
                        <a:t>the ray that leaves the block with two crosses - one near the block and the other further away</a:t>
                      </a:r>
                    </a:p>
                    <a:p>
                      <a:pPr>
                        <a:lnSpc>
                          <a:spcPct val="150000"/>
                        </a:lnSpc>
                      </a:pPr>
                      <a:r>
                        <a:rPr lang="en-GB" sz="1200" b="0" u="none" dirty="0">
                          <a:solidFill>
                            <a:schemeClr val="tx1"/>
                          </a:solidFill>
                        </a:rPr>
                        <a:t>7. Remove the block. Join the crosses to show the paths of the light rays.</a:t>
                      </a:r>
                    </a:p>
                    <a:p>
                      <a:pPr>
                        <a:lnSpc>
                          <a:spcPct val="150000"/>
                        </a:lnSpc>
                      </a:pPr>
                      <a:r>
                        <a:rPr lang="en-GB" sz="1200" b="0" u="none" dirty="0">
                          <a:solidFill>
                            <a:schemeClr val="tx1"/>
                          </a:solidFill>
                        </a:rPr>
                        <a:t>8. Repeat steps 2 to 7 for a rectangular glass block.</a:t>
                      </a:r>
                    </a:p>
                    <a:p>
                      <a:pPr>
                        <a:lnSpc>
                          <a:spcPct val="150000"/>
                        </a:lnSpc>
                      </a:pPr>
                      <a:r>
                        <a:rPr lang="en-GB" sz="1200" b="0" u="none" dirty="0">
                          <a:solidFill>
                            <a:schemeClr val="tx1"/>
                          </a:solidFill>
                        </a:rPr>
                        <a:t>9. Measure the angle of incidence, angle of refraction and angle of reflection for each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983505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1309"/>
            <a:ext cx="6311900" cy="5880712"/>
          </a:xfrm>
          <a:prstGeom prst="rect">
            <a:avLst/>
          </a:prstGeom>
          <a:noFill/>
          <a:ln w="28575">
            <a:noFill/>
          </a:ln>
        </p:spPr>
        <p:txBody>
          <a:bodyPr wrap="square" rtlCol="0">
            <a:spAutoFit/>
          </a:bodyPr>
          <a:lstStyle/>
          <a:p>
            <a:pPr>
              <a:lnSpc>
                <a:spcPct val="150000"/>
              </a:lnSpc>
            </a:pPr>
            <a:r>
              <a:rPr lang="en-GB" sz="1200" b="1" u="sng" dirty="0"/>
              <a:t>Results.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p:txBody>
      </p:sp>
      <p:pic>
        <p:nvPicPr>
          <p:cNvPr id="7" name="Picture 6">
            <a:extLst>
              <a:ext uri="{FF2B5EF4-FFF2-40B4-BE49-F238E27FC236}">
                <a16:creationId xmlns:a16="http://schemas.microsoft.com/office/drawing/2014/main" id="{16657000-1DFE-6CE0-0C32-CA793472252E}"/>
              </a:ext>
            </a:extLst>
          </p:cNvPr>
          <p:cNvPicPr>
            <a:picLocks noChangeAspect="1"/>
          </p:cNvPicPr>
          <p:nvPr/>
        </p:nvPicPr>
        <p:blipFill>
          <a:blip r:embed="rId2"/>
          <a:stretch>
            <a:fillRect/>
          </a:stretch>
        </p:blipFill>
        <p:spPr>
          <a:xfrm>
            <a:off x="273050" y="778675"/>
            <a:ext cx="6040011" cy="2552727"/>
          </a:xfrm>
          <a:prstGeom prst="rect">
            <a:avLst/>
          </a:prstGeom>
        </p:spPr>
      </p:pic>
      <p:pic>
        <p:nvPicPr>
          <p:cNvPr id="9" name="Picture 8">
            <a:extLst>
              <a:ext uri="{FF2B5EF4-FFF2-40B4-BE49-F238E27FC236}">
                <a16:creationId xmlns:a16="http://schemas.microsoft.com/office/drawing/2014/main" id="{120E1666-D74E-DBE2-0DCC-021AC6F81A83}"/>
              </a:ext>
            </a:extLst>
          </p:cNvPr>
          <p:cNvPicPr>
            <a:picLocks noChangeAspect="1"/>
          </p:cNvPicPr>
          <p:nvPr/>
        </p:nvPicPr>
        <p:blipFill>
          <a:blip r:embed="rId3"/>
          <a:stretch>
            <a:fillRect/>
          </a:stretch>
        </p:blipFill>
        <p:spPr>
          <a:xfrm>
            <a:off x="273050" y="3442621"/>
            <a:ext cx="6040011" cy="2635484"/>
          </a:xfrm>
          <a:prstGeom prst="rect">
            <a:avLst/>
          </a:prstGeom>
        </p:spPr>
      </p:pic>
    </p:spTree>
    <p:extLst>
      <p:ext uri="{BB962C8B-B14F-4D97-AF65-F5344CB8AC3E}">
        <p14:creationId xmlns:p14="http://schemas.microsoft.com/office/powerpoint/2010/main" val="236795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dirty="0"/>
              <a:t>Conclusion</a:t>
            </a:r>
          </a:p>
          <a:p>
            <a:pPr>
              <a:lnSpc>
                <a:spcPct val="150000"/>
              </a:lnSpc>
            </a:pPr>
            <a:r>
              <a:rPr lang="en-GB" sz="1200" dirty="0"/>
              <a:t>Physics theory suggests that the angles of incidence and reflection should be the same for a</a:t>
            </a:r>
          </a:p>
          <a:p>
            <a:pPr>
              <a:lnSpc>
                <a:spcPct val="150000"/>
              </a:lnSpc>
            </a:pPr>
            <a:r>
              <a:rPr lang="en-GB" sz="1200" dirty="0"/>
              <a:t>material, but the angles of refraction for that material should be different.</a:t>
            </a:r>
          </a:p>
          <a:p>
            <a:pPr>
              <a:lnSpc>
                <a:spcPct val="150000"/>
              </a:lnSpc>
            </a:pPr>
            <a:r>
              <a:rPr lang="en-GB" sz="1200" dirty="0"/>
              <a:t>How well do your results support this theory for the two different materials that you have tested?</a:t>
            </a:r>
          </a:p>
          <a:p>
            <a:pPr>
              <a:lnSpc>
                <a:spcPct val="150000"/>
              </a:lnSpc>
            </a:pPr>
            <a:r>
              <a:rPr lang="en-GB" sz="1200" dirty="0"/>
              <a:t>…………………………………………………………………………………………………………………………………………………………………………………………………………………………………………………………………………………………………………………………………………………………………………………………………………………………………………………………………………………………………………………………………………………………………………………………………………………………………………………………………………………………………………………………………………………………………………………………………………………………………………………………………………………………………………………………………………………………………………………………………………………………………………………………………………………………………………………………………………………………………………………………………………………………………………………………………………………………………………………………………………………………………………………………………………………………………………………………………………………………………………………………………………………………………………………………………………</a:t>
            </a:r>
          </a:p>
          <a:p>
            <a:pPr>
              <a:lnSpc>
                <a:spcPct val="150000"/>
              </a:lnSpc>
            </a:pPr>
            <a:endParaRPr lang="en-GB" sz="1200" dirty="0"/>
          </a:p>
          <a:p>
            <a:pPr>
              <a:lnSpc>
                <a:spcPct val="150000"/>
              </a:lnSpc>
            </a:pPr>
            <a:r>
              <a:rPr lang="en-GB" sz="1200" b="1" dirty="0"/>
              <a:t>Evaluation</a:t>
            </a:r>
          </a:p>
          <a:p>
            <a:pPr>
              <a:lnSpc>
                <a:spcPct val="150000"/>
              </a:lnSpc>
            </a:pPr>
            <a:r>
              <a:rPr lang="en-GB" sz="1200" dirty="0"/>
              <a:t>Consider the apparatus and method that you used. Are there any improvements that you could</a:t>
            </a:r>
          </a:p>
          <a:p>
            <a:pPr>
              <a:lnSpc>
                <a:spcPct val="150000"/>
              </a:lnSpc>
            </a:pPr>
            <a:r>
              <a:rPr lang="en-GB" sz="1200" dirty="0"/>
              <a:t>make to improve the accuracy of the angles you measured if you were to repeat this experiment?</a:t>
            </a:r>
          </a:p>
          <a:p>
            <a:pPr>
              <a:lnSpc>
                <a:spcPct val="150000"/>
              </a:lnSpc>
            </a:pPr>
            <a:r>
              <a:rPr lang="en-GB" sz="1200" dirty="0"/>
              <a:t>……………………………………………………………………………………………………………………………………………………………………………………………………………………………………………………………………………………………………………………………………………………………………………………………………………………………………………………………………………………………………………………………………………………………………………………………………………………………………………………………………………………………………………………………………………………………………………………………………</a:t>
            </a:r>
          </a:p>
          <a:p>
            <a:pPr>
              <a:lnSpc>
                <a:spcPct val="150000"/>
              </a:lnSpc>
            </a:pPr>
            <a:r>
              <a:rPr lang="en-GB" sz="1200" dirty="0"/>
              <a:t>……………………………………………………………………………………………………………………………………………………………………………………………………………………………………………………………………………………………………………………………………………………………………………………………………………………………………………………………………………………………………………………………………………………………………………………………………………………………………………………………………………………………………………………………………………………………………………………………………</a:t>
            </a:r>
          </a:p>
          <a:p>
            <a:pPr>
              <a:lnSpc>
                <a:spcPct val="150000"/>
              </a:lnSpc>
            </a:pPr>
            <a:endParaRPr lang="en-GB" sz="1200" dirty="0"/>
          </a:p>
        </p:txBody>
      </p:sp>
    </p:spTree>
    <p:extLst>
      <p:ext uri="{BB962C8B-B14F-4D97-AF65-F5344CB8AC3E}">
        <p14:creationId xmlns:p14="http://schemas.microsoft.com/office/powerpoint/2010/main" val="4095773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92344"/>
            <a:ext cx="6311900" cy="5265159"/>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Most animals can detect changes in light intensity. A large number of them have eyes that enable them to detect changes in the environment and to respond to them. Eyes refract light so the animal can focus on an object. Often the reactions are rapid and automatic; they are reflex actions. </a:t>
            </a:r>
          </a:p>
          <a:p>
            <a:pPr>
              <a:lnSpc>
                <a:spcPct val="150000"/>
              </a:lnSpc>
            </a:pPr>
            <a:r>
              <a:rPr lang="en-GB" sz="1200" dirty="0"/>
              <a:t>Reflex arcs contain the following parts: </a:t>
            </a:r>
          </a:p>
          <a:p>
            <a:pPr algn="ctr">
              <a:lnSpc>
                <a:spcPct val="150000"/>
              </a:lnSpc>
            </a:pPr>
            <a:r>
              <a:rPr lang="en-GB" sz="1200" b="1" dirty="0"/>
              <a:t>Effector; stimulus; response; coordinator; receptor; sensory neurone; motor neurone; relay neurone; synapse. </a:t>
            </a:r>
            <a:endParaRPr lang="en-GB" sz="1200" dirty="0"/>
          </a:p>
          <a:p>
            <a:pPr marL="228600" indent="-228600">
              <a:lnSpc>
                <a:spcPct val="150000"/>
              </a:lnSpc>
              <a:buAutoNum type="arabicPeriod"/>
            </a:pPr>
            <a:r>
              <a:rPr lang="en-GB" sz="1200" dirty="0"/>
              <a:t>Which part is a change in the environment?   …………………………………….....................................</a:t>
            </a:r>
          </a:p>
          <a:p>
            <a:pPr marL="228600" indent="-228600">
              <a:lnSpc>
                <a:spcPct val="150000"/>
              </a:lnSpc>
              <a:buAutoNum type="arabicPeriod"/>
            </a:pPr>
            <a:r>
              <a:rPr lang="en-GB" sz="1200" dirty="0"/>
              <a:t>Which part includes the brain, spinal cord and pancreas? …………………………………………………….</a:t>
            </a:r>
          </a:p>
          <a:p>
            <a:pPr marL="228600" indent="-228600">
              <a:lnSpc>
                <a:spcPct val="150000"/>
              </a:lnSpc>
              <a:buAutoNum type="arabicPeriod"/>
            </a:pPr>
            <a:r>
              <a:rPr lang="en-GB" sz="1200" dirty="0"/>
              <a:t>Which part is made up of cells that detect stimuli?...................................................................</a:t>
            </a:r>
          </a:p>
          <a:p>
            <a:pPr marL="228600" indent="-228600">
              <a:lnSpc>
                <a:spcPct val="150000"/>
              </a:lnSpc>
              <a:buAutoNum type="arabicPeriod"/>
            </a:pPr>
            <a:r>
              <a:rPr lang="en-GB" sz="1200" dirty="0"/>
              <a:t>Which part could be a muscle or gland which responds to restore optimum levels? </a:t>
            </a:r>
          </a:p>
          <a:p>
            <a:pPr>
              <a:lnSpc>
                <a:spcPct val="150000"/>
              </a:lnSpc>
            </a:pPr>
            <a:r>
              <a:rPr lang="en-GB" sz="1200" dirty="0"/>
              <a:t>       …………………………………………………………………………………………………………………………………………….</a:t>
            </a:r>
          </a:p>
          <a:p>
            <a:pPr>
              <a:lnSpc>
                <a:spcPct val="150000"/>
              </a:lnSpc>
            </a:pPr>
            <a:r>
              <a:rPr lang="en-GB" sz="1200" dirty="0"/>
              <a:t>5. Which neurone carries an impulse or message from the receptor to the coordinator? </a:t>
            </a:r>
          </a:p>
          <a:p>
            <a:pPr>
              <a:lnSpc>
                <a:spcPct val="150000"/>
              </a:lnSpc>
            </a:pPr>
            <a:r>
              <a:rPr lang="en-GB" sz="1200" dirty="0"/>
              <a:t>       …………………………………………………………………………………………………………………………………………….</a:t>
            </a:r>
          </a:p>
          <a:p>
            <a:pPr>
              <a:lnSpc>
                <a:spcPct val="150000"/>
              </a:lnSpc>
            </a:pPr>
            <a:r>
              <a:rPr lang="en-GB" sz="1200" dirty="0"/>
              <a:t>6. Which neurone carries a message from the coordinator to the effector? </a:t>
            </a:r>
          </a:p>
          <a:p>
            <a:pPr>
              <a:lnSpc>
                <a:spcPct val="150000"/>
              </a:lnSpc>
            </a:pPr>
            <a:r>
              <a:rPr lang="en-GB" sz="1200" dirty="0"/>
              <a:t>      …………………………………………………………………………………………………………………………………………….</a:t>
            </a:r>
          </a:p>
          <a:p>
            <a:pPr>
              <a:lnSpc>
                <a:spcPct val="150000"/>
              </a:lnSpc>
            </a:pPr>
            <a:r>
              <a:rPr lang="en-GB" sz="1200" dirty="0"/>
              <a:t>7. Diagram A shows a light receptor. Receptors are a type of cell. </a:t>
            </a:r>
          </a:p>
          <a:p>
            <a:pPr>
              <a:lnSpc>
                <a:spcPct val="150000"/>
              </a:lnSpc>
            </a:pPr>
            <a:r>
              <a:rPr lang="en-GB" sz="1200" dirty="0"/>
              <a:t>    Label parts A and B. </a:t>
            </a:r>
          </a:p>
          <a:p>
            <a:pPr>
              <a:lnSpc>
                <a:spcPct val="150000"/>
              </a:lnSpc>
            </a:pPr>
            <a:endParaRPr lang="en-GB" sz="1200" dirty="0"/>
          </a:p>
        </p:txBody>
      </p:sp>
      <p:pic>
        <p:nvPicPr>
          <p:cNvPr id="3" name="Picture 2">
            <a:extLst>
              <a:ext uri="{FF2B5EF4-FFF2-40B4-BE49-F238E27FC236}">
                <a16:creationId xmlns:a16="http://schemas.microsoft.com/office/drawing/2014/main" id="{C0EE0F14-E09A-4140-CCC8-72AAAF1FEB4C}"/>
              </a:ext>
            </a:extLst>
          </p:cNvPr>
          <p:cNvPicPr>
            <a:picLocks noChangeAspect="1"/>
          </p:cNvPicPr>
          <p:nvPr/>
        </p:nvPicPr>
        <p:blipFill>
          <a:blip r:embed="rId2"/>
          <a:stretch>
            <a:fillRect/>
          </a:stretch>
        </p:blipFill>
        <p:spPr>
          <a:xfrm>
            <a:off x="781050" y="5225248"/>
            <a:ext cx="5290354" cy="3626408"/>
          </a:xfrm>
          <a:prstGeom prst="rect">
            <a:avLst/>
          </a:prstGeom>
        </p:spPr>
      </p:pic>
    </p:spTree>
    <p:extLst>
      <p:ext uri="{BB962C8B-B14F-4D97-AF65-F5344CB8AC3E}">
        <p14:creationId xmlns:p14="http://schemas.microsoft.com/office/powerpoint/2010/main" val="649925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51622"/>
            <a:ext cx="6311900" cy="2218171"/>
          </a:xfrm>
          <a:prstGeom prst="rect">
            <a:avLst/>
          </a:prstGeom>
          <a:noFill/>
          <a:ln w="28575">
            <a:noFill/>
          </a:ln>
        </p:spPr>
        <p:txBody>
          <a:bodyPr wrap="square" rtlCol="0">
            <a:spAutoFit/>
          </a:bodyPr>
          <a:lstStyle/>
          <a:p>
            <a:r>
              <a:rPr lang="en-GB" sz="1400" b="1" u="sng" dirty="0"/>
              <a:t>Spaced Retrieval</a:t>
            </a:r>
          </a:p>
          <a:p>
            <a:pPr>
              <a:lnSpc>
                <a:spcPct val="150000"/>
              </a:lnSpc>
            </a:pPr>
            <a:r>
              <a:rPr lang="en-GB" sz="1200" dirty="0"/>
              <a:t>8. The diagram shows the structures involved in the knee-jerk reflex. When the person is hit at point P, the lower leg is suddenly raised.</a:t>
            </a:r>
          </a:p>
          <a:p>
            <a:pPr>
              <a:lnSpc>
                <a:spcPct val="150000"/>
              </a:lnSpc>
            </a:pPr>
            <a:r>
              <a:rPr lang="en-GB" sz="1200" dirty="0"/>
              <a:t>Name the structures labelled A, B and C.</a:t>
            </a:r>
          </a:p>
          <a:p>
            <a:pPr>
              <a:lnSpc>
                <a:spcPct val="150000"/>
              </a:lnSpc>
            </a:pPr>
            <a:r>
              <a:rPr lang="en-GB" sz="1200" dirty="0"/>
              <a:t>A ....................................................................................................................</a:t>
            </a:r>
          </a:p>
          <a:p>
            <a:pPr>
              <a:lnSpc>
                <a:spcPct val="150000"/>
              </a:lnSpc>
            </a:pPr>
            <a:r>
              <a:rPr lang="en-GB" sz="1200" dirty="0"/>
              <a:t>B ....................................................................................................................</a:t>
            </a:r>
          </a:p>
          <a:p>
            <a:pPr>
              <a:lnSpc>
                <a:spcPct val="150000"/>
              </a:lnSpc>
            </a:pPr>
            <a:r>
              <a:rPr lang="en-GB" sz="1200" dirty="0"/>
              <a:t>C ....................................................................................................................</a:t>
            </a:r>
          </a:p>
          <a:p>
            <a:pPr>
              <a:lnSpc>
                <a:spcPct val="150000"/>
              </a:lnSpc>
            </a:pPr>
            <a:endParaRPr lang="en-GB" sz="1200" dirty="0"/>
          </a:p>
        </p:txBody>
      </p:sp>
      <p:pic>
        <p:nvPicPr>
          <p:cNvPr id="5" name="Picture 4">
            <a:extLst>
              <a:ext uri="{FF2B5EF4-FFF2-40B4-BE49-F238E27FC236}">
                <a16:creationId xmlns:a16="http://schemas.microsoft.com/office/drawing/2014/main" id="{64365BC8-4A6B-4E2E-818B-F21C3A10177F}"/>
              </a:ext>
            </a:extLst>
          </p:cNvPr>
          <p:cNvPicPr>
            <a:picLocks noChangeAspect="1"/>
          </p:cNvPicPr>
          <p:nvPr/>
        </p:nvPicPr>
        <p:blipFill>
          <a:blip r:embed="rId2"/>
          <a:stretch>
            <a:fillRect/>
          </a:stretch>
        </p:blipFill>
        <p:spPr>
          <a:xfrm>
            <a:off x="1171576" y="2365018"/>
            <a:ext cx="4056606" cy="3054707"/>
          </a:xfrm>
          <a:prstGeom prst="rect">
            <a:avLst/>
          </a:prstGeom>
        </p:spPr>
      </p:pic>
      <p:sp>
        <p:nvSpPr>
          <p:cNvPr id="2" name="TextBox 1">
            <a:extLst>
              <a:ext uri="{FF2B5EF4-FFF2-40B4-BE49-F238E27FC236}">
                <a16:creationId xmlns:a16="http://schemas.microsoft.com/office/drawing/2014/main" id="{6427DE92-CE06-EB8F-A095-AEA34376A688}"/>
              </a:ext>
            </a:extLst>
          </p:cNvPr>
          <p:cNvSpPr txBox="1"/>
          <p:nvPr/>
        </p:nvSpPr>
        <p:spPr>
          <a:xfrm>
            <a:off x="882502" y="1435395"/>
            <a:ext cx="4056606" cy="646331"/>
          </a:xfrm>
          <a:prstGeom prst="rect">
            <a:avLst/>
          </a:prstGeom>
          <a:solidFill>
            <a:schemeClr val="bg1"/>
          </a:solidFill>
          <a:ln>
            <a:solidFill>
              <a:schemeClr val="tx1"/>
            </a:solidFill>
          </a:ln>
        </p:spPr>
        <p:txBody>
          <a:bodyPr wrap="square" rtlCol="0">
            <a:spAutoFit/>
          </a:bodyPr>
          <a:lstStyle/>
          <a:p>
            <a:r>
              <a:rPr lang="en-GB" sz="1200" dirty="0"/>
              <a:t>Sensory neurone</a:t>
            </a:r>
          </a:p>
          <a:p>
            <a:r>
              <a:rPr lang="en-GB" sz="1200" dirty="0"/>
              <a:t>Spinal cord / coordination centre / coordinator</a:t>
            </a:r>
          </a:p>
          <a:p>
            <a:r>
              <a:rPr lang="en-GB" sz="1200" dirty="0"/>
              <a:t>Motor neurone</a:t>
            </a:r>
          </a:p>
        </p:txBody>
      </p:sp>
    </p:spTree>
    <p:extLst>
      <p:ext uri="{BB962C8B-B14F-4D97-AF65-F5344CB8AC3E}">
        <p14:creationId xmlns:p14="http://schemas.microsoft.com/office/powerpoint/2010/main" val="1704783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D2771C8-4859-5140-07BB-7C63B7049FD1}"/>
              </a:ext>
            </a:extLst>
          </p:cNvPr>
          <p:cNvPicPr>
            <a:picLocks noChangeAspect="1"/>
          </p:cNvPicPr>
          <p:nvPr/>
        </p:nvPicPr>
        <p:blipFill>
          <a:blip r:embed="rId2"/>
          <a:stretch>
            <a:fillRect/>
          </a:stretch>
        </p:blipFill>
        <p:spPr>
          <a:xfrm>
            <a:off x="323385" y="609949"/>
            <a:ext cx="6211230" cy="4689989"/>
          </a:xfrm>
          <a:prstGeom prst="rect">
            <a:avLst/>
          </a:prstGeom>
        </p:spPr>
      </p:pic>
      <p:pic>
        <p:nvPicPr>
          <p:cNvPr id="9" name="Picture 8">
            <a:extLst>
              <a:ext uri="{FF2B5EF4-FFF2-40B4-BE49-F238E27FC236}">
                <a16:creationId xmlns:a16="http://schemas.microsoft.com/office/drawing/2014/main" id="{FD1E21FE-46B5-DA58-BCF0-9AE485C35DA2}"/>
              </a:ext>
            </a:extLst>
          </p:cNvPr>
          <p:cNvPicPr>
            <a:picLocks noChangeAspect="1"/>
          </p:cNvPicPr>
          <p:nvPr/>
        </p:nvPicPr>
        <p:blipFill>
          <a:blip r:embed="rId3"/>
          <a:stretch>
            <a:fillRect/>
          </a:stretch>
        </p:blipFill>
        <p:spPr>
          <a:xfrm>
            <a:off x="323385" y="5270272"/>
            <a:ext cx="6018028" cy="3572645"/>
          </a:xfrm>
          <a:prstGeom prst="rect">
            <a:avLst/>
          </a:prstGeom>
        </p:spPr>
      </p:pic>
    </p:spTree>
    <p:extLst>
      <p:ext uri="{BB962C8B-B14F-4D97-AF65-F5344CB8AC3E}">
        <p14:creationId xmlns:p14="http://schemas.microsoft.com/office/powerpoint/2010/main" val="1142607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19575-711D-0285-6446-6C6D6829ADCF}"/>
              </a:ext>
            </a:extLst>
          </p:cNvPr>
          <p:cNvPicPr>
            <a:picLocks noChangeAspect="1"/>
          </p:cNvPicPr>
          <p:nvPr/>
        </p:nvPicPr>
        <p:blipFill>
          <a:blip r:embed="rId2"/>
          <a:stretch>
            <a:fillRect/>
          </a:stretch>
        </p:blipFill>
        <p:spPr>
          <a:xfrm>
            <a:off x="334909" y="425302"/>
            <a:ext cx="5909751" cy="5721869"/>
          </a:xfrm>
          <a:prstGeom prst="rect">
            <a:avLst/>
          </a:prstGeom>
        </p:spPr>
      </p:pic>
    </p:spTree>
    <p:extLst>
      <p:ext uri="{BB962C8B-B14F-4D97-AF65-F5344CB8AC3E}">
        <p14:creationId xmlns:p14="http://schemas.microsoft.com/office/powerpoint/2010/main" val="9103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14C761D-5A2F-722E-B273-65DDBF7CC24E}"/>
              </a:ext>
            </a:extLst>
          </p:cNvPr>
          <p:cNvPicPr>
            <a:picLocks noChangeAspect="1"/>
          </p:cNvPicPr>
          <p:nvPr/>
        </p:nvPicPr>
        <p:blipFill>
          <a:blip r:embed="rId2"/>
          <a:stretch>
            <a:fillRect/>
          </a:stretch>
        </p:blipFill>
        <p:spPr>
          <a:xfrm>
            <a:off x="311619" y="351126"/>
            <a:ext cx="6234762" cy="5953981"/>
          </a:xfrm>
          <a:prstGeom prst="rect">
            <a:avLst/>
          </a:prstGeom>
        </p:spPr>
      </p:pic>
    </p:spTree>
    <p:extLst>
      <p:ext uri="{BB962C8B-B14F-4D97-AF65-F5344CB8AC3E}">
        <p14:creationId xmlns:p14="http://schemas.microsoft.com/office/powerpoint/2010/main" val="2129387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55B17-6C98-8274-E6CB-9D6BA837EB33}"/>
              </a:ext>
            </a:extLst>
          </p:cNvPr>
          <p:cNvPicPr>
            <a:picLocks noChangeAspect="1"/>
          </p:cNvPicPr>
          <p:nvPr/>
        </p:nvPicPr>
        <p:blipFill>
          <a:blip r:embed="rId2"/>
          <a:stretch>
            <a:fillRect/>
          </a:stretch>
        </p:blipFill>
        <p:spPr>
          <a:xfrm>
            <a:off x="280548" y="405198"/>
            <a:ext cx="6296904" cy="2400635"/>
          </a:xfrm>
          <a:prstGeom prst="rect">
            <a:avLst/>
          </a:prstGeom>
        </p:spPr>
      </p:pic>
    </p:spTree>
    <p:extLst>
      <p:ext uri="{BB962C8B-B14F-4D97-AF65-F5344CB8AC3E}">
        <p14:creationId xmlns:p14="http://schemas.microsoft.com/office/powerpoint/2010/main" val="151756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draw ray diagrams that show reflection and refraction of light from different surfaces.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6863"/>
            <a:ext cx="6311900" cy="2862322"/>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Being able to detect and respond to light is key to the survival of most eukaryotic species. </a:t>
            </a:r>
          </a:p>
          <a:p>
            <a:r>
              <a:rPr lang="en-US" sz="1200" dirty="0">
                <a:latin typeface="+mj-lt"/>
              </a:rPr>
              <a:t>For example, animals have specialized organs that contain receptors that detect light. For example, humans have eyes. The eyes increase the probability of survival because they enable animals to, for example, detect predators and to find food. </a:t>
            </a:r>
          </a:p>
          <a:p>
            <a:r>
              <a:rPr lang="en-US" sz="1200" dirty="0">
                <a:latin typeface="+mj-lt"/>
              </a:rPr>
              <a:t>The human eye has evolved into a complex organ that focuses (as known as accommodation) light onto light receptors. The light rays are focused by the cornea and the lens using refraction. The lens can even change shape; this changes the extent to which the light rays are refracted and so enables us to focus on objects that are different distances away from us. </a:t>
            </a:r>
          </a:p>
          <a:p>
            <a:r>
              <a:rPr lang="en-US" sz="1200" dirty="0">
                <a:latin typeface="+mj-lt"/>
              </a:rPr>
              <a:t>Reflection and refraction is also used extensively in technology. For example, the Hubble telescope used a giant mirror to focus light using reflection. More traditional telescopes contain lenses that refract light. Similarly, light microscopes contain lenses that can focus on minute objects by refracting light. </a:t>
            </a:r>
          </a:p>
          <a:p>
            <a:r>
              <a:rPr lang="en-US" sz="1200" dirty="0">
                <a:latin typeface="+mj-lt"/>
              </a:rPr>
              <a:t>Reflection and refraction are therefore essential to our survival whilst also enabling us to explore microscopic and massive objects. </a:t>
            </a:r>
          </a:p>
        </p:txBody>
      </p:sp>
      <p:sp>
        <p:nvSpPr>
          <p:cNvPr id="5" name="TextBox 4">
            <a:extLst>
              <a:ext uri="{FF2B5EF4-FFF2-40B4-BE49-F238E27FC236}">
                <a16:creationId xmlns:a16="http://schemas.microsoft.com/office/drawing/2014/main" id="{CB2572AA-3C78-7A44-3E15-4CAA03C6E4E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Reflection and refraction.</a:t>
            </a:r>
          </a:p>
        </p:txBody>
      </p:sp>
    </p:spTree>
    <p:extLst>
      <p:ext uri="{BB962C8B-B14F-4D97-AF65-F5344CB8AC3E}">
        <p14:creationId xmlns:p14="http://schemas.microsoft.com/office/powerpoint/2010/main" val="557459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0DB3C78-A243-C21F-152C-0C73BAA7E647}"/>
              </a:ext>
            </a:extLst>
          </p:cNvPr>
          <p:cNvPicPr>
            <a:picLocks noChangeAspect="1"/>
          </p:cNvPicPr>
          <p:nvPr/>
        </p:nvPicPr>
        <p:blipFill>
          <a:blip r:embed="rId2"/>
          <a:stretch>
            <a:fillRect/>
          </a:stretch>
        </p:blipFill>
        <p:spPr>
          <a:xfrm>
            <a:off x="228600" y="356949"/>
            <a:ext cx="6400800" cy="3834266"/>
          </a:xfrm>
          <a:prstGeom prst="rect">
            <a:avLst/>
          </a:prstGeom>
        </p:spPr>
      </p:pic>
      <p:pic>
        <p:nvPicPr>
          <p:cNvPr id="7" name="Picture 6">
            <a:extLst>
              <a:ext uri="{FF2B5EF4-FFF2-40B4-BE49-F238E27FC236}">
                <a16:creationId xmlns:a16="http://schemas.microsoft.com/office/drawing/2014/main" id="{4407D1AF-5F31-60AB-0C55-062424802729}"/>
              </a:ext>
            </a:extLst>
          </p:cNvPr>
          <p:cNvPicPr>
            <a:picLocks noChangeAspect="1"/>
          </p:cNvPicPr>
          <p:nvPr/>
        </p:nvPicPr>
        <p:blipFill>
          <a:blip r:embed="rId3"/>
          <a:stretch>
            <a:fillRect/>
          </a:stretch>
        </p:blipFill>
        <p:spPr>
          <a:xfrm>
            <a:off x="228600" y="4357664"/>
            <a:ext cx="6260484" cy="3989679"/>
          </a:xfrm>
          <a:prstGeom prst="rect">
            <a:avLst/>
          </a:prstGeom>
        </p:spPr>
      </p:pic>
      <p:pic>
        <p:nvPicPr>
          <p:cNvPr id="9" name="Picture 8">
            <a:extLst>
              <a:ext uri="{FF2B5EF4-FFF2-40B4-BE49-F238E27FC236}">
                <a16:creationId xmlns:a16="http://schemas.microsoft.com/office/drawing/2014/main" id="{DE1A5AE7-B57F-B2AD-4050-187C0F7D2ABA}"/>
              </a:ext>
            </a:extLst>
          </p:cNvPr>
          <p:cNvPicPr>
            <a:picLocks noChangeAspect="1"/>
          </p:cNvPicPr>
          <p:nvPr/>
        </p:nvPicPr>
        <p:blipFill>
          <a:blip r:embed="rId4"/>
          <a:stretch>
            <a:fillRect/>
          </a:stretch>
        </p:blipFill>
        <p:spPr>
          <a:xfrm>
            <a:off x="505276" y="2939105"/>
            <a:ext cx="4704677" cy="1150992"/>
          </a:xfrm>
          <a:prstGeom prst="rect">
            <a:avLst/>
          </a:prstGeom>
        </p:spPr>
      </p:pic>
    </p:spTree>
    <p:extLst>
      <p:ext uri="{BB962C8B-B14F-4D97-AF65-F5344CB8AC3E}">
        <p14:creationId xmlns:p14="http://schemas.microsoft.com/office/powerpoint/2010/main" val="330836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0F90FAD-C638-793F-75C9-DF434325FD5A}"/>
              </a:ext>
            </a:extLst>
          </p:cNvPr>
          <p:cNvPicPr>
            <a:picLocks noChangeAspect="1"/>
          </p:cNvPicPr>
          <p:nvPr/>
        </p:nvPicPr>
        <p:blipFill>
          <a:blip r:embed="rId2"/>
          <a:stretch>
            <a:fillRect/>
          </a:stretch>
        </p:blipFill>
        <p:spPr>
          <a:xfrm>
            <a:off x="366823" y="367901"/>
            <a:ext cx="6124353" cy="2836256"/>
          </a:xfrm>
          <a:prstGeom prst="rect">
            <a:avLst/>
          </a:prstGeom>
        </p:spPr>
      </p:pic>
      <p:pic>
        <p:nvPicPr>
          <p:cNvPr id="8" name="Picture 7">
            <a:extLst>
              <a:ext uri="{FF2B5EF4-FFF2-40B4-BE49-F238E27FC236}">
                <a16:creationId xmlns:a16="http://schemas.microsoft.com/office/drawing/2014/main" id="{857112AE-1102-05D5-A6B0-06B5684FE713}"/>
              </a:ext>
            </a:extLst>
          </p:cNvPr>
          <p:cNvPicPr>
            <a:picLocks noChangeAspect="1"/>
          </p:cNvPicPr>
          <p:nvPr/>
        </p:nvPicPr>
        <p:blipFill>
          <a:blip r:embed="rId3"/>
          <a:stretch>
            <a:fillRect/>
          </a:stretch>
        </p:blipFill>
        <p:spPr>
          <a:xfrm>
            <a:off x="363212" y="3409700"/>
            <a:ext cx="6022636" cy="3812827"/>
          </a:xfrm>
          <a:prstGeom prst="rect">
            <a:avLst/>
          </a:prstGeom>
        </p:spPr>
      </p:pic>
    </p:spTree>
    <p:extLst>
      <p:ext uri="{BB962C8B-B14F-4D97-AF65-F5344CB8AC3E}">
        <p14:creationId xmlns:p14="http://schemas.microsoft.com/office/powerpoint/2010/main" val="17373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62638"/>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We are learning how waves can be used to detect and explore structures that are hidden from direct observation </a:t>
            </a:r>
          </a:p>
          <a:p>
            <a:pPr marL="171450" indent="-171450">
              <a:buFont typeface="Arial" panose="020B0604020202020204" pitchFamily="34" charset="0"/>
              <a:buChar char="•"/>
            </a:pPr>
            <a:r>
              <a:rPr lang="en-GB" sz="1200" b="1" dirty="0"/>
              <a:t>We are learning how the above statement applies to sound waves, ultrasound and seismic waves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60905"/>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it is we are able to know about the structure of the Earth and how we can monitor the developing </a:t>
            </a:r>
            <a:r>
              <a:rPr lang="en-US" sz="1200" dirty="0" err="1">
                <a:latin typeface="+mj-lt"/>
              </a:rPr>
              <a:t>foetus</a:t>
            </a:r>
            <a:r>
              <a:rPr lang="en-US" sz="1200" dirty="0">
                <a:latin typeface="+mj-lt"/>
              </a:rPr>
              <a:t>.</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37BA4827-82B5-5F82-BB80-3A84CBDA232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Waves for Exploration &amp; Detection</a:t>
            </a:r>
          </a:p>
        </p:txBody>
      </p:sp>
    </p:spTree>
    <p:extLst>
      <p:ext uri="{BB962C8B-B14F-4D97-AF65-F5344CB8AC3E}">
        <p14:creationId xmlns:p14="http://schemas.microsoft.com/office/powerpoint/2010/main" val="1564438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34382"/>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3" name="Picture 2">
            <a:extLst>
              <a:ext uri="{FF2B5EF4-FFF2-40B4-BE49-F238E27FC236}">
                <a16:creationId xmlns:a16="http://schemas.microsoft.com/office/drawing/2014/main" id="{45797136-B167-1803-1D69-3F4819BE7DB6}"/>
              </a:ext>
            </a:extLst>
          </p:cNvPr>
          <p:cNvPicPr>
            <a:picLocks noChangeAspect="1"/>
          </p:cNvPicPr>
          <p:nvPr/>
        </p:nvPicPr>
        <p:blipFill rotWithShape="1">
          <a:blip r:embed="rId2"/>
          <a:srcRect l="25741" t="25308" r="27037" b="7860"/>
          <a:stretch/>
        </p:blipFill>
        <p:spPr>
          <a:xfrm>
            <a:off x="381937" y="596899"/>
            <a:ext cx="6094125" cy="4851401"/>
          </a:xfrm>
          <a:prstGeom prst="rect">
            <a:avLst/>
          </a:prstGeom>
        </p:spPr>
      </p:pic>
    </p:spTree>
    <p:extLst>
      <p:ext uri="{BB962C8B-B14F-4D97-AF65-F5344CB8AC3E}">
        <p14:creationId xmlns:p14="http://schemas.microsoft.com/office/powerpoint/2010/main" val="419727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48916"/>
            <a:ext cx="6311900" cy="3941720"/>
          </a:xfrm>
          <a:prstGeom prst="rect">
            <a:avLst/>
          </a:prstGeom>
          <a:noFill/>
          <a:ln w="28575">
            <a:noFill/>
          </a:ln>
        </p:spPr>
        <p:txBody>
          <a:bodyPr wrap="square" rtlCol="0">
            <a:spAutoFit/>
          </a:bodyPr>
          <a:lstStyle/>
          <a:p>
            <a:pPr>
              <a:lnSpc>
                <a:spcPct val="150000"/>
              </a:lnSpc>
            </a:pPr>
            <a:r>
              <a:rPr lang="en-GB" sz="1200" b="1" u="sng" dirty="0"/>
              <a:t>I wasn’t there but I still care!</a:t>
            </a:r>
          </a:p>
          <a:p>
            <a:pPr>
              <a:lnSpc>
                <a:spcPct val="150000"/>
              </a:lnSpc>
            </a:pPr>
            <a:r>
              <a:rPr lang="en-GB" sz="1200" b="1" dirty="0"/>
              <a:t>Use pages 182 – 183 of the GCSE Physics textbook.</a:t>
            </a:r>
            <a:endParaRPr lang="en-GB" sz="1200" b="0" i="0" dirty="0">
              <a:solidFill>
                <a:srgbClr val="111111"/>
              </a:solidFill>
              <a:effectLst/>
            </a:endParaRPr>
          </a:p>
          <a:p>
            <a:pPr marL="228600" indent="-228600">
              <a:lnSpc>
                <a:spcPct val="150000"/>
              </a:lnSpc>
              <a:buAutoNum type="arabicPeriod"/>
            </a:pPr>
            <a:r>
              <a:rPr lang="en-GB" sz="1200" dirty="0">
                <a:effectLst/>
              </a:rPr>
              <a:t>How do sound waves interact with solids? </a:t>
            </a:r>
          </a:p>
          <a:p>
            <a:pPr>
              <a:lnSpc>
                <a:spcPct val="150000"/>
              </a:lnSpc>
            </a:pPr>
            <a:r>
              <a:rPr lang="en-GB" sz="1200" dirty="0"/>
              <a:t>……………………………………………………………………………………………………………………………………………………………………………………………………………………………………………………………………………………………………………………………………………………………………………………………………………………………………………………………………………..</a:t>
            </a:r>
            <a:endParaRPr lang="en-GB" sz="1200" dirty="0">
              <a:effectLst/>
            </a:endParaRPr>
          </a:p>
          <a:p>
            <a:pPr marL="228600" indent="-228600">
              <a:lnSpc>
                <a:spcPct val="150000"/>
              </a:lnSpc>
              <a:buFont typeface="+mj-lt"/>
              <a:buAutoNum type="arabicPeriod" startAt="2"/>
            </a:pPr>
            <a:r>
              <a:rPr lang="en-GB" sz="1200" dirty="0">
                <a:effectLst/>
              </a:rPr>
              <a:t>How does the human ear perceive sound? </a:t>
            </a:r>
          </a:p>
          <a:p>
            <a:pPr>
              <a:lnSpc>
                <a:spcPct val="150000"/>
              </a:lnSpc>
            </a:pPr>
            <a:r>
              <a:rPr lang="en-GB" sz="1200" dirty="0"/>
              <a:t>……………………………………………………………………………………………………………………………………………………………………………………………………………………………………………………………………………………………………………………………………………………………………………………………………………………………………………………………………………..</a:t>
            </a:r>
            <a:endParaRPr lang="en-GB" sz="1200" dirty="0">
              <a:effectLst/>
            </a:endParaRPr>
          </a:p>
          <a:p>
            <a:pPr marL="228600" indent="-228600">
              <a:lnSpc>
                <a:spcPct val="150000"/>
              </a:lnSpc>
              <a:buFont typeface="+mj-lt"/>
              <a:buAutoNum type="arabicPeriod" startAt="3"/>
            </a:pPr>
            <a:r>
              <a:rPr lang="en-GB" sz="1200" dirty="0">
                <a:effectLst/>
              </a:rPr>
              <a:t>What is the range of normal human hearing?</a:t>
            </a:r>
          </a:p>
          <a:p>
            <a:pPr>
              <a:lnSpc>
                <a:spcPct val="150000"/>
              </a:lnSpc>
            </a:pPr>
            <a:r>
              <a:rPr lang="en-GB" sz="1200" dirty="0"/>
              <a:t>………………………………………………………………………………………………………………………………………………………………………………………………………………………………………………………………………………………………………………………………………………………………………………………………………………………………………………………………………………</a:t>
            </a:r>
            <a:endParaRPr lang="en-GB" sz="1200" dirty="0">
              <a:effectLst/>
            </a:endParaRPr>
          </a:p>
        </p:txBody>
      </p:sp>
    </p:spTree>
    <p:extLst>
      <p:ext uri="{BB962C8B-B14F-4D97-AF65-F5344CB8AC3E}">
        <p14:creationId xmlns:p14="http://schemas.microsoft.com/office/powerpoint/2010/main" val="964970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schemeClr val="tx1"/>
                          </a:solidFill>
                          <a:effectLst/>
                        </a:rPr>
                        <a:t>Waves, specifically ultrasound, seismic waves, and echo sounding, play a pivotal role in exploration and detection. They provide us with invaluable insights into our bodies, the Earth, and the oceans, demonstrating the power and versatility of wave-based technologies.</a:t>
                      </a:r>
                      <a:endParaRPr lang="en-GB" sz="1200" b="1" dirty="0">
                        <a:solidFill>
                          <a:schemeClr val="tx1"/>
                        </a:solidFill>
                        <a:effectLst/>
                      </a:endParaRPr>
                    </a:p>
                    <a:p>
                      <a:pPr>
                        <a:lnSpc>
                          <a:spcPct val="150000"/>
                        </a:lnSpc>
                      </a:pPr>
                      <a:r>
                        <a:rPr lang="en-GB" sz="1200" b="1" dirty="0">
                          <a:solidFill>
                            <a:schemeClr val="tx1"/>
                          </a:solidFill>
                          <a:effectLst/>
                        </a:rPr>
                        <a:t>Ultrasound</a:t>
                      </a:r>
                      <a:r>
                        <a:rPr lang="en-GB" sz="1200" dirty="0">
                          <a:solidFill>
                            <a:schemeClr val="tx1"/>
                          </a:solidFill>
                          <a:effectLst/>
                        </a:rPr>
                        <a:t>: Ultrasound technology uses high-frequency sound waves beyond the range of human hearing. In medical applications, an ultrasound machine emits these waves into the body. When they encounter different types of tissues or structures, they bounce back or echo. The machine captures these echoes and uses them to construct an image known as a sonogram. This is particularly useful in prenatal care for monitoring foetal development, but it also aids in diagnosing conditions within the body by visualizing organs, blood vessels, and tissues.</a:t>
                      </a:r>
                    </a:p>
                    <a:p>
                      <a:pPr>
                        <a:lnSpc>
                          <a:spcPct val="150000"/>
                        </a:lnSpc>
                      </a:pPr>
                      <a:r>
                        <a:rPr lang="en-GB" sz="1200" b="1" dirty="0">
                          <a:solidFill>
                            <a:schemeClr val="tx1"/>
                          </a:solidFill>
                          <a:effectLst/>
                        </a:rPr>
                        <a:t>Seismic Waves</a:t>
                      </a:r>
                      <a:r>
                        <a:rPr lang="en-GB" sz="1200" dirty="0">
                          <a:solidFill>
                            <a:schemeClr val="tx1"/>
                          </a:solidFill>
                          <a:effectLst/>
                        </a:rPr>
                        <a:t>: Seismic waves are primarily used in geology and geophysics for the exploration of the Earth’s interior. These waves can be naturally occurring, as in earthquakes, or artificially induced for scientific study. When seismic waves travel through the Earth, they are refracted and reflected by different layers, creating distinct patterns. By analysing these patterns with seismographs, scientists can infer the structure and composition of the Earth’s interior. This is crucial in understanding geological phenomena like earthquakes and volcanic activity. Furthermore, in the oil and gas industry, seismic surveys are used to locate potential reserves beneath the Earth’s surface.</a:t>
                      </a:r>
                    </a:p>
                    <a:p>
                      <a:pPr>
                        <a:lnSpc>
                          <a:spcPct val="150000"/>
                        </a:lnSpc>
                      </a:pPr>
                      <a:r>
                        <a:rPr lang="en-GB" sz="1200" b="1" dirty="0">
                          <a:solidFill>
                            <a:schemeClr val="tx1"/>
                          </a:solidFill>
                          <a:effectLst/>
                        </a:rPr>
                        <a:t>Echo Sounding</a:t>
                      </a:r>
                      <a:r>
                        <a:rPr lang="en-GB" sz="1200" dirty="0">
                          <a:solidFill>
                            <a:schemeClr val="tx1"/>
                          </a:solidFill>
                          <a:effectLst/>
                        </a:rPr>
                        <a:t>: Echo sounding is a type of sonar technology used to measure the depth of water bodies. It works by emitting a sound pulse into the water and then measuring the time it takes for the echo to return after bouncing off the sea floor. Given the speed of sound in water, the depth can be calculated from this time delay. Echo sounding is vital in maritime navigation to avoid submerged obstacles and is also used in oceanography for mapping the topography of the ocean floor.</a:t>
                      </a:r>
                    </a:p>
                    <a:p>
                      <a:br>
                        <a:rPr lang="en-GB" sz="1200" dirty="0">
                          <a:solidFill>
                            <a:schemeClr val="tx1"/>
                          </a:solidFill>
                          <a:effectLst/>
                        </a:rPr>
                      </a:b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05085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542706"/>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u="sng" dirty="0"/>
          </a:p>
          <a:p>
            <a:pPr algn="l">
              <a:lnSpc>
                <a:spcPct val="150000"/>
              </a:lnSpc>
              <a:buFont typeface="+mj-lt"/>
              <a:buAutoNum type="arabicPeriod"/>
            </a:pPr>
            <a:r>
              <a:rPr lang="en-GB" sz="1200" b="1" i="0" dirty="0">
                <a:solidFill>
                  <a:srgbClr val="111111"/>
                </a:solidFill>
                <a:effectLst/>
              </a:rPr>
              <a:t> What is a transverse wave? </a:t>
            </a:r>
          </a:p>
          <a:p>
            <a:pPr algn="l">
              <a:lnSpc>
                <a:spcPct val="150000"/>
              </a:lnSpc>
            </a:pPr>
            <a:r>
              <a:rPr lang="en-GB" sz="1200" dirty="0">
                <a:solidFill>
                  <a:srgbClr val="111111"/>
                </a:solidFill>
              </a:rPr>
              <a:t>……………………………………………………………………………………………………………………………………………………………………………………………………………………………………………………………………………………………………………………</a:t>
            </a:r>
          </a:p>
          <a:p>
            <a:pPr algn="l">
              <a:lnSpc>
                <a:spcPct val="150000"/>
              </a:lnSpc>
            </a:pPr>
            <a:r>
              <a:rPr lang="en-GB" sz="1200" b="1" i="0" dirty="0">
                <a:solidFill>
                  <a:srgbClr val="111111"/>
                </a:solidFill>
                <a:effectLst/>
              </a:rPr>
              <a:t>2. What is a longitudinal wave? </a:t>
            </a:r>
          </a:p>
          <a:p>
            <a:pPr algn="l">
              <a:lnSpc>
                <a:spcPct val="150000"/>
              </a:lnSpc>
            </a:pPr>
            <a:r>
              <a:rPr lang="en-GB" sz="1200" dirty="0">
                <a:solidFill>
                  <a:srgbClr val="111111"/>
                </a:solidFill>
              </a:rPr>
              <a:t>................................................................................................................................................................................................................................................................................................................................</a:t>
            </a:r>
          </a:p>
          <a:p>
            <a:pPr algn="l">
              <a:lnSpc>
                <a:spcPct val="150000"/>
              </a:lnSpc>
            </a:pPr>
            <a:r>
              <a:rPr lang="en-GB" sz="1200" b="1" i="0" dirty="0">
                <a:solidFill>
                  <a:srgbClr val="111111"/>
                </a:solidFill>
                <a:effectLst/>
              </a:rPr>
              <a:t>3. Can you provide an example of a transverse wave? </a:t>
            </a:r>
          </a:p>
          <a:p>
            <a:pPr algn="l">
              <a:lnSpc>
                <a:spcPct val="150000"/>
              </a:lnSpc>
            </a:pPr>
            <a:r>
              <a:rPr lang="en-GB" sz="1200" dirty="0">
                <a:solidFill>
                  <a:srgbClr val="111111"/>
                </a:solidFill>
              </a:rPr>
              <a:t>……………………………………………………………………………………………………………………………………………………………………………………………………………………………………………………………………………………………………………………</a:t>
            </a:r>
          </a:p>
          <a:p>
            <a:pPr algn="l">
              <a:lnSpc>
                <a:spcPct val="150000"/>
              </a:lnSpc>
            </a:pPr>
            <a:r>
              <a:rPr lang="en-GB" sz="1200" i="0" dirty="0">
                <a:solidFill>
                  <a:srgbClr val="111111"/>
                </a:solidFill>
                <a:effectLst/>
              </a:rPr>
              <a:t>4. </a:t>
            </a:r>
            <a:r>
              <a:rPr lang="en-GB" sz="1200" b="1" i="0" dirty="0">
                <a:solidFill>
                  <a:srgbClr val="111111"/>
                </a:solidFill>
                <a:effectLst/>
              </a:rPr>
              <a:t>Can you provide an example of a longitudinal wave? </a:t>
            </a:r>
          </a:p>
          <a:p>
            <a:pPr algn="l">
              <a:lnSpc>
                <a:spcPct val="150000"/>
              </a:lnSpc>
            </a:pPr>
            <a:r>
              <a:rPr lang="en-GB" sz="1200" dirty="0">
                <a:solidFill>
                  <a:srgbClr val="111111"/>
                </a:solidFill>
              </a:rPr>
              <a:t>……………………………………………………………………………………………………………………………………………………………………………………………………………………………………………………………………………………………………………………</a:t>
            </a:r>
          </a:p>
          <a:p>
            <a:pPr algn="l">
              <a:lnSpc>
                <a:spcPct val="150000"/>
              </a:lnSpc>
            </a:pPr>
            <a:r>
              <a:rPr lang="en-GB" sz="1200" i="0" dirty="0">
                <a:solidFill>
                  <a:srgbClr val="111111"/>
                </a:solidFill>
                <a:effectLst/>
              </a:rPr>
              <a:t>5. </a:t>
            </a:r>
            <a:r>
              <a:rPr lang="en-GB" sz="1200" b="1" i="0" dirty="0">
                <a:solidFill>
                  <a:srgbClr val="111111"/>
                </a:solidFill>
                <a:effectLst/>
              </a:rPr>
              <a:t>What is the difference between a crest and a trough in a transverse wave? </a:t>
            </a:r>
          </a:p>
          <a:p>
            <a:pPr>
              <a:lnSpc>
                <a:spcPct val="150000"/>
              </a:lnSpc>
            </a:pPr>
            <a:r>
              <a:rPr lang="en-GB" sz="1200" dirty="0">
                <a:solidFill>
                  <a:srgbClr val="111111"/>
                </a:solidFill>
              </a:rPr>
              <a:t>……………………………………………………………………………………………………………………………………………………………………………………………………………………………………………………………………………………………………………………6. </a:t>
            </a:r>
            <a:r>
              <a:rPr lang="en-GB" sz="1200" b="1" i="0" dirty="0">
                <a:solidFill>
                  <a:srgbClr val="111111"/>
                </a:solidFill>
                <a:effectLst/>
              </a:rPr>
              <a:t>What is the difference between compression and rarefaction in a longitudinal wave? </a:t>
            </a:r>
          </a:p>
          <a:p>
            <a:pPr>
              <a:lnSpc>
                <a:spcPct val="150000"/>
              </a:lnSpc>
            </a:pPr>
            <a:r>
              <a:rPr lang="en-GB" sz="1200" dirty="0">
                <a:solidFill>
                  <a:srgbClr val="111111"/>
                </a:solidFill>
              </a:rPr>
              <a:t>……………………………………………………………………………………………………………………………………………………………………………………………………………………………………………………………………………………………………………………7</a:t>
            </a:r>
            <a:r>
              <a:rPr lang="en-GB" sz="1200" b="1" dirty="0">
                <a:solidFill>
                  <a:srgbClr val="111111"/>
                </a:solidFill>
              </a:rPr>
              <a:t>. </a:t>
            </a:r>
            <a:r>
              <a:rPr lang="en-GB" sz="1200" b="1" i="0" dirty="0">
                <a:solidFill>
                  <a:srgbClr val="111111"/>
                </a:solidFill>
                <a:effectLst/>
              </a:rPr>
              <a:t>What is meant by the amplitude of a wave? </a:t>
            </a:r>
          </a:p>
          <a:p>
            <a:pPr>
              <a:lnSpc>
                <a:spcPct val="150000"/>
              </a:lnSpc>
            </a:pPr>
            <a:r>
              <a:rPr lang="en-GB" sz="1200" dirty="0">
                <a:solidFill>
                  <a:srgbClr val="111111"/>
                </a:solidFill>
              </a:rPr>
              <a:t>……………………………………………………………………………………………………………………………………………………………………………………………………………………………………………………………………………………………………………………8. </a:t>
            </a:r>
            <a:r>
              <a:rPr lang="en-GB" sz="1200" b="1" i="0" dirty="0">
                <a:solidFill>
                  <a:srgbClr val="111111"/>
                </a:solidFill>
                <a:effectLst/>
              </a:rPr>
              <a:t>What is meant by the wavelength of a wave? </a:t>
            </a:r>
          </a:p>
          <a:p>
            <a:pPr>
              <a:lnSpc>
                <a:spcPct val="150000"/>
              </a:lnSpc>
            </a:pPr>
            <a:r>
              <a:rPr lang="en-GB" sz="1200" dirty="0">
                <a:solidFill>
                  <a:srgbClr val="111111"/>
                </a:solidFill>
              </a:rPr>
              <a:t>……………………………………………………………………………………………………………………………………………………………………………………………………………………………………………………………………………………………………………………</a:t>
            </a:r>
          </a:p>
          <a:p>
            <a:pPr>
              <a:lnSpc>
                <a:spcPct val="150000"/>
              </a:lnSpc>
            </a:pPr>
            <a:r>
              <a:rPr lang="en-GB" sz="1200" dirty="0">
                <a:solidFill>
                  <a:srgbClr val="111111"/>
                </a:solidFill>
              </a:rPr>
              <a:t>………………………………………………………………………………………………………………………………………………………..</a:t>
            </a:r>
            <a:endParaRPr lang="en-GB" sz="1200" i="0" dirty="0">
              <a:solidFill>
                <a:srgbClr val="111111"/>
              </a:solidFill>
              <a:effectLst/>
            </a:endParaRPr>
          </a:p>
        </p:txBody>
      </p:sp>
      <p:sp>
        <p:nvSpPr>
          <p:cNvPr id="11" name="TextBox 10">
            <a:extLst>
              <a:ext uri="{FF2B5EF4-FFF2-40B4-BE49-F238E27FC236}">
                <a16:creationId xmlns:a16="http://schemas.microsoft.com/office/drawing/2014/main" id="{47EDCBA7-E655-6300-A7D2-BA943284F577}"/>
              </a:ext>
            </a:extLst>
          </p:cNvPr>
          <p:cNvSpPr txBox="1"/>
          <p:nvPr/>
        </p:nvSpPr>
        <p:spPr>
          <a:xfrm>
            <a:off x="273050" y="1229836"/>
            <a:ext cx="6311900" cy="461665"/>
          </a:xfrm>
          <a:prstGeom prst="rect">
            <a:avLst/>
          </a:prstGeom>
          <a:noFill/>
        </p:spPr>
        <p:txBody>
          <a:bodyPr wrap="square">
            <a:spAutoFit/>
          </a:bodyPr>
          <a:lstStyle/>
          <a:p>
            <a:pPr algn="l"/>
            <a:r>
              <a:rPr lang="en-GB" sz="1200" b="0" i="0" dirty="0">
                <a:solidFill>
                  <a:srgbClr val="111111"/>
                </a:solidFill>
                <a:effectLst/>
              </a:rPr>
              <a:t>A transverse wave is a wave in which the displacement of the medium’s particles is perpendicular to the direction of the wave’s propagation.</a:t>
            </a:r>
          </a:p>
        </p:txBody>
      </p:sp>
      <p:sp>
        <p:nvSpPr>
          <p:cNvPr id="13" name="TextBox 12">
            <a:extLst>
              <a:ext uri="{FF2B5EF4-FFF2-40B4-BE49-F238E27FC236}">
                <a16:creationId xmlns:a16="http://schemas.microsoft.com/office/drawing/2014/main" id="{658D4487-8AFD-2FFC-0127-35A5C8D7433E}"/>
              </a:ext>
            </a:extLst>
          </p:cNvPr>
          <p:cNvSpPr txBox="1"/>
          <p:nvPr/>
        </p:nvSpPr>
        <p:spPr>
          <a:xfrm>
            <a:off x="273050" y="1916539"/>
            <a:ext cx="6311900" cy="617733"/>
          </a:xfrm>
          <a:prstGeom prst="rect">
            <a:avLst/>
          </a:prstGeom>
          <a:noFill/>
        </p:spPr>
        <p:txBody>
          <a:bodyPr wrap="square">
            <a:spAutoFit/>
          </a:bodyPr>
          <a:lstStyle/>
          <a:p>
            <a:pPr algn="l">
              <a:lnSpc>
                <a:spcPct val="150000"/>
              </a:lnSpc>
            </a:pPr>
            <a:r>
              <a:rPr lang="en-GB" sz="1200" b="0" i="0" dirty="0">
                <a:solidFill>
                  <a:srgbClr val="111111"/>
                </a:solidFill>
                <a:effectLst/>
              </a:rPr>
              <a:t>A longitudinal wave is a wave in which the displacement of the medium’s particles is parallel to the direction of the wave’s propagation.</a:t>
            </a:r>
          </a:p>
        </p:txBody>
      </p:sp>
      <p:sp>
        <p:nvSpPr>
          <p:cNvPr id="15" name="TextBox 14">
            <a:extLst>
              <a:ext uri="{FF2B5EF4-FFF2-40B4-BE49-F238E27FC236}">
                <a16:creationId xmlns:a16="http://schemas.microsoft.com/office/drawing/2014/main" id="{56243D40-D27D-D82B-E561-85A8E218512A}"/>
              </a:ext>
            </a:extLst>
          </p:cNvPr>
          <p:cNvSpPr txBox="1"/>
          <p:nvPr/>
        </p:nvSpPr>
        <p:spPr>
          <a:xfrm>
            <a:off x="381000" y="2759310"/>
            <a:ext cx="4940300" cy="340734"/>
          </a:xfrm>
          <a:prstGeom prst="rect">
            <a:avLst/>
          </a:prstGeom>
          <a:noFill/>
        </p:spPr>
        <p:txBody>
          <a:bodyPr wrap="square">
            <a:spAutoFit/>
          </a:bodyPr>
          <a:lstStyle/>
          <a:p>
            <a:pPr algn="l">
              <a:lnSpc>
                <a:spcPct val="150000"/>
              </a:lnSpc>
            </a:pPr>
            <a:r>
              <a:rPr lang="en-GB" sz="1200" b="0" i="0" dirty="0">
                <a:solidFill>
                  <a:srgbClr val="111111"/>
                </a:solidFill>
                <a:effectLst/>
              </a:rPr>
              <a:t>Light waves and waves on a string are examples of transverse waves.</a:t>
            </a:r>
          </a:p>
        </p:txBody>
      </p:sp>
      <p:sp>
        <p:nvSpPr>
          <p:cNvPr id="17" name="TextBox 16">
            <a:extLst>
              <a:ext uri="{FF2B5EF4-FFF2-40B4-BE49-F238E27FC236}">
                <a16:creationId xmlns:a16="http://schemas.microsoft.com/office/drawing/2014/main" id="{0A749BCC-88E1-53C1-70A9-097DD4C1D980}"/>
              </a:ext>
            </a:extLst>
          </p:cNvPr>
          <p:cNvSpPr txBox="1"/>
          <p:nvPr/>
        </p:nvSpPr>
        <p:spPr>
          <a:xfrm>
            <a:off x="381000" y="3633017"/>
            <a:ext cx="3429000" cy="340734"/>
          </a:xfrm>
          <a:prstGeom prst="rect">
            <a:avLst/>
          </a:prstGeom>
          <a:noFill/>
        </p:spPr>
        <p:txBody>
          <a:bodyPr wrap="square">
            <a:spAutoFit/>
          </a:bodyPr>
          <a:lstStyle/>
          <a:p>
            <a:pPr algn="l">
              <a:lnSpc>
                <a:spcPct val="150000"/>
              </a:lnSpc>
            </a:pPr>
            <a:r>
              <a:rPr lang="en-GB" sz="1200" b="0" i="0" dirty="0">
                <a:solidFill>
                  <a:srgbClr val="111111"/>
                </a:solidFill>
                <a:effectLst/>
              </a:rPr>
              <a:t>Sound waves are an example of longitudinal waves.</a:t>
            </a:r>
          </a:p>
        </p:txBody>
      </p:sp>
      <p:sp>
        <p:nvSpPr>
          <p:cNvPr id="19" name="TextBox 18">
            <a:extLst>
              <a:ext uri="{FF2B5EF4-FFF2-40B4-BE49-F238E27FC236}">
                <a16:creationId xmlns:a16="http://schemas.microsoft.com/office/drawing/2014/main" id="{0B159247-7105-3AF7-ADA2-7DD2BE27644F}"/>
              </a:ext>
            </a:extLst>
          </p:cNvPr>
          <p:cNvSpPr txBox="1"/>
          <p:nvPr/>
        </p:nvSpPr>
        <p:spPr>
          <a:xfrm>
            <a:off x="381000" y="4506724"/>
            <a:ext cx="5867400" cy="276999"/>
          </a:xfrm>
          <a:prstGeom prst="rect">
            <a:avLst/>
          </a:prstGeom>
          <a:noFill/>
        </p:spPr>
        <p:txBody>
          <a:bodyPr wrap="square">
            <a:spAutoFit/>
          </a:bodyPr>
          <a:lstStyle/>
          <a:p>
            <a:r>
              <a:rPr lang="en-GB" sz="1200" b="0" i="0" dirty="0">
                <a:solidFill>
                  <a:srgbClr val="111111"/>
                </a:solidFill>
                <a:effectLst/>
              </a:rPr>
              <a:t>A crest is the highest point of a transverse wave, while a trough is the lowest point</a:t>
            </a:r>
            <a:endParaRPr lang="en-GB" sz="1200" dirty="0"/>
          </a:p>
        </p:txBody>
      </p:sp>
      <p:sp>
        <p:nvSpPr>
          <p:cNvPr id="21" name="TextBox 20">
            <a:extLst>
              <a:ext uri="{FF2B5EF4-FFF2-40B4-BE49-F238E27FC236}">
                <a16:creationId xmlns:a16="http://schemas.microsoft.com/office/drawing/2014/main" id="{E96E9BEC-8C1E-2A09-E7E9-71EACB26369C}"/>
              </a:ext>
            </a:extLst>
          </p:cNvPr>
          <p:cNvSpPr txBox="1"/>
          <p:nvPr/>
        </p:nvSpPr>
        <p:spPr>
          <a:xfrm>
            <a:off x="381000" y="5237908"/>
            <a:ext cx="5486400" cy="617733"/>
          </a:xfrm>
          <a:prstGeom prst="rect">
            <a:avLst/>
          </a:prstGeom>
          <a:noFill/>
        </p:spPr>
        <p:txBody>
          <a:bodyPr wrap="square">
            <a:spAutoFit/>
          </a:bodyPr>
          <a:lstStyle/>
          <a:p>
            <a:pPr algn="l">
              <a:lnSpc>
                <a:spcPct val="150000"/>
              </a:lnSpc>
            </a:pPr>
            <a:r>
              <a:rPr lang="en-GB" sz="1200" b="0" i="0" dirty="0">
                <a:solidFill>
                  <a:srgbClr val="111111"/>
                </a:solidFill>
                <a:effectLst/>
              </a:rPr>
              <a:t>Compression is the region of a longitudinal wave where the particles are closest together, while rarefaction is the region where the particles are furthest apart.</a:t>
            </a:r>
          </a:p>
        </p:txBody>
      </p:sp>
      <p:sp>
        <p:nvSpPr>
          <p:cNvPr id="23" name="TextBox 22">
            <a:extLst>
              <a:ext uri="{FF2B5EF4-FFF2-40B4-BE49-F238E27FC236}">
                <a16:creationId xmlns:a16="http://schemas.microsoft.com/office/drawing/2014/main" id="{C765921D-74D0-D081-31D9-C1F85393E648}"/>
              </a:ext>
            </a:extLst>
          </p:cNvPr>
          <p:cNvSpPr txBox="1"/>
          <p:nvPr/>
        </p:nvSpPr>
        <p:spPr>
          <a:xfrm>
            <a:off x="381000" y="6104606"/>
            <a:ext cx="5219700" cy="617733"/>
          </a:xfrm>
          <a:prstGeom prst="rect">
            <a:avLst/>
          </a:prstGeom>
          <a:noFill/>
        </p:spPr>
        <p:txBody>
          <a:bodyPr wrap="square">
            <a:spAutoFit/>
          </a:bodyPr>
          <a:lstStyle/>
          <a:p>
            <a:pPr algn="l">
              <a:lnSpc>
                <a:spcPct val="150000"/>
              </a:lnSpc>
            </a:pPr>
            <a:r>
              <a:rPr lang="en-GB" sz="1200" b="0" i="0" dirty="0">
                <a:solidFill>
                  <a:srgbClr val="111111"/>
                </a:solidFill>
                <a:effectLst/>
              </a:rPr>
              <a:t>The amplitude of a wave is the maximum displacement of the medium’s particles from their rest position.</a:t>
            </a:r>
          </a:p>
        </p:txBody>
      </p:sp>
      <p:sp>
        <p:nvSpPr>
          <p:cNvPr id="25" name="TextBox 24">
            <a:extLst>
              <a:ext uri="{FF2B5EF4-FFF2-40B4-BE49-F238E27FC236}">
                <a16:creationId xmlns:a16="http://schemas.microsoft.com/office/drawing/2014/main" id="{060617E4-88C1-77F1-2923-1A97497E147D}"/>
              </a:ext>
            </a:extLst>
          </p:cNvPr>
          <p:cNvSpPr txBox="1"/>
          <p:nvPr/>
        </p:nvSpPr>
        <p:spPr>
          <a:xfrm>
            <a:off x="381000" y="6878689"/>
            <a:ext cx="5981700" cy="894732"/>
          </a:xfrm>
          <a:prstGeom prst="rect">
            <a:avLst/>
          </a:prstGeom>
          <a:noFill/>
        </p:spPr>
        <p:txBody>
          <a:bodyPr wrap="square">
            <a:spAutoFit/>
          </a:bodyPr>
          <a:lstStyle/>
          <a:p>
            <a:pPr algn="l">
              <a:lnSpc>
                <a:spcPct val="150000"/>
              </a:lnSpc>
            </a:pPr>
            <a:r>
              <a:rPr lang="en-GB" sz="1200" b="0" i="0" dirty="0">
                <a:solidFill>
                  <a:srgbClr val="111111"/>
                </a:solidFill>
                <a:effectLst/>
              </a:rPr>
              <a:t>The wavelength of a wave is the distance over which the wave’s shape repeats. It is usually determined as the distance between consecutive crests or troughs (for transverse waves) or compressions or rarefactions (for longitudinal waves)</a:t>
            </a:r>
          </a:p>
        </p:txBody>
      </p:sp>
    </p:spTree>
    <p:extLst>
      <p:ext uri="{BB962C8B-B14F-4D97-AF65-F5344CB8AC3E}">
        <p14:creationId xmlns:p14="http://schemas.microsoft.com/office/powerpoint/2010/main" val="1513354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73703"/>
          </a:xfrm>
          <a:prstGeom prst="rect">
            <a:avLst/>
          </a:prstGeom>
          <a:noFill/>
          <a:ln w="28575">
            <a:noFill/>
          </a:ln>
        </p:spPr>
        <p:txBody>
          <a:bodyPr wrap="square" rtlCol="0">
            <a:spAutoFit/>
          </a:bodyPr>
          <a:lstStyle/>
          <a:p>
            <a:pPr>
              <a:lnSpc>
                <a:spcPct val="150000"/>
              </a:lnSpc>
            </a:pPr>
            <a:r>
              <a:rPr lang="en-GB" sz="1200" b="1" dirty="0"/>
              <a:t>Detecting sound:</a:t>
            </a:r>
          </a:p>
          <a:p>
            <a:pPr>
              <a:lnSpc>
                <a:spcPct val="150000"/>
              </a:lnSpc>
            </a:pPr>
            <a:endParaRPr lang="en-GB" sz="1200" b="1" dirty="0"/>
          </a:p>
          <a:p>
            <a:pPr>
              <a:lnSpc>
                <a:spcPct val="150000"/>
              </a:lnSpc>
            </a:pPr>
            <a:r>
              <a:rPr lang="en-GB" sz="1200" b="1" dirty="0"/>
              <a:t>Sound waves are longitudinal waves.  This means that they causes particles to vibrate parallel to the direction of the wave travel.  Sound wave vibrations can travel through the 3 states of matter, however will travel at different velocities based on the particle arrangement of the particular matter.</a:t>
            </a:r>
          </a:p>
          <a:p>
            <a:pPr>
              <a:lnSpc>
                <a:spcPct val="150000"/>
              </a:lnSpc>
            </a:pPr>
            <a:endParaRPr lang="en-GB" sz="1200" b="1" dirty="0"/>
          </a:p>
          <a:p>
            <a:pPr>
              <a:lnSpc>
                <a:spcPct val="150000"/>
              </a:lnSpc>
            </a:pPr>
            <a:r>
              <a:rPr lang="en-GB" sz="1200" b="1" dirty="0"/>
              <a:t>The human ear is designed to detect sound waves.  When sound waves enter the ear, they cause the ear drum to vibrate.  Three small bones transmit these vibrations to the cochlea.  This produces electrical signals which pass through the auditory nerve to the brain, where they are interpreted as sound.  Humans can detect sound waves that fall into the range of ~20 – 20,000Hz, although this can vary between individuals, and age can play a factor.  Different animals have different ranges of frequencies that they can detect which explains why a dog can hear a dog whistle, but a human cannot.</a:t>
            </a:r>
          </a:p>
          <a:p>
            <a:pPr>
              <a:lnSpc>
                <a:spcPct val="150000"/>
              </a:lnSpc>
            </a:pPr>
            <a:r>
              <a:rPr lang="en-GB" sz="1200" b="1" dirty="0"/>
              <a:t>The pitch of a sound is related to the frequency of the wave.  High frequency waves have a high pitch, with low frequency waves having the converse.  Volume is related to the amplitude of the sound wave.  A high amplitude means a loud sound, whereas a low amplitude is quiet.</a:t>
            </a:r>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endParaRPr lang="en-GB" sz="1200" b="1" dirty="0"/>
          </a:p>
          <a:p>
            <a:pPr>
              <a:lnSpc>
                <a:spcPct val="150000"/>
              </a:lnSpc>
            </a:pPr>
            <a:r>
              <a:rPr lang="en-GB" sz="1200" b="1" dirty="0"/>
              <a:t>If the oscilloscope trace for number 1 is described as a quiet, low pitched sound, how would the oscilloscope traces for numbers 2 and 3 be described?</a:t>
            </a:r>
          </a:p>
          <a:p>
            <a:pPr>
              <a:lnSpc>
                <a:spcPct val="150000"/>
              </a:lnSpc>
            </a:pPr>
            <a:endParaRPr lang="en-GB" sz="1200" b="1" dirty="0"/>
          </a:p>
          <a:p>
            <a:pPr>
              <a:lnSpc>
                <a:spcPct val="150000"/>
              </a:lnSpc>
            </a:pPr>
            <a:r>
              <a:rPr lang="en-GB" sz="1200" b="1" dirty="0"/>
              <a:t>2 = ………………………………………………………………………………………………………………………………………………</a:t>
            </a:r>
          </a:p>
          <a:p>
            <a:pPr>
              <a:lnSpc>
                <a:spcPct val="150000"/>
              </a:lnSpc>
            </a:pPr>
            <a:endParaRPr lang="en-GB" sz="1200" b="1" dirty="0"/>
          </a:p>
          <a:p>
            <a:pPr>
              <a:lnSpc>
                <a:spcPct val="150000"/>
              </a:lnSpc>
            </a:pPr>
            <a:r>
              <a:rPr lang="en-GB" sz="1200" b="1" dirty="0"/>
              <a:t>3 = ……………………………………………………………………………………………………………………………………………..</a:t>
            </a:r>
          </a:p>
          <a:p>
            <a:pPr>
              <a:lnSpc>
                <a:spcPct val="150000"/>
              </a:lnSpc>
            </a:pPr>
            <a:endParaRPr lang="en-GB" sz="1200" b="1" dirty="0"/>
          </a:p>
        </p:txBody>
      </p:sp>
      <p:pic>
        <p:nvPicPr>
          <p:cNvPr id="8" name="Picture 7">
            <a:extLst>
              <a:ext uri="{FF2B5EF4-FFF2-40B4-BE49-F238E27FC236}">
                <a16:creationId xmlns:a16="http://schemas.microsoft.com/office/drawing/2014/main" id="{FAD52524-A451-D728-A0C5-65C414097D8E}"/>
              </a:ext>
            </a:extLst>
          </p:cNvPr>
          <p:cNvPicPr>
            <a:picLocks noChangeAspect="1"/>
          </p:cNvPicPr>
          <p:nvPr/>
        </p:nvPicPr>
        <p:blipFill rotWithShape="1">
          <a:blip r:embed="rId2"/>
          <a:srcRect l="37963" t="67119" r="27963" b="19383"/>
          <a:stretch/>
        </p:blipFill>
        <p:spPr>
          <a:xfrm>
            <a:off x="460374" y="5149112"/>
            <a:ext cx="5937251" cy="1322974"/>
          </a:xfrm>
          <a:prstGeom prst="rect">
            <a:avLst/>
          </a:prstGeom>
        </p:spPr>
      </p:pic>
      <p:sp>
        <p:nvSpPr>
          <p:cNvPr id="9" name="TextBox 8">
            <a:extLst>
              <a:ext uri="{FF2B5EF4-FFF2-40B4-BE49-F238E27FC236}">
                <a16:creationId xmlns:a16="http://schemas.microsoft.com/office/drawing/2014/main" id="{E59B1909-9483-7BA8-7C50-8B1F33E05A15}"/>
              </a:ext>
            </a:extLst>
          </p:cNvPr>
          <p:cNvSpPr txBox="1"/>
          <p:nvPr/>
        </p:nvSpPr>
        <p:spPr>
          <a:xfrm>
            <a:off x="650875" y="7247572"/>
            <a:ext cx="4000500" cy="276999"/>
          </a:xfrm>
          <a:prstGeom prst="rect">
            <a:avLst/>
          </a:prstGeom>
          <a:noFill/>
        </p:spPr>
        <p:txBody>
          <a:bodyPr wrap="square" rtlCol="0">
            <a:spAutoFit/>
          </a:bodyPr>
          <a:lstStyle/>
          <a:p>
            <a:r>
              <a:rPr lang="en-GB" sz="1200" dirty="0"/>
              <a:t>Loud, low pitched sound</a:t>
            </a:r>
          </a:p>
        </p:txBody>
      </p:sp>
      <p:sp>
        <p:nvSpPr>
          <p:cNvPr id="10" name="TextBox 9">
            <a:extLst>
              <a:ext uri="{FF2B5EF4-FFF2-40B4-BE49-F238E27FC236}">
                <a16:creationId xmlns:a16="http://schemas.microsoft.com/office/drawing/2014/main" id="{E83E1132-C24E-16B5-1374-CD3042117A65}"/>
              </a:ext>
            </a:extLst>
          </p:cNvPr>
          <p:cNvSpPr txBox="1"/>
          <p:nvPr/>
        </p:nvSpPr>
        <p:spPr>
          <a:xfrm>
            <a:off x="650875" y="7752570"/>
            <a:ext cx="4000500" cy="276999"/>
          </a:xfrm>
          <a:prstGeom prst="rect">
            <a:avLst/>
          </a:prstGeom>
          <a:noFill/>
        </p:spPr>
        <p:txBody>
          <a:bodyPr wrap="square" rtlCol="0">
            <a:spAutoFit/>
          </a:bodyPr>
          <a:lstStyle/>
          <a:p>
            <a:r>
              <a:rPr lang="en-GB" sz="1200" dirty="0"/>
              <a:t>Loud, high pitched sound</a:t>
            </a:r>
          </a:p>
        </p:txBody>
      </p:sp>
    </p:spTree>
    <p:extLst>
      <p:ext uri="{BB962C8B-B14F-4D97-AF65-F5344CB8AC3E}">
        <p14:creationId xmlns:p14="http://schemas.microsoft.com/office/powerpoint/2010/main" val="710834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73703"/>
          </a:xfrm>
          <a:prstGeom prst="rect">
            <a:avLst/>
          </a:prstGeom>
          <a:noFill/>
          <a:ln w="28575">
            <a:noFill/>
          </a:ln>
        </p:spPr>
        <p:txBody>
          <a:bodyPr wrap="square" rtlCol="0">
            <a:spAutoFit/>
          </a:bodyPr>
          <a:lstStyle/>
          <a:p>
            <a:pPr>
              <a:lnSpc>
                <a:spcPct val="150000"/>
              </a:lnSpc>
            </a:pPr>
            <a:r>
              <a:rPr lang="en-GB" sz="1200" dirty="0"/>
              <a:t>You will be familiar with echoes.  An echo is caused by a surface reflecting a sound wave.  How far away the surface reflecting the sound wave is will determine the time taken for the echo to be detected.  Sound waves typically travel at ~330m/s in air.  This means echoes can be used to work how far away the reflective surface is.</a:t>
            </a:r>
          </a:p>
          <a:p>
            <a:pPr>
              <a:lnSpc>
                <a:spcPct val="150000"/>
              </a:lnSpc>
            </a:pPr>
            <a:endParaRPr lang="en-GB" sz="1200" dirty="0"/>
          </a:p>
          <a:p>
            <a:pPr>
              <a:lnSpc>
                <a:spcPct val="150000"/>
              </a:lnSpc>
            </a:pPr>
            <a:r>
              <a:rPr lang="en-GB" sz="1200" dirty="0"/>
              <a:t>For example,</a:t>
            </a:r>
          </a:p>
          <a:p>
            <a:pPr>
              <a:lnSpc>
                <a:spcPct val="150000"/>
              </a:lnSpc>
            </a:pPr>
            <a:r>
              <a:rPr lang="en-GB" sz="1200" b="1" dirty="0"/>
              <a:t>I do:</a:t>
            </a:r>
          </a:p>
          <a:p>
            <a:pPr>
              <a:lnSpc>
                <a:spcPct val="150000"/>
              </a:lnSpc>
            </a:pPr>
            <a:r>
              <a:rPr lang="en-GB" sz="1200" dirty="0"/>
              <a:t>A sound wave takes 2 seconds to return to its source and the speed of sound is 330m/s, how far has the echo travelled?</a:t>
            </a:r>
          </a:p>
          <a:p>
            <a:pPr>
              <a:lnSpc>
                <a:spcPct val="150000"/>
              </a:lnSpc>
            </a:pPr>
            <a:r>
              <a:rPr lang="en-GB" sz="1200" dirty="0"/>
              <a:t>……………………………………………………………………………………………………………………………………………………………………………………………………………………………………………………………………………………………………………………………………………………………………………………………………………………………………………………………………………………………………………………………………………………………………………………………………………………………………………………………………………………………………………………………………………………………………………………………………</a:t>
            </a:r>
          </a:p>
          <a:p>
            <a:pPr>
              <a:lnSpc>
                <a:spcPct val="150000"/>
              </a:lnSpc>
            </a:pPr>
            <a:r>
              <a:rPr lang="en-GB" sz="1200" b="1" dirty="0"/>
              <a:t>We do:</a:t>
            </a:r>
          </a:p>
          <a:p>
            <a:pPr>
              <a:lnSpc>
                <a:spcPct val="150000"/>
              </a:lnSpc>
            </a:pPr>
            <a:r>
              <a:rPr lang="en-GB" sz="1200" dirty="0"/>
              <a:t>An echo is heard 5 seconds after the original sound was made.  If the speed of sound is 330m/s, what is the distance between the source of the sound and the reflecting surface?</a:t>
            </a:r>
          </a:p>
          <a:p>
            <a:pPr>
              <a:lnSpc>
                <a:spcPct val="150000"/>
              </a:lnSpc>
            </a:pPr>
            <a:r>
              <a:rPr lang="en-GB" sz="1200" dirty="0"/>
              <a:t>……………………………………………………………………………………………………………………………………………………………………………………………………………………………………………………………………………………………………………………………………………………………………………………………………………………………………………………………………………………………………………………………………………………………………………………………………………………………………………………………………………………………………………………………………………………………………………………………………</a:t>
            </a:r>
          </a:p>
          <a:p>
            <a:pPr>
              <a:lnSpc>
                <a:spcPct val="150000"/>
              </a:lnSpc>
            </a:pPr>
            <a:r>
              <a:rPr lang="en-GB" sz="1200" b="1" dirty="0"/>
              <a:t>You do:</a:t>
            </a:r>
          </a:p>
          <a:p>
            <a:pPr>
              <a:lnSpc>
                <a:spcPct val="150000"/>
              </a:lnSpc>
            </a:pPr>
            <a:r>
              <a:rPr lang="en-GB" sz="1200" dirty="0"/>
              <a:t>A sonar pulse returns to a submarine 1.5 seconds after being emitted.  The speed of sound in seawater is 1500m/s.  How far away is the detected object?</a:t>
            </a:r>
          </a:p>
          <a:p>
            <a:pPr>
              <a:lnSpc>
                <a:spcPct val="150000"/>
              </a:lnSpc>
            </a:pPr>
            <a:r>
              <a:rPr lang="en-GB" sz="1200" dirty="0"/>
              <a:t>……………………………………………………………………………………………………………………………………………………………………………………………………………………………………………………………………………………………………………………………………………………………………………………………………………………………………………………………………………………………………………………………………………………………………………………………………………………………………………………………………………………………………………………………………………………………………………………………………</a:t>
            </a:r>
          </a:p>
        </p:txBody>
      </p:sp>
      <p:sp>
        <p:nvSpPr>
          <p:cNvPr id="8" name="TextBox 7">
            <a:extLst>
              <a:ext uri="{FF2B5EF4-FFF2-40B4-BE49-F238E27FC236}">
                <a16:creationId xmlns:a16="http://schemas.microsoft.com/office/drawing/2014/main" id="{D39D21EA-8240-AAC1-F94E-69A28D3F5617}"/>
              </a:ext>
            </a:extLst>
          </p:cNvPr>
          <p:cNvSpPr txBox="1"/>
          <p:nvPr/>
        </p:nvSpPr>
        <p:spPr>
          <a:xfrm>
            <a:off x="958850" y="2774020"/>
            <a:ext cx="4940300" cy="1448730"/>
          </a:xfrm>
          <a:prstGeom prst="rect">
            <a:avLst/>
          </a:prstGeom>
          <a:noFill/>
        </p:spPr>
        <p:txBody>
          <a:bodyPr wrap="square" rtlCol="0">
            <a:spAutoFit/>
          </a:bodyPr>
          <a:lstStyle/>
          <a:p>
            <a:pPr>
              <a:lnSpc>
                <a:spcPct val="150000"/>
              </a:lnSpc>
            </a:pPr>
            <a:r>
              <a:rPr lang="en-GB" sz="1200" dirty="0"/>
              <a:t>Speed = distance ÷ time</a:t>
            </a:r>
          </a:p>
          <a:p>
            <a:pPr>
              <a:lnSpc>
                <a:spcPct val="150000"/>
              </a:lnSpc>
            </a:pPr>
            <a:r>
              <a:rPr lang="en-GB" sz="1200" dirty="0"/>
              <a:t>330 = distance ÷ 2</a:t>
            </a:r>
          </a:p>
          <a:p>
            <a:pPr>
              <a:lnSpc>
                <a:spcPct val="150000"/>
              </a:lnSpc>
            </a:pPr>
            <a:r>
              <a:rPr lang="en-GB" sz="1200" dirty="0"/>
              <a:t>Distance = 330 x 2</a:t>
            </a:r>
          </a:p>
          <a:p>
            <a:pPr>
              <a:lnSpc>
                <a:spcPct val="150000"/>
              </a:lnSpc>
            </a:pPr>
            <a:r>
              <a:rPr lang="en-GB" sz="1200" dirty="0"/>
              <a:t>Distance = 660m</a:t>
            </a:r>
          </a:p>
          <a:p>
            <a:pPr>
              <a:lnSpc>
                <a:spcPct val="150000"/>
              </a:lnSpc>
            </a:pPr>
            <a:r>
              <a:rPr lang="en-GB" sz="1200" dirty="0"/>
              <a:t>The echo has travelled half of this, 660/2 = 330m</a:t>
            </a:r>
          </a:p>
        </p:txBody>
      </p:sp>
      <p:sp>
        <p:nvSpPr>
          <p:cNvPr id="9" name="TextBox 8">
            <a:extLst>
              <a:ext uri="{FF2B5EF4-FFF2-40B4-BE49-F238E27FC236}">
                <a16:creationId xmlns:a16="http://schemas.microsoft.com/office/drawing/2014/main" id="{4CAFFA8F-50EA-E313-D626-BAA125193EAE}"/>
              </a:ext>
            </a:extLst>
          </p:cNvPr>
          <p:cNvSpPr txBox="1"/>
          <p:nvPr/>
        </p:nvSpPr>
        <p:spPr>
          <a:xfrm>
            <a:off x="958850" y="4972996"/>
            <a:ext cx="4940300" cy="1448730"/>
          </a:xfrm>
          <a:prstGeom prst="rect">
            <a:avLst/>
          </a:prstGeom>
          <a:noFill/>
        </p:spPr>
        <p:txBody>
          <a:bodyPr wrap="square" rtlCol="0">
            <a:spAutoFit/>
          </a:bodyPr>
          <a:lstStyle/>
          <a:p>
            <a:pPr>
              <a:lnSpc>
                <a:spcPct val="150000"/>
              </a:lnSpc>
            </a:pPr>
            <a:r>
              <a:rPr lang="en-GB" sz="1200" dirty="0"/>
              <a:t>Speed = distance ÷ time</a:t>
            </a:r>
          </a:p>
          <a:p>
            <a:pPr>
              <a:lnSpc>
                <a:spcPct val="150000"/>
              </a:lnSpc>
            </a:pPr>
            <a:r>
              <a:rPr lang="en-GB" sz="1200" dirty="0"/>
              <a:t>330 = distance ÷ 5</a:t>
            </a:r>
          </a:p>
          <a:p>
            <a:pPr>
              <a:lnSpc>
                <a:spcPct val="150000"/>
              </a:lnSpc>
            </a:pPr>
            <a:r>
              <a:rPr lang="en-GB" sz="1200" dirty="0"/>
              <a:t>Distance = 330 x 5</a:t>
            </a:r>
          </a:p>
          <a:p>
            <a:pPr>
              <a:lnSpc>
                <a:spcPct val="150000"/>
              </a:lnSpc>
            </a:pPr>
            <a:r>
              <a:rPr lang="en-GB" sz="1200" dirty="0"/>
              <a:t>Distance = 1650m</a:t>
            </a:r>
          </a:p>
          <a:p>
            <a:pPr>
              <a:lnSpc>
                <a:spcPct val="150000"/>
              </a:lnSpc>
            </a:pPr>
            <a:r>
              <a:rPr lang="en-GB" sz="1200" dirty="0"/>
              <a:t>The echo has travelled half of this, 1650/2 = 825m</a:t>
            </a:r>
          </a:p>
        </p:txBody>
      </p:sp>
      <p:sp>
        <p:nvSpPr>
          <p:cNvPr id="10" name="TextBox 9">
            <a:extLst>
              <a:ext uri="{FF2B5EF4-FFF2-40B4-BE49-F238E27FC236}">
                <a16:creationId xmlns:a16="http://schemas.microsoft.com/office/drawing/2014/main" id="{43448B16-1792-B25C-C5A7-FC103B13B9C0}"/>
              </a:ext>
            </a:extLst>
          </p:cNvPr>
          <p:cNvSpPr txBox="1"/>
          <p:nvPr/>
        </p:nvSpPr>
        <p:spPr>
          <a:xfrm>
            <a:off x="806450" y="7171972"/>
            <a:ext cx="4940300" cy="1448730"/>
          </a:xfrm>
          <a:prstGeom prst="rect">
            <a:avLst/>
          </a:prstGeom>
          <a:noFill/>
        </p:spPr>
        <p:txBody>
          <a:bodyPr wrap="square" rtlCol="0">
            <a:spAutoFit/>
          </a:bodyPr>
          <a:lstStyle/>
          <a:p>
            <a:pPr>
              <a:lnSpc>
                <a:spcPct val="150000"/>
              </a:lnSpc>
            </a:pPr>
            <a:r>
              <a:rPr lang="en-GB" sz="1200" dirty="0"/>
              <a:t>Speed = distance ÷ time</a:t>
            </a:r>
          </a:p>
          <a:p>
            <a:pPr>
              <a:lnSpc>
                <a:spcPct val="150000"/>
              </a:lnSpc>
            </a:pPr>
            <a:r>
              <a:rPr lang="en-GB" sz="1200" dirty="0"/>
              <a:t>1500 = distance ÷ 1.5</a:t>
            </a:r>
          </a:p>
          <a:p>
            <a:pPr>
              <a:lnSpc>
                <a:spcPct val="150000"/>
              </a:lnSpc>
            </a:pPr>
            <a:r>
              <a:rPr lang="en-GB" sz="1200" dirty="0"/>
              <a:t>Distance = 1500 x 1.5</a:t>
            </a:r>
          </a:p>
          <a:p>
            <a:pPr>
              <a:lnSpc>
                <a:spcPct val="150000"/>
              </a:lnSpc>
            </a:pPr>
            <a:r>
              <a:rPr lang="en-GB" sz="1200" dirty="0"/>
              <a:t>Distance = 2250m</a:t>
            </a:r>
          </a:p>
          <a:p>
            <a:pPr>
              <a:lnSpc>
                <a:spcPct val="150000"/>
              </a:lnSpc>
            </a:pPr>
            <a:r>
              <a:rPr lang="en-GB" sz="1200" dirty="0"/>
              <a:t>The sonar pulse has travelled half of this, 2250/2 = 1125m</a:t>
            </a:r>
          </a:p>
        </p:txBody>
      </p:sp>
    </p:spTree>
    <p:extLst>
      <p:ext uri="{BB962C8B-B14F-4D97-AF65-F5344CB8AC3E}">
        <p14:creationId xmlns:p14="http://schemas.microsoft.com/office/powerpoint/2010/main" val="1713109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7" name="TextBox 6">
            <a:extLst>
              <a:ext uri="{FF2B5EF4-FFF2-40B4-BE49-F238E27FC236}">
                <a16:creationId xmlns:a16="http://schemas.microsoft.com/office/drawing/2014/main" id="{FB5BEB06-C71A-7F9F-7147-CEED416575E9}"/>
              </a:ext>
            </a:extLst>
          </p:cNvPr>
          <p:cNvSpPr txBox="1"/>
          <p:nvPr/>
        </p:nvSpPr>
        <p:spPr>
          <a:xfrm>
            <a:off x="273050" y="184581"/>
            <a:ext cx="6311900" cy="6711709"/>
          </a:xfrm>
          <a:prstGeom prst="rect">
            <a:avLst/>
          </a:prstGeom>
          <a:noFill/>
        </p:spPr>
        <p:txBody>
          <a:bodyPr wrap="square">
            <a:spAutoFit/>
          </a:bodyPr>
          <a:lstStyle/>
          <a:p>
            <a:pPr>
              <a:lnSpc>
                <a:spcPct val="150000"/>
              </a:lnSpc>
            </a:pPr>
            <a:r>
              <a:rPr lang="en-GB" sz="1200" b="1" dirty="0"/>
              <a:t>You do:</a:t>
            </a:r>
          </a:p>
          <a:p>
            <a:pPr>
              <a:lnSpc>
                <a:spcPct val="150000"/>
              </a:lnSpc>
            </a:pPr>
            <a:r>
              <a:rPr lang="en-GB" sz="1200" dirty="0"/>
              <a:t>A bat emits a sound and receives its echo after 0.1 seconds.  If the speed of sound is 330m/s, how far way is the object that reflected the sound?</a:t>
            </a:r>
          </a:p>
          <a:p>
            <a:pPr>
              <a:lnSpc>
                <a:spcPct val="150000"/>
              </a:lnSpc>
            </a:pPr>
            <a:r>
              <a:rPr lang="en-GB" sz="1200" dirty="0"/>
              <a:t>……………………………………………………………………………………………………………………………………………………………………………………………………………………………………………………………………………………………………………………………………………………………………………………………………………………………………………………………………………………………………………………………………………………………………………………………………………………………………………………………………………………………………………………………………………………………………………………………………</a:t>
            </a:r>
          </a:p>
          <a:p>
            <a:pPr>
              <a:lnSpc>
                <a:spcPct val="150000"/>
              </a:lnSpc>
            </a:pPr>
            <a:endParaRPr lang="en-GB" sz="1200" dirty="0"/>
          </a:p>
          <a:p>
            <a:pPr>
              <a:lnSpc>
                <a:spcPct val="150000"/>
              </a:lnSpc>
            </a:pPr>
            <a:r>
              <a:rPr lang="en-GB" sz="1200" dirty="0"/>
              <a:t>This reflection of sound waves is also useful in a process known as echo sounding</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In this process, sound waves are sent down into water from a sonar system.  This system uses the time for the reflected wave to return, and the speed of sound in water to determine the distance of objects.  These objects include the seabed, shipwrecks and shoals of fish.</a:t>
            </a:r>
          </a:p>
        </p:txBody>
      </p:sp>
      <p:sp>
        <p:nvSpPr>
          <p:cNvPr id="10" name="TextBox 9">
            <a:extLst>
              <a:ext uri="{FF2B5EF4-FFF2-40B4-BE49-F238E27FC236}">
                <a16:creationId xmlns:a16="http://schemas.microsoft.com/office/drawing/2014/main" id="{327FC328-0E1C-F6B3-066F-2C45E5EE3F3C}"/>
              </a:ext>
            </a:extLst>
          </p:cNvPr>
          <p:cNvSpPr txBox="1"/>
          <p:nvPr/>
        </p:nvSpPr>
        <p:spPr>
          <a:xfrm>
            <a:off x="1047750" y="956964"/>
            <a:ext cx="4940300" cy="1448730"/>
          </a:xfrm>
          <a:prstGeom prst="rect">
            <a:avLst/>
          </a:prstGeom>
          <a:noFill/>
        </p:spPr>
        <p:txBody>
          <a:bodyPr wrap="square" rtlCol="0">
            <a:spAutoFit/>
          </a:bodyPr>
          <a:lstStyle/>
          <a:p>
            <a:pPr>
              <a:lnSpc>
                <a:spcPct val="150000"/>
              </a:lnSpc>
            </a:pPr>
            <a:r>
              <a:rPr lang="en-GB" sz="1200" dirty="0"/>
              <a:t>Speed = distance ÷ time</a:t>
            </a:r>
          </a:p>
          <a:p>
            <a:pPr>
              <a:lnSpc>
                <a:spcPct val="150000"/>
              </a:lnSpc>
            </a:pPr>
            <a:r>
              <a:rPr lang="en-GB" sz="1200" dirty="0"/>
              <a:t>330 = distance ÷ 0.1</a:t>
            </a:r>
          </a:p>
          <a:p>
            <a:pPr>
              <a:lnSpc>
                <a:spcPct val="150000"/>
              </a:lnSpc>
            </a:pPr>
            <a:r>
              <a:rPr lang="en-GB" sz="1200" dirty="0"/>
              <a:t>Distance = 330 x 0.1</a:t>
            </a:r>
          </a:p>
          <a:p>
            <a:pPr>
              <a:lnSpc>
                <a:spcPct val="150000"/>
              </a:lnSpc>
            </a:pPr>
            <a:r>
              <a:rPr lang="en-GB" sz="1200" dirty="0"/>
              <a:t>Distance = 33m</a:t>
            </a:r>
          </a:p>
          <a:p>
            <a:pPr>
              <a:lnSpc>
                <a:spcPct val="150000"/>
              </a:lnSpc>
            </a:pPr>
            <a:r>
              <a:rPr lang="en-GB" sz="1200" dirty="0"/>
              <a:t>The echo has travelled half of this, 33/2 = 16.5m</a:t>
            </a:r>
          </a:p>
        </p:txBody>
      </p:sp>
      <p:pic>
        <p:nvPicPr>
          <p:cNvPr id="2" name="Picture 2" descr="https://figures.boundless-cdn.com/17209/large/pg11c5-005.png">
            <a:extLst>
              <a:ext uri="{FF2B5EF4-FFF2-40B4-BE49-F238E27FC236}">
                <a16:creationId xmlns:a16="http://schemas.microsoft.com/office/drawing/2014/main" id="{BAF014E2-E0B7-DCFC-561C-B1D1C744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69" y="3279328"/>
            <a:ext cx="3698831" cy="2585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ve Ultrasound-Related Facts You May (or May Not) Already Know">
            <a:extLst>
              <a:ext uri="{FF2B5EF4-FFF2-40B4-BE49-F238E27FC236}">
                <a16:creationId xmlns:a16="http://schemas.microsoft.com/office/drawing/2014/main" id="{53052213-7D1E-2B6A-F9E8-51644E8EF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22" y="6995869"/>
            <a:ext cx="2021478" cy="17101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8266D-2517-A3FD-B6FE-23C28AA7F46F}"/>
              </a:ext>
            </a:extLst>
          </p:cNvPr>
          <p:cNvSpPr txBox="1"/>
          <p:nvPr/>
        </p:nvSpPr>
        <p:spPr>
          <a:xfrm>
            <a:off x="2984500" y="7137400"/>
            <a:ext cx="3240678" cy="617733"/>
          </a:xfrm>
          <a:prstGeom prst="rect">
            <a:avLst/>
          </a:prstGeom>
          <a:noFill/>
        </p:spPr>
        <p:txBody>
          <a:bodyPr wrap="square" rtlCol="0">
            <a:spAutoFit/>
          </a:bodyPr>
          <a:lstStyle/>
          <a:p>
            <a:pPr>
              <a:lnSpc>
                <a:spcPct val="150000"/>
              </a:lnSpc>
            </a:pPr>
            <a:r>
              <a:rPr lang="en-GB" sz="1200" dirty="0"/>
              <a:t>Bats (and dolphins) use a similar process called echolocation to find food.</a:t>
            </a:r>
          </a:p>
        </p:txBody>
      </p:sp>
    </p:spTree>
    <p:extLst>
      <p:ext uri="{BB962C8B-B14F-4D97-AF65-F5344CB8AC3E}">
        <p14:creationId xmlns:p14="http://schemas.microsoft.com/office/powerpoint/2010/main" val="358706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7109639"/>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4.6.2.2</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pic>
        <p:nvPicPr>
          <p:cNvPr id="3" name="Picture 2">
            <a:extLst>
              <a:ext uri="{FF2B5EF4-FFF2-40B4-BE49-F238E27FC236}">
                <a16:creationId xmlns:a16="http://schemas.microsoft.com/office/drawing/2014/main" id="{3DF98286-3082-841E-2DCE-555D48E4FDCF}"/>
              </a:ext>
            </a:extLst>
          </p:cNvPr>
          <p:cNvPicPr>
            <a:picLocks noChangeAspect="1"/>
          </p:cNvPicPr>
          <p:nvPr/>
        </p:nvPicPr>
        <p:blipFill>
          <a:blip r:embed="rId2"/>
          <a:stretch>
            <a:fillRect/>
          </a:stretch>
        </p:blipFill>
        <p:spPr>
          <a:xfrm>
            <a:off x="412594" y="714692"/>
            <a:ext cx="6079799" cy="3850958"/>
          </a:xfrm>
          <a:prstGeom prst="rect">
            <a:avLst/>
          </a:prstGeom>
        </p:spPr>
      </p:pic>
      <p:pic>
        <p:nvPicPr>
          <p:cNvPr id="7" name="Picture 6">
            <a:extLst>
              <a:ext uri="{FF2B5EF4-FFF2-40B4-BE49-F238E27FC236}">
                <a16:creationId xmlns:a16="http://schemas.microsoft.com/office/drawing/2014/main" id="{0D09A7B7-2E17-5CD6-80A1-B1266B810C41}"/>
              </a:ext>
            </a:extLst>
          </p:cNvPr>
          <p:cNvPicPr>
            <a:picLocks noChangeAspect="1"/>
          </p:cNvPicPr>
          <p:nvPr/>
        </p:nvPicPr>
        <p:blipFill>
          <a:blip r:embed="rId3"/>
          <a:stretch>
            <a:fillRect/>
          </a:stretch>
        </p:blipFill>
        <p:spPr>
          <a:xfrm>
            <a:off x="569046" y="4970498"/>
            <a:ext cx="5785839" cy="2088223"/>
          </a:xfrm>
          <a:prstGeom prst="rect">
            <a:avLst/>
          </a:prstGeom>
        </p:spPr>
      </p:pic>
    </p:spTree>
    <p:extLst>
      <p:ext uri="{BB962C8B-B14F-4D97-AF65-F5344CB8AC3E}">
        <p14:creationId xmlns:p14="http://schemas.microsoft.com/office/powerpoint/2010/main" val="3168865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5" name="TextBox 4">
            <a:extLst>
              <a:ext uri="{FF2B5EF4-FFF2-40B4-BE49-F238E27FC236}">
                <a16:creationId xmlns:a16="http://schemas.microsoft.com/office/drawing/2014/main" id="{DD43A493-6001-61C6-76F4-B3F4684F02F2}"/>
              </a:ext>
            </a:extLst>
          </p:cNvPr>
          <p:cNvSpPr txBox="1"/>
          <p:nvPr/>
        </p:nvSpPr>
        <p:spPr>
          <a:xfrm>
            <a:off x="273050" y="333623"/>
            <a:ext cx="6203950" cy="6157711"/>
          </a:xfrm>
          <a:prstGeom prst="rect">
            <a:avLst/>
          </a:prstGeom>
          <a:noFill/>
        </p:spPr>
        <p:txBody>
          <a:bodyPr wrap="square">
            <a:spAutoFit/>
          </a:bodyPr>
          <a:lstStyle/>
          <a:p>
            <a:pPr>
              <a:lnSpc>
                <a:spcPct val="150000"/>
              </a:lnSpc>
            </a:pPr>
            <a:r>
              <a:rPr lang="en-GB" sz="1200" dirty="0"/>
              <a:t>As we have discussed, sound waves can be reflected by surfaces to produce echoes, however, reflection is not the only thing that happens when a sound wave encounters a surface.</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This is particularly true for ultrasound waves.  Ultrasound is described as a sound wave with a frequency above 20000Hz (20kHz) and are beyond the human audible range.  This means that ultrasound waves have a very high pitch and cannot be detected by humans.  Having such a high frequency means that ultrasound waves have a number of uses.  One such use is cleaning jewellery.  The high frequency ultrasound waves causes cleaning fluid to vibrate, causing a process called ‘cavitation’ (the formation and collapse of tiny bubbles in the fluid) which breaks up dirt on the surface of the jewellery.  A medical use of ultrasound is the treatment of kidney stones.  Again, the high frequency is used to ‘shake’ apart the kidney stones to make them smaller so they can pass out of the kidney.</a:t>
            </a:r>
          </a:p>
          <a:p>
            <a:pPr>
              <a:lnSpc>
                <a:spcPct val="150000"/>
              </a:lnSpc>
            </a:pPr>
            <a:endParaRPr lang="en-GB" sz="1200" dirty="0"/>
          </a:p>
        </p:txBody>
      </p:sp>
      <p:pic>
        <p:nvPicPr>
          <p:cNvPr id="7" name="Picture 2" descr="Acoustic Treatment and Soundproofing for Dummies - Audiofanzine">
            <a:extLst>
              <a:ext uri="{FF2B5EF4-FFF2-40B4-BE49-F238E27FC236}">
                <a16:creationId xmlns:a16="http://schemas.microsoft.com/office/drawing/2014/main" id="{EB836702-D132-8F12-3AF7-D92396E2EB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1300" y="935505"/>
            <a:ext cx="3187700" cy="25448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2CB002-0BB2-8C97-3C82-DDADED094CA6}"/>
              </a:ext>
            </a:extLst>
          </p:cNvPr>
          <p:cNvSpPr txBox="1"/>
          <p:nvPr/>
        </p:nvSpPr>
        <p:spPr>
          <a:xfrm>
            <a:off x="3362325" y="1026184"/>
            <a:ext cx="2908300" cy="2002728"/>
          </a:xfrm>
          <a:prstGeom prst="rect">
            <a:avLst/>
          </a:prstGeom>
          <a:noFill/>
        </p:spPr>
        <p:txBody>
          <a:bodyPr wrap="square" rtlCol="0">
            <a:spAutoFit/>
          </a:bodyPr>
          <a:lstStyle/>
          <a:p>
            <a:pPr>
              <a:lnSpc>
                <a:spcPct val="150000"/>
              </a:lnSpc>
            </a:pPr>
            <a:r>
              <a:rPr lang="en-GB" sz="1200" dirty="0"/>
              <a:t>Three things can occur when a sound wave encounters a surface.  These are reflection, absorption ad transmission.  This explains why sounds can be heard through walls, and why adding sound proofing to a surface significantly reduces the transmission of sound.</a:t>
            </a:r>
          </a:p>
        </p:txBody>
      </p:sp>
    </p:spTree>
    <p:extLst>
      <p:ext uri="{BB962C8B-B14F-4D97-AF65-F5344CB8AC3E}">
        <p14:creationId xmlns:p14="http://schemas.microsoft.com/office/powerpoint/2010/main" val="2545113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3248874" y="639380"/>
            <a:ext cx="3278926" cy="2556726"/>
          </a:xfrm>
          <a:prstGeom prst="rect">
            <a:avLst/>
          </a:prstGeom>
          <a:noFill/>
          <a:ln w="28575">
            <a:noFill/>
          </a:ln>
        </p:spPr>
        <p:txBody>
          <a:bodyPr wrap="square" rtlCol="0">
            <a:spAutoFit/>
          </a:bodyPr>
          <a:lstStyle/>
          <a:p>
            <a:pPr>
              <a:lnSpc>
                <a:spcPct val="150000"/>
              </a:lnSpc>
            </a:pPr>
            <a:r>
              <a:rPr lang="en-GB" sz="1200" dirty="0"/>
              <a:t>A more common medical use of ultrasound is for body scans and baby scans.  The ultrasound waves are sent into the body by a probe attached to a machine.  When the ultrasound waves encounter a boundary between different tissue types (fluid and soft tissue, bone and soft tissue) some of the waves get reflected.  The rest carry on until they hit another boundary, and again some get reflected.  </a:t>
            </a:r>
          </a:p>
        </p:txBody>
      </p:sp>
      <p:pic>
        <p:nvPicPr>
          <p:cNvPr id="5" name="Picture 4" descr="Related image">
            <a:extLst>
              <a:ext uri="{FF2B5EF4-FFF2-40B4-BE49-F238E27FC236}">
                <a16:creationId xmlns:a16="http://schemas.microsoft.com/office/drawing/2014/main" id="{F941052D-63C3-8303-76BC-8FFF55C9C3D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247238" y="525019"/>
            <a:ext cx="2737262" cy="2671087"/>
          </a:xfrm>
          <a:prstGeom prst="rect">
            <a:avLst/>
          </a:prstGeom>
          <a:noFill/>
        </p:spPr>
      </p:pic>
      <p:sp>
        <p:nvSpPr>
          <p:cNvPr id="7" name="TextBox 6">
            <a:extLst>
              <a:ext uri="{FF2B5EF4-FFF2-40B4-BE49-F238E27FC236}">
                <a16:creationId xmlns:a16="http://schemas.microsoft.com/office/drawing/2014/main" id="{BD314664-C3BA-4589-9D6A-05EF737A4019}"/>
              </a:ext>
            </a:extLst>
          </p:cNvPr>
          <p:cNvSpPr txBox="1"/>
          <p:nvPr/>
        </p:nvSpPr>
        <p:spPr>
          <a:xfrm>
            <a:off x="247238" y="3370783"/>
            <a:ext cx="6280562" cy="1171731"/>
          </a:xfrm>
          <a:prstGeom prst="rect">
            <a:avLst/>
          </a:prstGeom>
          <a:noFill/>
        </p:spPr>
        <p:txBody>
          <a:bodyPr wrap="square" rtlCol="0">
            <a:spAutoFit/>
          </a:bodyPr>
          <a:lstStyle/>
          <a:p>
            <a:pPr>
              <a:lnSpc>
                <a:spcPct val="150000"/>
              </a:lnSpc>
            </a:pPr>
            <a:r>
              <a:rPr lang="en-GB" sz="1200" dirty="0"/>
              <a:t>The reflected waves get detected by the probe and are relayed to the machine.  The machine then calculates the distance of the tissue or organ (boundaries) using the speed of sound in tissue (~1540m/s) and the time of each echo’s return.  The machine then displays the distances and the intensities of the echoes on a screen, creating a 2 dimensional image.</a:t>
            </a:r>
          </a:p>
        </p:txBody>
      </p:sp>
      <p:pic>
        <p:nvPicPr>
          <p:cNvPr id="8" name="Picture 5" descr="ultrasound">
            <a:extLst>
              <a:ext uri="{FF2B5EF4-FFF2-40B4-BE49-F238E27FC236}">
                <a16:creationId xmlns:a16="http://schemas.microsoft.com/office/drawing/2014/main" id="{A56800EC-6F93-E6F9-9C9D-4B73B5A4C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5120591"/>
            <a:ext cx="34544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7509748"/>
          </a:xfrm>
          <a:prstGeom prst="rect">
            <a:avLst/>
          </a:prstGeom>
          <a:noFill/>
        </p:spPr>
        <p:txBody>
          <a:bodyPr wrap="square" rtlCol="0">
            <a:spAutoFit/>
          </a:bodyPr>
          <a:lstStyle/>
          <a:p>
            <a:pPr>
              <a:lnSpc>
                <a:spcPct val="150000"/>
              </a:lnSpc>
            </a:pPr>
            <a:r>
              <a:rPr lang="en-GB" sz="1200" b="1" u="sng" dirty="0"/>
              <a:t>Rehearsal questions – Ultrasound</a:t>
            </a:r>
          </a:p>
          <a:p>
            <a:pPr>
              <a:lnSpc>
                <a:spcPct val="150000"/>
              </a:lnSpc>
            </a:pPr>
            <a:endParaRPr lang="en-GB" sz="1200" b="1" u="sng" dirty="0"/>
          </a:p>
          <a:p>
            <a:pPr algn="l">
              <a:lnSpc>
                <a:spcPct val="150000"/>
              </a:lnSpc>
              <a:buFont typeface="+mj-lt"/>
              <a:buAutoNum type="arabicPeriod"/>
            </a:pPr>
            <a:r>
              <a:rPr lang="en-GB" sz="1200" b="1" i="0" dirty="0">
                <a:solidFill>
                  <a:srgbClr val="111111"/>
                </a:solidFill>
                <a:effectLst/>
              </a:rPr>
              <a:t> What is ultrasound?</a:t>
            </a:r>
            <a:r>
              <a:rPr lang="en-GB" sz="1200" b="0" i="0" dirty="0">
                <a:solidFill>
                  <a:srgbClr val="111111"/>
                </a:solidFill>
                <a:effectLst/>
              </a:rPr>
              <a:t> </a:t>
            </a:r>
          </a:p>
          <a:p>
            <a:pPr algn="l">
              <a:lnSpc>
                <a:spcPct val="150000"/>
              </a:lnSpc>
            </a:pPr>
            <a:r>
              <a:rPr lang="en-GB" sz="1200" b="0" i="0" dirty="0">
                <a:solidFill>
                  <a:srgbClr val="111111"/>
                </a:solidFill>
                <a:effectLst/>
              </a:rPr>
              <a:t>………………………………………………………………………………………………………………………………………………………………………………………………………………………………………………………………………………………………………………</a:t>
            </a:r>
            <a:r>
              <a:rPr lang="en-GB" sz="1200" b="1" dirty="0">
                <a:solidFill>
                  <a:srgbClr val="111111"/>
                </a:solidFill>
              </a:rPr>
              <a:t>2. </a:t>
            </a:r>
            <a:r>
              <a:rPr lang="en-GB" sz="1200" b="1" i="0" dirty="0">
                <a:solidFill>
                  <a:srgbClr val="111111"/>
                </a:solidFill>
                <a:effectLst/>
              </a:rPr>
              <a:t>Why can a dog hear the ultrasound produced by a dog whistle but humans cannot?</a:t>
            </a:r>
            <a:r>
              <a:rPr lang="en-GB" sz="1200" b="0" i="0" dirty="0">
                <a:solidFill>
                  <a:srgbClr val="111111"/>
                </a:solidFill>
                <a:effectLst/>
              </a:rPr>
              <a:t> </a:t>
            </a:r>
          </a:p>
          <a:p>
            <a:pPr>
              <a:lnSpc>
                <a:spcPct val="150000"/>
              </a:lnSpc>
            </a:pPr>
            <a:r>
              <a:rPr lang="en-GB" sz="1200" b="0" i="0" dirty="0">
                <a:solidFill>
                  <a:srgbClr val="111111"/>
                </a:solidFill>
                <a:effectLst/>
              </a:rPr>
              <a:t>……………………………………………………………………………………………………………………………………………………………………………………………………………………………………………………………………………………………………………….</a:t>
            </a:r>
          </a:p>
          <a:p>
            <a:pPr algn="l">
              <a:lnSpc>
                <a:spcPct val="150000"/>
              </a:lnSpc>
            </a:pPr>
            <a:r>
              <a:rPr lang="en-GB" sz="1200" b="1" dirty="0">
                <a:solidFill>
                  <a:srgbClr val="111111"/>
                </a:solidFill>
              </a:rPr>
              <a:t>3. </a:t>
            </a:r>
            <a:r>
              <a:rPr lang="en-GB" sz="1200" b="1" i="0" dirty="0">
                <a:solidFill>
                  <a:srgbClr val="111111"/>
                </a:solidFill>
                <a:effectLst/>
              </a:rPr>
              <a:t>What are some uses of ultrasound?</a:t>
            </a:r>
            <a:r>
              <a:rPr lang="en-GB" sz="1200" b="0" i="0" dirty="0">
                <a:solidFill>
                  <a:srgbClr val="111111"/>
                </a:solidFill>
                <a:effectLst/>
              </a:rPr>
              <a:t> </a:t>
            </a:r>
          </a:p>
          <a:p>
            <a:pPr>
              <a:lnSpc>
                <a:spcPct val="150000"/>
              </a:lnSpc>
            </a:pPr>
            <a:r>
              <a:rPr lang="en-GB" sz="1200" b="0" i="0" dirty="0">
                <a:solidFill>
                  <a:srgbClr val="111111"/>
                </a:solidFill>
                <a:effectLst/>
              </a:rPr>
              <a:t>………………………………………………………………………………………………………………………………………………………………………………………………………………………………………………………………………………………………………………</a:t>
            </a:r>
          </a:p>
          <a:p>
            <a:pPr algn="l">
              <a:lnSpc>
                <a:spcPct val="150000"/>
              </a:lnSpc>
            </a:pPr>
            <a:r>
              <a:rPr lang="en-GB" sz="1200" b="1" dirty="0">
                <a:solidFill>
                  <a:srgbClr val="111111"/>
                </a:solidFill>
              </a:rPr>
              <a:t>4. </a:t>
            </a:r>
            <a:r>
              <a:rPr lang="en-GB" sz="1200" b="1" i="0" dirty="0">
                <a:solidFill>
                  <a:srgbClr val="111111"/>
                </a:solidFill>
                <a:effectLst/>
              </a:rPr>
              <a:t>What happens when ultrasound waves meet the boundary between two different materials?</a:t>
            </a:r>
          </a:p>
          <a:p>
            <a:pPr>
              <a:lnSpc>
                <a:spcPct val="150000"/>
              </a:lnSpc>
            </a:pPr>
            <a:r>
              <a:rPr lang="en-GB" sz="1200" b="0" i="0" dirty="0">
                <a:solidFill>
                  <a:srgbClr val="111111"/>
                </a:solidFill>
                <a:effectLst/>
              </a:rPr>
              <a:t>……………………………………………………………………………………………………………………………………………………………………………………………………………………………………………………………………………………………………………………………………………………………………………………………………………………………………………………………………..</a:t>
            </a:r>
            <a:endParaRPr lang="en-GB" sz="1200" b="1" i="0" dirty="0">
              <a:solidFill>
                <a:srgbClr val="111111"/>
              </a:solidFill>
              <a:effectLst/>
            </a:endParaRPr>
          </a:p>
          <a:p>
            <a:pPr algn="l">
              <a:lnSpc>
                <a:spcPct val="150000"/>
              </a:lnSpc>
            </a:pPr>
            <a:r>
              <a:rPr lang="en-GB" sz="1200" dirty="0">
                <a:solidFill>
                  <a:srgbClr val="111111"/>
                </a:solidFill>
              </a:rPr>
              <a:t>5. </a:t>
            </a:r>
            <a:r>
              <a:rPr lang="en-GB" sz="1200" b="1" i="0" dirty="0">
                <a:solidFill>
                  <a:srgbClr val="111111"/>
                </a:solidFill>
                <a:effectLst/>
              </a:rPr>
              <a:t>How is high frequency sound used in echo sounding?</a:t>
            </a:r>
            <a:r>
              <a:rPr lang="en-GB" sz="1200" b="0" i="0" dirty="0">
                <a:solidFill>
                  <a:srgbClr val="111111"/>
                </a:solidFill>
                <a:effectLst/>
              </a:rPr>
              <a:t> </a:t>
            </a:r>
          </a:p>
          <a:p>
            <a:pPr>
              <a:lnSpc>
                <a:spcPct val="150000"/>
              </a:lnSpc>
            </a:pPr>
            <a:r>
              <a:rPr lang="en-GB" sz="1200" b="0" i="0" dirty="0">
                <a:solidFill>
                  <a:srgbClr val="111111"/>
                </a:solidFill>
                <a:effectLst/>
              </a:rPr>
              <a:t>……………………………………………………………………………………………………………………………………………………………………………………………………………………………………………………………………………………………………………………………………………………………………………………………………………………………………………………………………..</a:t>
            </a:r>
          </a:p>
          <a:p>
            <a:pPr algn="l"/>
            <a:r>
              <a:rPr lang="en-GB" sz="1200" b="1" dirty="0"/>
              <a:t>6. Where are the mistakes in this calculation?</a:t>
            </a:r>
          </a:p>
          <a:p>
            <a:r>
              <a:rPr lang="en-GB" sz="1200" dirty="0"/>
              <a:t>A submarine is 1500m away from the bottom of the ocean. The speed of sound in water is 1530m/s. How long will it take for the submarine to detect the ultrasound?</a:t>
            </a:r>
          </a:p>
          <a:p>
            <a:endParaRPr lang="en-GB" sz="1200" dirty="0"/>
          </a:p>
          <a:p>
            <a:r>
              <a:rPr lang="en-GB" sz="1200" dirty="0"/>
              <a:t>Speed = distance ÷ time</a:t>
            </a:r>
          </a:p>
          <a:p>
            <a:r>
              <a:rPr lang="en-GB" sz="1200" dirty="0"/>
              <a:t>Time = distance ÷ speed</a:t>
            </a:r>
          </a:p>
          <a:p>
            <a:r>
              <a:rPr lang="en-GB" sz="1200" dirty="0"/>
              <a:t>Time = 1500/1530= 0.98s</a:t>
            </a:r>
          </a:p>
          <a:p>
            <a:r>
              <a:rPr lang="en-GB" sz="1200" dirty="0"/>
              <a:t>0.98 ÷2= 0.49s to go there and back</a:t>
            </a:r>
          </a:p>
          <a:p>
            <a:pPr algn="l"/>
            <a:endParaRPr lang="en-GB" sz="1200" b="1" dirty="0"/>
          </a:p>
        </p:txBody>
      </p:sp>
      <p:sp>
        <p:nvSpPr>
          <p:cNvPr id="5" name="TextBox 4">
            <a:extLst>
              <a:ext uri="{FF2B5EF4-FFF2-40B4-BE49-F238E27FC236}">
                <a16:creationId xmlns:a16="http://schemas.microsoft.com/office/drawing/2014/main" id="{4BFD79BA-A255-1320-5A26-DDB198AABBDD}"/>
              </a:ext>
            </a:extLst>
          </p:cNvPr>
          <p:cNvSpPr txBox="1"/>
          <p:nvPr/>
        </p:nvSpPr>
        <p:spPr>
          <a:xfrm>
            <a:off x="323384" y="4874100"/>
            <a:ext cx="6090115" cy="894732"/>
          </a:xfrm>
          <a:prstGeom prst="rect">
            <a:avLst/>
          </a:prstGeom>
          <a:noFill/>
        </p:spPr>
        <p:txBody>
          <a:bodyPr wrap="square">
            <a:spAutoFit/>
          </a:bodyPr>
          <a:lstStyle/>
          <a:p>
            <a:pPr algn="l">
              <a:lnSpc>
                <a:spcPct val="150000"/>
              </a:lnSpc>
            </a:pPr>
            <a:r>
              <a:rPr lang="en-GB" sz="1200" b="0" i="0" dirty="0">
                <a:solidFill>
                  <a:srgbClr val="111111"/>
                </a:solidFill>
                <a:effectLst/>
              </a:rPr>
              <a:t>High frequency sound waves can be used to detect objects in deep water and to measure water depth. The time between a pulse of sound being transmitted and detected and the speed of sound in water can be used to calculate the distance of the reflecting surface or object</a:t>
            </a:r>
          </a:p>
        </p:txBody>
      </p:sp>
      <p:sp>
        <p:nvSpPr>
          <p:cNvPr id="7" name="TextBox 6">
            <a:extLst>
              <a:ext uri="{FF2B5EF4-FFF2-40B4-BE49-F238E27FC236}">
                <a16:creationId xmlns:a16="http://schemas.microsoft.com/office/drawing/2014/main" id="{046600AD-242A-B1BE-FEC1-39C27D28B25F}"/>
              </a:ext>
            </a:extLst>
          </p:cNvPr>
          <p:cNvSpPr txBox="1"/>
          <p:nvPr/>
        </p:nvSpPr>
        <p:spPr>
          <a:xfrm>
            <a:off x="323385" y="1028680"/>
            <a:ext cx="6090115" cy="617733"/>
          </a:xfrm>
          <a:prstGeom prst="rect">
            <a:avLst/>
          </a:prstGeom>
          <a:noFill/>
        </p:spPr>
        <p:txBody>
          <a:bodyPr wrap="square">
            <a:spAutoFit/>
          </a:bodyPr>
          <a:lstStyle/>
          <a:p>
            <a:pPr algn="l">
              <a:lnSpc>
                <a:spcPct val="150000"/>
              </a:lnSpc>
            </a:pPr>
            <a:r>
              <a:rPr lang="en-GB" sz="1200" b="0" i="0" dirty="0">
                <a:solidFill>
                  <a:srgbClr val="111111"/>
                </a:solidFill>
                <a:effectLst/>
              </a:rPr>
              <a:t>Ultrasound waves have a frequency higher than the upper limit for human hearing - above 20,000 Hertz (Hz).</a:t>
            </a:r>
          </a:p>
        </p:txBody>
      </p:sp>
      <p:sp>
        <p:nvSpPr>
          <p:cNvPr id="9" name="TextBox 8">
            <a:extLst>
              <a:ext uri="{FF2B5EF4-FFF2-40B4-BE49-F238E27FC236}">
                <a16:creationId xmlns:a16="http://schemas.microsoft.com/office/drawing/2014/main" id="{877487F1-E755-1E36-34BF-FF5E5460E860}"/>
              </a:ext>
            </a:extLst>
          </p:cNvPr>
          <p:cNvSpPr txBox="1"/>
          <p:nvPr/>
        </p:nvSpPr>
        <p:spPr>
          <a:xfrm>
            <a:off x="323385" y="1842689"/>
            <a:ext cx="6211230" cy="617733"/>
          </a:xfrm>
          <a:prstGeom prst="rect">
            <a:avLst/>
          </a:prstGeom>
          <a:noFill/>
        </p:spPr>
        <p:txBody>
          <a:bodyPr wrap="square">
            <a:spAutoFit/>
          </a:bodyPr>
          <a:lstStyle/>
          <a:p>
            <a:pPr algn="l">
              <a:lnSpc>
                <a:spcPct val="150000"/>
              </a:lnSpc>
            </a:pPr>
            <a:r>
              <a:rPr lang="en-GB" sz="1200" b="0" i="0" dirty="0">
                <a:solidFill>
                  <a:srgbClr val="111111"/>
                </a:solidFill>
                <a:effectLst/>
              </a:rPr>
              <a:t>Different species of animal have different hearing ranges.   A dog whistle produces a sound wave at a frequency beyond that which humans can hear.</a:t>
            </a:r>
          </a:p>
        </p:txBody>
      </p:sp>
      <p:sp>
        <p:nvSpPr>
          <p:cNvPr id="11" name="TextBox 10">
            <a:extLst>
              <a:ext uri="{FF2B5EF4-FFF2-40B4-BE49-F238E27FC236}">
                <a16:creationId xmlns:a16="http://schemas.microsoft.com/office/drawing/2014/main" id="{FFDE059C-D9FE-6F5E-CAFA-2F30662741A0}"/>
              </a:ext>
            </a:extLst>
          </p:cNvPr>
          <p:cNvSpPr txBox="1"/>
          <p:nvPr/>
        </p:nvSpPr>
        <p:spPr>
          <a:xfrm>
            <a:off x="323385" y="2668758"/>
            <a:ext cx="5845175" cy="617733"/>
          </a:xfrm>
          <a:prstGeom prst="rect">
            <a:avLst/>
          </a:prstGeom>
          <a:noFill/>
        </p:spPr>
        <p:txBody>
          <a:bodyPr wrap="square">
            <a:spAutoFit/>
          </a:bodyPr>
          <a:lstStyle/>
          <a:p>
            <a:pPr algn="l">
              <a:lnSpc>
                <a:spcPct val="150000"/>
              </a:lnSpc>
            </a:pPr>
            <a:r>
              <a:rPr lang="en-GB" sz="1200" b="0" i="0" dirty="0">
                <a:solidFill>
                  <a:srgbClr val="111111"/>
                </a:solidFill>
                <a:effectLst/>
              </a:rPr>
              <a:t>Uses of ultrasound include breaking kidney stones, cleaning jewellery, and creating images of unborn babies in the womb </a:t>
            </a:r>
          </a:p>
        </p:txBody>
      </p:sp>
      <p:sp>
        <p:nvSpPr>
          <p:cNvPr id="13" name="TextBox 12">
            <a:extLst>
              <a:ext uri="{FF2B5EF4-FFF2-40B4-BE49-F238E27FC236}">
                <a16:creationId xmlns:a16="http://schemas.microsoft.com/office/drawing/2014/main" id="{1CE3BC7B-9FDD-070D-9123-2B4174B5E0E4}"/>
              </a:ext>
            </a:extLst>
          </p:cNvPr>
          <p:cNvSpPr txBox="1"/>
          <p:nvPr/>
        </p:nvSpPr>
        <p:spPr>
          <a:xfrm>
            <a:off x="262827" y="3734085"/>
            <a:ext cx="6211230" cy="1171731"/>
          </a:xfrm>
          <a:prstGeom prst="rect">
            <a:avLst/>
          </a:prstGeom>
          <a:noFill/>
        </p:spPr>
        <p:txBody>
          <a:bodyPr wrap="square">
            <a:spAutoFit/>
          </a:bodyPr>
          <a:lstStyle/>
          <a:p>
            <a:pPr algn="l">
              <a:lnSpc>
                <a:spcPct val="150000"/>
              </a:lnSpc>
            </a:pPr>
            <a:r>
              <a:rPr lang="en-GB" sz="1200" b="0" i="0" dirty="0">
                <a:solidFill>
                  <a:srgbClr val="111111"/>
                </a:solidFill>
                <a:effectLst/>
              </a:rPr>
              <a:t>When ultrasound waves meet the boundary between two different materials, some of the ultrasound waves are reflected at the boundary. The time taken for the waves to leave a source and return to a detector is measured. The depth of the boundary can be determined using the speed of sound in the material and the time taken.</a:t>
            </a:r>
          </a:p>
        </p:txBody>
      </p:sp>
      <p:sp>
        <p:nvSpPr>
          <p:cNvPr id="14" name="TextBox 13">
            <a:extLst>
              <a:ext uri="{FF2B5EF4-FFF2-40B4-BE49-F238E27FC236}">
                <a16:creationId xmlns:a16="http://schemas.microsoft.com/office/drawing/2014/main" id="{02CC2A6B-EFC1-50D1-0AC6-AFD0AB7ACFBF}"/>
              </a:ext>
            </a:extLst>
          </p:cNvPr>
          <p:cNvSpPr txBox="1"/>
          <p:nvPr/>
        </p:nvSpPr>
        <p:spPr>
          <a:xfrm>
            <a:off x="375115" y="7679129"/>
            <a:ext cx="1600200" cy="276999"/>
          </a:xfrm>
          <a:prstGeom prst="rect">
            <a:avLst/>
          </a:prstGeom>
          <a:noFill/>
          <a:ln>
            <a:solidFill>
              <a:schemeClr val="accent1"/>
            </a:solidFill>
          </a:ln>
        </p:spPr>
        <p:txBody>
          <a:bodyPr wrap="square" rtlCol="0">
            <a:spAutoFit/>
          </a:bodyPr>
          <a:lstStyle/>
          <a:p>
            <a:r>
              <a:rPr lang="en-GB" sz="1200" dirty="0"/>
              <a:t>x 2 (2 lots of 1500m)</a:t>
            </a:r>
          </a:p>
        </p:txBody>
      </p:sp>
      <p:cxnSp>
        <p:nvCxnSpPr>
          <p:cNvPr id="16" name="Straight Arrow Connector 15">
            <a:extLst>
              <a:ext uri="{FF2B5EF4-FFF2-40B4-BE49-F238E27FC236}">
                <a16:creationId xmlns:a16="http://schemas.microsoft.com/office/drawing/2014/main" id="{72178CC0-E2E5-C252-CF5E-491307AD3834}"/>
              </a:ext>
            </a:extLst>
          </p:cNvPr>
          <p:cNvCxnSpPr/>
          <p:nvPr/>
        </p:nvCxnSpPr>
        <p:spPr>
          <a:xfrm flipH="1" flipV="1">
            <a:off x="787400" y="7301311"/>
            <a:ext cx="368300" cy="356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87DD928-4504-F20C-9761-2A61306FAE55}"/>
              </a:ext>
            </a:extLst>
          </p:cNvPr>
          <p:cNvSpPr txBox="1"/>
          <p:nvPr/>
        </p:nvSpPr>
        <p:spPr>
          <a:xfrm>
            <a:off x="1444857" y="8007107"/>
            <a:ext cx="1600200" cy="276999"/>
          </a:xfrm>
          <a:prstGeom prst="rect">
            <a:avLst/>
          </a:prstGeom>
          <a:noFill/>
          <a:ln>
            <a:solidFill>
              <a:schemeClr val="accent1"/>
            </a:solidFill>
          </a:ln>
        </p:spPr>
        <p:txBody>
          <a:bodyPr wrap="square" rtlCol="0">
            <a:spAutoFit/>
          </a:bodyPr>
          <a:lstStyle/>
          <a:p>
            <a:r>
              <a:rPr lang="en-GB" sz="1200" dirty="0"/>
              <a:t>1.96s</a:t>
            </a:r>
          </a:p>
        </p:txBody>
      </p:sp>
      <p:cxnSp>
        <p:nvCxnSpPr>
          <p:cNvPr id="18" name="Straight Arrow Connector 17">
            <a:extLst>
              <a:ext uri="{FF2B5EF4-FFF2-40B4-BE49-F238E27FC236}">
                <a16:creationId xmlns:a16="http://schemas.microsoft.com/office/drawing/2014/main" id="{72111F11-5979-AB8B-2A6F-59C3DA28EFD8}"/>
              </a:ext>
            </a:extLst>
          </p:cNvPr>
          <p:cNvCxnSpPr>
            <a:cxnSpLocks/>
          </p:cNvCxnSpPr>
          <p:nvPr/>
        </p:nvCxnSpPr>
        <p:spPr>
          <a:xfrm flipH="1" flipV="1">
            <a:off x="1216258" y="7301311"/>
            <a:ext cx="1009184" cy="684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66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711709"/>
          </a:xfrm>
          <a:prstGeom prst="rect">
            <a:avLst/>
          </a:prstGeom>
          <a:noFill/>
        </p:spPr>
        <p:txBody>
          <a:bodyPr wrap="square" rtlCol="0">
            <a:spAutoFit/>
          </a:bodyPr>
          <a:lstStyle/>
          <a:p>
            <a:pPr>
              <a:lnSpc>
                <a:spcPct val="150000"/>
              </a:lnSpc>
            </a:pPr>
            <a:r>
              <a:rPr lang="en-GB" sz="1200" b="1" u="sng" dirty="0"/>
              <a:t>Knowledge of the structure of the Earth</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r>
              <a:rPr lang="en-GB" sz="1200" b="1" dirty="0"/>
              <a:t>How do we know this about the Earth?</a:t>
            </a:r>
          </a:p>
          <a:p>
            <a:pPr>
              <a:lnSpc>
                <a:spcPct val="150000"/>
              </a:lnSpc>
            </a:pPr>
            <a:r>
              <a:rPr lang="en-GB" sz="1200" dirty="0"/>
              <a:t>Seismic waves provide us with evidence for the structure of the Earth. </a:t>
            </a:r>
            <a:r>
              <a:rPr lang="en-GB" sz="1200" i="0" dirty="0">
                <a:solidFill>
                  <a:srgbClr val="111111"/>
                </a:solidFill>
                <a:effectLst/>
                <a:latin typeface="-apple-system"/>
              </a:rPr>
              <a:t>Seismic waves are energy waves that travel through the Earth’s layers, and are a result of earthquakes, volcanic eruptions, magma movement, large landslides and manmade explosions that give out low-frequency acoustic energy. They are studied by seismologists to understand the interior structure of the Earth. There are two types: body waves (travel through the Earth’s inner layers) and surface waves (only move along the surface)</a:t>
            </a:r>
            <a:endParaRPr lang="en-GB" sz="1200" dirty="0"/>
          </a:p>
        </p:txBody>
      </p:sp>
      <p:pic>
        <p:nvPicPr>
          <p:cNvPr id="3" name="Picture 4" descr="http://jersey.uoregon.edu/~mstrick/AskGeoMan/AskGeoImages/Earth.layers.image.gif">
            <a:extLst>
              <a:ext uri="{FF2B5EF4-FFF2-40B4-BE49-F238E27FC236}">
                <a16:creationId xmlns:a16="http://schemas.microsoft.com/office/drawing/2014/main" id="{991B33E5-AAB8-F54D-31DE-B1B83B6D6D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5445" y="990675"/>
            <a:ext cx="6007109" cy="394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5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434710"/>
          </a:xfrm>
          <a:prstGeom prst="rect">
            <a:avLst/>
          </a:prstGeom>
          <a:noFill/>
        </p:spPr>
        <p:txBody>
          <a:bodyPr wrap="square" rtlCol="0">
            <a:spAutoFit/>
          </a:bodyPr>
          <a:lstStyle/>
          <a:p>
            <a:pPr>
              <a:lnSpc>
                <a:spcPct val="150000"/>
              </a:lnSpc>
            </a:pPr>
            <a:r>
              <a:rPr lang="en-GB" sz="1200" b="1" u="sng" dirty="0"/>
              <a:t>Seismic waves:</a:t>
            </a:r>
          </a:p>
          <a:p>
            <a:pPr>
              <a:lnSpc>
                <a:spcPct val="150000"/>
              </a:lnSpc>
            </a:pPr>
            <a:endParaRPr lang="en-GB" sz="1200" b="1" u="sng" dirty="0"/>
          </a:p>
          <a:p>
            <a:pPr>
              <a:lnSpc>
                <a:spcPct val="150000"/>
              </a:lnSpc>
            </a:pPr>
            <a:r>
              <a:rPr lang="en-GB" sz="1200" dirty="0"/>
              <a:t>There are 2 types of seismic wave that can provide us with evidence about the structure of the Earth</a:t>
            </a:r>
          </a:p>
          <a:p>
            <a:pPr>
              <a:lnSpc>
                <a:spcPct val="150000"/>
              </a:lnSpc>
            </a:pPr>
            <a:endParaRPr lang="en-GB" sz="1200" u="sng" dirty="0"/>
          </a:p>
          <a:p>
            <a:pPr>
              <a:lnSpc>
                <a:spcPct val="150000"/>
              </a:lnSpc>
            </a:pPr>
            <a:r>
              <a:rPr lang="en-GB" sz="1200" dirty="0"/>
              <a:t>P-waves (Primary) which are longitudinal waves</a:t>
            </a:r>
          </a:p>
          <a:p>
            <a:pPr>
              <a:lnSpc>
                <a:spcPct val="150000"/>
              </a:lnSpc>
            </a:pPr>
            <a:r>
              <a:rPr lang="en-GB" sz="1200" dirty="0"/>
              <a:t>S-waves (Secondary) which are transverse waves</a:t>
            </a:r>
          </a:p>
          <a:p>
            <a:pPr>
              <a:lnSpc>
                <a:spcPct val="150000"/>
              </a:lnSpc>
            </a:pPr>
            <a:endParaRPr lang="en-GB" sz="1200" dirty="0"/>
          </a:p>
          <a:p>
            <a:pPr>
              <a:lnSpc>
                <a:spcPct val="150000"/>
              </a:lnSpc>
            </a:pPr>
            <a:r>
              <a:rPr lang="en-GB" sz="1200" dirty="0">
                <a:solidFill>
                  <a:srgbClr val="111111"/>
                </a:solidFill>
                <a:latin typeface="-apple-system"/>
              </a:rPr>
              <a:t>P-waves, or primary waves, are the fastest seismic waves and the first to be detected by seismographs. They can travel through solids, liquids, and gases.</a:t>
            </a: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r>
              <a:rPr lang="en-GB" sz="1200" dirty="0">
                <a:solidFill>
                  <a:srgbClr val="111111"/>
                </a:solidFill>
                <a:latin typeface="-apple-system"/>
              </a:rPr>
              <a:t>S-waves, or secondary waves, are slower than P-waves and are the second to be detected. They can only travel through solids, not through liquids or gases. This is why S-waves are not detected in the Earth’s outer core, which is liquid.</a:t>
            </a:r>
          </a:p>
          <a:p>
            <a:pPr algn="l">
              <a:lnSpc>
                <a:spcPct val="150000"/>
              </a:lnSpc>
            </a:pPr>
            <a:r>
              <a:rPr lang="en-GB" sz="1200" i="0" dirty="0">
                <a:solidFill>
                  <a:srgbClr val="111111"/>
                </a:solidFill>
                <a:effectLst/>
                <a:latin typeface="-apple-system"/>
              </a:rPr>
              <a:t> </a:t>
            </a:r>
            <a:endParaRPr lang="en-GB" sz="1200" dirty="0"/>
          </a:p>
        </p:txBody>
      </p:sp>
      <p:pic>
        <p:nvPicPr>
          <p:cNvPr id="5" name="Picture 4">
            <a:extLst>
              <a:ext uri="{FF2B5EF4-FFF2-40B4-BE49-F238E27FC236}">
                <a16:creationId xmlns:a16="http://schemas.microsoft.com/office/drawing/2014/main" id="{4AF4D313-6E71-8CEF-3F6D-21178E21AD0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4" t="28930" r="14444" b="12469"/>
          <a:stretch/>
        </p:blipFill>
        <p:spPr>
          <a:xfrm>
            <a:off x="655522" y="3369638"/>
            <a:ext cx="2921000" cy="2038973"/>
          </a:xfrm>
          <a:prstGeom prst="rect">
            <a:avLst/>
          </a:prstGeom>
        </p:spPr>
      </p:pic>
      <p:sp>
        <p:nvSpPr>
          <p:cNvPr id="6" name="TextBox 5">
            <a:extLst>
              <a:ext uri="{FF2B5EF4-FFF2-40B4-BE49-F238E27FC236}">
                <a16:creationId xmlns:a16="http://schemas.microsoft.com/office/drawing/2014/main" id="{E0293E47-91B8-DC17-EAE2-88B09881AA04}"/>
              </a:ext>
            </a:extLst>
          </p:cNvPr>
          <p:cNvSpPr txBox="1"/>
          <p:nvPr/>
        </p:nvSpPr>
        <p:spPr>
          <a:xfrm>
            <a:off x="3908658" y="3128884"/>
            <a:ext cx="2717800" cy="2279727"/>
          </a:xfrm>
          <a:prstGeom prst="rect">
            <a:avLst/>
          </a:prstGeom>
          <a:noFill/>
        </p:spPr>
        <p:txBody>
          <a:bodyPr wrap="square" rtlCol="0">
            <a:spAutoFit/>
          </a:bodyPr>
          <a:lstStyle/>
          <a:p>
            <a:pPr>
              <a:lnSpc>
                <a:spcPct val="150000"/>
              </a:lnSpc>
            </a:pPr>
            <a:r>
              <a:rPr lang="en-GB" sz="1200" dirty="0"/>
              <a:t>P-waves can be detected on the opposite side of the Earth.  As they move through the different materials of the Earth they get refracted.  These refractions cause shadow zones where no P-waves are detected.  This provides evidence that the Earth has a solid inner core.</a:t>
            </a:r>
          </a:p>
        </p:txBody>
      </p:sp>
      <p:pic>
        <p:nvPicPr>
          <p:cNvPr id="8" name="Picture 7">
            <a:extLst>
              <a:ext uri="{FF2B5EF4-FFF2-40B4-BE49-F238E27FC236}">
                <a16:creationId xmlns:a16="http://schemas.microsoft.com/office/drawing/2014/main" id="{18320779-9BC4-FE37-3A8B-C0603423BDD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8518" t="32882" r="14815" b="8021"/>
          <a:stretch/>
        </p:blipFill>
        <p:spPr>
          <a:xfrm>
            <a:off x="655522" y="6545932"/>
            <a:ext cx="2921000" cy="2038973"/>
          </a:xfrm>
          <a:prstGeom prst="rect">
            <a:avLst/>
          </a:prstGeom>
        </p:spPr>
      </p:pic>
      <p:sp>
        <p:nvSpPr>
          <p:cNvPr id="9" name="TextBox 8">
            <a:extLst>
              <a:ext uri="{FF2B5EF4-FFF2-40B4-BE49-F238E27FC236}">
                <a16:creationId xmlns:a16="http://schemas.microsoft.com/office/drawing/2014/main" id="{8DBC4E8D-13A8-9653-3B97-858EC2D730DC}"/>
              </a:ext>
            </a:extLst>
          </p:cNvPr>
          <p:cNvSpPr txBox="1"/>
          <p:nvPr/>
        </p:nvSpPr>
        <p:spPr>
          <a:xfrm>
            <a:off x="3949661" y="6305178"/>
            <a:ext cx="2717800" cy="1171731"/>
          </a:xfrm>
          <a:prstGeom prst="rect">
            <a:avLst/>
          </a:prstGeom>
          <a:noFill/>
        </p:spPr>
        <p:txBody>
          <a:bodyPr wrap="square" rtlCol="0">
            <a:spAutoFit/>
          </a:bodyPr>
          <a:lstStyle/>
          <a:p>
            <a:pPr>
              <a:lnSpc>
                <a:spcPct val="150000"/>
              </a:lnSpc>
            </a:pPr>
            <a:r>
              <a:rPr lang="en-GB" sz="1200" dirty="0"/>
              <a:t>S-waves cannot be detected on the opposite side of the Earth.  This suggests that the mantle has solid properties and there is a liquid outer core.</a:t>
            </a:r>
          </a:p>
        </p:txBody>
      </p:sp>
    </p:spTree>
    <p:extLst>
      <p:ext uri="{BB962C8B-B14F-4D97-AF65-F5344CB8AC3E}">
        <p14:creationId xmlns:p14="http://schemas.microsoft.com/office/powerpoint/2010/main" val="1839332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3757054"/>
          </a:xfrm>
          <a:prstGeom prst="rect">
            <a:avLst/>
          </a:prstGeom>
          <a:noFill/>
        </p:spPr>
        <p:txBody>
          <a:bodyPr wrap="square" rtlCol="0">
            <a:spAutoFit/>
          </a:bodyPr>
          <a:lstStyle/>
          <a:p>
            <a:pPr>
              <a:lnSpc>
                <a:spcPct val="150000"/>
              </a:lnSpc>
            </a:pPr>
            <a:r>
              <a:rPr lang="en-GB" sz="1200" b="1" u="sng" dirty="0"/>
              <a:t>You do – Wrong answers</a:t>
            </a:r>
          </a:p>
          <a:p>
            <a:pPr>
              <a:lnSpc>
                <a:spcPct val="150000"/>
              </a:lnSpc>
            </a:pPr>
            <a:r>
              <a:rPr lang="en-GB" sz="1200" dirty="0"/>
              <a:t>Read the paragraph below.  </a:t>
            </a:r>
            <a:r>
              <a:rPr lang="en-GB" sz="1200" b="1" u="sng" dirty="0"/>
              <a:t>Underline</a:t>
            </a:r>
            <a:r>
              <a:rPr lang="en-GB" sz="1200" dirty="0"/>
              <a:t> incorrect phrases and </a:t>
            </a:r>
            <a:r>
              <a:rPr lang="en-GB" sz="1200" b="1" dirty="0"/>
              <a:t>correct</a:t>
            </a:r>
            <a:r>
              <a:rPr lang="en-GB" sz="1200" dirty="0"/>
              <a:t>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P-waves are transverse seismic waves. They can travel through both solids and liquids, and they move at different speeds depending on the medium. They are also slower than S-waves.</a:t>
            </a: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On the other hand, S-waves are longitudinal seismic waves. They can only travel through solids and are faster than P-waves.</a:t>
            </a:r>
          </a:p>
          <a:p>
            <a:pPr marL="0" marR="0" lvl="0" indent="0" algn="l" defTabSz="914400" rtl="0" eaLnBrk="0" fontAlgn="t" latinLnBrk="0" hangingPunct="0">
              <a:lnSpc>
                <a:spcPct val="150000"/>
              </a:lnSpc>
              <a:spcBef>
                <a:spcPct val="0"/>
              </a:spcBef>
              <a:spcAft>
                <a:spcPct val="0"/>
              </a:spcAft>
              <a:buClrTx/>
              <a:buSzTx/>
              <a:buFontTx/>
              <a:buNone/>
              <a:tabLst/>
            </a:pPr>
            <a:endParaRPr kumimoji="0" lang="en-US" altLang="en-US" sz="1200" i="0" u="none" strike="noStrike" cap="none" normalizeH="0" baseline="0" dirty="0">
              <a:ln>
                <a:noFill/>
              </a:ln>
              <a:solidFill>
                <a:schemeClr val="tx1"/>
              </a:solidFill>
              <a:effectLst/>
            </a:endParaRP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i="0" u="none" strike="noStrike" cap="none" normalizeH="0" baseline="0" dirty="0">
                <a:ln>
                  <a:noFill/>
                </a:ln>
                <a:solidFill>
                  <a:schemeClr val="tx1"/>
                </a:solidFill>
                <a:effectLst/>
              </a:rPr>
              <a:t>It’s important to note that only S-waves are detected on the opposite side of the Earth to an earthquake, suggesting the inner core of the Earth is liquid – hence no P-waves can penetrate it. This provides evidence for the structure and size of the Earth’s core.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a:lnSpc>
                <a:spcPct val="150000"/>
              </a:lnSpc>
            </a:pPr>
            <a:endParaRPr lang="en-GB" sz="1200" b="1" dirty="0"/>
          </a:p>
          <a:p>
            <a:pPr>
              <a:lnSpc>
                <a:spcPct val="150000"/>
              </a:lnSpc>
            </a:pPr>
            <a:endParaRPr lang="en-GB" sz="1200" b="1" u="sng" dirty="0"/>
          </a:p>
        </p:txBody>
      </p:sp>
      <p:sp>
        <p:nvSpPr>
          <p:cNvPr id="6" name="TextBox 5">
            <a:extLst>
              <a:ext uri="{FF2B5EF4-FFF2-40B4-BE49-F238E27FC236}">
                <a16:creationId xmlns:a16="http://schemas.microsoft.com/office/drawing/2014/main" id="{0AAE63B5-E006-B36C-D297-47497A0F4FF8}"/>
              </a:ext>
            </a:extLst>
          </p:cNvPr>
          <p:cNvSpPr txBox="1"/>
          <p:nvPr/>
        </p:nvSpPr>
        <p:spPr>
          <a:xfrm>
            <a:off x="323385" y="3775645"/>
            <a:ext cx="6211230" cy="2862322"/>
          </a:xfrm>
          <a:prstGeom prst="rect">
            <a:avLst/>
          </a:prstGeom>
          <a:noFill/>
          <a:ln>
            <a:solidFill>
              <a:schemeClr val="accent1"/>
            </a:solidFill>
          </a:ln>
        </p:spPr>
        <p:txBody>
          <a:bodyPr wrap="square">
            <a:spAutoFit/>
          </a:bodyPr>
          <a:lstStyle/>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rPr>
              <a:t>P-waves are (transverse) </a:t>
            </a:r>
            <a:r>
              <a:rPr kumimoji="0" lang="en-US" altLang="en-US" sz="1200" b="1" i="0" u="sng" strike="noStrike" cap="none" normalizeH="0" baseline="0" dirty="0">
                <a:ln>
                  <a:noFill/>
                </a:ln>
                <a:solidFill>
                  <a:schemeClr val="tx1"/>
                </a:solidFill>
                <a:effectLst/>
              </a:rPr>
              <a:t>longitudinal</a:t>
            </a:r>
            <a:r>
              <a:rPr kumimoji="0" lang="en-US" altLang="en-US" sz="1200" b="1" i="0" u="none" strike="noStrike" cap="none" normalizeH="0" baseline="0" dirty="0">
                <a:ln>
                  <a:noFill/>
                </a:ln>
                <a:solidFill>
                  <a:schemeClr val="tx1"/>
                </a:solidFill>
                <a:effectLst/>
              </a:rPr>
              <a:t> seismic waves. They can travel through both solids and liquids, and they move at different speeds depending on the medium. They are also (slower) </a:t>
            </a:r>
            <a:r>
              <a:rPr kumimoji="0" lang="en-US" altLang="en-US" sz="1200" b="1" i="0" u="sng" strike="noStrike" cap="none" normalizeH="0" baseline="0" dirty="0">
                <a:ln>
                  <a:noFill/>
                </a:ln>
                <a:solidFill>
                  <a:schemeClr val="tx1"/>
                </a:solidFill>
                <a:effectLst/>
              </a:rPr>
              <a:t>faster</a:t>
            </a:r>
            <a:r>
              <a:rPr kumimoji="0" lang="en-US" altLang="en-US" sz="1200" b="1" i="0" strike="noStrike" cap="none" normalizeH="0" baseline="0" dirty="0">
                <a:ln>
                  <a:noFill/>
                </a:ln>
                <a:solidFill>
                  <a:schemeClr val="tx1"/>
                </a:solidFill>
                <a:effectLst/>
              </a:rPr>
              <a:t> </a:t>
            </a:r>
            <a:r>
              <a:rPr kumimoji="0" lang="en-US" altLang="en-US" sz="1200" b="1" i="0" u="none" strike="noStrike" cap="none" normalizeH="0" baseline="0" dirty="0">
                <a:ln>
                  <a:noFill/>
                </a:ln>
                <a:solidFill>
                  <a:schemeClr val="tx1"/>
                </a:solidFill>
                <a:effectLst/>
              </a:rPr>
              <a:t>than S-waves.</a:t>
            </a: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rPr>
              <a:t>On the other hand, S-waves are (longitudinal) transverse seismic waves. They can only travel through solids and are (faster) </a:t>
            </a:r>
            <a:r>
              <a:rPr kumimoji="0" lang="en-US" altLang="en-US" sz="1200" b="1" i="0" u="sng" strike="noStrike" cap="none" normalizeH="0" baseline="0" dirty="0">
                <a:ln>
                  <a:noFill/>
                </a:ln>
                <a:solidFill>
                  <a:schemeClr val="tx1"/>
                </a:solidFill>
                <a:effectLst/>
              </a:rPr>
              <a:t>slower</a:t>
            </a:r>
            <a:r>
              <a:rPr kumimoji="0" lang="en-US" altLang="en-US" sz="1200" b="1" i="0" u="none" strike="noStrike" cap="none" normalizeH="0" baseline="0" dirty="0">
                <a:ln>
                  <a:noFill/>
                </a:ln>
                <a:solidFill>
                  <a:schemeClr val="tx1"/>
                </a:solidFill>
                <a:effectLst/>
              </a:rPr>
              <a:t> than P-waves.</a:t>
            </a:r>
          </a:p>
          <a:p>
            <a:pPr marL="0" marR="0" lvl="0" indent="0" algn="l" defTabSz="914400" rtl="0" eaLnBrk="0" fontAlgn="t" latinLnBrk="0" hangingPunct="0">
              <a:lnSpc>
                <a:spcPct val="15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endParaRPr>
          </a:p>
          <a:p>
            <a:pPr marL="0" marR="0" lvl="0" indent="0" algn="l" defTabSz="914400" rtl="0" eaLnBrk="0" fontAlgn="t"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rPr>
              <a:t>It’s important to note that only (S-waves) </a:t>
            </a:r>
            <a:r>
              <a:rPr kumimoji="0" lang="en-US" altLang="en-US" sz="1200" b="1" i="0" u="sng" strike="noStrike" cap="none" normalizeH="0" baseline="0" dirty="0">
                <a:ln>
                  <a:noFill/>
                </a:ln>
                <a:solidFill>
                  <a:schemeClr val="tx1"/>
                </a:solidFill>
                <a:effectLst/>
              </a:rPr>
              <a:t>P-waves</a:t>
            </a:r>
            <a:r>
              <a:rPr kumimoji="0" lang="en-US" altLang="en-US" sz="1200" b="1" i="0" u="none" strike="noStrike" cap="none" normalizeH="0" baseline="0" dirty="0">
                <a:ln>
                  <a:noFill/>
                </a:ln>
                <a:solidFill>
                  <a:schemeClr val="tx1"/>
                </a:solidFill>
                <a:effectLst/>
              </a:rPr>
              <a:t> are detected on the opposite side of the Earth to an earthquake, suggesting the (inner) </a:t>
            </a:r>
            <a:r>
              <a:rPr kumimoji="0" lang="en-US" altLang="en-US" sz="1200" b="1" i="0" u="sng" strike="noStrike" cap="none" normalizeH="0" baseline="0" dirty="0">
                <a:ln>
                  <a:noFill/>
                </a:ln>
                <a:solidFill>
                  <a:schemeClr val="tx1"/>
                </a:solidFill>
                <a:effectLst/>
              </a:rPr>
              <a:t>outer</a:t>
            </a:r>
            <a:r>
              <a:rPr kumimoji="0" lang="en-US" altLang="en-US" sz="1200" b="1" i="0" u="none" strike="noStrike" cap="none" normalizeH="0" baseline="0" dirty="0">
                <a:ln>
                  <a:noFill/>
                </a:ln>
                <a:solidFill>
                  <a:schemeClr val="tx1"/>
                </a:solidFill>
                <a:effectLst/>
              </a:rPr>
              <a:t> core of the Earth is (</a:t>
            </a:r>
            <a:r>
              <a:rPr kumimoji="0" lang="en-US" altLang="en-US" sz="1200" b="1" i="0" strike="noStrike" cap="none" normalizeH="0" baseline="0" dirty="0">
                <a:ln>
                  <a:noFill/>
                </a:ln>
                <a:solidFill>
                  <a:schemeClr val="tx1"/>
                </a:solidFill>
                <a:effectLst/>
              </a:rPr>
              <a:t>solid) </a:t>
            </a:r>
            <a:r>
              <a:rPr kumimoji="0" lang="en-US" altLang="en-US" sz="1200" b="1" i="0" u="sng" strike="noStrike" cap="none" normalizeH="0" baseline="0" dirty="0">
                <a:ln>
                  <a:noFill/>
                </a:ln>
                <a:solidFill>
                  <a:schemeClr val="tx1"/>
                </a:solidFill>
                <a:effectLst/>
              </a:rPr>
              <a:t>liquid</a:t>
            </a:r>
            <a:r>
              <a:rPr kumimoji="0" lang="en-US" altLang="en-US" sz="1200" b="1" i="0" u="none" strike="noStrike" cap="none" normalizeH="0" baseline="0" dirty="0">
                <a:ln>
                  <a:noFill/>
                </a:ln>
                <a:solidFill>
                  <a:schemeClr val="tx1"/>
                </a:solidFill>
                <a:effectLst/>
              </a:rPr>
              <a:t> – hence no (P-waves) </a:t>
            </a:r>
            <a:r>
              <a:rPr kumimoji="0" lang="en-US" altLang="en-US" sz="1200" b="1" i="0" u="sng" strike="noStrike" cap="none" normalizeH="0" baseline="0" dirty="0">
                <a:ln>
                  <a:noFill/>
                </a:ln>
                <a:solidFill>
                  <a:schemeClr val="tx1"/>
                </a:solidFill>
                <a:effectLst/>
              </a:rPr>
              <a:t>S-waves</a:t>
            </a:r>
            <a:r>
              <a:rPr kumimoji="0" lang="en-US" altLang="en-US" sz="1200" b="1" i="0" u="none" strike="noStrike" cap="none" normalizeH="0" baseline="0" dirty="0">
                <a:ln>
                  <a:noFill/>
                </a:ln>
                <a:solidFill>
                  <a:schemeClr val="tx1"/>
                </a:solidFill>
                <a:effectLst/>
              </a:rPr>
              <a:t> can penetrate it. This provides evidence for the structure and size of the Earth’s core.</a:t>
            </a:r>
          </a:p>
        </p:txBody>
      </p:sp>
    </p:spTree>
    <p:extLst>
      <p:ext uri="{BB962C8B-B14F-4D97-AF65-F5344CB8AC3E}">
        <p14:creationId xmlns:p14="http://schemas.microsoft.com/office/powerpoint/2010/main" val="216303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340734"/>
          </a:xfrm>
          <a:prstGeom prst="rect">
            <a:avLst/>
          </a:prstGeom>
          <a:noFill/>
        </p:spPr>
        <p:txBody>
          <a:bodyPr wrap="square" rtlCol="0">
            <a:spAutoFit/>
          </a:bodyPr>
          <a:lstStyle/>
          <a:p>
            <a:pPr>
              <a:lnSpc>
                <a:spcPct val="150000"/>
              </a:lnSpc>
            </a:pPr>
            <a:r>
              <a:rPr lang="en-GB" sz="1200" b="1" u="sng" dirty="0"/>
              <a:t>Exam questions</a:t>
            </a:r>
          </a:p>
        </p:txBody>
      </p:sp>
      <p:pic>
        <p:nvPicPr>
          <p:cNvPr id="7" name="Picture 6">
            <a:extLst>
              <a:ext uri="{FF2B5EF4-FFF2-40B4-BE49-F238E27FC236}">
                <a16:creationId xmlns:a16="http://schemas.microsoft.com/office/drawing/2014/main" id="{F77732AA-A6AF-45B4-38E8-9AB0597EF726}"/>
              </a:ext>
            </a:extLst>
          </p:cNvPr>
          <p:cNvPicPr>
            <a:picLocks noChangeAspect="1"/>
          </p:cNvPicPr>
          <p:nvPr/>
        </p:nvPicPr>
        <p:blipFill rotWithShape="1">
          <a:blip r:embed="rId2"/>
          <a:srcRect l="16482" t="12470" r="51296" b="8847"/>
          <a:stretch/>
        </p:blipFill>
        <p:spPr>
          <a:xfrm>
            <a:off x="323385" y="599869"/>
            <a:ext cx="6001215" cy="8243048"/>
          </a:xfrm>
          <a:prstGeom prst="rect">
            <a:avLst/>
          </a:prstGeom>
        </p:spPr>
      </p:pic>
      <p:pic>
        <p:nvPicPr>
          <p:cNvPr id="9" name="Picture 8">
            <a:extLst>
              <a:ext uri="{FF2B5EF4-FFF2-40B4-BE49-F238E27FC236}">
                <a16:creationId xmlns:a16="http://schemas.microsoft.com/office/drawing/2014/main" id="{AC62167A-9AF8-AF8E-38E2-966B611741E6}"/>
              </a:ext>
            </a:extLst>
          </p:cNvPr>
          <p:cNvPicPr>
            <a:picLocks noChangeAspect="1"/>
          </p:cNvPicPr>
          <p:nvPr/>
        </p:nvPicPr>
        <p:blipFill rotWithShape="1">
          <a:blip r:embed="rId3"/>
          <a:srcRect l="33148" t="31564" r="28889" b="50000"/>
          <a:stretch/>
        </p:blipFill>
        <p:spPr>
          <a:xfrm>
            <a:off x="2438400" y="940602"/>
            <a:ext cx="3530382" cy="964397"/>
          </a:xfrm>
          <a:prstGeom prst="rect">
            <a:avLst/>
          </a:prstGeom>
        </p:spPr>
      </p:pic>
      <p:pic>
        <p:nvPicPr>
          <p:cNvPr id="10" name="Picture 9">
            <a:extLst>
              <a:ext uri="{FF2B5EF4-FFF2-40B4-BE49-F238E27FC236}">
                <a16:creationId xmlns:a16="http://schemas.microsoft.com/office/drawing/2014/main" id="{92E01C6B-F5CF-8CAD-B3FA-E44D98F5EA63}"/>
              </a:ext>
            </a:extLst>
          </p:cNvPr>
          <p:cNvPicPr>
            <a:picLocks noChangeAspect="1"/>
          </p:cNvPicPr>
          <p:nvPr/>
        </p:nvPicPr>
        <p:blipFill rotWithShape="1">
          <a:blip r:embed="rId3"/>
          <a:srcRect l="33148" t="47086" r="28889" b="25965"/>
          <a:stretch/>
        </p:blipFill>
        <p:spPr>
          <a:xfrm>
            <a:off x="1225877" y="6172198"/>
            <a:ext cx="3530382" cy="1409701"/>
          </a:xfrm>
          <a:prstGeom prst="rect">
            <a:avLst/>
          </a:prstGeom>
        </p:spPr>
      </p:pic>
      <p:pic>
        <p:nvPicPr>
          <p:cNvPr id="13" name="Picture 12">
            <a:extLst>
              <a:ext uri="{FF2B5EF4-FFF2-40B4-BE49-F238E27FC236}">
                <a16:creationId xmlns:a16="http://schemas.microsoft.com/office/drawing/2014/main" id="{F1353DBD-06AE-938F-A15C-602F2233186E}"/>
              </a:ext>
            </a:extLst>
          </p:cNvPr>
          <p:cNvPicPr>
            <a:picLocks noChangeAspect="1"/>
          </p:cNvPicPr>
          <p:nvPr/>
        </p:nvPicPr>
        <p:blipFill rotWithShape="1">
          <a:blip r:embed="rId4"/>
          <a:srcRect l="32407" t="24321" r="30646" b="57901"/>
          <a:stretch/>
        </p:blipFill>
        <p:spPr>
          <a:xfrm>
            <a:off x="1524000" y="8013700"/>
            <a:ext cx="3063628" cy="829217"/>
          </a:xfrm>
          <a:prstGeom prst="rect">
            <a:avLst/>
          </a:prstGeom>
        </p:spPr>
      </p:pic>
    </p:spTree>
    <p:extLst>
      <p:ext uri="{BB962C8B-B14F-4D97-AF65-F5344CB8AC3E}">
        <p14:creationId xmlns:p14="http://schemas.microsoft.com/office/powerpoint/2010/main" val="1697894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2EF87CF9-2C6C-5F5D-3798-B965000BE947}"/>
              </a:ext>
            </a:extLst>
          </p:cNvPr>
          <p:cNvPicPr>
            <a:picLocks noChangeAspect="1"/>
          </p:cNvPicPr>
          <p:nvPr/>
        </p:nvPicPr>
        <p:blipFill rotWithShape="1">
          <a:blip r:embed="rId2"/>
          <a:srcRect l="18889" t="14116" r="51167" b="9506"/>
          <a:stretch/>
        </p:blipFill>
        <p:spPr>
          <a:xfrm>
            <a:off x="504593" y="609949"/>
            <a:ext cx="5629508" cy="8076935"/>
          </a:xfrm>
          <a:prstGeom prst="rect">
            <a:avLst/>
          </a:prstGeom>
        </p:spPr>
      </p:pic>
      <p:pic>
        <p:nvPicPr>
          <p:cNvPr id="7" name="Picture 6">
            <a:extLst>
              <a:ext uri="{FF2B5EF4-FFF2-40B4-BE49-F238E27FC236}">
                <a16:creationId xmlns:a16="http://schemas.microsoft.com/office/drawing/2014/main" id="{A107767D-6DA6-15F0-25EB-906208FC3442}"/>
              </a:ext>
            </a:extLst>
          </p:cNvPr>
          <p:cNvPicPr>
            <a:picLocks noChangeAspect="1"/>
          </p:cNvPicPr>
          <p:nvPr/>
        </p:nvPicPr>
        <p:blipFill rotWithShape="1">
          <a:blip r:embed="rId3"/>
          <a:srcRect l="32778" t="17737" r="31111" b="63498"/>
          <a:stretch/>
        </p:blipFill>
        <p:spPr>
          <a:xfrm>
            <a:off x="1409700" y="3071617"/>
            <a:ext cx="3149600" cy="920652"/>
          </a:xfrm>
          <a:prstGeom prst="rect">
            <a:avLst/>
          </a:prstGeom>
        </p:spPr>
      </p:pic>
      <p:pic>
        <p:nvPicPr>
          <p:cNvPr id="9" name="Picture 8">
            <a:extLst>
              <a:ext uri="{FF2B5EF4-FFF2-40B4-BE49-F238E27FC236}">
                <a16:creationId xmlns:a16="http://schemas.microsoft.com/office/drawing/2014/main" id="{F0DE22EB-50C6-0330-F5D3-16EC1303C74F}"/>
              </a:ext>
            </a:extLst>
          </p:cNvPr>
          <p:cNvPicPr>
            <a:picLocks noChangeAspect="1"/>
          </p:cNvPicPr>
          <p:nvPr/>
        </p:nvPicPr>
        <p:blipFill rotWithShape="1">
          <a:blip r:embed="rId4"/>
          <a:srcRect l="32593" t="20041" r="30741" b="30247"/>
          <a:stretch/>
        </p:blipFill>
        <p:spPr>
          <a:xfrm>
            <a:off x="4203700" y="4192882"/>
            <a:ext cx="2514600" cy="1917700"/>
          </a:xfrm>
          <a:prstGeom prst="rect">
            <a:avLst/>
          </a:prstGeom>
        </p:spPr>
      </p:pic>
      <p:pic>
        <p:nvPicPr>
          <p:cNvPr id="11" name="Picture 10">
            <a:extLst>
              <a:ext uri="{FF2B5EF4-FFF2-40B4-BE49-F238E27FC236}">
                <a16:creationId xmlns:a16="http://schemas.microsoft.com/office/drawing/2014/main" id="{E97334ED-D10B-D6F3-22BE-FAB9EDA79417}"/>
              </a:ext>
            </a:extLst>
          </p:cNvPr>
          <p:cNvPicPr>
            <a:picLocks noChangeAspect="1"/>
          </p:cNvPicPr>
          <p:nvPr/>
        </p:nvPicPr>
        <p:blipFill rotWithShape="1">
          <a:blip r:embed="rId5"/>
          <a:srcRect l="33148" t="17577" r="30185" b="66410"/>
          <a:stretch/>
        </p:blipFill>
        <p:spPr>
          <a:xfrm>
            <a:off x="1765300" y="7216824"/>
            <a:ext cx="3747690" cy="920652"/>
          </a:xfrm>
          <a:prstGeom prst="rect">
            <a:avLst/>
          </a:prstGeom>
        </p:spPr>
      </p:pic>
    </p:spTree>
    <p:extLst>
      <p:ext uri="{BB962C8B-B14F-4D97-AF65-F5344CB8AC3E}">
        <p14:creationId xmlns:p14="http://schemas.microsoft.com/office/powerpoint/2010/main" val="643746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 </a:t>
            </a:r>
          </a:p>
          <a:p>
            <a:pPr>
              <a:lnSpc>
                <a:spcPct val="150000"/>
              </a:lnSpc>
            </a:pPr>
            <a:endParaRPr lang="en-GB" sz="1200" b="1" u="sng" dirty="0"/>
          </a:p>
        </p:txBody>
      </p:sp>
      <p:pic>
        <p:nvPicPr>
          <p:cNvPr id="5" name="Picture 4">
            <a:extLst>
              <a:ext uri="{FF2B5EF4-FFF2-40B4-BE49-F238E27FC236}">
                <a16:creationId xmlns:a16="http://schemas.microsoft.com/office/drawing/2014/main" id="{AEA33217-810E-A6BF-2F82-AECDDA37E66B}"/>
              </a:ext>
            </a:extLst>
          </p:cNvPr>
          <p:cNvPicPr>
            <a:picLocks noChangeAspect="1"/>
          </p:cNvPicPr>
          <p:nvPr/>
        </p:nvPicPr>
        <p:blipFill rotWithShape="1">
          <a:blip r:embed="rId2"/>
          <a:srcRect l="54074" t="14445" r="16851" b="19053"/>
          <a:stretch/>
        </p:blipFill>
        <p:spPr>
          <a:xfrm>
            <a:off x="323384" y="723900"/>
            <a:ext cx="5950415" cy="7655948"/>
          </a:xfrm>
          <a:prstGeom prst="rect">
            <a:avLst/>
          </a:prstGeom>
        </p:spPr>
      </p:pic>
      <p:sp>
        <p:nvSpPr>
          <p:cNvPr id="6" name="TextBox 5">
            <a:extLst>
              <a:ext uri="{FF2B5EF4-FFF2-40B4-BE49-F238E27FC236}">
                <a16:creationId xmlns:a16="http://schemas.microsoft.com/office/drawing/2014/main" id="{A50F68A7-1D5A-C9AD-B8BF-423908BEB6BF}"/>
              </a:ext>
            </a:extLst>
          </p:cNvPr>
          <p:cNvSpPr txBox="1"/>
          <p:nvPr/>
        </p:nvSpPr>
        <p:spPr>
          <a:xfrm>
            <a:off x="4305300" y="3327400"/>
            <a:ext cx="304800" cy="369332"/>
          </a:xfrm>
          <a:prstGeom prst="rect">
            <a:avLst/>
          </a:prstGeom>
          <a:noFill/>
        </p:spPr>
        <p:txBody>
          <a:bodyPr wrap="square" rtlCol="0">
            <a:spAutoFit/>
          </a:bodyPr>
          <a:lstStyle/>
          <a:p>
            <a:r>
              <a:rPr lang="en-GB" dirty="0"/>
              <a:t>X</a:t>
            </a:r>
          </a:p>
        </p:txBody>
      </p:sp>
      <p:pic>
        <p:nvPicPr>
          <p:cNvPr id="8" name="Picture 7">
            <a:extLst>
              <a:ext uri="{FF2B5EF4-FFF2-40B4-BE49-F238E27FC236}">
                <a16:creationId xmlns:a16="http://schemas.microsoft.com/office/drawing/2014/main" id="{849CD810-F9CE-4503-6BC0-FC909772C284}"/>
              </a:ext>
            </a:extLst>
          </p:cNvPr>
          <p:cNvPicPr>
            <a:picLocks noChangeAspect="1"/>
          </p:cNvPicPr>
          <p:nvPr/>
        </p:nvPicPr>
        <p:blipFill rotWithShape="1">
          <a:blip r:embed="rId3"/>
          <a:srcRect l="31852" t="17737" r="28889" b="72689"/>
          <a:stretch/>
        </p:blipFill>
        <p:spPr>
          <a:xfrm>
            <a:off x="921736" y="6312643"/>
            <a:ext cx="5014527" cy="687872"/>
          </a:xfrm>
          <a:prstGeom prst="rect">
            <a:avLst/>
          </a:prstGeom>
        </p:spPr>
      </p:pic>
      <p:pic>
        <p:nvPicPr>
          <p:cNvPr id="9" name="Picture 8">
            <a:extLst>
              <a:ext uri="{FF2B5EF4-FFF2-40B4-BE49-F238E27FC236}">
                <a16:creationId xmlns:a16="http://schemas.microsoft.com/office/drawing/2014/main" id="{D0E5186A-0424-53B2-3769-D6959E6EB9C5}"/>
              </a:ext>
            </a:extLst>
          </p:cNvPr>
          <p:cNvPicPr>
            <a:picLocks noChangeAspect="1"/>
          </p:cNvPicPr>
          <p:nvPr/>
        </p:nvPicPr>
        <p:blipFill rotWithShape="1">
          <a:blip r:embed="rId3"/>
          <a:srcRect l="31852" t="26317" r="28889" b="66775"/>
          <a:stretch/>
        </p:blipFill>
        <p:spPr>
          <a:xfrm>
            <a:off x="1042851" y="7614242"/>
            <a:ext cx="5014527" cy="496331"/>
          </a:xfrm>
          <a:prstGeom prst="rect">
            <a:avLst/>
          </a:prstGeom>
        </p:spPr>
      </p:pic>
    </p:spTree>
    <p:extLst>
      <p:ext uri="{BB962C8B-B14F-4D97-AF65-F5344CB8AC3E}">
        <p14:creationId xmlns:p14="http://schemas.microsoft.com/office/powerpoint/2010/main" val="2677911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F616C341-2459-FA44-062F-01CA714ECCEC}"/>
              </a:ext>
            </a:extLst>
          </p:cNvPr>
          <p:cNvPicPr>
            <a:picLocks noChangeAspect="1"/>
          </p:cNvPicPr>
          <p:nvPr/>
        </p:nvPicPr>
        <p:blipFill rotWithShape="1">
          <a:blip r:embed="rId2"/>
          <a:srcRect l="20556" t="14775" r="51296" b="46049"/>
          <a:stretch/>
        </p:blipFill>
        <p:spPr>
          <a:xfrm>
            <a:off x="323384" y="834482"/>
            <a:ext cx="6026615" cy="4718205"/>
          </a:xfrm>
          <a:prstGeom prst="rect">
            <a:avLst/>
          </a:prstGeom>
        </p:spPr>
      </p:pic>
      <p:pic>
        <p:nvPicPr>
          <p:cNvPr id="7" name="Picture 6">
            <a:extLst>
              <a:ext uri="{FF2B5EF4-FFF2-40B4-BE49-F238E27FC236}">
                <a16:creationId xmlns:a16="http://schemas.microsoft.com/office/drawing/2014/main" id="{3F4EF2A8-01CD-3DFC-61E5-350586E219D2}"/>
              </a:ext>
            </a:extLst>
          </p:cNvPr>
          <p:cNvPicPr>
            <a:picLocks noChangeAspect="1"/>
          </p:cNvPicPr>
          <p:nvPr/>
        </p:nvPicPr>
        <p:blipFill rotWithShape="1">
          <a:blip r:embed="rId3"/>
          <a:srcRect l="32778" t="20370" r="28333" b="47366"/>
          <a:stretch/>
        </p:blipFill>
        <p:spPr>
          <a:xfrm>
            <a:off x="1142999" y="1463330"/>
            <a:ext cx="3073719" cy="1434402"/>
          </a:xfrm>
          <a:prstGeom prst="rect">
            <a:avLst/>
          </a:prstGeom>
        </p:spPr>
      </p:pic>
      <p:pic>
        <p:nvPicPr>
          <p:cNvPr id="9" name="Picture 8">
            <a:extLst>
              <a:ext uri="{FF2B5EF4-FFF2-40B4-BE49-F238E27FC236}">
                <a16:creationId xmlns:a16="http://schemas.microsoft.com/office/drawing/2014/main" id="{1849FEB9-FC8E-6525-C219-488D23B04D50}"/>
              </a:ext>
            </a:extLst>
          </p:cNvPr>
          <p:cNvPicPr>
            <a:picLocks noChangeAspect="1"/>
          </p:cNvPicPr>
          <p:nvPr/>
        </p:nvPicPr>
        <p:blipFill rotWithShape="1">
          <a:blip r:embed="rId4"/>
          <a:srcRect l="32963" t="57242" r="28889" b="32881"/>
          <a:stretch/>
        </p:blipFill>
        <p:spPr>
          <a:xfrm>
            <a:off x="1142999" y="3744913"/>
            <a:ext cx="4713074" cy="617733"/>
          </a:xfrm>
          <a:prstGeom prst="rect">
            <a:avLst/>
          </a:prstGeom>
        </p:spPr>
      </p:pic>
    </p:spTree>
    <p:extLst>
      <p:ext uri="{BB962C8B-B14F-4D97-AF65-F5344CB8AC3E}">
        <p14:creationId xmlns:p14="http://schemas.microsoft.com/office/powerpoint/2010/main" val="229739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Reflection of waves</a:t>
                      </a:r>
                    </a:p>
                    <a:p>
                      <a:pPr>
                        <a:lnSpc>
                          <a:spcPct val="150000"/>
                        </a:lnSpc>
                      </a:pPr>
                      <a:r>
                        <a:rPr lang="en-GB" sz="1200" b="0" u="none" dirty="0">
                          <a:solidFill>
                            <a:schemeClr val="tx1"/>
                          </a:solidFill>
                        </a:rPr>
                        <a:t>Waves including sound and light - can be reflected at the boundary between two different materials. The reflection of sound causes echoes.</a:t>
                      </a:r>
                    </a:p>
                    <a:p>
                      <a:pPr>
                        <a:lnSpc>
                          <a:spcPct val="150000"/>
                        </a:lnSpc>
                      </a:pPr>
                      <a:r>
                        <a:rPr lang="en-GB" sz="1200" b="0" u="none" dirty="0">
                          <a:solidFill>
                            <a:schemeClr val="tx1"/>
                          </a:solidFill>
                        </a:rPr>
                        <a:t>The law of reflection states that:</a:t>
                      </a:r>
                    </a:p>
                    <a:p>
                      <a:pPr>
                        <a:lnSpc>
                          <a:spcPct val="150000"/>
                        </a:lnSpc>
                      </a:pPr>
                      <a:r>
                        <a:rPr lang="en-GB" sz="1200" b="1" u="none" dirty="0">
                          <a:solidFill>
                            <a:schemeClr val="tx1"/>
                          </a:solidFill>
                        </a:rPr>
                        <a:t>angle of incidence = angle of reflection</a:t>
                      </a:r>
                      <a:endParaRPr lang="en-GB" sz="1200" b="0" u="none" dirty="0">
                        <a:solidFill>
                          <a:schemeClr val="tx1"/>
                        </a:solidFill>
                      </a:endParaRPr>
                    </a:p>
                    <a:p>
                      <a:pPr>
                        <a:lnSpc>
                          <a:spcPct val="150000"/>
                        </a:lnSpc>
                      </a:pPr>
                      <a:r>
                        <a:rPr lang="en-GB" sz="1200" b="0" u="none" dirty="0">
                          <a:solidFill>
                            <a:schemeClr val="tx1"/>
                          </a:solidFill>
                        </a:rPr>
                        <a:t>For example, if a light ray hits a surface at 32°, it will be reflected at 32°.</a:t>
                      </a:r>
                    </a:p>
                    <a:p>
                      <a:pPr>
                        <a:lnSpc>
                          <a:spcPct val="150000"/>
                        </a:lnSpc>
                      </a:pPr>
                      <a:r>
                        <a:rPr lang="en-GB" sz="1200" b="0" u="none" dirty="0">
                          <a:solidFill>
                            <a:schemeClr val="tx1"/>
                          </a:solidFill>
                        </a:rPr>
                        <a:t>The  angles of incidence and reflection are measured between the light ray and the </a:t>
                      </a:r>
                    </a:p>
                    <a:p>
                      <a:pPr>
                        <a:lnSpc>
                          <a:spcPct val="150000"/>
                        </a:lnSpc>
                      </a:pPr>
                      <a:r>
                        <a:rPr lang="en-GB" sz="1200" b="0" u="none" dirty="0">
                          <a:solidFill>
                            <a:schemeClr val="tx1"/>
                          </a:solidFill>
                        </a:rPr>
                        <a:t>normal (an imaginary line at 90° to the surface). The diagrams show a water wave being reflected at a barrier, and a light ray being reflected at a plane mirror.</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Specular reflection</a:t>
                      </a:r>
                    </a:p>
                    <a:p>
                      <a:pPr>
                        <a:lnSpc>
                          <a:spcPct val="150000"/>
                        </a:lnSpc>
                      </a:pPr>
                      <a:r>
                        <a:rPr lang="en-GB" sz="1200" b="0" u="none" dirty="0">
                          <a:solidFill>
                            <a:schemeClr val="tx1"/>
                          </a:solidFill>
                        </a:rPr>
                        <a:t>Reflection from a smooth, flat surface is called specular reflection. This is the type of reflection that happens with a flat mirror. The image in a mirror is:</a:t>
                      </a:r>
                    </a:p>
                    <a:p>
                      <a:pPr marL="171450" indent="-171450">
                        <a:lnSpc>
                          <a:spcPct val="150000"/>
                        </a:lnSpc>
                        <a:buFont typeface="Arial" panose="020B0604020202020204" pitchFamily="34" charset="0"/>
                        <a:buChar char="•"/>
                      </a:pPr>
                      <a:r>
                        <a:rPr lang="en-GB" sz="1200" b="0" u="none" dirty="0">
                          <a:solidFill>
                            <a:schemeClr val="tx1"/>
                          </a:solidFill>
                        </a:rPr>
                        <a:t>upright</a:t>
                      </a:r>
                    </a:p>
                    <a:p>
                      <a:pPr marL="171450" indent="-171450">
                        <a:lnSpc>
                          <a:spcPct val="150000"/>
                        </a:lnSpc>
                        <a:buFont typeface="Arial" panose="020B0604020202020204" pitchFamily="34" charset="0"/>
                        <a:buChar char="•"/>
                      </a:pPr>
                      <a:r>
                        <a:rPr lang="en-GB" sz="1200" b="0" u="none" dirty="0">
                          <a:solidFill>
                            <a:schemeClr val="tx1"/>
                          </a:solidFill>
                        </a:rPr>
                        <a:t>virtual</a:t>
                      </a:r>
                    </a:p>
                    <a:p>
                      <a:pPr>
                        <a:lnSpc>
                          <a:spcPct val="150000"/>
                        </a:lnSpc>
                      </a:pPr>
                      <a:r>
                        <a:rPr lang="en-GB" sz="1200" b="0" u="none" dirty="0">
                          <a:solidFill>
                            <a:schemeClr val="tx1"/>
                          </a:solidFill>
                        </a:rPr>
                        <a:t>In a virtual image, the rays appear to diverge from behind the mirror, so the image appears to come from behind the mirror.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plane mirror&#10;&#10;Description automatically generated">
            <a:extLst>
              <a:ext uri="{FF2B5EF4-FFF2-40B4-BE49-F238E27FC236}">
                <a16:creationId xmlns:a16="http://schemas.microsoft.com/office/drawing/2014/main" id="{C2DDDD16-B982-6788-CCF6-F5E0844DAE4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03248" y="2950775"/>
            <a:ext cx="5307980" cy="2543407"/>
          </a:xfrm>
          <a:prstGeom prst="rect">
            <a:avLst/>
          </a:prstGeom>
        </p:spPr>
      </p:pic>
    </p:spTree>
    <p:extLst>
      <p:ext uri="{BB962C8B-B14F-4D97-AF65-F5344CB8AC3E}">
        <p14:creationId xmlns:p14="http://schemas.microsoft.com/office/powerpoint/2010/main" val="3665330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Emission &amp; Absorption of infrared radiation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5681"/>
            <a:ext cx="6311900" cy="617733"/>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b="1" dirty="0"/>
              <a:t>We are learning that all bodies, no matter what temperature emit and absorb infra red radiation</a:t>
            </a:r>
            <a:endParaRPr lang="en-GB" sz="1200" b="1"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89563"/>
            <a:ext cx="6311900" cy="1107996"/>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temperature is related to the amount of infra red radiation given out or taken in by an object</a:t>
            </a:r>
          </a:p>
          <a:p>
            <a:endParaRPr lang="en-US" sz="1200" dirty="0">
              <a:latin typeface="+mj-lt"/>
            </a:endParaRPr>
          </a:p>
        </p:txBody>
      </p:sp>
    </p:spTree>
    <p:extLst>
      <p:ext uri="{BB962C8B-B14F-4D97-AF65-F5344CB8AC3E}">
        <p14:creationId xmlns:p14="http://schemas.microsoft.com/office/powerpoint/2010/main" val="4140005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540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p:txBody>
      </p:sp>
      <p:pic>
        <p:nvPicPr>
          <p:cNvPr id="3" name="Picture 2">
            <a:extLst>
              <a:ext uri="{FF2B5EF4-FFF2-40B4-BE49-F238E27FC236}">
                <a16:creationId xmlns:a16="http://schemas.microsoft.com/office/drawing/2014/main" id="{C3A027C0-91BE-AC9B-360B-6D0947716E03}"/>
              </a:ext>
            </a:extLst>
          </p:cNvPr>
          <p:cNvPicPr>
            <a:picLocks noChangeAspect="1"/>
          </p:cNvPicPr>
          <p:nvPr/>
        </p:nvPicPr>
        <p:blipFill>
          <a:blip r:embed="rId2"/>
          <a:stretch>
            <a:fillRect/>
          </a:stretch>
        </p:blipFill>
        <p:spPr>
          <a:xfrm>
            <a:off x="389382" y="1119426"/>
            <a:ext cx="5417058" cy="3211881"/>
          </a:xfrm>
          <a:prstGeom prst="rect">
            <a:avLst/>
          </a:prstGeom>
        </p:spPr>
      </p:pic>
      <p:pic>
        <p:nvPicPr>
          <p:cNvPr id="8" name="Picture 7">
            <a:extLst>
              <a:ext uri="{FF2B5EF4-FFF2-40B4-BE49-F238E27FC236}">
                <a16:creationId xmlns:a16="http://schemas.microsoft.com/office/drawing/2014/main" id="{9C862E06-1709-E948-7465-4BB64D024192}"/>
              </a:ext>
            </a:extLst>
          </p:cNvPr>
          <p:cNvPicPr>
            <a:picLocks noChangeAspect="1"/>
          </p:cNvPicPr>
          <p:nvPr/>
        </p:nvPicPr>
        <p:blipFill>
          <a:blip r:embed="rId3"/>
          <a:stretch>
            <a:fillRect/>
          </a:stretch>
        </p:blipFill>
        <p:spPr>
          <a:xfrm>
            <a:off x="389382" y="3892395"/>
            <a:ext cx="5417058" cy="4941762"/>
          </a:xfrm>
          <a:prstGeom prst="rect">
            <a:avLst/>
          </a:prstGeom>
        </p:spPr>
      </p:pic>
    </p:spTree>
    <p:extLst>
      <p:ext uri="{BB962C8B-B14F-4D97-AF65-F5344CB8AC3E}">
        <p14:creationId xmlns:p14="http://schemas.microsoft.com/office/powerpoint/2010/main" val="130502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Emission and absorption of infrared radiation</a:t>
                      </a:r>
                    </a:p>
                    <a:p>
                      <a:pPr fontAlgn="base">
                        <a:lnSpc>
                          <a:spcPct val="150000"/>
                        </a:lnSpc>
                      </a:pPr>
                      <a:r>
                        <a:rPr lang="en-GB" sz="1200" b="0" i="0" kern="1200" dirty="0">
                          <a:solidFill>
                            <a:schemeClr val="tx1"/>
                          </a:solidFill>
                          <a:effectLst/>
                          <a:latin typeface="+mn-lt"/>
                          <a:ea typeface="+mn-ea"/>
                          <a:cs typeface="+mn-cs"/>
                        </a:rPr>
                        <a:t>All bodies (objects) emit and absorb </a:t>
                      </a:r>
                      <a:r>
                        <a:rPr lang="en-GB" sz="1200" b="0" i="1" kern="1200" dirty="0">
                          <a:solidFill>
                            <a:schemeClr val="tx1"/>
                          </a:solidFill>
                          <a:effectLst/>
                          <a:latin typeface="+mn-lt"/>
                          <a:ea typeface="+mn-ea"/>
                          <a:cs typeface="+mn-cs"/>
                        </a:rPr>
                        <a:t>infrared radiation</a:t>
                      </a:r>
                      <a:r>
                        <a:rPr lang="en-GB" sz="1200" b="0" i="0" kern="1200" dirty="0">
                          <a:solidFill>
                            <a:schemeClr val="tx1"/>
                          </a:solidFill>
                          <a:effectLst/>
                          <a:latin typeface="+mn-lt"/>
                          <a:ea typeface="+mn-ea"/>
                          <a:cs typeface="+mn-cs"/>
                        </a:rPr>
                        <a:t>. They do this whatever their </a:t>
                      </a:r>
                      <a:r>
                        <a:rPr lang="en-GB" sz="1200" b="0" i="1" kern="1200" dirty="0">
                          <a:solidFill>
                            <a:schemeClr val="tx1"/>
                          </a:solidFill>
                          <a:effectLst/>
                          <a:latin typeface="+mn-lt"/>
                          <a:ea typeface="+mn-ea"/>
                          <a:cs typeface="+mn-cs"/>
                        </a:rPr>
                        <a:t>temperature</a:t>
                      </a:r>
                      <a:r>
                        <a:rPr lang="en-GB" sz="1200" b="0" i="0" kern="1200" dirty="0">
                          <a:solidFill>
                            <a:schemeClr val="tx1"/>
                          </a:solidFill>
                          <a:effectLst/>
                          <a:latin typeface="+mn-lt"/>
                          <a:ea typeface="+mn-ea"/>
                          <a:cs typeface="+mn-cs"/>
                        </a:rPr>
                        <a:t>. The hotter the body: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more infrared radiation it gives out in a given time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greater the proportion of emitted radiation is visible light</a:t>
                      </a:r>
                    </a:p>
                    <a:p>
                      <a:pPr fontAlgn="base">
                        <a:lnSpc>
                          <a:spcPct val="150000"/>
                        </a:lnSpc>
                      </a:pPr>
                      <a:r>
                        <a:rPr lang="en-GB" sz="1200" b="1" i="0" kern="1200" dirty="0">
                          <a:solidFill>
                            <a:schemeClr val="tx1"/>
                          </a:solidFill>
                          <a:effectLst/>
                          <a:latin typeface="+mn-lt"/>
                          <a:ea typeface="+mn-ea"/>
                          <a:cs typeface="+mn-cs"/>
                        </a:rPr>
                        <a:t>Black bodies</a:t>
                      </a:r>
                    </a:p>
                    <a:p>
                      <a:pPr fontAlgn="base">
                        <a:lnSpc>
                          <a:spcPct val="150000"/>
                        </a:lnSpc>
                      </a:pPr>
                      <a:r>
                        <a:rPr lang="en-GB" sz="1200" b="0" i="0" kern="1200" dirty="0">
                          <a:solidFill>
                            <a:schemeClr val="tx1"/>
                          </a:solidFill>
                          <a:effectLst/>
                          <a:latin typeface="+mn-lt"/>
                          <a:ea typeface="+mn-ea"/>
                          <a:cs typeface="+mn-cs"/>
                        </a:rPr>
                        <a:t>There are no known objects that are perfect at absorbing or emitting all the radiation, of every possible frequency, that may be directed at it. Some objects do, however, come close to this and these are referred to as "black bodies".</a:t>
                      </a:r>
                    </a:p>
                    <a:p>
                      <a:pPr fontAlgn="base">
                        <a:lnSpc>
                          <a:spcPct val="150000"/>
                        </a:lnSpc>
                      </a:pPr>
                      <a:r>
                        <a:rPr lang="en-GB" sz="1200" b="0" i="0" kern="1200" dirty="0">
                          <a:solidFill>
                            <a:schemeClr val="tx1"/>
                          </a:solidFill>
                          <a:effectLst/>
                          <a:latin typeface="+mn-lt"/>
                          <a:ea typeface="+mn-ea"/>
                          <a:cs typeface="+mn-cs"/>
                        </a:rPr>
                        <a:t>A perfect black body is a </a:t>
                      </a:r>
                      <a:r>
                        <a:rPr lang="en-GB" sz="1200" b="0" i="1" kern="1200" dirty="0">
                          <a:solidFill>
                            <a:schemeClr val="tx1"/>
                          </a:solidFill>
                          <a:effectLst/>
                          <a:latin typeface="+mn-lt"/>
                          <a:ea typeface="+mn-ea"/>
                          <a:cs typeface="+mn-cs"/>
                        </a:rPr>
                        <a:t>theoretical</a:t>
                      </a:r>
                      <a:r>
                        <a:rPr lang="en-GB" sz="1200" b="0" i="0" kern="1200" dirty="0">
                          <a:solidFill>
                            <a:schemeClr val="tx1"/>
                          </a:solidFill>
                          <a:effectLst/>
                          <a:latin typeface="+mn-lt"/>
                          <a:ea typeface="+mn-ea"/>
                          <a:cs typeface="+mn-cs"/>
                        </a:rPr>
                        <a:t> object. It would have these properties: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it would absorb all the radiation that falls on it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it would not </a:t>
                      </a:r>
                      <a:r>
                        <a:rPr lang="en-GB" sz="1200" b="0" i="1" kern="1200" dirty="0">
                          <a:solidFill>
                            <a:schemeClr val="tx1"/>
                          </a:solidFill>
                          <a:effectLst/>
                          <a:latin typeface="+mn-lt"/>
                          <a:ea typeface="+mn-ea"/>
                          <a:cs typeface="+mn-cs"/>
                        </a:rPr>
                        <a:t>reflect</a:t>
                      </a:r>
                      <a:r>
                        <a:rPr lang="en-GB" sz="1200" b="0" i="0" kern="1200" dirty="0">
                          <a:solidFill>
                            <a:schemeClr val="tx1"/>
                          </a:solidFill>
                          <a:effectLst/>
                          <a:latin typeface="+mn-lt"/>
                          <a:ea typeface="+mn-ea"/>
                          <a:cs typeface="+mn-cs"/>
                        </a:rPr>
                        <a:t> or </a:t>
                      </a:r>
                      <a:r>
                        <a:rPr lang="en-GB" sz="1200" b="0" i="1" kern="1200" dirty="0">
                          <a:solidFill>
                            <a:schemeClr val="tx1"/>
                          </a:solidFill>
                          <a:effectLst/>
                          <a:latin typeface="+mn-lt"/>
                          <a:ea typeface="+mn-ea"/>
                          <a:cs typeface="+mn-cs"/>
                        </a:rPr>
                        <a:t>transmit</a:t>
                      </a:r>
                      <a:r>
                        <a:rPr lang="en-GB" sz="1200" b="0" i="0" kern="1200" dirty="0">
                          <a:solidFill>
                            <a:schemeClr val="tx1"/>
                          </a:solidFill>
                          <a:effectLst/>
                          <a:latin typeface="+mn-lt"/>
                          <a:ea typeface="+mn-ea"/>
                          <a:cs typeface="+mn-cs"/>
                        </a:rPr>
                        <a:t> any radiation</a:t>
                      </a:r>
                    </a:p>
                    <a:p>
                      <a:pPr fontAlgn="base">
                        <a:lnSpc>
                          <a:spcPct val="150000"/>
                        </a:lnSpc>
                      </a:pPr>
                      <a:r>
                        <a:rPr lang="en-GB" sz="1200" b="0" i="0" kern="1200" dirty="0">
                          <a:solidFill>
                            <a:schemeClr val="tx1"/>
                          </a:solidFill>
                          <a:effectLst/>
                          <a:latin typeface="+mn-lt"/>
                          <a:ea typeface="+mn-ea"/>
                          <a:cs typeface="+mn-cs"/>
                        </a:rPr>
                        <a:t>An object that is good at absorbing radiation is also a good </a:t>
                      </a:r>
                      <a:r>
                        <a:rPr lang="en-GB" sz="1200" b="0" i="1" kern="1200" dirty="0">
                          <a:solidFill>
                            <a:schemeClr val="tx1"/>
                          </a:solidFill>
                          <a:effectLst/>
                          <a:latin typeface="+mn-lt"/>
                          <a:ea typeface="+mn-ea"/>
                          <a:cs typeface="+mn-cs"/>
                        </a:rPr>
                        <a:t>emitter</a:t>
                      </a:r>
                      <a:r>
                        <a:rPr lang="en-GB" sz="1200" b="0" i="0" kern="1200" dirty="0">
                          <a:solidFill>
                            <a:schemeClr val="tx1"/>
                          </a:solidFill>
                          <a:effectLst/>
                          <a:latin typeface="+mn-lt"/>
                          <a:ea typeface="+mn-ea"/>
                          <a:cs typeface="+mn-cs"/>
                        </a:rPr>
                        <a:t>, so a perfect black body would be the best possible emitter of radiation.</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Stars are considered to be black bodies because they are very good emitters of most wavelengths in the electromagnetic spectrum</a:t>
                      </a:r>
                    </a:p>
                    <a:p>
                      <a:pPr fontAlgn="base">
                        <a:lnSpc>
                          <a:spcPct val="150000"/>
                        </a:lnSpc>
                      </a:pPr>
                      <a:r>
                        <a:rPr lang="en-GB" sz="1200" b="0" i="0" kern="1200" dirty="0">
                          <a:solidFill>
                            <a:schemeClr val="tx1"/>
                          </a:solidFill>
                          <a:effectLst/>
                          <a:latin typeface="+mn-lt"/>
                          <a:ea typeface="+mn-ea"/>
                          <a:cs typeface="+mn-cs"/>
                        </a:rPr>
                        <a:t>. This suggests that stars also absorb most wavelengths. Whilst there are a few wavelengths that stars do not absorb or emit, this figure is very low, so they can be treated as black bodies. Planets and black holes are also treated as nearly perfect black bodies.</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F7E0BAA5-E71E-9CF4-9A25-1C1995C817D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319117" y="4407356"/>
            <a:ext cx="4219766" cy="2376920"/>
          </a:xfrm>
          <a:prstGeom prst="rect">
            <a:avLst/>
          </a:prstGeom>
        </p:spPr>
      </p:pic>
    </p:spTree>
    <p:extLst>
      <p:ext uri="{BB962C8B-B14F-4D97-AF65-F5344CB8AC3E}">
        <p14:creationId xmlns:p14="http://schemas.microsoft.com/office/powerpoint/2010/main" val="1277760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Poor absorbers and emitters</a:t>
                      </a:r>
                    </a:p>
                    <a:p>
                      <a:pPr>
                        <a:lnSpc>
                          <a:spcPct val="150000"/>
                        </a:lnSpc>
                      </a:pPr>
                      <a:r>
                        <a:rPr lang="en-GB" sz="1200" b="0" dirty="0">
                          <a:solidFill>
                            <a:schemeClr val="tx1"/>
                          </a:solidFill>
                        </a:rPr>
                        <a:t>White and shiny silvery surfaces are the worst absorbers, as they reflect all visible light wavelengths. Poor absorbers are also poor emitters, and do not emit radiation as quickly as darker colours. Radiators in homes are usually painted white so that the infrared radiation is emitted gradually.</a:t>
                      </a:r>
                    </a:p>
                    <a:p>
                      <a:pPr>
                        <a:lnSpc>
                          <a:spcPct val="150000"/>
                        </a:lnSpc>
                      </a:pPr>
                      <a:r>
                        <a:rPr lang="en-GB" sz="1200" dirty="0">
                          <a:solidFill>
                            <a:schemeClr val="tx1"/>
                          </a:solidFill>
                        </a:rPr>
                        <a:t>Investigate how the amount of infrared radiation absorbed or radiated by a surface depends on the nature of that surface</a:t>
                      </a:r>
                    </a:p>
                    <a:p>
                      <a:pPr>
                        <a:lnSpc>
                          <a:spcPct val="150000"/>
                        </a:lnSpc>
                      </a:pPr>
                      <a:r>
                        <a:rPr lang="en-GB" sz="1200" b="0" dirty="0">
                          <a:solidFill>
                            <a:schemeClr val="tx1"/>
                          </a:solidFill>
                        </a:rPr>
                        <a:t>There are different ways to investigate the amount of infrared radiation absorbed or radiated by a surface. It is important to:</a:t>
                      </a:r>
                    </a:p>
                    <a:p>
                      <a:pPr>
                        <a:lnSpc>
                          <a:spcPct val="150000"/>
                        </a:lnSpc>
                      </a:pPr>
                      <a:endParaRPr lang="en-GB" sz="1200" b="0" dirty="0">
                        <a:solidFill>
                          <a:schemeClr val="tx1"/>
                        </a:solidFill>
                      </a:endParaRPr>
                    </a:p>
                    <a:p>
                      <a:pPr marL="171450" indent="-171450">
                        <a:lnSpc>
                          <a:spcPct val="150000"/>
                        </a:lnSpc>
                        <a:buFont typeface="Arial" panose="020B0604020202020204" pitchFamily="34" charset="0"/>
                        <a:buChar char="•"/>
                      </a:pPr>
                      <a:r>
                        <a:rPr lang="en-GB" sz="1200" b="0" dirty="0">
                          <a:solidFill>
                            <a:schemeClr val="tx1"/>
                          </a:solidFill>
                        </a:rPr>
                        <a:t>use appropriate apparatus to measure and record temperature accurately.</a:t>
                      </a:r>
                    </a:p>
                    <a:p>
                      <a:pPr marL="171450" indent="-171450">
                        <a:lnSpc>
                          <a:spcPct val="150000"/>
                        </a:lnSpc>
                        <a:buFont typeface="Arial" panose="020B0604020202020204" pitchFamily="34" charset="0"/>
                        <a:buChar char="•"/>
                      </a:pPr>
                      <a:r>
                        <a:rPr lang="en-GB" sz="1200" b="0" dirty="0">
                          <a:solidFill>
                            <a:schemeClr val="tx1"/>
                          </a:solidFill>
                        </a:rPr>
                        <a:t>make observations regarding the effects of electromagnetic waves on different substances.</a:t>
                      </a:r>
                    </a:p>
                    <a:p>
                      <a:pPr>
                        <a:lnSpc>
                          <a:spcPct val="150000"/>
                        </a:lnSpc>
                      </a:pPr>
                      <a:r>
                        <a:rPr lang="en-GB" sz="1200" b="0" dirty="0">
                          <a:solidFill>
                            <a:schemeClr val="tx1"/>
                          </a:solidFill>
                        </a:rPr>
                        <a:t>The method described here uses a Leslie cube. This is a metal cube with four different types of surface. It is filled with hot water to increase its temperature.</a:t>
                      </a:r>
                    </a:p>
                    <a:p>
                      <a:pPr>
                        <a:lnSpc>
                          <a:spcPct val="150000"/>
                        </a:lnSpc>
                      </a:pPr>
                      <a:r>
                        <a:rPr lang="en-GB" sz="1200" dirty="0">
                          <a:solidFill>
                            <a:schemeClr val="tx1"/>
                          </a:solidFill>
                        </a:rPr>
                        <a:t>Aim of the experiment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fontAlgn="base">
                        <a:lnSpc>
                          <a:spcPct val="150000"/>
                        </a:lnSpc>
                      </a:pPr>
                      <a:r>
                        <a:rPr lang="en-GB" sz="1200" b="1" i="0" kern="1200" dirty="0">
                          <a:solidFill>
                            <a:schemeClr val="tx1"/>
                          </a:solidFill>
                          <a:effectLst/>
                          <a:latin typeface="+mn-lt"/>
                          <a:ea typeface="+mn-ea"/>
                          <a:cs typeface="+mn-cs"/>
                        </a:rPr>
                        <a:t>Method</a:t>
                      </a:r>
                    </a:p>
                    <a:p>
                      <a:pPr fontAlgn="base">
                        <a:lnSpc>
                          <a:spcPct val="150000"/>
                        </a:lnSpc>
                      </a:pPr>
                      <a:r>
                        <a:rPr lang="en-GB" sz="1200" b="0" i="0" kern="1200" dirty="0">
                          <a:solidFill>
                            <a:schemeClr val="tx1"/>
                          </a:solidFill>
                          <a:effectLst/>
                          <a:latin typeface="+mn-lt"/>
                          <a:ea typeface="+mn-ea"/>
                          <a:cs typeface="+mn-cs"/>
                        </a:rPr>
                        <a:t>Place a Leslie cube on a heat-resistant mat. Fill it, almost to the top, with boiling water and replace the lid.</a:t>
                      </a:r>
                    </a:p>
                    <a:p>
                      <a:pPr fontAlgn="base">
                        <a:lnSpc>
                          <a:spcPct val="150000"/>
                        </a:lnSpc>
                      </a:pPr>
                      <a:r>
                        <a:rPr lang="en-GB" sz="1200" b="0" i="0" kern="1200" dirty="0">
                          <a:solidFill>
                            <a:schemeClr val="tx1"/>
                          </a:solidFill>
                          <a:effectLst/>
                          <a:latin typeface="+mn-lt"/>
                          <a:ea typeface="+mn-ea"/>
                          <a:cs typeface="+mn-cs"/>
                        </a:rPr>
                        <a:t>Leave for one minute. This is to enable the surfaces to heat up to the temperature of the</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7099013A-CC45-2C37-69A7-B8EC0221A8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0976" y="5015467"/>
            <a:ext cx="5084064" cy="2457817"/>
          </a:xfrm>
          <a:prstGeom prst="rect">
            <a:avLst/>
          </a:prstGeom>
        </p:spPr>
      </p:pic>
    </p:spTree>
    <p:extLst>
      <p:ext uri="{BB962C8B-B14F-4D97-AF65-F5344CB8AC3E}">
        <p14:creationId xmlns:p14="http://schemas.microsoft.com/office/powerpoint/2010/main" val="1915346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water.</a:t>
                      </a:r>
                    </a:p>
                    <a:p>
                      <a:pPr fontAlgn="base">
                        <a:lnSpc>
                          <a:spcPct val="150000"/>
                        </a:lnSpc>
                      </a:pPr>
                      <a:r>
                        <a:rPr lang="en-GB" sz="1200" b="0" i="0" kern="1200" dirty="0">
                          <a:solidFill>
                            <a:schemeClr val="tx1"/>
                          </a:solidFill>
                          <a:effectLst/>
                          <a:latin typeface="+mn-lt"/>
                          <a:ea typeface="+mn-ea"/>
                          <a:cs typeface="+mn-cs"/>
                        </a:rPr>
                        <a:t>Use the infrared detector to measure the intensity of infrared radiation emitted from each surface, or the temperature of the surface. Make sure that the detector is the same distance from each surface for each reading.</a:t>
                      </a:r>
                    </a:p>
                    <a:p>
                      <a:pPr fontAlgn="base">
                        <a:lnSpc>
                          <a:spcPct val="150000"/>
                        </a:lnSpc>
                      </a:pPr>
                      <a:r>
                        <a:rPr lang="en-GB" sz="1200" b="1" i="0" kern="1200" dirty="0">
                          <a:solidFill>
                            <a:schemeClr val="tx1"/>
                          </a:solidFill>
                          <a:effectLst/>
                          <a:latin typeface="+mn-lt"/>
                          <a:ea typeface="+mn-ea"/>
                          <a:cs typeface="+mn-cs"/>
                        </a:rPr>
                        <a:t>Results</a:t>
                      </a:r>
                    </a:p>
                    <a:p>
                      <a:pPr fontAlgn="base">
                        <a:lnSpc>
                          <a:spcPct val="150000"/>
                        </a:lnSpc>
                      </a:pPr>
                      <a:r>
                        <a:rPr lang="en-GB" sz="1200" b="0" i="0" kern="1200" dirty="0">
                          <a:solidFill>
                            <a:schemeClr val="tx1"/>
                          </a:solidFill>
                          <a:effectLst/>
                          <a:latin typeface="+mn-lt"/>
                          <a:ea typeface="+mn-ea"/>
                          <a:cs typeface="+mn-cs"/>
                        </a:rPr>
                        <a:t>Record results in a suitable table. The Table below shows some example results: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Analysis</a:t>
                      </a:r>
                    </a:p>
                    <a:p>
                      <a:pPr fontAlgn="base">
                        <a:lnSpc>
                          <a:spcPct val="150000"/>
                        </a:lnSpc>
                      </a:pPr>
                      <a:r>
                        <a:rPr lang="en-GB" sz="1200" b="0" i="0" kern="1200" dirty="0">
                          <a:solidFill>
                            <a:schemeClr val="tx1"/>
                          </a:solidFill>
                          <a:effectLst/>
                          <a:latin typeface="+mn-lt"/>
                          <a:ea typeface="+mn-ea"/>
                          <a:cs typeface="+mn-cs"/>
                        </a:rPr>
                        <a:t>Plot a bar chart to show the results. Make sure each bar is the same width and labelled clearly to show which surface it represents.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Evaluation</a:t>
                      </a:r>
                    </a:p>
                    <a:p>
                      <a:pPr fontAlgn="base">
                        <a:lnSpc>
                          <a:spcPct val="150000"/>
                        </a:lnSpc>
                      </a:pPr>
                      <a:r>
                        <a:rPr lang="en-GB" sz="1200" b="0" i="0" kern="1200" dirty="0">
                          <a:solidFill>
                            <a:schemeClr val="tx1"/>
                          </a:solidFill>
                          <a:effectLst/>
                          <a:latin typeface="+mn-lt"/>
                          <a:ea typeface="+mn-ea"/>
                          <a:cs typeface="+mn-cs"/>
                        </a:rPr>
                        <a:t>Explain why the detector must be placed the same distance from each surface before taking a reading.</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DB2C73AE-48C0-FC4D-21AF-4CC637AF81CF}"/>
              </a:ext>
            </a:extLst>
          </p:cNvPr>
          <p:cNvPicPr>
            <a:picLocks noChangeAspect="1"/>
          </p:cNvPicPr>
          <p:nvPr/>
        </p:nvPicPr>
        <p:blipFill>
          <a:blip r:embed="rId2"/>
          <a:stretch>
            <a:fillRect/>
          </a:stretch>
        </p:blipFill>
        <p:spPr>
          <a:xfrm>
            <a:off x="882396" y="2146688"/>
            <a:ext cx="5093208" cy="1797603"/>
          </a:xfrm>
          <a:prstGeom prst="rect">
            <a:avLst/>
          </a:prstGeom>
        </p:spPr>
      </p:pic>
      <p:pic>
        <p:nvPicPr>
          <p:cNvPr id="7" name="Picture 6">
            <a:extLst>
              <a:ext uri="{FF2B5EF4-FFF2-40B4-BE49-F238E27FC236}">
                <a16:creationId xmlns:a16="http://schemas.microsoft.com/office/drawing/2014/main" id="{70E957BB-5FAE-D38A-0A42-5E4FF8F27C5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631824" y="4909738"/>
            <a:ext cx="2612756" cy="2359742"/>
          </a:xfrm>
          <a:prstGeom prst="rect">
            <a:avLst/>
          </a:prstGeom>
        </p:spPr>
      </p:pic>
    </p:spTree>
    <p:extLst>
      <p:ext uri="{BB962C8B-B14F-4D97-AF65-F5344CB8AC3E}">
        <p14:creationId xmlns:p14="http://schemas.microsoft.com/office/powerpoint/2010/main" val="365357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Hazards and control measures</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The Earth's temperature - Higher</a:t>
                      </a:r>
                    </a:p>
                    <a:p>
                      <a:pPr fontAlgn="base">
                        <a:lnSpc>
                          <a:spcPct val="150000"/>
                        </a:lnSpc>
                      </a:pPr>
                      <a:r>
                        <a:rPr lang="en-GB" sz="1200" b="0" i="0" kern="1200" dirty="0">
                          <a:solidFill>
                            <a:schemeClr val="tx1"/>
                          </a:solidFill>
                          <a:effectLst/>
                          <a:latin typeface="+mn-lt"/>
                          <a:ea typeface="+mn-ea"/>
                          <a:cs typeface="+mn-cs"/>
                        </a:rPr>
                        <a:t>The temperature of a body is linked to the balance between the amount of radiation absorbed and emitted.</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Factors affecting the Earth’s temperature</a:t>
                      </a:r>
                    </a:p>
                    <a:p>
                      <a:pPr fontAlgn="base">
                        <a:lnSpc>
                          <a:spcPct val="150000"/>
                        </a:lnSpc>
                      </a:pPr>
                      <a:r>
                        <a:rPr lang="en-GB" sz="1200" b="0" i="0" kern="1200" dirty="0">
                          <a:solidFill>
                            <a:schemeClr val="tx1"/>
                          </a:solidFill>
                          <a:effectLst/>
                          <a:latin typeface="+mn-lt"/>
                          <a:ea typeface="+mn-ea"/>
                          <a:cs typeface="+mn-cs"/>
                        </a:rPr>
                        <a:t>The temperature of the Earth depends on many factors including the concentration of greenhouse gases such as water vapour, methane and carbon dioxide. </a:t>
                      </a:r>
                    </a:p>
                    <a:p>
                      <a:pPr fontAlgn="base">
                        <a:lnSpc>
                          <a:spcPct val="150000"/>
                        </a:lnSpc>
                      </a:pPr>
                      <a:r>
                        <a:rPr lang="en-GB" sz="1200" b="0" i="0" kern="1200" dirty="0">
                          <a:solidFill>
                            <a:schemeClr val="tx1"/>
                          </a:solidFill>
                          <a:effectLst/>
                          <a:latin typeface="+mn-lt"/>
                          <a:ea typeface="+mn-ea"/>
                          <a:cs typeface="+mn-cs"/>
                        </a:rPr>
                        <a:t>The Earth’s temperature also depends on the rates at which light radiation and </a:t>
                      </a:r>
                    </a:p>
                    <a:p>
                      <a:pPr fontAlgn="base">
                        <a:lnSpc>
                          <a:spcPct val="150000"/>
                        </a:lnSpc>
                      </a:pPr>
                      <a:r>
                        <a:rPr lang="en-GB" sz="1200" b="0" i="0" kern="1200" dirty="0">
                          <a:solidFill>
                            <a:schemeClr val="tx1"/>
                          </a:solidFill>
                          <a:effectLst/>
                          <a:latin typeface="+mn-lt"/>
                          <a:ea typeface="+mn-ea"/>
                          <a:cs typeface="+mn-cs"/>
                        </a:rPr>
                        <a:t>infrared radiation  are: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absorbed by the Earth’s surface and atmosphere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emitted by the Earth’s surface and atmosphere</a:t>
                      </a:r>
                    </a:p>
                    <a:p>
                      <a:pPr fontAlgn="base">
                        <a:lnSpc>
                          <a:spcPct val="150000"/>
                        </a:lnSpc>
                      </a:pPr>
                      <a:r>
                        <a:rPr lang="en-GB" sz="1200" b="0" i="0" kern="1200" dirty="0">
                          <a:solidFill>
                            <a:schemeClr val="tx1"/>
                          </a:solidFill>
                          <a:effectLst/>
                          <a:latin typeface="+mn-lt"/>
                          <a:ea typeface="+mn-ea"/>
                          <a:cs typeface="+mn-cs"/>
                        </a:rPr>
                        <a:t>When visible light and high frequency infrared radiation are absorbed by the surface of the Earth, the planet’s internal energy  increases and the surface gets hotter. Some of this energy is transferred to the atmosphere by conduction  and convection.</a:t>
                      </a:r>
                    </a:p>
                    <a:p>
                      <a:pPr fontAlgn="base">
                        <a:lnSpc>
                          <a:spcPct val="150000"/>
                        </a:lnSpc>
                      </a:pPr>
                      <a:r>
                        <a:rPr lang="en-GB" sz="1200" b="0" i="0" kern="1200" dirty="0">
                          <a:solidFill>
                            <a:schemeClr val="tx1"/>
                          </a:solidFill>
                          <a:effectLst/>
                          <a:latin typeface="+mn-lt"/>
                          <a:ea typeface="+mn-ea"/>
                          <a:cs typeface="+mn-cs"/>
                        </a:rPr>
                        <a:t>The Earth also radiates lower frequency infrared radiation. Some of this infrared radiation is transmitted through the atmosphere back out into space, and some is absorbed by greenhouse gases in the atmosphere. The greenhouse gases emit infrared radiation in all directions - some out into space and some back towards Earth, which is then re-absorbed.</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0C7412F2-AFC1-EDDA-5CFB-02906E957C4F}"/>
              </a:ext>
            </a:extLst>
          </p:cNvPr>
          <p:cNvPicPr>
            <a:picLocks noChangeAspect="1"/>
          </p:cNvPicPr>
          <p:nvPr/>
        </p:nvPicPr>
        <p:blipFill>
          <a:blip r:embed="rId2"/>
          <a:stretch>
            <a:fillRect/>
          </a:stretch>
        </p:blipFill>
        <p:spPr>
          <a:xfrm>
            <a:off x="1143000" y="734724"/>
            <a:ext cx="4809744" cy="912563"/>
          </a:xfrm>
          <a:prstGeom prst="rect">
            <a:avLst/>
          </a:prstGeom>
        </p:spPr>
      </p:pic>
      <p:pic>
        <p:nvPicPr>
          <p:cNvPr id="9" name="Picture 8">
            <a:extLst>
              <a:ext uri="{FF2B5EF4-FFF2-40B4-BE49-F238E27FC236}">
                <a16:creationId xmlns:a16="http://schemas.microsoft.com/office/drawing/2014/main" id="{749A2ABB-2B19-F1D1-50E0-DD5513CB4270}"/>
              </a:ext>
            </a:extLst>
          </p:cNvPr>
          <p:cNvPicPr>
            <a:picLocks noChangeAspect="1"/>
          </p:cNvPicPr>
          <p:nvPr/>
        </p:nvPicPr>
        <p:blipFill>
          <a:blip r:embed="rId3"/>
          <a:stretch>
            <a:fillRect/>
          </a:stretch>
        </p:blipFill>
        <p:spPr>
          <a:xfrm>
            <a:off x="1344168" y="2576476"/>
            <a:ext cx="4407408" cy="1286513"/>
          </a:xfrm>
          <a:prstGeom prst="rect">
            <a:avLst/>
          </a:prstGeom>
        </p:spPr>
      </p:pic>
    </p:spTree>
    <p:extLst>
      <p:ext uri="{BB962C8B-B14F-4D97-AF65-F5344CB8AC3E}">
        <p14:creationId xmlns:p14="http://schemas.microsoft.com/office/powerpoint/2010/main" val="1892109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The greenhouse effect</a:t>
                      </a:r>
                    </a:p>
                    <a:p>
                      <a:pPr fontAlgn="base">
                        <a:lnSpc>
                          <a:spcPct val="150000"/>
                        </a:lnSpc>
                      </a:pPr>
                      <a:r>
                        <a:rPr lang="en-GB" sz="1200" b="0" i="0" kern="1200" dirty="0">
                          <a:solidFill>
                            <a:schemeClr val="tx1"/>
                          </a:solidFill>
                          <a:effectLst/>
                          <a:latin typeface="+mn-lt"/>
                          <a:ea typeface="+mn-ea"/>
                          <a:cs typeface="+mn-cs"/>
                        </a:rPr>
                        <a:t>The ‘greenhouse effect’ caused by naturally occurring greenhouse gases, such as water vapour, stabilises the surface temperature of Earth. This allows the planet to support life.</a:t>
                      </a:r>
                    </a:p>
                    <a:p>
                      <a:pPr fontAlgn="base">
                        <a:lnSpc>
                          <a:spcPct val="150000"/>
                        </a:lnSpc>
                      </a:pPr>
                      <a:r>
                        <a:rPr lang="en-GB" sz="1200" b="0" i="0" kern="1200" dirty="0">
                          <a:solidFill>
                            <a:schemeClr val="tx1"/>
                          </a:solidFill>
                          <a:effectLst/>
                          <a:latin typeface="+mn-lt"/>
                          <a:ea typeface="+mn-ea"/>
                          <a:cs typeface="+mn-cs"/>
                        </a:rPr>
                        <a:t>However, human activities such as deforestation and the burning of fossil fuels are releasing additional carbon dioxide. This causes more infrared radiation to be ‘trapped’ and reabsorbed by the Earth’s surface. This enhanced greenhouse effect is causing global temperatures to increase, leading to climate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448693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Emission &amp; Absorption of infra red radiation</a:t>
            </a:r>
          </a:p>
          <a:p>
            <a:pPr>
              <a:lnSpc>
                <a:spcPct val="150000"/>
              </a:lnSpc>
            </a:pPr>
            <a:r>
              <a:rPr lang="en-GB" sz="1200" dirty="0">
                <a:solidFill>
                  <a:schemeClr val="tx1"/>
                </a:solidFill>
              </a:rPr>
              <a:t>1. What is meant by infra red radiation?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What is meant by the terms emission &amp; absorption?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Which surfaces are better at emitting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4. Which surfaces are better at reflecting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5. Suggest why solar heating panels are dull black colour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The sun releases what parts of the electromagnetic spectrum?</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What is meant by the term ‘ a perfect black body’?</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When radiation is given out or taken in we can say it is</a:t>
            </a:r>
          </a:p>
          <a:p>
            <a:pPr>
              <a:lnSpc>
                <a:spcPct val="150000"/>
              </a:lnSpc>
            </a:pPr>
            <a:r>
              <a:rPr lang="en-GB" sz="1200" dirty="0">
                <a:solidFill>
                  <a:schemeClr val="tx1"/>
                </a:solidFill>
              </a:rPr>
              <a:t>…………………………………………     or ……………………………………</a:t>
            </a:r>
          </a:p>
          <a:p>
            <a:pPr>
              <a:lnSpc>
                <a:spcPct val="150000"/>
              </a:lnSpc>
            </a:pPr>
            <a:r>
              <a:rPr lang="en-GB" sz="1200" dirty="0">
                <a:solidFill>
                  <a:schemeClr val="tx1"/>
                </a:solidFill>
              </a:rPr>
              <a:t>9. Which surfaces are better at absorbing infra red radiation? </a:t>
            </a:r>
          </a:p>
          <a:p>
            <a:pPr>
              <a:lnSpc>
                <a:spcPct val="150000"/>
              </a:lnSpc>
            </a:pPr>
            <a:r>
              <a:rPr lang="en-GB" sz="1200" dirty="0">
                <a:solidFill>
                  <a:schemeClr val="tx1"/>
                </a:solidFill>
              </a:rPr>
              <a:t>……………………………………………………………………………………………………………………………………………………………….</a:t>
            </a:r>
          </a:p>
          <a:p>
            <a:pPr>
              <a:lnSpc>
                <a:spcPct val="150000"/>
              </a:lnSpc>
            </a:pPr>
            <a:r>
              <a:rPr lang="en-GB" sz="1200" dirty="0">
                <a:solidFill>
                  <a:schemeClr val="tx1"/>
                </a:solidFill>
              </a:rPr>
              <a:t>10. Which surfaces give out the least amount of infra red radiation?</a:t>
            </a:r>
          </a:p>
          <a:p>
            <a:pPr>
              <a:lnSpc>
                <a:spcPct val="150000"/>
              </a:lnSpc>
            </a:pPr>
            <a:r>
              <a:rPr lang="en-GB" sz="1200" dirty="0">
                <a:solidFill>
                  <a:schemeClr val="tx1"/>
                </a:solidFill>
              </a:rPr>
              <a:t>.......................................................................................................................................................................</a:t>
            </a:r>
          </a:p>
          <a:p>
            <a:pPr>
              <a:lnSpc>
                <a:spcPct val="150000"/>
              </a:lnSpc>
            </a:pPr>
            <a:r>
              <a:rPr lang="en-GB" sz="1200" dirty="0">
                <a:solidFill>
                  <a:schemeClr val="tx1"/>
                </a:solidFill>
              </a:rPr>
              <a:t>11. What is the name of an object that does not reflect or transmit any radiation?</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2CFA4B9A-553B-2E15-DA69-988B2AEEDC4F}"/>
              </a:ext>
            </a:extLst>
          </p:cNvPr>
          <p:cNvSpPr txBox="1"/>
          <p:nvPr/>
        </p:nvSpPr>
        <p:spPr>
          <a:xfrm>
            <a:off x="3191253" y="1712170"/>
            <a:ext cx="2212849" cy="276999"/>
          </a:xfrm>
          <a:prstGeom prst="rect">
            <a:avLst/>
          </a:prstGeom>
          <a:solidFill>
            <a:schemeClr val="bg1"/>
          </a:solidFill>
          <a:ln>
            <a:solidFill>
              <a:schemeClr val="tx1"/>
            </a:solidFill>
          </a:ln>
        </p:spPr>
        <p:txBody>
          <a:bodyPr wrap="square" rtlCol="0">
            <a:spAutoFit/>
          </a:bodyPr>
          <a:lstStyle/>
          <a:p>
            <a:r>
              <a:rPr lang="en-GB" sz="1200" dirty="0"/>
              <a:t>Give out		take in</a:t>
            </a:r>
          </a:p>
        </p:txBody>
      </p:sp>
      <p:sp>
        <p:nvSpPr>
          <p:cNvPr id="3" name="TextBox 2">
            <a:extLst>
              <a:ext uri="{FF2B5EF4-FFF2-40B4-BE49-F238E27FC236}">
                <a16:creationId xmlns:a16="http://schemas.microsoft.com/office/drawing/2014/main" id="{3A622990-D9C1-6164-6556-F8C984D1D69D}"/>
              </a:ext>
            </a:extLst>
          </p:cNvPr>
          <p:cNvSpPr txBox="1"/>
          <p:nvPr/>
        </p:nvSpPr>
        <p:spPr>
          <a:xfrm>
            <a:off x="4187950" y="2317547"/>
            <a:ext cx="1517906" cy="276999"/>
          </a:xfrm>
          <a:prstGeom prst="rect">
            <a:avLst/>
          </a:prstGeom>
          <a:solidFill>
            <a:schemeClr val="bg1"/>
          </a:solidFill>
          <a:ln>
            <a:solidFill>
              <a:schemeClr val="tx1"/>
            </a:solidFill>
          </a:ln>
        </p:spPr>
        <p:txBody>
          <a:bodyPr wrap="square" rtlCol="0">
            <a:spAutoFit/>
          </a:bodyPr>
          <a:lstStyle/>
          <a:p>
            <a:r>
              <a:rPr lang="en-GB" sz="1200" dirty="0"/>
              <a:t>Dark ,matt , dull</a:t>
            </a:r>
          </a:p>
        </p:txBody>
      </p:sp>
      <p:sp>
        <p:nvSpPr>
          <p:cNvPr id="5" name="TextBox 4">
            <a:extLst>
              <a:ext uri="{FF2B5EF4-FFF2-40B4-BE49-F238E27FC236}">
                <a16:creationId xmlns:a16="http://schemas.microsoft.com/office/drawing/2014/main" id="{8D4B6E3E-75D5-3BED-5EE0-1B14BC76AB37}"/>
              </a:ext>
            </a:extLst>
          </p:cNvPr>
          <p:cNvSpPr txBox="1"/>
          <p:nvPr/>
        </p:nvSpPr>
        <p:spPr>
          <a:xfrm>
            <a:off x="4187950" y="6404568"/>
            <a:ext cx="2029977" cy="276999"/>
          </a:xfrm>
          <a:prstGeom prst="rect">
            <a:avLst/>
          </a:prstGeom>
          <a:solidFill>
            <a:schemeClr val="bg1"/>
          </a:solidFill>
          <a:ln>
            <a:solidFill>
              <a:schemeClr val="tx1"/>
            </a:solidFill>
          </a:ln>
        </p:spPr>
        <p:txBody>
          <a:bodyPr wrap="square" rtlCol="0">
            <a:spAutoFit/>
          </a:bodyPr>
          <a:lstStyle/>
          <a:p>
            <a:r>
              <a:rPr lang="en-GB" sz="1200" dirty="0"/>
              <a:t>Dark ,matt , dull</a:t>
            </a:r>
          </a:p>
        </p:txBody>
      </p:sp>
      <p:sp>
        <p:nvSpPr>
          <p:cNvPr id="6" name="TextBox 5">
            <a:extLst>
              <a:ext uri="{FF2B5EF4-FFF2-40B4-BE49-F238E27FC236}">
                <a16:creationId xmlns:a16="http://schemas.microsoft.com/office/drawing/2014/main" id="{7801C056-CCA9-A553-7BD0-77CF943984B3}"/>
              </a:ext>
            </a:extLst>
          </p:cNvPr>
          <p:cNvSpPr txBox="1"/>
          <p:nvPr/>
        </p:nvSpPr>
        <p:spPr>
          <a:xfrm>
            <a:off x="297175" y="864282"/>
            <a:ext cx="5943601" cy="461665"/>
          </a:xfrm>
          <a:prstGeom prst="rect">
            <a:avLst/>
          </a:prstGeom>
          <a:solidFill>
            <a:schemeClr val="bg1"/>
          </a:solidFill>
          <a:ln>
            <a:solidFill>
              <a:schemeClr val="tx1"/>
            </a:solidFill>
          </a:ln>
        </p:spPr>
        <p:txBody>
          <a:bodyPr wrap="square" rtlCol="0">
            <a:spAutoFit/>
          </a:bodyPr>
          <a:lstStyle/>
          <a:p>
            <a:r>
              <a:rPr lang="en-GB" sz="1200" dirty="0"/>
              <a:t>Energy part of electromagnetic spectrum – shorter wavelength than microwaves- longer than visible light – detected as thermal energy</a:t>
            </a:r>
          </a:p>
        </p:txBody>
      </p:sp>
      <p:sp>
        <p:nvSpPr>
          <p:cNvPr id="7" name="TextBox 6">
            <a:extLst>
              <a:ext uri="{FF2B5EF4-FFF2-40B4-BE49-F238E27FC236}">
                <a16:creationId xmlns:a16="http://schemas.microsoft.com/office/drawing/2014/main" id="{63713FB8-0295-F949-E9A9-2AF4F66F4881}"/>
              </a:ext>
            </a:extLst>
          </p:cNvPr>
          <p:cNvSpPr txBox="1"/>
          <p:nvPr/>
        </p:nvSpPr>
        <p:spPr>
          <a:xfrm>
            <a:off x="3867909" y="2876986"/>
            <a:ext cx="1591059" cy="276999"/>
          </a:xfrm>
          <a:prstGeom prst="rect">
            <a:avLst/>
          </a:prstGeom>
          <a:solidFill>
            <a:schemeClr val="bg1"/>
          </a:solidFill>
          <a:ln>
            <a:solidFill>
              <a:schemeClr val="tx1"/>
            </a:solidFill>
          </a:ln>
        </p:spPr>
        <p:txBody>
          <a:bodyPr wrap="square" rtlCol="0">
            <a:spAutoFit/>
          </a:bodyPr>
          <a:lstStyle/>
          <a:p>
            <a:r>
              <a:rPr lang="en-GB" sz="1200" dirty="0"/>
              <a:t>Shiny, light</a:t>
            </a:r>
          </a:p>
        </p:txBody>
      </p:sp>
      <p:sp>
        <p:nvSpPr>
          <p:cNvPr id="8" name="TextBox 7">
            <a:extLst>
              <a:ext uri="{FF2B5EF4-FFF2-40B4-BE49-F238E27FC236}">
                <a16:creationId xmlns:a16="http://schemas.microsoft.com/office/drawing/2014/main" id="{B99782A7-7498-C82C-1730-A99BE4EA92B0}"/>
              </a:ext>
            </a:extLst>
          </p:cNvPr>
          <p:cNvSpPr txBox="1"/>
          <p:nvPr/>
        </p:nvSpPr>
        <p:spPr>
          <a:xfrm>
            <a:off x="1552191" y="5171643"/>
            <a:ext cx="4219960" cy="276999"/>
          </a:xfrm>
          <a:prstGeom prst="rect">
            <a:avLst/>
          </a:prstGeom>
          <a:solidFill>
            <a:schemeClr val="bg1"/>
          </a:solidFill>
          <a:ln>
            <a:solidFill>
              <a:schemeClr val="tx1"/>
            </a:solidFill>
          </a:ln>
        </p:spPr>
        <p:txBody>
          <a:bodyPr wrap="square" rtlCol="0">
            <a:spAutoFit/>
          </a:bodyPr>
          <a:lstStyle/>
          <a:p>
            <a:r>
              <a:rPr lang="en-GB" sz="1200" dirty="0"/>
              <a:t>Absorbs ALL radiation that hits it &amp; Reflects / transmits NONE</a:t>
            </a:r>
          </a:p>
        </p:txBody>
      </p:sp>
      <p:sp>
        <p:nvSpPr>
          <p:cNvPr id="9" name="TextBox 8">
            <a:extLst>
              <a:ext uri="{FF2B5EF4-FFF2-40B4-BE49-F238E27FC236}">
                <a16:creationId xmlns:a16="http://schemas.microsoft.com/office/drawing/2014/main" id="{49BFE910-D800-F802-BD8F-C4802635786F}"/>
              </a:ext>
            </a:extLst>
          </p:cNvPr>
          <p:cNvSpPr txBox="1"/>
          <p:nvPr/>
        </p:nvSpPr>
        <p:spPr>
          <a:xfrm>
            <a:off x="3392417" y="5963558"/>
            <a:ext cx="2788926" cy="276999"/>
          </a:xfrm>
          <a:prstGeom prst="rect">
            <a:avLst/>
          </a:prstGeom>
          <a:solidFill>
            <a:schemeClr val="bg1"/>
          </a:solidFill>
          <a:ln>
            <a:solidFill>
              <a:schemeClr val="tx1"/>
            </a:solidFill>
          </a:ln>
        </p:spPr>
        <p:txBody>
          <a:bodyPr wrap="square" rtlCol="0">
            <a:spAutoFit/>
          </a:bodyPr>
          <a:lstStyle/>
          <a:p>
            <a:r>
              <a:rPr lang="en-GB" sz="1200" dirty="0"/>
              <a:t>Emitted		absorbed</a:t>
            </a:r>
          </a:p>
        </p:txBody>
      </p:sp>
      <p:sp>
        <p:nvSpPr>
          <p:cNvPr id="11" name="TextBox 10">
            <a:extLst>
              <a:ext uri="{FF2B5EF4-FFF2-40B4-BE49-F238E27FC236}">
                <a16:creationId xmlns:a16="http://schemas.microsoft.com/office/drawing/2014/main" id="{8BC8A60B-A495-7213-A893-D6976D118435}"/>
              </a:ext>
            </a:extLst>
          </p:cNvPr>
          <p:cNvSpPr txBox="1"/>
          <p:nvPr/>
        </p:nvSpPr>
        <p:spPr>
          <a:xfrm>
            <a:off x="5458967" y="7713657"/>
            <a:ext cx="1005849" cy="276999"/>
          </a:xfrm>
          <a:prstGeom prst="rect">
            <a:avLst/>
          </a:prstGeom>
          <a:solidFill>
            <a:schemeClr val="bg1"/>
          </a:solidFill>
          <a:ln>
            <a:solidFill>
              <a:schemeClr val="tx1"/>
            </a:solidFill>
          </a:ln>
        </p:spPr>
        <p:txBody>
          <a:bodyPr wrap="square" rtlCol="0">
            <a:spAutoFit/>
          </a:bodyPr>
          <a:lstStyle/>
          <a:p>
            <a:r>
              <a:rPr lang="en-GB" sz="1200" dirty="0"/>
              <a:t>Black body</a:t>
            </a:r>
          </a:p>
        </p:txBody>
      </p:sp>
      <p:sp>
        <p:nvSpPr>
          <p:cNvPr id="13" name="TextBox 12">
            <a:extLst>
              <a:ext uri="{FF2B5EF4-FFF2-40B4-BE49-F238E27FC236}">
                <a16:creationId xmlns:a16="http://schemas.microsoft.com/office/drawing/2014/main" id="{8179BD84-39BE-0C0B-04EB-DBDE4E2D1F7E}"/>
              </a:ext>
            </a:extLst>
          </p:cNvPr>
          <p:cNvSpPr txBox="1"/>
          <p:nvPr/>
        </p:nvSpPr>
        <p:spPr>
          <a:xfrm>
            <a:off x="4663438" y="6951908"/>
            <a:ext cx="1591059" cy="276999"/>
          </a:xfrm>
          <a:prstGeom prst="rect">
            <a:avLst/>
          </a:prstGeom>
          <a:solidFill>
            <a:schemeClr val="bg1"/>
          </a:solidFill>
          <a:ln>
            <a:solidFill>
              <a:schemeClr val="tx1"/>
            </a:solidFill>
          </a:ln>
        </p:spPr>
        <p:txBody>
          <a:bodyPr wrap="square" rtlCol="0">
            <a:spAutoFit/>
          </a:bodyPr>
          <a:lstStyle/>
          <a:p>
            <a:r>
              <a:rPr lang="en-GB" sz="1200" dirty="0"/>
              <a:t>Shiny, light</a:t>
            </a:r>
          </a:p>
        </p:txBody>
      </p:sp>
      <p:sp>
        <p:nvSpPr>
          <p:cNvPr id="14" name="TextBox 13">
            <a:extLst>
              <a:ext uri="{FF2B5EF4-FFF2-40B4-BE49-F238E27FC236}">
                <a16:creationId xmlns:a16="http://schemas.microsoft.com/office/drawing/2014/main" id="{F6366FF9-2C18-E8EE-76CA-B2899D7D4029}"/>
              </a:ext>
            </a:extLst>
          </p:cNvPr>
          <p:cNvSpPr txBox="1"/>
          <p:nvPr/>
        </p:nvSpPr>
        <p:spPr>
          <a:xfrm>
            <a:off x="2559552" y="3598407"/>
            <a:ext cx="3476250" cy="461665"/>
          </a:xfrm>
          <a:prstGeom prst="rect">
            <a:avLst/>
          </a:prstGeom>
          <a:solidFill>
            <a:schemeClr val="bg1"/>
          </a:solidFill>
          <a:ln>
            <a:solidFill>
              <a:schemeClr val="tx1"/>
            </a:solidFill>
          </a:ln>
        </p:spPr>
        <p:txBody>
          <a:bodyPr wrap="square" rtlCol="0">
            <a:spAutoFit/>
          </a:bodyPr>
          <a:lstStyle/>
          <a:p>
            <a:r>
              <a:rPr lang="en-GB" sz="1200" dirty="0"/>
              <a:t>Absorb more infra red radiation – to transform to electrical energy store</a:t>
            </a:r>
          </a:p>
        </p:txBody>
      </p:sp>
      <p:sp>
        <p:nvSpPr>
          <p:cNvPr id="15" name="TextBox 14">
            <a:extLst>
              <a:ext uri="{FF2B5EF4-FFF2-40B4-BE49-F238E27FC236}">
                <a16:creationId xmlns:a16="http://schemas.microsoft.com/office/drawing/2014/main" id="{C573913A-D8D6-47B9-5AF5-5C64FC02AB91}"/>
              </a:ext>
            </a:extLst>
          </p:cNvPr>
          <p:cNvSpPr txBox="1"/>
          <p:nvPr/>
        </p:nvSpPr>
        <p:spPr>
          <a:xfrm>
            <a:off x="2034536" y="4414043"/>
            <a:ext cx="4219961" cy="276999"/>
          </a:xfrm>
          <a:prstGeom prst="rect">
            <a:avLst/>
          </a:prstGeom>
          <a:solidFill>
            <a:schemeClr val="bg1"/>
          </a:solidFill>
          <a:ln>
            <a:solidFill>
              <a:schemeClr val="tx1"/>
            </a:solidFill>
          </a:ln>
        </p:spPr>
        <p:txBody>
          <a:bodyPr wrap="square" rtlCol="0">
            <a:spAutoFit/>
          </a:bodyPr>
          <a:lstStyle/>
          <a:p>
            <a:r>
              <a:rPr lang="en-GB" sz="1200" dirty="0"/>
              <a:t>Infra red, visible light, ultraviolet radiation</a:t>
            </a:r>
          </a:p>
        </p:txBody>
      </p:sp>
    </p:spTree>
    <p:extLst>
      <p:ext uri="{BB962C8B-B14F-4D97-AF65-F5344CB8AC3E}">
        <p14:creationId xmlns:p14="http://schemas.microsoft.com/office/powerpoint/2010/main" val="1019989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  Wrong answers – Perfect black bodies and radiation</a:t>
            </a:r>
          </a:p>
          <a:p>
            <a:pPr marL="171450" indent="-171450">
              <a:lnSpc>
                <a:spcPct val="150000"/>
              </a:lnSpc>
              <a:buFont typeface="Arial" panose="020B0604020202020204" pitchFamily="34" charset="0"/>
              <a:buChar char="•"/>
            </a:pPr>
            <a:r>
              <a:rPr lang="en-GB" sz="1200" dirty="0">
                <a:solidFill>
                  <a:schemeClr val="tx1"/>
                </a:solidFill>
              </a:rPr>
              <a:t>Read the passage below. There are 20 scientific detail mistakes. Underline </a:t>
            </a:r>
            <a:r>
              <a:rPr lang="en-GB" sz="1200" b="1" u="sng" dirty="0">
                <a:solidFill>
                  <a:schemeClr val="tx1"/>
                </a:solidFill>
              </a:rPr>
              <a:t>incorrect</a:t>
            </a:r>
            <a:r>
              <a:rPr lang="en-GB" sz="1200" dirty="0">
                <a:solidFill>
                  <a:schemeClr val="tx1"/>
                </a:solidFill>
              </a:rPr>
              <a:t> words/phrases, and correct them.</a:t>
            </a:r>
          </a:p>
          <a:p>
            <a:pPr algn="ctr"/>
            <a:endParaRPr lang="en-GB" sz="1200" dirty="0">
              <a:solidFill>
                <a:schemeClr val="tx1"/>
              </a:solidFill>
            </a:endParaRPr>
          </a:p>
          <a:p>
            <a:pPr>
              <a:lnSpc>
                <a:spcPct val="150000"/>
              </a:lnSpc>
            </a:pPr>
            <a:r>
              <a:rPr lang="en-GB" sz="1200" dirty="0">
                <a:solidFill>
                  <a:schemeClr val="tx1"/>
                </a:solidFill>
              </a:rPr>
              <a:t>A</a:t>
            </a:r>
            <a:r>
              <a:rPr lang="en-GB" sz="1200" b="0" dirty="0">
                <a:solidFill>
                  <a:schemeClr val="tx1"/>
                </a:solidFill>
                <a:effectLst/>
              </a:rPr>
              <a:t>ll objects emit electromagnetic radiation over a range of wavelengths. </a:t>
            </a:r>
            <a:r>
              <a:rPr lang="en-GB" sz="1200" b="0" i="0" dirty="0">
                <a:solidFill>
                  <a:schemeClr val="tx1"/>
                </a:solidFill>
                <a:effectLst/>
              </a:rPr>
              <a:t>The </a:t>
            </a:r>
            <a:r>
              <a:rPr lang="en-GB" sz="1200" i="0" dirty="0">
                <a:solidFill>
                  <a:schemeClr val="tx1"/>
                </a:solidFill>
                <a:effectLst/>
              </a:rPr>
              <a:t>cooler</a:t>
            </a:r>
            <a:r>
              <a:rPr lang="en-GB" sz="1200" b="0" i="0" dirty="0">
                <a:solidFill>
                  <a:schemeClr val="tx1"/>
                </a:solidFill>
                <a:effectLst/>
              </a:rPr>
              <a:t> object, the more  infrared radiation it radiates in a given time whilst </a:t>
            </a:r>
            <a:r>
              <a:rPr lang="en-GB" sz="1200" b="0" dirty="0">
                <a:solidFill>
                  <a:schemeClr val="tx1"/>
                </a:solidFill>
                <a:effectLst/>
              </a:rPr>
              <a:t>a hotter object radiates less</a:t>
            </a:r>
            <a:r>
              <a:rPr lang="en-GB" sz="1200" b="0" i="0" dirty="0">
                <a:solidFill>
                  <a:srgbClr val="FF0000"/>
                </a:solidFill>
                <a:effectLst/>
                <a:latin typeface="__Plus_Jakarta_Sans_23faeb"/>
              </a:rPr>
              <a:t>. </a:t>
            </a:r>
            <a:r>
              <a:rPr lang="en-GB" sz="1200" b="0" i="0" dirty="0">
                <a:solidFill>
                  <a:schemeClr val="tx1"/>
                </a:solidFill>
                <a:effectLst/>
              </a:rPr>
              <a:t>At thermodynamic equilibrium, the rate at which an object absorbs radiation is more than the rate at which it emits it. A perfect absorber emits all electromagnetic radiation incident on it; such an object is called a </a:t>
            </a:r>
            <a:r>
              <a:rPr lang="en-GB" sz="1200" b="0" i="0" dirty="0" err="1">
                <a:solidFill>
                  <a:schemeClr val="tx1"/>
                </a:solidFill>
                <a:effectLst/>
              </a:rPr>
              <a:t>whitebody</a:t>
            </a:r>
            <a:r>
              <a:rPr lang="en-GB" sz="1200" b="0" i="0" dirty="0">
                <a:solidFill>
                  <a:schemeClr val="tx1"/>
                </a:solidFill>
                <a:effectLst/>
              </a:rPr>
              <a:t>. An object that absorbs all of the radiation incident on it and does not reflect or transmit any radiation is called a faulty black body. Since a good absorber is also a good emitter, a perfect black body would be the worst possible emitter too. As a result, an object which perfectly absorbs all radiation will be white. This is because the colour black is what is seen when all colours from the visible light spectrum are reflected. The </a:t>
            </a:r>
            <a:r>
              <a:rPr lang="en-GB" sz="1200" dirty="0">
                <a:solidFill>
                  <a:schemeClr val="tx1"/>
                </a:solidFill>
              </a:rPr>
              <a:t>colour </a:t>
            </a:r>
            <a:r>
              <a:rPr lang="en-GB" sz="1200" b="0" i="0" dirty="0">
                <a:solidFill>
                  <a:schemeClr val="tx1"/>
                </a:solidFill>
                <a:effectLst/>
              </a:rPr>
              <a:t>of a body is linked to the balance between the amounts of radiation absorbed and emitted. If the rate of absorption is lower than the rate of emission, then the objects temperature is constant. If absorption &amp; emission rates are equal ,then the temperature will be fall but if absorption is less than the rate of emission, then temperature is increasing.</a:t>
            </a:r>
          </a:p>
          <a:p>
            <a:pPr algn="l"/>
            <a:endParaRPr lang="en-GB" sz="1200" dirty="0">
              <a:solidFill>
                <a:schemeClr val="tx1"/>
              </a:solidFill>
              <a:latin typeface="__Plus_Jakarta_Sans_23faeb"/>
            </a:endParaRPr>
          </a:p>
          <a:p>
            <a:pPr algn="l">
              <a:lnSpc>
                <a:spcPct val="150000"/>
              </a:lnSpc>
            </a:pPr>
            <a:r>
              <a:rPr lang="en-GB" sz="1200" b="0" i="0" dirty="0">
                <a:solidFill>
                  <a:schemeClr val="tx1"/>
                </a:solidFill>
                <a:effectLst/>
              </a:rPr>
              <a:t>The temperature of the Earth depends on many factors including the concentration of greenhouse gases such as oxygen, nitrogen and carbon dioxide. The Earth’s temperature also depends on the rates at which light radiation and  infrared radiation  are absorbed and emitted by the Earth’s core and atmosphere. When visible light and infrared radiation are emitted by the surface of the Earth, the surface gets hotter. The Earth also radiates lower frequency infrared radiation. Some of this infrared radiation is transmitted through the atmosphere back out into space, and some is absorbed by water vapour in the atmosphere. The greenhouse gases take in infrared radiation in all directions – some out into space and some back towards Earth, which is then reabsorbed.</a:t>
            </a:r>
          </a:p>
          <a:p>
            <a:pPr algn="l">
              <a:buFont typeface="Arial" panose="020B0604020202020204" pitchFamily="34" charset="0"/>
              <a:buChar char="•"/>
            </a:pPr>
            <a:endParaRPr lang="en-GB" sz="1200" b="0" i="0" dirty="0">
              <a:solidFill>
                <a:srgbClr val="FF0000"/>
              </a:solidFill>
              <a:effectLst/>
              <a:latin typeface="__Plus_Jakarta_Sans_23faeb"/>
            </a:endParaRPr>
          </a:p>
        </p:txBody>
      </p:sp>
      <p:sp>
        <p:nvSpPr>
          <p:cNvPr id="3" name="TextBox 2">
            <a:extLst>
              <a:ext uri="{FF2B5EF4-FFF2-40B4-BE49-F238E27FC236}">
                <a16:creationId xmlns:a16="http://schemas.microsoft.com/office/drawing/2014/main" id="{54137D95-E0D8-FFAC-69AE-75A4D7378F5F}"/>
              </a:ext>
            </a:extLst>
          </p:cNvPr>
          <p:cNvSpPr txBox="1"/>
          <p:nvPr/>
        </p:nvSpPr>
        <p:spPr>
          <a:xfrm>
            <a:off x="408485" y="2302128"/>
            <a:ext cx="6205621" cy="6434710"/>
          </a:xfrm>
          <a:prstGeom prst="rect">
            <a:avLst/>
          </a:prstGeom>
          <a:solidFill>
            <a:schemeClr val="bg1"/>
          </a:solidFill>
          <a:ln>
            <a:solidFill>
              <a:schemeClr val="tx1"/>
            </a:solidFill>
          </a:ln>
        </p:spPr>
        <p:txBody>
          <a:bodyPr wrap="square" rtlCol="0">
            <a:spAutoFit/>
          </a:bodyPr>
          <a:lstStyle/>
          <a:p>
            <a:pPr>
              <a:lnSpc>
                <a:spcPct val="150000"/>
              </a:lnSpc>
            </a:pPr>
            <a:r>
              <a:rPr lang="en-GB" sz="1200" dirty="0">
                <a:solidFill>
                  <a:schemeClr val="tx1"/>
                </a:solidFill>
              </a:rPr>
              <a:t>All objects emit electromagnetic radiation over a range of wavelengths. The </a:t>
            </a:r>
            <a:r>
              <a:rPr lang="en-GB" sz="1200" b="1" u="sng" dirty="0">
                <a:solidFill>
                  <a:schemeClr val="tx1"/>
                </a:solidFill>
              </a:rPr>
              <a:t>hotter </a:t>
            </a:r>
            <a:r>
              <a:rPr lang="en-GB" sz="1200" dirty="0">
                <a:solidFill>
                  <a:schemeClr val="tx1"/>
                </a:solidFill>
              </a:rPr>
              <a:t>object, the more  infrared radiation it radiates in a given time whilst a </a:t>
            </a:r>
            <a:r>
              <a:rPr lang="en-GB" sz="1200" b="1" u="sng" dirty="0">
                <a:solidFill>
                  <a:schemeClr val="tx1"/>
                </a:solidFill>
              </a:rPr>
              <a:t>cooler </a:t>
            </a:r>
            <a:r>
              <a:rPr lang="en-GB" sz="1200" dirty="0">
                <a:solidFill>
                  <a:schemeClr val="tx1"/>
                </a:solidFill>
              </a:rPr>
              <a:t>object radiates less. At thermodynamic equilibrium, the rate at which an object absorbs radiation </a:t>
            </a:r>
            <a:r>
              <a:rPr lang="en-GB" sz="1200" b="1" u="sng" dirty="0">
                <a:solidFill>
                  <a:schemeClr val="tx1"/>
                </a:solidFill>
              </a:rPr>
              <a:t>is the same as </a:t>
            </a:r>
            <a:r>
              <a:rPr lang="en-GB" sz="1200" dirty="0">
                <a:solidFill>
                  <a:schemeClr val="tx1"/>
                </a:solidFill>
              </a:rPr>
              <a:t>the rate at which it emits it. A perfect absorber </a:t>
            </a:r>
            <a:r>
              <a:rPr lang="en-GB" sz="1200" b="1" u="sng" dirty="0">
                <a:solidFill>
                  <a:schemeClr val="tx1"/>
                </a:solidFill>
              </a:rPr>
              <a:t>absorbs </a:t>
            </a:r>
            <a:r>
              <a:rPr lang="en-GB" sz="1200" dirty="0">
                <a:solidFill>
                  <a:schemeClr val="tx1"/>
                </a:solidFill>
              </a:rPr>
              <a:t>all electromagnetic radiation incident on it; such an object is called a </a:t>
            </a:r>
            <a:r>
              <a:rPr lang="en-GB" sz="1200" b="1" u="sng" dirty="0">
                <a:solidFill>
                  <a:schemeClr val="tx1"/>
                </a:solidFill>
              </a:rPr>
              <a:t>blackbody</a:t>
            </a:r>
            <a:r>
              <a:rPr lang="en-GB" sz="1200" dirty="0">
                <a:solidFill>
                  <a:schemeClr val="tx1"/>
                </a:solidFill>
              </a:rPr>
              <a:t>. An object that absorbs all of the radiation incident on it and does not reflect or transmit any radiation is called a </a:t>
            </a:r>
            <a:r>
              <a:rPr lang="en-GB" sz="1200" b="1" u="sng" dirty="0">
                <a:solidFill>
                  <a:schemeClr val="tx1"/>
                </a:solidFill>
              </a:rPr>
              <a:t>perfect</a:t>
            </a:r>
            <a:r>
              <a:rPr lang="en-GB" sz="1200" dirty="0">
                <a:solidFill>
                  <a:schemeClr val="tx1"/>
                </a:solidFill>
              </a:rPr>
              <a:t> black body. Since a good absorber is also a good emitter, a perfect black body would be the </a:t>
            </a:r>
            <a:r>
              <a:rPr lang="en-GB" sz="1200" b="1" u="sng" dirty="0">
                <a:solidFill>
                  <a:schemeClr val="tx1"/>
                </a:solidFill>
              </a:rPr>
              <a:t>best possible </a:t>
            </a:r>
            <a:r>
              <a:rPr lang="en-GB" sz="1200" dirty="0">
                <a:solidFill>
                  <a:schemeClr val="tx1"/>
                </a:solidFill>
              </a:rPr>
              <a:t>emitter too. As a result, an object which perfectly absorbs all radiation will be </a:t>
            </a:r>
            <a:r>
              <a:rPr lang="en-GB" sz="1200" b="1" u="sng" dirty="0">
                <a:solidFill>
                  <a:schemeClr val="tx1"/>
                </a:solidFill>
              </a:rPr>
              <a:t>black</a:t>
            </a:r>
            <a:r>
              <a:rPr lang="en-GB" sz="1200" dirty="0">
                <a:solidFill>
                  <a:schemeClr val="tx1"/>
                </a:solidFill>
              </a:rPr>
              <a:t>. This is because the colour black is what is seen when all colours from the visible light spectrum are </a:t>
            </a:r>
            <a:r>
              <a:rPr lang="en-GB" sz="1200" b="1" u="sng" dirty="0">
                <a:solidFill>
                  <a:schemeClr val="tx1"/>
                </a:solidFill>
              </a:rPr>
              <a:t>absorbed</a:t>
            </a:r>
            <a:r>
              <a:rPr lang="en-GB" sz="1200" dirty="0">
                <a:solidFill>
                  <a:schemeClr val="tx1"/>
                </a:solidFill>
              </a:rPr>
              <a:t>. The </a:t>
            </a:r>
            <a:r>
              <a:rPr lang="en-GB" sz="1200" b="1" u="sng" dirty="0">
                <a:solidFill>
                  <a:schemeClr val="tx1"/>
                </a:solidFill>
              </a:rPr>
              <a:t>temperature </a:t>
            </a:r>
            <a:r>
              <a:rPr lang="en-GB" sz="1200" dirty="0">
                <a:solidFill>
                  <a:schemeClr val="tx1"/>
                </a:solidFill>
              </a:rPr>
              <a:t>of a body is linked to the balance between the amounts of radiation absorbed and emitted. If the rate of absorption is </a:t>
            </a:r>
            <a:r>
              <a:rPr lang="en-GB" sz="1200" b="1" u="sng" dirty="0">
                <a:solidFill>
                  <a:schemeClr val="tx1"/>
                </a:solidFill>
              </a:rPr>
              <a:t>greater</a:t>
            </a:r>
            <a:r>
              <a:rPr lang="en-GB" sz="1200" dirty="0">
                <a:solidFill>
                  <a:schemeClr val="tx1"/>
                </a:solidFill>
              </a:rPr>
              <a:t> than the rate of emission, then the objects temperature is </a:t>
            </a:r>
            <a:r>
              <a:rPr lang="en-GB" sz="1200" b="1" u="sng" dirty="0">
                <a:solidFill>
                  <a:schemeClr val="tx1"/>
                </a:solidFill>
              </a:rPr>
              <a:t>Increasing</a:t>
            </a:r>
            <a:r>
              <a:rPr lang="en-GB" sz="1200" dirty="0">
                <a:solidFill>
                  <a:schemeClr val="tx1"/>
                </a:solidFill>
              </a:rPr>
              <a:t>. If absorption &amp; emission rates are equal ,then the temperature will </a:t>
            </a:r>
            <a:r>
              <a:rPr lang="en-GB" sz="1200" b="1" u="sng" dirty="0">
                <a:solidFill>
                  <a:schemeClr val="tx1"/>
                </a:solidFill>
              </a:rPr>
              <a:t>be constant </a:t>
            </a:r>
            <a:r>
              <a:rPr lang="en-GB" sz="1200" dirty="0">
                <a:solidFill>
                  <a:schemeClr val="tx1"/>
                </a:solidFill>
              </a:rPr>
              <a:t>but if absorption is less than the rate of emission, then temperature is </a:t>
            </a:r>
            <a:r>
              <a:rPr lang="en-GB" sz="1200" b="1" u="sng" dirty="0">
                <a:solidFill>
                  <a:schemeClr val="tx1"/>
                </a:solidFill>
              </a:rPr>
              <a:t>decreasing</a:t>
            </a:r>
            <a:r>
              <a:rPr lang="en-GB" sz="1200" dirty="0">
                <a:solidFill>
                  <a:schemeClr val="tx1"/>
                </a:solidFill>
              </a:rPr>
              <a:t>.</a:t>
            </a:r>
          </a:p>
          <a:p>
            <a:pPr>
              <a:lnSpc>
                <a:spcPct val="150000"/>
              </a:lnSpc>
            </a:pPr>
            <a:endParaRPr lang="en-GB" sz="1200" dirty="0">
              <a:solidFill>
                <a:schemeClr val="tx1"/>
              </a:solidFill>
            </a:endParaRPr>
          </a:p>
          <a:p>
            <a:pPr>
              <a:lnSpc>
                <a:spcPct val="150000"/>
              </a:lnSpc>
            </a:pPr>
            <a:r>
              <a:rPr lang="en-GB" sz="1200" dirty="0">
                <a:solidFill>
                  <a:schemeClr val="tx1"/>
                </a:solidFill>
              </a:rPr>
              <a:t>The temperature of the Earth depends on many factors including the concentration of greenhouse gases such as </a:t>
            </a:r>
            <a:r>
              <a:rPr lang="en-GB" sz="1200" b="1" u="sng" dirty="0">
                <a:solidFill>
                  <a:schemeClr val="tx1"/>
                </a:solidFill>
              </a:rPr>
              <a:t>water vapour</a:t>
            </a:r>
            <a:r>
              <a:rPr lang="en-GB" sz="1200" dirty="0">
                <a:solidFill>
                  <a:schemeClr val="tx1"/>
                </a:solidFill>
              </a:rPr>
              <a:t>, </a:t>
            </a:r>
            <a:r>
              <a:rPr lang="en-GB" sz="1200" b="1" u="sng" dirty="0">
                <a:solidFill>
                  <a:schemeClr val="tx1"/>
                </a:solidFill>
              </a:rPr>
              <a:t>methane</a:t>
            </a:r>
            <a:r>
              <a:rPr lang="en-GB" sz="1200" dirty="0">
                <a:solidFill>
                  <a:schemeClr val="tx1"/>
                </a:solidFill>
              </a:rPr>
              <a:t> and carbon dioxide. The Earth’s temperature also depends on the rates at which light radiation and  infrared radiation  are absorbed and emitted by the Earth’s </a:t>
            </a:r>
            <a:r>
              <a:rPr lang="en-GB" sz="1200" b="1" u="sng" dirty="0">
                <a:solidFill>
                  <a:schemeClr val="tx1"/>
                </a:solidFill>
              </a:rPr>
              <a:t>surface</a:t>
            </a:r>
            <a:r>
              <a:rPr lang="en-GB" sz="1200" dirty="0">
                <a:solidFill>
                  <a:schemeClr val="tx1"/>
                </a:solidFill>
              </a:rPr>
              <a:t> and atmosphere. When visible light and infrared radiation are </a:t>
            </a:r>
            <a:r>
              <a:rPr lang="en-GB" sz="1200" b="1" u="sng" dirty="0">
                <a:solidFill>
                  <a:schemeClr val="tx1"/>
                </a:solidFill>
                <a:effectLst>
                  <a:outerShdw blurRad="38100" dist="38100" dir="2700000" algn="tl">
                    <a:srgbClr val="000000">
                      <a:alpha val="43137"/>
                    </a:srgbClr>
                  </a:outerShdw>
                </a:effectLst>
              </a:rPr>
              <a:t>absorbed</a:t>
            </a:r>
            <a:r>
              <a:rPr lang="en-GB" sz="1200" dirty="0">
                <a:solidFill>
                  <a:schemeClr val="tx1"/>
                </a:solidFill>
              </a:rPr>
              <a:t> by the surface of the Earth, the surface gets hotter. The Earth also radiates lower frequency infrared radiation. Some of this infrared radiation is transmitted through the atmosphere out into space, and some is absorbed by </a:t>
            </a:r>
            <a:r>
              <a:rPr lang="en-GB" sz="1200" b="1" u="sng" dirty="0">
                <a:solidFill>
                  <a:schemeClr val="tx1"/>
                </a:solidFill>
              </a:rPr>
              <a:t>greenhouse gases </a:t>
            </a:r>
            <a:r>
              <a:rPr lang="en-GB" sz="1200" dirty="0">
                <a:solidFill>
                  <a:schemeClr val="tx1"/>
                </a:solidFill>
              </a:rPr>
              <a:t>in the atmosphere. The greenhouse gases </a:t>
            </a:r>
            <a:r>
              <a:rPr lang="en-GB" sz="1200" b="1" u="sng" dirty="0">
                <a:solidFill>
                  <a:schemeClr val="tx1"/>
                </a:solidFill>
              </a:rPr>
              <a:t>emit</a:t>
            </a:r>
            <a:r>
              <a:rPr lang="en-GB" sz="1200" dirty="0">
                <a:solidFill>
                  <a:schemeClr val="tx1"/>
                </a:solidFill>
              </a:rPr>
              <a:t> infrared radiation in all directions – some out into space and some back towards Earth, which is then reabsorbed.</a:t>
            </a:r>
          </a:p>
        </p:txBody>
      </p:sp>
    </p:spTree>
    <p:extLst>
      <p:ext uri="{BB962C8B-B14F-4D97-AF65-F5344CB8AC3E}">
        <p14:creationId xmlns:p14="http://schemas.microsoft.com/office/powerpoint/2010/main" val="4053540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 – Black bodies and infra red radiation</a:t>
            </a:r>
          </a:p>
          <a:p>
            <a:pPr>
              <a:lnSpc>
                <a:spcPct val="150000"/>
              </a:lnSpc>
            </a:pPr>
            <a:endParaRPr lang="en-GB" sz="1200" dirty="0">
              <a:solidFill>
                <a:schemeClr val="tx1"/>
              </a:solidFill>
            </a:endParaRPr>
          </a:p>
          <a:p>
            <a:pPr>
              <a:lnSpc>
                <a:spcPct val="150000"/>
              </a:lnSpc>
            </a:pPr>
            <a:r>
              <a:rPr lang="en-GB" sz="1200" dirty="0">
                <a:solidFill>
                  <a:schemeClr val="tx1"/>
                </a:solidFill>
              </a:rPr>
              <a:t>I DO: How would the temperature of an object be affected if it didn’t absorb or emit infrared radiation?</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r>
              <a:rPr lang="en-GB" sz="1200" dirty="0">
                <a:solidFill>
                  <a:schemeClr val="tx1"/>
                </a:solidFill>
              </a:rPr>
              <a:t>WE DO: How would the temperature of an object be affected if it didn’t have a light colour?</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YOU DO: How would the temperature of an object be affected if it didn’t emit radiation?</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an object be affected if it didn’t absorb radiation?</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a black body be affected if it wasn’t black?</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infra red radiation detected from Leslie’s Cube be affected if you didn’t maintain a constant gap between detector and cube?</a:t>
            </a:r>
          </a:p>
          <a:p>
            <a:pPr>
              <a:lnSpc>
                <a:spcPct val="150000"/>
              </a:lnSpc>
            </a:pPr>
            <a:r>
              <a:rPr lang="en-GB" sz="1200" dirty="0">
                <a:solidFill>
                  <a:schemeClr val="tx1"/>
                </a:solidFill>
              </a:rPr>
              <a:t>……………………………………………………………………………………………………………………………………………………………..</a:t>
            </a:r>
          </a:p>
          <a:p>
            <a:pPr>
              <a:lnSpc>
                <a:spcPct val="150000"/>
              </a:lnSpc>
            </a:pPr>
            <a:r>
              <a:rPr lang="en-GB" sz="1200" dirty="0">
                <a:solidFill>
                  <a:schemeClr val="tx1"/>
                </a:solidFill>
              </a:rPr>
              <a:t>YOU DO: How would the temperature of the earth be affected if greenhouse gases didn’t exist in the atmosphere?</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7F1D0B02-1BC8-F2F7-BB41-BA4B1C4957DE}"/>
              </a:ext>
            </a:extLst>
          </p:cNvPr>
          <p:cNvSpPr txBox="1"/>
          <p:nvPr/>
        </p:nvSpPr>
        <p:spPr>
          <a:xfrm>
            <a:off x="457199" y="1167746"/>
            <a:ext cx="2523745" cy="276999"/>
          </a:xfrm>
          <a:prstGeom prst="rect">
            <a:avLst/>
          </a:prstGeom>
          <a:solidFill>
            <a:schemeClr val="bg1"/>
          </a:solidFill>
          <a:ln>
            <a:solidFill>
              <a:schemeClr val="tx1"/>
            </a:solidFill>
          </a:ln>
        </p:spPr>
        <p:txBody>
          <a:bodyPr wrap="square" rtlCol="0">
            <a:spAutoFit/>
          </a:bodyPr>
          <a:lstStyle/>
          <a:p>
            <a:r>
              <a:rPr lang="en-GB" sz="1200" dirty="0"/>
              <a:t>Temperature would be constant</a:t>
            </a:r>
          </a:p>
        </p:txBody>
      </p:sp>
      <p:sp>
        <p:nvSpPr>
          <p:cNvPr id="3" name="TextBox 2">
            <a:extLst>
              <a:ext uri="{FF2B5EF4-FFF2-40B4-BE49-F238E27FC236}">
                <a16:creationId xmlns:a16="http://schemas.microsoft.com/office/drawing/2014/main" id="{0A6E5699-F28F-05B4-FF12-8E687B7B48B9}"/>
              </a:ext>
            </a:extLst>
          </p:cNvPr>
          <p:cNvSpPr txBox="1"/>
          <p:nvPr/>
        </p:nvSpPr>
        <p:spPr>
          <a:xfrm>
            <a:off x="2203701" y="2220686"/>
            <a:ext cx="2121409" cy="276999"/>
          </a:xfrm>
          <a:prstGeom prst="rect">
            <a:avLst/>
          </a:prstGeom>
          <a:solidFill>
            <a:schemeClr val="bg1"/>
          </a:solidFill>
          <a:ln>
            <a:solidFill>
              <a:schemeClr val="tx1"/>
            </a:solidFill>
          </a:ln>
        </p:spPr>
        <p:txBody>
          <a:bodyPr wrap="square" rtlCol="0">
            <a:spAutoFit/>
          </a:bodyPr>
          <a:lstStyle/>
          <a:p>
            <a:r>
              <a:rPr lang="en-GB" sz="1200" dirty="0"/>
              <a:t>Temperature would increase</a:t>
            </a:r>
          </a:p>
        </p:txBody>
      </p:sp>
      <p:sp>
        <p:nvSpPr>
          <p:cNvPr id="5" name="TextBox 4">
            <a:extLst>
              <a:ext uri="{FF2B5EF4-FFF2-40B4-BE49-F238E27FC236}">
                <a16:creationId xmlns:a16="http://schemas.microsoft.com/office/drawing/2014/main" id="{F0449A94-FA18-6B48-039F-6AA4D0B19608}"/>
              </a:ext>
            </a:extLst>
          </p:cNvPr>
          <p:cNvSpPr txBox="1"/>
          <p:nvPr/>
        </p:nvSpPr>
        <p:spPr>
          <a:xfrm>
            <a:off x="3837431" y="4389108"/>
            <a:ext cx="2450596" cy="276999"/>
          </a:xfrm>
          <a:prstGeom prst="rect">
            <a:avLst/>
          </a:prstGeom>
          <a:solidFill>
            <a:schemeClr val="bg1"/>
          </a:solidFill>
          <a:ln>
            <a:solidFill>
              <a:schemeClr val="tx1"/>
            </a:solidFill>
          </a:ln>
        </p:spPr>
        <p:txBody>
          <a:bodyPr wrap="square" rtlCol="0">
            <a:spAutoFit/>
          </a:bodyPr>
          <a:lstStyle/>
          <a:p>
            <a:r>
              <a:rPr lang="en-GB" sz="1200" dirty="0"/>
              <a:t>Temperature would change</a:t>
            </a:r>
          </a:p>
        </p:txBody>
      </p:sp>
      <p:sp>
        <p:nvSpPr>
          <p:cNvPr id="6" name="TextBox 5">
            <a:extLst>
              <a:ext uri="{FF2B5EF4-FFF2-40B4-BE49-F238E27FC236}">
                <a16:creationId xmlns:a16="http://schemas.microsoft.com/office/drawing/2014/main" id="{4DCABDFA-A819-3B24-15FF-C00F2927CCB5}"/>
              </a:ext>
            </a:extLst>
          </p:cNvPr>
          <p:cNvSpPr txBox="1"/>
          <p:nvPr/>
        </p:nvSpPr>
        <p:spPr>
          <a:xfrm>
            <a:off x="3198871" y="5156616"/>
            <a:ext cx="2791969" cy="276999"/>
          </a:xfrm>
          <a:prstGeom prst="rect">
            <a:avLst/>
          </a:prstGeom>
          <a:solidFill>
            <a:schemeClr val="bg1"/>
          </a:solidFill>
          <a:ln>
            <a:solidFill>
              <a:schemeClr val="tx1"/>
            </a:solidFill>
          </a:ln>
        </p:spPr>
        <p:txBody>
          <a:bodyPr wrap="square" rtlCol="0">
            <a:spAutoFit/>
          </a:bodyPr>
          <a:lstStyle/>
          <a:p>
            <a:r>
              <a:rPr lang="en-GB" sz="1200" dirty="0"/>
              <a:t>Readings would show a random error</a:t>
            </a:r>
          </a:p>
        </p:txBody>
      </p:sp>
      <p:sp>
        <p:nvSpPr>
          <p:cNvPr id="8" name="TextBox 7">
            <a:extLst>
              <a:ext uri="{FF2B5EF4-FFF2-40B4-BE49-F238E27FC236}">
                <a16:creationId xmlns:a16="http://schemas.microsoft.com/office/drawing/2014/main" id="{FCEF77D1-502C-5E7F-9897-CA452679A6B3}"/>
              </a:ext>
            </a:extLst>
          </p:cNvPr>
          <p:cNvSpPr txBox="1"/>
          <p:nvPr/>
        </p:nvSpPr>
        <p:spPr>
          <a:xfrm>
            <a:off x="4279391" y="3235680"/>
            <a:ext cx="2121409" cy="276999"/>
          </a:xfrm>
          <a:prstGeom prst="rect">
            <a:avLst/>
          </a:prstGeom>
          <a:solidFill>
            <a:schemeClr val="bg1"/>
          </a:solidFill>
          <a:ln>
            <a:solidFill>
              <a:schemeClr val="tx1"/>
            </a:solidFill>
          </a:ln>
        </p:spPr>
        <p:txBody>
          <a:bodyPr wrap="square" rtlCol="0">
            <a:spAutoFit/>
          </a:bodyPr>
          <a:lstStyle/>
          <a:p>
            <a:r>
              <a:rPr lang="en-GB" sz="1200" dirty="0"/>
              <a:t>Temperature would increase</a:t>
            </a:r>
          </a:p>
        </p:txBody>
      </p:sp>
      <p:sp>
        <p:nvSpPr>
          <p:cNvPr id="9" name="TextBox 8">
            <a:extLst>
              <a:ext uri="{FF2B5EF4-FFF2-40B4-BE49-F238E27FC236}">
                <a16:creationId xmlns:a16="http://schemas.microsoft.com/office/drawing/2014/main" id="{0AA9871B-41E0-1E2C-3A61-6BA30C0129C3}"/>
              </a:ext>
            </a:extLst>
          </p:cNvPr>
          <p:cNvSpPr txBox="1"/>
          <p:nvPr/>
        </p:nvSpPr>
        <p:spPr>
          <a:xfrm>
            <a:off x="4002024" y="3778832"/>
            <a:ext cx="2121409" cy="276999"/>
          </a:xfrm>
          <a:prstGeom prst="rect">
            <a:avLst/>
          </a:prstGeom>
          <a:solidFill>
            <a:schemeClr val="bg1"/>
          </a:solidFill>
          <a:ln>
            <a:solidFill>
              <a:schemeClr val="tx1"/>
            </a:solidFill>
          </a:ln>
        </p:spPr>
        <p:txBody>
          <a:bodyPr wrap="square" rtlCol="0">
            <a:spAutoFit/>
          </a:bodyPr>
          <a:lstStyle/>
          <a:p>
            <a:r>
              <a:rPr lang="en-GB" sz="1200" dirty="0"/>
              <a:t>Temperature would decrease</a:t>
            </a:r>
          </a:p>
        </p:txBody>
      </p:sp>
      <p:sp>
        <p:nvSpPr>
          <p:cNvPr id="10" name="TextBox 9">
            <a:extLst>
              <a:ext uri="{FF2B5EF4-FFF2-40B4-BE49-F238E27FC236}">
                <a16:creationId xmlns:a16="http://schemas.microsoft.com/office/drawing/2014/main" id="{51487D67-2303-2846-5710-DD27BA6D7F4D}"/>
              </a:ext>
            </a:extLst>
          </p:cNvPr>
          <p:cNvSpPr txBox="1"/>
          <p:nvPr/>
        </p:nvSpPr>
        <p:spPr>
          <a:xfrm>
            <a:off x="1702303" y="5830858"/>
            <a:ext cx="4288537" cy="276999"/>
          </a:xfrm>
          <a:prstGeom prst="rect">
            <a:avLst/>
          </a:prstGeom>
          <a:solidFill>
            <a:schemeClr val="bg1"/>
          </a:solidFill>
          <a:ln>
            <a:solidFill>
              <a:schemeClr val="tx1"/>
            </a:solidFill>
          </a:ln>
        </p:spPr>
        <p:txBody>
          <a:bodyPr wrap="square" rtlCol="0">
            <a:spAutoFit/>
          </a:bodyPr>
          <a:lstStyle/>
          <a:p>
            <a:r>
              <a:rPr lang="en-GB" sz="1200" dirty="0"/>
              <a:t>Temperature would be constant / reduced global warming</a:t>
            </a:r>
          </a:p>
        </p:txBody>
      </p:sp>
    </p:spTree>
    <p:extLst>
      <p:ext uri="{BB962C8B-B14F-4D97-AF65-F5344CB8AC3E}">
        <p14:creationId xmlns:p14="http://schemas.microsoft.com/office/powerpoint/2010/main" val="36183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solidFill>
                            <a:schemeClr val="tx1"/>
                          </a:solidFill>
                        </a:rPr>
                        <a:t>A ray diagram showing how an image forms in a plane mirror.</a:t>
                      </a:r>
                    </a:p>
                    <a:p>
                      <a:pPr>
                        <a:lnSpc>
                          <a:spcPct val="150000"/>
                        </a:lnSpc>
                      </a:pPr>
                      <a:r>
                        <a:rPr lang="en-GB" sz="1200" u="sng" dirty="0">
                          <a:solidFill>
                            <a:schemeClr val="tx1"/>
                          </a:solidFill>
                        </a:rPr>
                        <a:t>Diffuse reflection</a:t>
                      </a:r>
                    </a:p>
                    <a:p>
                      <a:pPr>
                        <a:lnSpc>
                          <a:spcPct val="150000"/>
                        </a:lnSpc>
                      </a:pPr>
                      <a:r>
                        <a:rPr lang="en-GB" sz="1200" b="0" u="none" dirty="0">
                          <a:solidFill>
                            <a:schemeClr val="tx1"/>
                          </a:solidFill>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Diffuse reflection or scattering from a rough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mirror image&#10;&#10;Description automatically generated">
            <a:extLst>
              <a:ext uri="{FF2B5EF4-FFF2-40B4-BE49-F238E27FC236}">
                <a16:creationId xmlns:a16="http://schemas.microsoft.com/office/drawing/2014/main" id="{4749D635-F8A8-1886-1D69-4A87E1391CC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83915" y="554773"/>
            <a:ext cx="5137761" cy="3359305"/>
          </a:xfrm>
          <a:prstGeom prst="rect">
            <a:avLst/>
          </a:prstGeom>
        </p:spPr>
      </p:pic>
      <p:pic>
        <p:nvPicPr>
          <p:cNvPr id="7" name="Picture 6" descr="A diagram of a graph showing the growth of the sun&#10;&#10;Description automatically generated with medium confidence">
            <a:extLst>
              <a:ext uri="{FF2B5EF4-FFF2-40B4-BE49-F238E27FC236}">
                <a16:creationId xmlns:a16="http://schemas.microsoft.com/office/drawing/2014/main" id="{9DBD88B1-302A-1297-C754-B254248EF9C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4088" y="5795210"/>
            <a:ext cx="5535561" cy="1987124"/>
          </a:xfrm>
          <a:prstGeom prst="rect">
            <a:avLst/>
          </a:prstGeom>
        </p:spPr>
      </p:pic>
    </p:spTree>
    <p:extLst>
      <p:ext uri="{BB962C8B-B14F-4D97-AF65-F5344CB8AC3E}">
        <p14:creationId xmlns:p14="http://schemas.microsoft.com/office/powerpoint/2010/main" val="2210325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radiation and the Earths atmosphere</a:t>
            </a:r>
          </a:p>
          <a:p>
            <a:pPr>
              <a:lnSpc>
                <a:spcPct val="150000"/>
              </a:lnSpc>
            </a:pPr>
            <a:r>
              <a:rPr lang="en-GB" sz="1200" dirty="0">
                <a:solidFill>
                  <a:schemeClr val="tx1"/>
                </a:solidFill>
              </a:rPr>
              <a:t>The earth’s temperature depends on the absorption of infrared radiation from the sun and the emission of radiation from the Earth’s surface and atmosphere. What can you remember about the greenhouse effect and global warming?</a:t>
            </a:r>
          </a:p>
          <a:p>
            <a:pPr>
              <a:lnSpc>
                <a:spcPct val="150000"/>
              </a:lnSpc>
            </a:pPr>
            <a:r>
              <a:rPr lang="en-GB" sz="1200" dirty="0">
                <a:solidFill>
                  <a:schemeClr val="tx1"/>
                </a:solidFill>
              </a:rPr>
              <a:t>1. What is meant by the term ‘global warming?</a:t>
            </a:r>
          </a:p>
          <a:p>
            <a:pPr>
              <a:lnSpc>
                <a:spcPct val="150000"/>
              </a:lnSpc>
            </a:pPr>
            <a:r>
              <a:rPr lang="en-GB" sz="1200" dirty="0">
                <a:solidFill>
                  <a:schemeClr val="tx1"/>
                </a:solidFill>
              </a:rPr>
              <a:t>………………………………………………………………………………………………………………………………………………….…..……......…………………………………………………………………………………………………………………………………………….……..………….</a:t>
            </a:r>
          </a:p>
          <a:p>
            <a:pPr>
              <a:lnSpc>
                <a:spcPct val="150000"/>
              </a:lnSpc>
            </a:pPr>
            <a:r>
              <a:rPr lang="en-GB" sz="1200" dirty="0">
                <a:solidFill>
                  <a:schemeClr val="tx1"/>
                </a:solidFill>
              </a:rPr>
              <a:t>2. Name 3 greenhouse gases? ………………………………………………………………………………………………………………………………………………….…..……......…………………………………………………………………………………………………………………………………………….……..………….</a:t>
            </a:r>
          </a:p>
          <a:p>
            <a:pPr>
              <a:lnSpc>
                <a:spcPct val="150000"/>
              </a:lnSpc>
            </a:pPr>
            <a:r>
              <a:rPr lang="en-GB" sz="1200" dirty="0">
                <a:solidFill>
                  <a:schemeClr val="tx1"/>
                </a:solidFill>
              </a:rPr>
              <a:t>3. Suggest 3 ways that carbon dioxide levels are increasing in the Earth’s atmosphere? ………………………………………………………………………………………………………………………………………………….…..……......…………………………………………………………………………………………………………………………………………….……..………….</a:t>
            </a:r>
          </a:p>
          <a:p>
            <a:pPr>
              <a:lnSpc>
                <a:spcPct val="150000"/>
              </a:lnSpc>
            </a:pPr>
            <a:r>
              <a:rPr lang="en-GB" sz="1200" dirty="0">
                <a:solidFill>
                  <a:schemeClr val="tx1"/>
                </a:solidFill>
              </a:rPr>
              <a:t>4.Explain why deforestation increases carbon dioxide levels ………………………………………………………………………………………………………………………………………………….…..……….. …………………………………………………………………………………………………………………………………………….……..………….</a:t>
            </a:r>
          </a:p>
          <a:p>
            <a:pPr>
              <a:lnSpc>
                <a:spcPct val="150000"/>
              </a:lnSpc>
            </a:pPr>
            <a:r>
              <a:rPr lang="en-GB" sz="1200" dirty="0">
                <a:solidFill>
                  <a:schemeClr val="tx1"/>
                </a:solidFill>
              </a:rPr>
              <a:t>5. Explain why burning fossil fuels increases carbon dioxide levels ………………………………………………………………………………………………………………………………………………….…..…….....</a:t>
            </a:r>
          </a:p>
          <a:p>
            <a:pPr>
              <a:lnSpc>
                <a:spcPct val="150000"/>
              </a:lnSpc>
            </a:pPr>
            <a:r>
              <a:rPr lang="en-GB" sz="1200" dirty="0">
                <a:solidFill>
                  <a:schemeClr val="tx1"/>
                </a:solidFill>
              </a:rPr>
              <a:t>………………………………………………………………………………………………………………………………………………….…..……….. 6.Explain what is meant by the term ‘greenhouse effect’?</a:t>
            </a:r>
          </a:p>
          <a:p>
            <a:pPr>
              <a:lnSpc>
                <a:spcPct val="150000"/>
              </a:lnSpc>
            </a:pPr>
            <a:r>
              <a:rPr lang="en-GB" sz="1200" dirty="0">
                <a:solidFill>
                  <a:schemeClr val="tx1"/>
                </a:solidFill>
              </a:rPr>
              <a:t>………………………………………………………………………………………………………………………………………………….…..……….. ………………………………………………………………………………………………………………………………………………….…..……......…………………………………………………………………………………………………………………………………………….……..………….</a:t>
            </a:r>
          </a:p>
          <a:p>
            <a:pPr>
              <a:lnSpc>
                <a:spcPct val="150000"/>
              </a:lnSpc>
            </a:pPr>
            <a:r>
              <a:rPr lang="en-GB" sz="1200" dirty="0">
                <a:solidFill>
                  <a:schemeClr val="tx1"/>
                </a:solidFill>
              </a:rPr>
              <a:t>7. Suggest 2 consequences of global warming ………………………………………………………………………………………………………………………………………………….…..……......…………………………………………………………………………………………………………………………………………….……..………….</a:t>
            </a:r>
          </a:p>
          <a:p>
            <a:pPr>
              <a:lnSpc>
                <a:spcPct val="150000"/>
              </a:lnSpc>
            </a:pPr>
            <a:r>
              <a:rPr lang="en-GB" sz="1200" dirty="0">
                <a:solidFill>
                  <a:schemeClr val="tx1"/>
                </a:solidFill>
              </a:rPr>
              <a:t>8.What is meant by the term ‘carbon footprint’?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Suggest 2 ways to reduce the carbon footprint of a company</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
        <p:nvSpPr>
          <p:cNvPr id="5" name="TextBox 4">
            <a:extLst>
              <a:ext uri="{FF2B5EF4-FFF2-40B4-BE49-F238E27FC236}">
                <a16:creationId xmlns:a16="http://schemas.microsoft.com/office/drawing/2014/main" id="{AF455B21-D19E-4309-BCF5-56BA80402843}"/>
              </a:ext>
            </a:extLst>
          </p:cNvPr>
          <p:cNvSpPr txBox="1"/>
          <p:nvPr/>
        </p:nvSpPr>
        <p:spPr>
          <a:xfrm>
            <a:off x="400484" y="4176764"/>
            <a:ext cx="5943601" cy="276999"/>
          </a:xfrm>
          <a:prstGeom prst="rect">
            <a:avLst/>
          </a:prstGeom>
          <a:solidFill>
            <a:schemeClr val="bg1"/>
          </a:solidFill>
          <a:ln>
            <a:solidFill>
              <a:schemeClr val="tx1"/>
            </a:solidFill>
          </a:ln>
        </p:spPr>
        <p:txBody>
          <a:bodyPr wrap="square" rtlCol="0">
            <a:spAutoFit/>
          </a:bodyPr>
          <a:lstStyle/>
          <a:p>
            <a:r>
              <a:rPr lang="en-GB" sz="1200" dirty="0"/>
              <a:t>Less carbon dioxide absorbed by plants during photosynthesis</a:t>
            </a:r>
          </a:p>
        </p:txBody>
      </p:sp>
      <p:sp>
        <p:nvSpPr>
          <p:cNvPr id="6" name="TextBox 5">
            <a:extLst>
              <a:ext uri="{FF2B5EF4-FFF2-40B4-BE49-F238E27FC236}">
                <a16:creationId xmlns:a16="http://schemas.microsoft.com/office/drawing/2014/main" id="{830BC54B-1319-3B2A-90D8-E395D17AB6A2}"/>
              </a:ext>
            </a:extLst>
          </p:cNvPr>
          <p:cNvSpPr txBox="1"/>
          <p:nvPr/>
        </p:nvSpPr>
        <p:spPr>
          <a:xfrm>
            <a:off x="321032" y="1629115"/>
            <a:ext cx="5943601" cy="276999"/>
          </a:xfrm>
          <a:prstGeom prst="rect">
            <a:avLst/>
          </a:prstGeom>
          <a:solidFill>
            <a:schemeClr val="bg1"/>
          </a:solidFill>
          <a:ln>
            <a:solidFill>
              <a:schemeClr val="tx1"/>
            </a:solidFill>
          </a:ln>
        </p:spPr>
        <p:txBody>
          <a:bodyPr wrap="square" rtlCol="0">
            <a:spAutoFit/>
          </a:bodyPr>
          <a:lstStyle/>
          <a:p>
            <a:r>
              <a:rPr lang="en-GB" sz="1200" dirty="0"/>
              <a:t>The increase in the global temperatures due to increasing greenhouse gases</a:t>
            </a:r>
          </a:p>
        </p:txBody>
      </p:sp>
      <p:sp>
        <p:nvSpPr>
          <p:cNvPr id="7" name="TextBox 6">
            <a:extLst>
              <a:ext uri="{FF2B5EF4-FFF2-40B4-BE49-F238E27FC236}">
                <a16:creationId xmlns:a16="http://schemas.microsoft.com/office/drawing/2014/main" id="{C44987D9-A629-FA31-483A-3D20C5E5A9B8}"/>
              </a:ext>
            </a:extLst>
          </p:cNvPr>
          <p:cNvSpPr txBox="1"/>
          <p:nvPr/>
        </p:nvSpPr>
        <p:spPr>
          <a:xfrm>
            <a:off x="321030" y="3346625"/>
            <a:ext cx="5943601" cy="461665"/>
          </a:xfrm>
          <a:prstGeom prst="rect">
            <a:avLst/>
          </a:prstGeom>
          <a:solidFill>
            <a:schemeClr val="bg1"/>
          </a:solidFill>
          <a:ln>
            <a:solidFill>
              <a:schemeClr val="tx1"/>
            </a:solidFill>
          </a:ln>
        </p:spPr>
        <p:txBody>
          <a:bodyPr wrap="square" rtlCol="0">
            <a:spAutoFit/>
          </a:bodyPr>
          <a:lstStyle/>
          <a:p>
            <a:r>
              <a:rPr lang="en-GB" sz="1200" dirty="0"/>
              <a:t>Burning fossil fuels / deforestation / loss of peat bogs / increasing population/ increased beef consumption / more landfill</a:t>
            </a:r>
          </a:p>
        </p:txBody>
      </p:sp>
      <p:sp>
        <p:nvSpPr>
          <p:cNvPr id="9" name="TextBox 8">
            <a:extLst>
              <a:ext uri="{FF2B5EF4-FFF2-40B4-BE49-F238E27FC236}">
                <a16:creationId xmlns:a16="http://schemas.microsoft.com/office/drawing/2014/main" id="{5A439874-1776-DEF8-C930-F75042BF77E4}"/>
              </a:ext>
            </a:extLst>
          </p:cNvPr>
          <p:cNvSpPr txBox="1"/>
          <p:nvPr/>
        </p:nvSpPr>
        <p:spPr>
          <a:xfrm>
            <a:off x="321029" y="4962392"/>
            <a:ext cx="5943601" cy="276999"/>
          </a:xfrm>
          <a:prstGeom prst="rect">
            <a:avLst/>
          </a:prstGeom>
          <a:solidFill>
            <a:schemeClr val="bg1"/>
          </a:solidFill>
          <a:ln>
            <a:solidFill>
              <a:schemeClr val="tx1"/>
            </a:solidFill>
          </a:ln>
        </p:spPr>
        <p:txBody>
          <a:bodyPr wrap="square" rtlCol="0">
            <a:spAutoFit/>
          </a:bodyPr>
          <a:lstStyle/>
          <a:p>
            <a:r>
              <a:rPr lang="en-GB" sz="1200" dirty="0"/>
              <a:t>Combustion reaction releases CO</a:t>
            </a:r>
            <a:r>
              <a:rPr lang="en-GB" sz="1200" baseline="-25000" dirty="0"/>
              <a:t>2</a:t>
            </a:r>
            <a:r>
              <a:rPr lang="en-GB" sz="1200" dirty="0"/>
              <a:t> + H</a:t>
            </a:r>
            <a:r>
              <a:rPr lang="en-GB" sz="1200" baseline="-25000" dirty="0"/>
              <a:t>2</a:t>
            </a:r>
            <a:r>
              <a:rPr lang="en-GB" sz="1200" dirty="0"/>
              <a:t>O</a:t>
            </a:r>
          </a:p>
        </p:txBody>
      </p:sp>
      <p:sp>
        <p:nvSpPr>
          <p:cNvPr id="10" name="TextBox 9">
            <a:extLst>
              <a:ext uri="{FF2B5EF4-FFF2-40B4-BE49-F238E27FC236}">
                <a16:creationId xmlns:a16="http://schemas.microsoft.com/office/drawing/2014/main" id="{7BF29D22-8BA9-2FFC-E371-EB4FC8B197A3}"/>
              </a:ext>
            </a:extLst>
          </p:cNvPr>
          <p:cNvSpPr txBox="1"/>
          <p:nvPr/>
        </p:nvSpPr>
        <p:spPr>
          <a:xfrm>
            <a:off x="452871" y="5791585"/>
            <a:ext cx="5943601" cy="646331"/>
          </a:xfrm>
          <a:prstGeom prst="rect">
            <a:avLst/>
          </a:prstGeom>
          <a:solidFill>
            <a:schemeClr val="bg1"/>
          </a:solidFill>
          <a:ln>
            <a:solidFill>
              <a:schemeClr val="tx1"/>
            </a:solidFill>
          </a:ln>
        </p:spPr>
        <p:txBody>
          <a:bodyPr wrap="square" rtlCol="0">
            <a:spAutoFit/>
          </a:bodyPr>
          <a:lstStyle/>
          <a:p>
            <a:r>
              <a:rPr lang="en-GB" sz="1200" b="0" i="0" kern="1200" dirty="0">
                <a:solidFill>
                  <a:schemeClr val="tx1"/>
                </a:solidFill>
                <a:effectLst/>
                <a:latin typeface="+mn-lt"/>
                <a:ea typeface="+mn-ea"/>
                <a:cs typeface="+mn-cs"/>
              </a:rPr>
              <a:t>When high frequency infrared radiation are absorbed by the surface of the Earth, the planet’s internal energy  increases and the surface gets hotter. Some is absorbed by greenhouse gases in the atmosphere which is then re-absorbed to the Earth’s surface</a:t>
            </a:r>
            <a:endParaRPr lang="en-GB" sz="1200" dirty="0"/>
          </a:p>
        </p:txBody>
      </p:sp>
      <p:sp>
        <p:nvSpPr>
          <p:cNvPr id="11" name="TextBox 10">
            <a:extLst>
              <a:ext uri="{FF2B5EF4-FFF2-40B4-BE49-F238E27FC236}">
                <a16:creationId xmlns:a16="http://schemas.microsoft.com/office/drawing/2014/main" id="{CAE88BE7-A994-A103-C9E7-7D14F05E3818}"/>
              </a:ext>
            </a:extLst>
          </p:cNvPr>
          <p:cNvSpPr txBox="1"/>
          <p:nvPr/>
        </p:nvSpPr>
        <p:spPr>
          <a:xfrm>
            <a:off x="321031" y="2517065"/>
            <a:ext cx="5943601" cy="276999"/>
          </a:xfrm>
          <a:prstGeom prst="rect">
            <a:avLst/>
          </a:prstGeom>
          <a:solidFill>
            <a:schemeClr val="bg1"/>
          </a:solidFill>
          <a:ln>
            <a:solidFill>
              <a:schemeClr val="tx1"/>
            </a:solidFill>
          </a:ln>
        </p:spPr>
        <p:txBody>
          <a:bodyPr wrap="square" rtlCol="0">
            <a:spAutoFit/>
          </a:bodyPr>
          <a:lstStyle/>
          <a:p>
            <a:r>
              <a:rPr lang="en-GB" sz="1200" dirty="0"/>
              <a:t>Carbon dioxide, methane, water vapour</a:t>
            </a:r>
          </a:p>
        </p:txBody>
      </p:sp>
      <p:sp>
        <p:nvSpPr>
          <p:cNvPr id="12" name="TextBox 11">
            <a:extLst>
              <a:ext uri="{FF2B5EF4-FFF2-40B4-BE49-F238E27FC236}">
                <a16:creationId xmlns:a16="http://schemas.microsoft.com/office/drawing/2014/main" id="{222E4C84-402B-3C5D-451F-5547C44F81B8}"/>
              </a:ext>
            </a:extLst>
          </p:cNvPr>
          <p:cNvSpPr txBox="1"/>
          <p:nvPr/>
        </p:nvSpPr>
        <p:spPr>
          <a:xfrm>
            <a:off x="400483" y="8513307"/>
            <a:ext cx="5943601" cy="276999"/>
          </a:xfrm>
          <a:prstGeom prst="rect">
            <a:avLst/>
          </a:prstGeom>
          <a:solidFill>
            <a:schemeClr val="bg1"/>
          </a:solidFill>
          <a:ln>
            <a:solidFill>
              <a:schemeClr val="tx1"/>
            </a:solidFill>
          </a:ln>
        </p:spPr>
        <p:txBody>
          <a:bodyPr wrap="square" rtlCol="0">
            <a:spAutoFit/>
          </a:bodyPr>
          <a:lstStyle/>
          <a:p>
            <a:r>
              <a:rPr lang="en-GB" sz="1200" dirty="0"/>
              <a:t>Use renewable energy / cut waste/ increase efficiency / use more sustainable processes</a:t>
            </a:r>
          </a:p>
        </p:txBody>
      </p:sp>
      <p:sp>
        <p:nvSpPr>
          <p:cNvPr id="2" name="TextBox 1">
            <a:extLst>
              <a:ext uri="{FF2B5EF4-FFF2-40B4-BE49-F238E27FC236}">
                <a16:creationId xmlns:a16="http://schemas.microsoft.com/office/drawing/2014/main" id="{45B04228-304D-C088-3100-76AE3C411920}"/>
              </a:ext>
            </a:extLst>
          </p:cNvPr>
          <p:cNvSpPr txBox="1"/>
          <p:nvPr/>
        </p:nvSpPr>
        <p:spPr>
          <a:xfrm>
            <a:off x="321027" y="6905711"/>
            <a:ext cx="5943601" cy="461665"/>
          </a:xfrm>
          <a:prstGeom prst="rect">
            <a:avLst/>
          </a:prstGeom>
          <a:solidFill>
            <a:schemeClr val="bg1"/>
          </a:solidFill>
          <a:ln>
            <a:solidFill>
              <a:schemeClr val="tx1"/>
            </a:solidFill>
          </a:ln>
        </p:spPr>
        <p:txBody>
          <a:bodyPr wrap="square" rtlCol="0">
            <a:spAutoFit/>
          </a:bodyPr>
          <a:lstStyle/>
          <a:p>
            <a:r>
              <a:rPr lang="en-GB" sz="1200" dirty="0"/>
              <a:t>Climate change/ melting ice caps/ flooding/ drought/ food shortages / habitat &amp; biodiversity destruction</a:t>
            </a:r>
          </a:p>
        </p:txBody>
      </p:sp>
      <p:sp>
        <p:nvSpPr>
          <p:cNvPr id="3" name="TextBox 2">
            <a:extLst>
              <a:ext uri="{FF2B5EF4-FFF2-40B4-BE49-F238E27FC236}">
                <a16:creationId xmlns:a16="http://schemas.microsoft.com/office/drawing/2014/main" id="{31CB6925-0830-C86B-D8FE-CA384F4D98AB}"/>
              </a:ext>
            </a:extLst>
          </p:cNvPr>
          <p:cNvSpPr txBox="1"/>
          <p:nvPr/>
        </p:nvSpPr>
        <p:spPr>
          <a:xfrm>
            <a:off x="321025" y="7727543"/>
            <a:ext cx="5943601" cy="276999"/>
          </a:xfrm>
          <a:prstGeom prst="rect">
            <a:avLst/>
          </a:prstGeom>
          <a:solidFill>
            <a:schemeClr val="bg1"/>
          </a:solidFill>
          <a:ln>
            <a:solidFill>
              <a:schemeClr val="tx1"/>
            </a:solidFill>
          </a:ln>
        </p:spPr>
        <p:txBody>
          <a:bodyPr wrap="square" rtlCol="0">
            <a:spAutoFit/>
          </a:bodyPr>
          <a:lstStyle/>
          <a:p>
            <a:r>
              <a:rPr lang="en-GB" sz="1200" dirty="0"/>
              <a:t>Measure of carbon dioxide &amp; greenhouse gas emission over the life cycle of a product</a:t>
            </a:r>
          </a:p>
        </p:txBody>
      </p:sp>
    </p:spTree>
    <p:extLst>
      <p:ext uri="{BB962C8B-B14F-4D97-AF65-F5344CB8AC3E}">
        <p14:creationId xmlns:p14="http://schemas.microsoft.com/office/powerpoint/2010/main" val="4049765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8302914"/>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Q1. The diagram shows the design of a solar cooker. The cooker heats water using infrared radiation from the Sun.</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Why is the inside of the large curved dish covered with shiny metal foil?</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(1)</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Which would be the best colour to paint the outside of the metal cooking pot?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Draw a ring around the correct answer.         black	   silver	     white</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G</a:t>
            </a:r>
            <a:r>
              <a:rPr lang="en-GB" sz="1200" dirty="0">
                <a:effectLst/>
                <a:ea typeface="Times New Roman" panose="02020603050405020304" pitchFamily="18" charset="0"/>
                <a:cs typeface="Times New Roman" panose="02020603050405020304" pitchFamily="18" charset="0"/>
              </a:rPr>
              <a:t>ive a reason for your answer.</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(2)</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1020891" y="4933296"/>
            <a:ext cx="5036087" cy="461665"/>
          </a:xfrm>
          <a:prstGeom prst="rect">
            <a:avLst/>
          </a:prstGeom>
          <a:solidFill>
            <a:schemeClr val="bg1"/>
          </a:solidFill>
          <a:ln>
            <a:solidFill>
              <a:schemeClr val="tx1"/>
            </a:solidFill>
          </a:ln>
        </p:spPr>
        <p:txBody>
          <a:bodyPr wrap="square" rtlCol="0">
            <a:spAutoFit/>
          </a:bodyPr>
          <a:lstStyle/>
          <a:p>
            <a:r>
              <a:rPr lang="en-GB" sz="1200" dirty="0"/>
              <a:t>a)    to reflect (the infrared)</a:t>
            </a:r>
          </a:p>
          <a:p>
            <a:r>
              <a:rPr lang="en-GB" sz="1200" dirty="0"/>
              <a:t>accept (shiny surfaces) are good reflectors</a:t>
            </a:r>
          </a:p>
        </p:txBody>
      </p:sp>
      <p:sp>
        <p:nvSpPr>
          <p:cNvPr id="10" name="TextBox 9">
            <a:extLst>
              <a:ext uri="{FF2B5EF4-FFF2-40B4-BE49-F238E27FC236}">
                <a16:creationId xmlns:a16="http://schemas.microsoft.com/office/drawing/2014/main" id="{B8293670-1C41-2C7D-D65E-A451EB0CE9C6}"/>
              </a:ext>
            </a:extLst>
          </p:cNvPr>
          <p:cNvSpPr txBox="1"/>
          <p:nvPr/>
        </p:nvSpPr>
        <p:spPr>
          <a:xfrm>
            <a:off x="1762383" y="7117189"/>
            <a:ext cx="3787814" cy="646331"/>
          </a:xfrm>
          <a:prstGeom prst="rect">
            <a:avLst/>
          </a:prstGeom>
          <a:solidFill>
            <a:schemeClr val="bg1"/>
          </a:solidFill>
          <a:ln>
            <a:solidFill>
              <a:schemeClr val="tx1"/>
            </a:solidFill>
          </a:ln>
        </p:spPr>
        <p:txBody>
          <a:bodyPr wrap="square" rtlCol="0">
            <a:spAutoFit/>
          </a:bodyPr>
          <a:lstStyle/>
          <a:p>
            <a:r>
              <a:rPr lang="en-GB" sz="1200" dirty="0"/>
              <a:t>best absorber (of infrared)  answer should be comparative</a:t>
            </a:r>
          </a:p>
          <a:p>
            <a:r>
              <a:rPr lang="en-GB" sz="1200" dirty="0"/>
              <a:t>black absorbs (infrared) is insufficient</a:t>
            </a:r>
          </a:p>
          <a:p>
            <a:r>
              <a:rPr lang="en-GB" sz="1200" dirty="0"/>
              <a:t>accept good absorber (of infrared)   	   1</a:t>
            </a:r>
          </a:p>
        </p:txBody>
      </p:sp>
      <p:pic>
        <p:nvPicPr>
          <p:cNvPr id="3" name="Picture 2">
            <a:extLst>
              <a:ext uri="{FF2B5EF4-FFF2-40B4-BE49-F238E27FC236}">
                <a16:creationId xmlns:a16="http://schemas.microsoft.com/office/drawing/2014/main" id="{9EAA9CEB-7D5F-7424-DA61-449DD824F097}"/>
              </a:ext>
            </a:extLst>
          </p:cNvPr>
          <p:cNvPicPr>
            <a:picLocks noChangeAspect="1"/>
          </p:cNvPicPr>
          <p:nvPr/>
        </p:nvPicPr>
        <p:blipFill>
          <a:blip r:embed="rId2"/>
          <a:stretch>
            <a:fillRect/>
          </a:stretch>
        </p:blipFill>
        <p:spPr>
          <a:xfrm>
            <a:off x="1446221" y="1427472"/>
            <a:ext cx="3491540" cy="2321568"/>
          </a:xfrm>
          <a:prstGeom prst="rect">
            <a:avLst/>
          </a:prstGeom>
        </p:spPr>
      </p:pic>
      <p:sp>
        <p:nvSpPr>
          <p:cNvPr id="5" name="TextBox 4">
            <a:extLst>
              <a:ext uri="{FF2B5EF4-FFF2-40B4-BE49-F238E27FC236}">
                <a16:creationId xmlns:a16="http://schemas.microsoft.com/office/drawing/2014/main" id="{B81A628B-ADBE-734B-24F4-F32E88D1D6C7}"/>
              </a:ext>
            </a:extLst>
          </p:cNvPr>
          <p:cNvSpPr txBox="1"/>
          <p:nvPr/>
        </p:nvSpPr>
        <p:spPr>
          <a:xfrm>
            <a:off x="4618241" y="6579217"/>
            <a:ext cx="1250931" cy="276999"/>
          </a:xfrm>
          <a:prstGeom prst="rect">
            <a:avLst/>
          </a:prstGeom>
          <a:solidFill>
            <a:schemeClr val="bg1"/>
          </a:solidFill>
          <a:ln>
            <a:solidFill>
              <a:schemeClr val="tx1"/>
            </a:solidFill>
          </a:ln>
        </p:spPr>
        <p:txBody>
          <a:bodyPr wrap="square" rtlCol="0">
            <a:spAutoFit/>
          </a:bodyPr>
          <a:lstStyle/>
          <a:p>
            <a:r>
              <a:rPr lang="en-GB" sz="1200" dirty="0"/>
              <a:t>     Black  (1)</a:t>
            </a:r>
          </a:p>
        </p:txBody>
      </p:sp>
    </p:spTree>
    <p:extLst>
      <p:ext uri="{BB962C8B-B14F-4D97-AF65-F5344CB8AC3E}">
        <p14:creationId xmlns:p14="http://schemas.microsoft.com/office/powerpoint/2010/main" val="3663029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789953"/>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Q2. (b)     A student set up the following equipment. The 3 metal plates are the same distance from the heater. The surfaces of each of the 3 metal plates are different colours.</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student switched the heater on for 10 minutes. The thermometers were read before the heater was switched on. The thermometers were read again just after the heaters were switched off. The readings are shown in the table.</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marL="285750" indent="-285750">
              <a:lnSpc>
                <a:spcPct val="150000"/>
              </a:lnSpc>
              <a:spcBef>
                <a:spcPts val="1200"/>
              </a:spcBef>
              <a:spcAft>
                <a:spcPts val="800"/>
              </a:spcAft>
              <a:buAutoNum type="romanLcParenBoth"/>
            </a:pPr>
            <a:r>
              <a:rPr lang="en-GB" sz="1200" dirty="0">
                <a:effectLst/>
                <a:ea typeface="Times New Roman" panose="02020603050405020304" pitchFamily="18" charset="0"/>
                <a:cs typeface="Times New Roman" panose="02020603050405020304" pitchFamily="18" charset="0"/>
              </a:rPr>
              <a:t>Which set of readings, 1, 2 or 3, is most likely to have been taken from the thermometer labelled L?    …………………………….. Give a reason for your answer.</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24B2159A-44E9-2581-AE57-68E3C00AB386}"/>
              </a:ext>
            </a:extLst>
          </p:cNvPr>
          <p:cNvSpPr txBox="1"/>
          <p:nvPr/>
        </p:nvSpPr>
        <p:spPr>
          <a:xfrm>
            <a:off x="1144593" y="7805922"/>
            <a:ext cx="4360826" cy="830997"/>
          </a:xfrm>
          <a:prstGeom prst="rect">
            <a:avLst/>
          </a:prstGeom>
          <a:solidFill>
            <a:schemeClr val="bg1"/>
          </a:solidFill>
          <a:ln>
            <a:solidFill>
              <a:schemeClr val="tx1"/>
            </a:solidFill>
          </a:ln>
        </p:spPr>
        <p:txBody>
          <a:bodyPr wrap="square" rtlCol="0">
            <a:spAutoFit/>
          </a:bodyPr>
          <a:lstStyle/>
          <a:p>
            <a:r>
              <a:rPr lang="en-GB" sz="1200" dirty="0"/>
              <a:t>    (</a:t>
            </a:r>
            <a:r>
              <a:rPr lang="en-GB" sz="1200" dirty="0" err="1"/>
              <a:t>i</a:t>
            </a:r>
            <a:r>
              <a:rPr lang="en-GB" sz="1200" dirty="0"/>
              <a:t>)      2    (1)</a:t>
            </a:r>
          </a:p>
          <a:p>
            <a:r>
              <a:rPr lang="en-GB" sz="1200" dirty="0"/>
              <a:t>black is the best absorber (of thermal energy / heat)</a:t>
            </a:r>
          </a:p>
          <a:p>
            <a:r>
              <a:rPr lang="en-GB" sz="1200" dirty="0"/>
              <a:t>accept black is the best emitter (of thermal energy / heat)</a:t>
            </a:r>
          </a:p>
          <a:p>
            <a:r>
              <a:rPr lang="en-GB" sz="1200" dirty="0"/>
              <a:t>note that a comparative is needed (</a:t>
            </a:r>
            <a:r>
              <a:rPr lang="en-GB" sz="1200" dirty="0" err="1"/>
              <a:t>eg</a:t>
            </a:r>
            <a:r>
              <a:rPr lang="en-GB" sz="1200" dirty="0"/>
              <a:t> better or best)         	 (1)</a:t>
            </a:r>
          </a:p>
        </p:txBody>
      </p:sp>
      <p:pic>
        <p:nvPicPr>
          <p:cNvPr id="7" name="Picture 6">
            <a:extLst>
              <a:ext uri="{FF2B5EF4-FFF2-40B4-BE49-F238E27FC236}">
                <a16:creationId xmlns:a16="http://schemas.microsoft.com/office/drawing/2014/main" id="{F8A365A3-D0D2-41AC-F35A-E0B5E8E35438}"/>
              </a:ext>
            </a:extLst>
          </p:cNvPr>
          <p:cNvPicPr>
            <a:picLocks noChangeAspect="1"/>
          </p:cNvPicPr>
          <p:nvPr/>
        </p:nvPicPr>
        <p:blipFill>
          <a:blip r:embed="rId2"/>
          <a:stretch>
            <a:fillRect/>
          </a:stretch>
        </p:blipFill>
        <p:spPr>
          <a:xfrm>
            <a:off x="1144593" y="1427472"/>
            <a:ext cx="4228571" cy="2352381"/>
          </a:xfrm>
          <a:prstGeom prst="rect">
            <a:avLst/>
          </a:prstGeom>
        </p:spPr>
      </p:pic>
      <p:pic>
        <p:nvPicPr>
          <p:cNvPr id="12" name="Picture 11">
            <a:extLst>
              <a:ext uri="{FF2B5EF4-FFF2-40B4-BE49-F238E27FC236}">
                <a16:creationId xmlns:a16="http://schemas.microsoft.com/office/drawing/2014/main" id="{331B2A40-293E-F693-20C9-4F555F477625}"/>
              </a:ext>
            </a:extLst>
          </p:cNvPr>
          <p:cNvPicPr>
            <a:picLocks noChangeAspect="1"/>
          </p:cNvPicPr>
          <p:nvPr/>
        </p:nvPicPr>
        <p:blipFill>
          <a:blip r:embed="rId3"/>
          <a:stretch>
            <a:fillRect/>
          </a:stretch>
        </p:blipFill>
        <p:spPr>
          <a:xfrm>
            <a:off x="1606639" y="5309535"/>
            <a:ext cx="3334215" cy="1382204"/>
          </a:xfrm>
          <a:prstGeom prst="rect">
            <a:avLst/>
          </a:prstGeom>
        </p:spPr>
      </p:pic>
    </p:spTree>
    <p:extLst>
      <p:ext uri="{BB962C8B-B14F-4D97-AF65-F5344CB8AC3E}">
        <p14:creationId xmlns:p14="http://schemas.microsoft.com/office/powerpoint/2010/main" val="1412134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77697"/>
          </a:xfrm>
          <a:prstGeom prst="rect">
            <a:avLst/>
          </a:prstGeom>
          <a:noFill/>
        </p:spPr>
        <p:txBody>
          <a:bodyPr wrap="square">
            <a:spAutoFit/>
          </a:bodyPr>
          <a:lstStyle/>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(ii)     Which one of the following was not a control variable in this experiment? Put a tick next to your answer.   (1)</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distance between the heater and the metal plates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power of the heater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temperature before the heater was switched on </a:t>
            </a:r>
          </a:p>
          <a:p>
            <a:pPr marL="171450" indent="-171450">
              <a:lnSpc>
                <a:spcPct val="150000"/>
              </a:lnSpc>
              <a:spcBef>
                <a:spcPts val="1200"/>
              </a:spcBef>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the colour of the metal plates	  </a:t>
            </a:r>
          </a:p>
          <a:p>
            <a:pPr marL="285750" indent="-285750">
              <a:lnSpc>
                <a:spcPct val="150000"/>
              </a:lnSpc>
              <a:spcBef>
                <a:spcPts val="1200"/>
              </a:spcBef>
              <a:spcAft>
                <a:spcPts val="1000"/>
              </a:spcAft>
              <a:buAutoNum type="romanLcParenBoth" startAt="3"/>
            </a:pPr>
            <a:r>
              <a:rPr lang="en-GB" sz="1200" dirty="0">
                <a:effectLst/>
                <a:ea typeface="Times New Roman" panose="02020603050405020304" pitchFamily="18" charset="0"/>
                <a:cs typeface="Times New Roman" panose="02020603050405020304" pitchFamily="18" charset="0"/>
              </a:rPr>
              <a:t>Suggest one advantage of using a temperature sensor, data logger and computer, rather than a thermometer to carry out this experiment. …………………………………………………………………………………………………………………………………………………………………………………………………………………………………………………………………………………………(1)</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Q3.(a)     Infra red radiation can be reflected, absorbed and transmitted by glass.</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r>
              <a:rPr lang="en-GB" sz="1200" dirty="0" err="1">
                <a:effectLst/>
                <a:ea typeface="Times New Roman" panose="02020603050405020304" pitchFamily="18" charset="0"/>
                <a:cs typeface="Times New Roman" panose="02020603050405020304" pitchFamily="18" charset="0"/>
              </a:rPr>
              <a:t>i</a:t>
            </a:r>
            <a:r>
              <a:rPr lang="en-GB" sz="1200" dirty="0">
                <a:effectLst/>
                <a:ea typeface="Times New Roman" panose="02020603050405020304" pitchFamily="18" charset="0"/>
                <a:cs typeface="Times New Roman" panose="02020603050405020304" pitchFamily="18" charset="0"/>
              </a:rPr>
              <a:t>)      What percentage of infra red is absorbed by the glass? </a:t>
            </a:r>
            <a:r>
              <a:rPr lang="en-US" sz="1200" dirty="0">
                <a:effectLst/>
                <a:ea typeface="Times New Roman" panose="02020603050405020304" pitchFamily="18" charset="0"/>
                <a:cs typeface="Times New Roman" panose="02020603050405020304" pitchFamily="18" charset="0"/>
              </a:rPr>
              <a:t>………………………………………………(1)</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3657313" y="3103002"/>
            <a:ext cx="2585188" cy="276999"/>
          </a:xfrm>
          <a:prstGeom prst="rect">
            <a:avLst/>
          </a:prstGeom>
          <a:solidFill>
            <a:schemeClr val="bg1"/>
          </a:solidFill>
          <a:ln>
            <a:solidFill>
              <a:schemeClr val="tx1"/>
            </a:solidFill>
          </a:ln>
        </p:spPr>
        <p:txBody>
          <a:bodyPr wrap="square" rtlCol="0">
            <a:spAutoFit/>
          </a:bodyPr>
          <a:lstStyle/>
          <a:p>
            <a:r>
              <a:rPr lang="en-GB" sz="1200" dirty="0"/>
              <a:t>(ii)     the colour of the metal plates</a:t>
            </a:r>
          </a:p>
        </p:txBody>
      </p:sp>
      <p:pic>
        <p:nvPicPr>
          <p:cNvPr id="6" name="Picture 5">
            <a:extLst>
              <a:ext uri="{FF2B5EF4-FFF2-40B4-BE49-F238E27FC236}">
                <a16:creationId xmlns:a16="http://schemas.microsoft.com/office/drawing/2014/main" id="{6C656D63-9B58-B8C2-7493-40DF55A31225}"/>
              </a:ext>
            </a:extLst>
          </p:cNvPr>
          <p:cNvPicPr>
            <a:picLocks noChangeAspect="1"/>
          </p:cNvPicPr>
          <p:nvPr/>
        </p:nvPicPr>
        <p:blipFill>
          <a:blip r:embed="rId2"/>
          <a:stretch>
            <a:fillRect/>
          </a:stretch>
        </p:blipFill>
        <p:spPr>
          <a:xfrm>
            <a:off x="1161725" y="5503490"/>
            <a:ext cx="3788182" cy="2067624"/>
          </a:xfrm>
          <a:prstGeom prst="rect">
            <a:avLst/>
          </a:prstGeom>
        </p:spPr>
      </p:pic>
      <p:sp>
        <p:nvSpPr>
          <p:cNvPr id="7" name="TextBox 6">
            <a:extLst>
              <a:ext uri="{FF2B5EF4-FFF2-40B4-BE49-F238E27FC236}">
                <a16:creationId xmlns:a16="http://schemas.microsoft.com/office/drawing/2014/main" id="{667AC6F6-967A-3BEF-6A50-FADA6B9E1A01}"/>
              </a:ext>
            </a:extLst>
          </p:cNvPr>
          <p:cNvSpPr txBox="1"/>
          <p:nvPr/>
        </p:nvSpPr>
        <p:spPr>
          <a:xfrm>
            <a:off x="3203631" y="3718508"/>
            <a:ext cx="3263274" cy="1938992"/>
          </a:xfrm>
          <a:prstGeom prst="rect">
            <a:avLst/>
          </a:prstGeom>
          <a:solidFill>
            <a:schemeClr val="bg1"/>
          </a:solidFill>
          <a:ln>
            <a:solidFill>
              <a:schemeClr val="tx1"/>
            </a:solidFill>
          </a:ln>
        </p:spPr>
        <p:txBody>
          <a:bodyPr wrap="square" rtlCol="0">
            <a:spAutoFit/>
          </a:bodyPr>
          <a:lstStyle/>
          <a:p>
            <a:r>
              <a:rPr lang="en-GB" sz="1200" dirty="0"/>
              <a:t>(iii)    any one from:</a:t>
            </a:r>
          </a:p>
          <a:p>
            <a:r>
              <a:rPr lang="en-GB" sz="1200" dirty="0"/>
              <a:t>•    more precise / accurate / reliable</a:t>
            </a:r>
          </a:p>
          <a:p>
            <a:r>
              <a:rPr lang="en-GB" sz="1200" dirty="0"/>
              <a:t>do not accept better reading</a:t>
            </a:r>
          </a:p>
          <a:p>
            <a:r>
              <a:rPr lang="en-GB" sz="1200" dirty="0"/>
              <a:t>do not accept thermometer is unreliable</a:t>
            </a:r>
          </a:p>
          <a:p>
            <a:r>
              <a:rPr lang="en-GB" sz="1200" dirty="0"/>
              <a:t>•    can measure continuously</a:t>
            </a:r>
          </a:p>
          <a:p>
            <a:r>
              <a:rPr lang="en-GB" sz="1200" dirty="0"/>
              <a:t>•    take many readings in a small time</a:t>
            </a:r>
          </a:p>
          <a:p>
            <a:r>
              <a:rPr lang="en-GB" sz="1200" dirty="0"/>
              <a:t>•    removes (human) reading error</a:t>
            </a:r>
          </a:p>
          <a:p>
            <a:r>
              <a:rPr lang="en-GB" sz="1200" dirty="0"/>
              <a:t>accept easier to read</a:t>
            </a:r>
          </a:p>
          <a:p>
            <a:r>
              <a:rPr lang="en-GB" sz="1200" dirty="0"/>
              <a:t>•    can compare / draw graphs automatically</a:t>
            </a:r>
          </a:p>
          <a:p>
            <a:r>
              <a:rPr lang="en-GB" sz="1200" dirty="0"/>
              <a:t>•    records data automatically</a:t>
            </a:r>
          </a:p>
        </p:txBody>
      </p:sp>
      <p:sp>
        <p:nvSpPr>
          <p:cNvPr id="11" name="TextBox 10">
            <a:extLst>
              <a:ext uri="{FF2B5EF4-FFF2-40B4-BE49-F238E27FC236}">
                <a16:creationId xmlns:a16="http://schemas.microsoft.com/office/drawing/2014/main" id="{BC9F5BFC-4493-27BE-8550-198280E0A545}"/>
              </a:ext>
            </a:extLst>
          </p:cNvPr>
          <p:cNvSpPr txBox="1"/>
          <p:nvPr/>
        </p:nvSpPr>
        <p:spPr>
          <a:xfrm>
            <a:off x="4120433" y="7564588"/>
            <a:ext cx="1910343" cy="276999"/>
          </a:xfrm>
          <a:prstGeom prst="rect">
            <a:avLst/>
          </a:prstGeom>
          <a:solidFill>
            <a:schemeClr val="bg1"/>
          </a:solidFill>
          <a:ln>
            <a:solidFill>
              <a:schemeClr val="tx1"/>
            </a:solidFill>
          </a:ln>
        </p:spPr>
        <p:txBody>
          <a:bodyPr wrap="square" rtlCol="0">
            <a:spAutoFit/>
          </a:bodyPr>
          <a:lstStyle/>
          <a:p>
            <a:r>
              <a:rPr lang="en-GB" sz="1200" dirty="0"/>
              <a:t>25 (%)   do not accept ¼</a:t>
            </a:r>
          </a:p>
        </p:txBody>
      </p:sp>
    </p:spTree>
    <p:extLst>
      <p:ext uri="{BB962C8B-B14F-4D97-AF65-F5344CB8AC3E}">
        <p14:creationId xmlns:p14="http://schemas.microsoft.com/office/powerpoint/2010/main" val="2331831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705827"/>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(ii)     Complete the following sentence by drawing a ring around the correct word or phrase.</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The absorbed infra red 					the temperature of the glass.   (1)</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marL="228600" indent="-228600">
              <a:lnSpc>
                <a:spcPct val="150000"/>
              </a:lnSpc>
              <a:spcBef>
                <a:spcPts val="1200"/>
              </a:spcBef>
              <a:spcAft>
                <a:spcPts val="1000"/>
              </a:spcAft>
              <a:buAutoNum type="alphaLcParenBoth" startAt="2"/>
            </a:pPr>
            <a:r>
              <a:rPr lang="en-GB" sz="1200" dirty="0">
                <a:effectLst/>
                <a:ea typeface="Times New Roman" panose="02020603050405020304" pitchFamily="18" charset="0"/>
                <a:cs typeface="Times New Roman" panose="02020603050405020304" pitchFamily="18" charset="0"/>
              </a:rPr>
              <a:t>Two of the following statements are true. One of the statements is false. Tick the boxes next to the two true statements. (2)</a:t>
            </a:r>
          </a:p>
          <a:p>
            <a:pPr marL="228600" indent="-228600">
              <a:lnSpc>
                <a:spcPct val="115000"/>
              </a:lnSpc>
              <a:spcBef>
                <a:spcPts val="1200"/>
              </a:spcBef>
              <a:spcAft>
                <a:spcPts val="1000"/>
              </a:spcAft>
              <a:buAutoNum type="alphaLcParenBoth" startAt="2"/>
            </a:pPr>
            <a:endParaRPr lang="en-GB" sz="1200" dirty="0">
              <a:ea typeface="Times New Roman" panose="02020603050405020304" pitchFamily="18" charset="0"/>
              <a:cs typeface="Times New Roman" panose="02020603050405020304" pitchFamily="18" charset="0"/>
            </a:endParaRPr>
          </a:p>
          <a:p>
            <a:pPr marL="228600" indent="-228600">
              <a:lnSpc>
                <a:spcPct val="115000"/>
              </a:lnSpc>
              <a:spcBef>
                <a:spcPts val="1200"/>
              </a:spcBef>
              <a:spcAft>
                <a:spcPts val="1000"/>
              </a:spcAft>
              <a:buAutoNum type="alphaLcParenBoth" startAt="2"/>
            </a:pPr>
            <a:endParaRPr lang="en-GB" sz="1200" dirty="0">
              <a:effectLst/>
              <a:ea typeface="Times New Roman" panose="02020603050405020304" pitchFamily="18" charset="0"/>
              <a:cs typeface="Times New Roman" panose="02020603050405020304" pitchFamily="18" charset="0"/>
            </a:endParaRPr>
          </a:p>
          <a:p>
            <a:pPr marL="228600" indent="-228600">
              <a:lnSpc>
                <a:spcPct val="115000"/>
              </a:lnSpc>
              <a:spcBef>
                <a:spcPts val="1200"/>
              </a:spcBef>
              <a:spcAft>
                <a:spcPts val="1000"/>
              </a:spcAft>
              <a:buAutoNum type="alphaLcParenBoth" startAt="2"/>
            </a:pPr>
            <a:r>
              <a:rPr lang="en-GB" sz="1200" dirty="0">
                <a:effectLst/>
                <a:ea typeface="Times New Roman" panose="02020603050405020304" pitchFamily="18" charset="0"/>
                <a:cs typeface="Times New Roman" panose="02020603050405020304" pitchFamily="18" charset="0"/>
              </a:rPr>
              <a:t>  The following statement is false.     </a:t>
            </a:r>
            <a:r>
              <a:rPr lang="en-GB" sz="1200" b="1" i="1" dirty="0">
                <a:effectLst/>
                <a:ea typeface="Times New Roman" panose="02020603050405020304" pitchFamily="18" charset="0"/>
                <a:cs typeface="Times New Roman" panose="02020603050405020304" pitchFamily="18" charset="0"/>
              </a:rPr>
              <a:t>Black surfaces are good reflectors of infra red radiation.</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Change one word in this statement to make it true.  Write down your new statement. …………………………………………………………………………………………………………………………………………………………………………………………………………………………………………………………………………………………………………(1)</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(d)    </a:t>
            </a:r>
            <a:r>
              <a:rPr lang="en-GB" sz="1200" dirty="0">
                <a:effectLst/>
                <a:ea typeface="Times New Roman" panose="02020603050405020304" pitchFamily="18" charset="0"/>
                <a:cs typeface="Times New Roman" panose="02020603050405020304" pitchFamily="18" charset="0"/>
              </a:rPr>
              <a:t>All objects emit and absorb infrared radiation.   Use the correct answer from the box to complete each sentence.</a:t>
            </a:r>
          </a:p>
          <a:p>
            <a:pPr>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The best emitters of infrared radiation have …………………………………… surfaces.</a:t>
            </a:r>
          </a:p>
          <a:p>
            <a:pPr>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The worst emitters of infrared radiation have ………………………………… surfaces.   (2)</a:t>
            </a: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4689375" y="1687194"/>
            <a:ext cx="852081" cy="287105"/>
          </a:xfrm>
          <a:prstGeom prst="rect">
            <a:avLst/>
          </a:prstGeom>
          <a:solidFill>
            <a:schemeClr val="bg1"/>
          </a:solidFill>
          <a:ln>
            <a:solidFill>
              <a:schemeClr val="tx1"/>
            </a:solidFill>
          </a:ln>
        </p:spPr>
        <p:txBody>
          <a:bodyPr wrap="square" rtlCol="0">
            <a:spAutoFit/>
          </a:bodyPr>
          <a:lstStyle/>
          <a:p>
            <a:r>
              <a:rPr lang="en-GB" sz="1200" dirty="0"/>
              <a:t>increases</a:t>
            </a:r>
          </a:p>
        </p:txBody>
      </p:sp>
      <p:pic>
        <p:nvPicPr>
          <p:cNvPr id="6" name="Picture 5">
            <a:extLst>
              <a:ext uri="{FF2B5EF4-FFF2-40B4-BE49-F238E27FC236}">
                <a16:creationId xmlns:a16="http://schemas.microsoft.com/office/drawing/2014/main" id="{CD2B4DB4-B262-4B50-F0E4-E08E12075558}"/>
              </a:ext>
            </a:extLst>
          </p:cNvPr>
          <p:cNvPicPr>
            <a:picLocks noChangeAspect="1"/>
          </p:cNvPicPr>
          <p:nvPr/>
        </p:nvPicPr>
        <p:blipFill>
          <a:blip r:embed="rId2"/>
          <a:stretch>
            <a:fillRect/>
          </a:stretch>
        </p:blipFill>
        <p:spPr>
          <a:xfrm>
            <a:off x="2561893" y="1029399"/>
            <a:ext cx="1202033" cy="988059"/>
          </a:xfrm>
          <a:prstGeom prst="rect">
            <a:avLst/>
          </a:prstGeom>
        </p:spPr>
      </p:pic>
      <p:pic>
        <p:nvPicPr>
          <p:cNvPr id="11" name="Picture 10">
            <a:extLst>
              <a:ext uri="{FF2B5EF4-FFF2-40B4-BE49-F238E27FC236}">
                <a16:creationId xmlns:a16="http://schemas.microsoft.com/office/drawing/2014/main" id="{635599E5-4BC9-9C0E-3533-AC053FE72CA6}"/>
              </a:ext>
            </a:extLst>
          </p:cNvPr>
          <p:cNvPicPr>
            <a:picLocks noChangeAspect="1"/>
          </p:cNvPicPr>
          <p:nvPr/>
        </p:nvPicPr>
        <p:blipFill>
          <a:blip r:embed="rId3"/>
          <a:stretch>
            <a:fillRect/>
          </a:stretch>
        </p:blipFill>
        <p:spPr>
          <a:xfrm>
            <a:off x="1151925" y="2785836"/>
            <a:ext cx="3925724" cy="1008560"/>
          </a:xfrm>
          <a:prstGeom prst="rect">
            <a:avLst/>
          </a:prstGeom>
        </p:spPr>
      </p:pic>
      <p:pic>
        <p:nvPicPr>
          <p:cNvPr id="13" name="Picture 12">
            <a:extLst>
              <a:ext uri="{FF2B5EF4-FFF2-40B4-BE49-F238E27FC236}">
                <a16:creationId xmlns:a16="http://schemas.microsoft.com/office/drawing/2014/main" id="{9E70389E-6D86-ADA6-B7AD-2CA891BE8C1A}"/>
              </a:ext>
            </a:extLst>
          </p:cNvPr>
          <p:cNvPicPr>
            <a:picLocks noChangeAspect="1"/>
          </p:cNvPicPr>
          <p:nvPr/>
        </p:nvPicPr>
        <p:blipFill>
          <a:blip r:embed="rId4"/>
          <a:stretch>
            <a:fillRect/>
          </a:stretch>
        </p:blipFill>
        <p:spPr>
          <a:xfrm>
            <a:off x="2189834" y="5952630"/>
            <a:ext cx="3925724" cy="414967"/>
          </a:xfrm>
          <a:prstGeom prst="rect">
            <a:avLst/>
          </a:prstGeom>
        </p:spPr>
      </p:pic>
      <p:sp>
        <p:nvSpPr>
          <p:cNvPr id="15" name="TextBox 14">
            <a:extLst>
              <a:ext uri="{FF2B5EF4-FFF2-40B4-BE49-F238E27FC236}">
                <a16:creationId xmlns:a16="http://schemas.microsoft.com/office/drawing/2014/main" id="{F66B7D53-EB0A-A473-F2F3-5C1392A43D23}"/>
              </a:ext>
            </a:extLst>
          </p:cNvPr>
          <p:cNvSpPr txBox="1"/>
          <p:nvPr/>
        </p:nvSpPr>
        <p:spPr>
          <a:xfrm>
            <a:off x="3533970" y="6497006"/>
            <a:ext cx="852081" cy="276999"/>
          </a:xfrm>
          <a:prstGeom prst="rect">
            <a:avLst/>
          </a:prstGeom>
          <a:solidFill>
            <a:schemeClr val="bg1"/>
          </a:solidFill>
          <a:ln>
            <a:solidFill>
              <a:schemeClr val="tx1"/>
            </a:solidFill>
          </a:ln>
        </p:spPr>
        <p:txBody>
          <a:bodyPr wrap="square" rtlCol="0">
            <a:spAutoFit/>
          </a:bodyPr>
          <a:lstStyle/>
          <a:p>
            <a:r>
              <a:rPr lang="en-GB" sz="1200" dirty="0"/>
              <a:t>Dark matt</a:t>
            </a:r>
          </a:p>
        </p:txBody>
      </p:sp>
      <p:sp>
        <p:nvSpPr>
          <p:cNvPr id="16" name="TextBox 15">
            <a:extLst>
              <a:ext uri="{FF2B5EF4-FFF2-40B4-BE49-F238E27FC236}">
                <a16:creationId xmlns:a16="http://schemas.microsoft.com/office/drawing/2014/main" id="{8C745AED-D87D-BA4A-9792-6C30747B2006}"/>
              </a:ext>
            </a:extLst>
          </p:cNvPr>
          <p:cNvSpPr txBox="1"/>
          <p:nvPr/>
        </p:nvSpPr>
        <p:spPr>
          <a:xfrm>
            <a:off x="3337885" y="7097804"/>
            <a:ext cx="852081" cy="287105"/>
          </a:xfrm>
          <a:prstGeom prst="rect">
            <a:avLst/>
          </a:prstGeom>
          <a:solidFill>
            <a:schemeClr val="bg1"/>
          </a:solidFill>
          <a:ln>
            <a:solidFill>
              <a:schemeClr val="tx1"/>
            </a:solidFill>
          </a:ln>
        </p:spPr>
        <p:txBody>
          <a:bodyPr wrap="square" rtlCol="0">
            <a:spAutoFit/>
          </a:bodyPr>
          <a:lstStyle/>
          <a:p>
            <a:r>
              <a:rPr lang="en-GB" sz="1200" dirty="0"/>
              <a:t>Light shiny</a:t>
            </a:r>
          </a:p>
        </p:txBody>
      </p:sp>
      <p:sp>
        <p:nvSpPr>
          <p:cNvPr id="17" name="TextBox 16">
            <a:extLst>
              <a:ext uri="{FF2B5EF4-FFF2-40B4-BE49-F238E27FC236}">
                <a16:creationId xmlns:a16="http://schemas.microsoft.com/office/drawing/2014/main" id="{B3744EE0-D162-FC52-8569-571190E90B4E}"/>
              </a:ext>
            </a:extLst>
          </p:cNvPr>
          <p:cNvSpPr txBox="1"/>
          <p:nvPr/>
        </p:nvSpPr>
        <p:spPr>
          <a:xfrm>
            <a:off x="978195" y="4531804"/>
            <a:ext cx="4901609" cy="1015663"/>
          </a:xfrm>
          <a:prstGeom prst="rect">
            <a:avLst/>
          </a:prstGeom>
          <a:solidFill>
            <a:schemeClr val="bg1"/>
          </a:solidFill>
          <a:ln>
            <a:solidFill>
              <a:schemeClr val="tx1"/>
            </a:solidFill>
          </a:ln>
        </p:spPr>
        <p:txBody>
          <a:bodyPr wrap="square" rtlCol="0">
            <a:spAutoFit/>
          </a:bodyPr>
          <a:lstStyle/>
          <a:p>
            <a:r>
              <a:rPr lang="en-GB" sz="1200" dirty="0"/>
              <a:t>SHINY / WHITE surfaces are good reflectors of infra-red radiation</a:t>
            </a:r>
          </a:p>
          <a:p>
            <a:r>
              <a:rPr lang="en-GB" sz="1200" dirty="0"/>
              <a:t>          or black surfaces are POOR / BAD reflectors of infra-red radiation</a:t>
            </a:r>
          </a:p>
          <a:p>
            <a:r>
              <a:rPr lang="en-GB" sz="1200" dirty="0"/>
              <a:t>accept insertion of ‘not’ before ‘good’ in statement</a:t>
            </a:r>
          </a:p>
          <a:p>
            <a:r>
              <a:rPr lang="en-GB" sz="1200" dirty="0"/>
              <a:t>          or black surfaces are good EMITTERS of infra-red radiation</a:t>
            </a:r>
          </a:p>
          <a:p>
            <a:r>
              <a:rPr lang="en-GB" sz="1200" dirty="0"/>
              <a:t>          or black surfaces are good ABSORBERS of infra red radiation</a:t>
            </a:r>
          </a:p>
        </p:txBody>
      </p:sp>
      <p:sp>
        <p:nvSpPr>
          <p:cNvPr id="18" name="TextBox 17">
            <a:extLst>
              <a:ext uri="{FF2B5EF4-FFF2-40B4-BE49-F238E27FC236}">
                <a16:creationId xmlns:a16="http://schemas.microsoft.com/office/drawing/2014/main" id="{A19969FE-FD12-60E5-15E8-5602A3A87B22}"/>
              </a:ext>
            </a:extLst>
          </p:cNvPr>
          <p:cNvSpPr txBox="1"/>
          <p:nvPr/>
        </p:nvSpPr>
        <p:spPr>
          <a:xfrm>
            <a:off x="5262299" y="2874617"/>
            <a:ext cx="1054466" cy="830997"/>
          </a:xfrm>
          <a:prstGeom prst="rect">
            <a:avLst/>
          </a:prstGeom>
          <a:solidFill>
            <a:schemeClr val="bg1"/>
          </a:solidFill>
          <a:ln>
            <a:solidFill>
              <a:schemeClr val="tx1"/>
            </a:solidFill>
          </a:ln>
        </p:spPr>
        <p:txBody>
          <a:bodyPr wrap="square" rtlCol="0">
            <a:spAutoFit/>
          </a:bodyPr>
          <a:lstStyle/>
          <a:p>
            <a:r>
              <a:rPr lang="en-GB" sz="1200" dirty="0"/>
              <a:t>tick in top and bottom box</a:t>
            </a:r>
          </a:p>
          <a:p>
            <a:r>
              <a:rPr lang="en-GB" sz="1200" dirty="0"/>
              <a:t>both required</a:t>
            </a:r>
          </a:p>
        </p:txBody>
      </p:sp>
    </p:spTree>
    <p:extLst>
      <p:ext uri="{BB962C8B-B14F-4D97-AF65-F5344CB8AC3E}">
        <p14:creationId xmlns:p14="http://schemas.microsoft.com/office/powerpoint/2010/main" val="3268655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94111"/>
          </a:xfrm>
          <a:prstGeom prst="rect">
            <a:avLst/>
          </a:prstGeom>
          <a:noFill/>
        </p:spPr>
        <p:txBody>
          <a:bodyPr wrap="square">
            <a:spAutoFit/>
          </a:bodyPr>
          <a:lstStyle/>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Q5. Figure 1 shows what happens when a ray of light enters a tin can through a small hole.</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Explain why the small hole looks black </a:t>
            </a:r>
            <a:r>
              <a:rPr lang="en-US" sz="1200" dirty="0">
                <a:effectLst/>
                <a:ea typeface="Times New Roman" panose="02020603050405020304" pitchFamily="18" charset="0"/>
                <a:cs typeface="Times New Roman" panose="02020603050405020304" pitchFamily="18" charset="0"/>
              </a:rPr>
              <a:t>……………………………………………………………………………………………………………………………………………………………………………………………………………………………………………………………………………………………………………………………………………………………………………………………………………………………………………………………….....(</a:t>
            </a:r>
            <a:r>
              <a:rPr lang="en-US" sz="1200" dirty="0">
                <a:ea typeface="Times New Roman" panose="02020603050405020304" pitchFamily="18" charset="0"/>
                <a:cs typeface="Times New Roman" panose="02020603050405020304" pitchFamily="18" charset="0"/>
              </a:rPr>
              <a:t>2</a:t>
            </a:r>
            <a:r>
              <a:rPr lang="en-US"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All objects absorb and emit radiation. What is meant when an object is described as a perfect black body? …………………………………………………………………………………………………………………………………………………………………………………………………………………………………………………………………………………………………………(</a:t>
            </a:r>
            <a:r>
              <a:rPr lang="en-GB" sz="1200" dirty="0">
                <a:ea typeface="Times New Roman" panose="02020603050405020304" pitchFamily="18" charset="0"/>
                <a:cs typeface="Times New Roman" panose="02020603050405020304" pitchFamily="18" charset="0"/>
              </a:rPr>
              <a:t>1</a:t>
            </a: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Figure 2 shows how the intensity of different wavelengths of radiation from a hot object varies with temperature. </a:t>
            </a:r>
          </a:p>
          <a:p>
            <a:pPr marL="228600" indent="-228600">
              <a:lnSpc>
                <a:spcPct val="150000"/>
              </a:lnSpc>
              <a:spcBef>
                <a:spcPts val="1200"/>
              </a:spcBef>
              <a:spcAft>
                <a:spcPts val="800"/>
              </a:spcAft>
              <a:buAutoNum type="alphaLcParenBoth" startAt="3"/>
            </a:pPr>
            <a:r>
              <a:rPr lang="en-GB" sz="1200" dirty="0">
                <a:effectLst/>
                <a:ea typeface="Times New Roman" panose="02020603050405020304" pitchFamily="18" charset="0"/>
                <a:cs typeface="Times New Roman" panose="02020603050405020304" pitchFamily="18" charset="0"/>
              </a:rPr>
              <a:t>What can be concluded from Figure 2 about how the distribution of the intensity of radiation from an object changes as the temperature of the object increases?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24B2159A-44E9-2581-AE57-68E3C00AB386}"/>
              </a:ext>
            </a:extLst>
          </p:cNvPr>
          <p:cNvSpPr txBox="1"/>
          <p:nvPr/>
        </p:nvSpPr>
        <p:spPr>
          <a:xfrm>
            <a:off x="657742" y="3500045"/>
            <a:ext cx="5487877" cy="1015663"/>
          </a:xfrm>
          <a:prstGeom prst="rect">
            <a:avLst/>
          </a:prstGeom>
          <a:solidFill>
            <a:schemeClr val="bg1"/>
          </a:solidFill>
          <a:ln>
            <a:solidFill>
              <a:schemeClr val="tx1"/>
            </a:solidFill>
          </a:ln>
        </p:spPr>
        <p:txBody>
          <a:bodyPr wrap="square" rtlCol="0">
            <a:spAutoFit/>
          </a:bodyPr>
          <a:lstStyle/>
          <a:p>
            <a:pPr marL="228600" indent="-228600">
              <a:buAutoNum type="alphaLcParenR"/>
            </a:pPr>
            <a:r>
              <a:rPr lang="en-GB" sz="1200" dirty="0"/>
              <a:t>light (inside the tin can) is reflected many times before incident on the hole  1</a:t>
            </a:r>
          </a:p>
          <a:p>
            <a:endParaRPr lang="en-GB" sz="1200" dirty="0"/>
          </a:p>
          <a:p>
            <a:r>
              <a:rPr lang="en-GB" sz="1200" dirty="0"/>
              <a:t>at each reflection energy / light is absorbed so (very) little light / energy leaves the hole   1</a:t>
            </a:r>
          </a:p>
          <a:p>
            <a:endParaRPr lang="en-GB" sz="1200" dirty="0"/>
          </a:p>
        </p:txBody>
      </p:sp>
      <p:pic>
        <p:nvPicPr>
          <p:cNvPr id="6" name="Picture 5">
            <a:extLst>
              <a:ext uri="{FF2B5EF4-FFF2-40B4-BE49-F238E27FC236}">
                <a16:creationId xmlns:a16="http://schemas.microsoft.com/office/drawing/2014/main" id="{C3F726C5-D832-5225-8963-182BA1C32CC9}"/>
              </a:ext>
            </a:extLst>
          </p:cNvPr>
          <p:cNvPicPr>
            <a:picLocks noChangeAspect="1"/>
          </p:cNvPicPr>
          <p:nvPr/>
        </p:nvPicPr>
        <p:blipFill>
          <a:blip r:embed="rId2"/>
          <a:stretch>
            <a:fillRect/>
          </a:stretch>
        </p:blipFill>
        <p:spPr>
          <a:xfrm>
            <a:off x="1430915" y="1292021"/>
            <a:ext cx="3034760" cy="1866742"/>
          </a:xfrm>
          <a:prstGeom prst="rect">
            <a:avLst/>
          </a:prstGeom>
        </p:spPr>
      </p:pic>
      <p:sp>
        <p:nvSpPr>
          <p:cNvPr id="12" name="TextBox 11">
            <a:extLst>
              <a:ext uri="{FF2B5EF4-FFF2-40B4-BE49-F238E27FC236}">
                <a16:creationId xmlns:a16="http://schemas.microsoft.com/office/drawing/2014/main" id="{5E60E260-C57C-20DD-0ABD-532C9B989522}"/>
              </a:ext>
            </a:extLst>
          </p:cNvPr>
          <p:cNvSpPr txBox="1"/>
          <p:nvPr/>
        </p:nvSpPr>
        <p:spPr>
          <a:xfrm>
            <a:off x="843246" y="7528813"/>
            <a:ext cx="5036087" cy="646331"/>
          </a:xfrm>
          <a:prstGeom prst="rect">
            <a:avLst/>
          </a:prstGeom>
          <a:solidFill>
            <a:schemeClr val="bg1"/>
          </a:solidFill>
          <a:ln>
            <a:solidFill>
              <a:schemeClr val="tx1"/>
            </a:solidFill>
          </a:ln>
        </p:spPr>
        <p:txBody>
          <a:bodyPr wrap="square" rtlCol="0">
            <a:spAutoFit/>
          </a:bodyPr>
          <a:lstStyle/>
          <a:p>
            <a:r>
              <a:rPr lang="en-GB" sz="1200" dirty="0"/>
              <a:t>(c)     the intensity of every wavelength increases   1</a:t>
            </a:r>
          </a:p>
          <a:p>
            <a:r>
              <a:rPr lang="en-GB" sz="1200" dirty="0"/>
              <a:t>the shorter the wavelength the more rapid the increase in intensity   1</a:t>
            </a:r>
          </a:p>
          <a:p>
            <a:r>
              <a:rPr lang="en-GB" sz="1200" dirty="0"/>
              <a:t>the peak intensity occurs at shorter wavelength   1</a:t>
            </a:r>
          </a:p>
        </p:txBody>
      </p:sp>
      <p:sp>
        <p:nvSpPr>
          <p:cNvPr id="13" name="TextBox 12">
            <a:extLst>
              <a:ext uri="{FF2B5EF4-FFF2-40B4-BE49-F238E27FC236}">
                <a16:creationId xmlns:a16="http://schemas.microsoft.com/office/drawing/2014/main" id="{C473BC05-6E4F-8D5D-A293-8CD3052DF144}"/>
              </a:ext>
            </a:extLst>
          </p:cNvPr>
          <p:cNvSpPr txBox="1"/>
          <p:nvPr/>
        </p:nvSpPr>
        <p:spPr>
          <a:xfrm>
            <a:off x="1648386" y="4848291"/>
            <a:ext cx="3784852" cy="1015663"/>
          </a:xfrm>
          <a:prstGeom prst="rect">
            <a:avLst/>
          </a:prstGeom>
          <a:solidFill>
            <a:schemeClr val="bg1"/>
          </a:solidFill>
          <a:ln>
            <a:solidFill>
              <a:schemeClr val="tx1"/>
            </a:solidFill>
          </a:ln>
        </p:spPr>
        <p:txBody>
          <a:bodyPr wrap="square" rtlCol="0">
            <a:spAutoFit/>
          </a:bodyPr>
          <a:lstStyle/>
          <a:p>
            <a:r>
              <a:rPr lang="en-GB" sz="1200" dirty="0"/>
              <a:t>b)     the object absorbs all of the radiation incident on it</a:t>
            </a:r>
          </a:p>
          <a:p>
            <a:r>
              <a:rPr lang="en-GB" sz="1200" dirty="0"/>
              <a:t>or</a:t>
            </a:r>
          </a:p>
          <a:p>
            <a:r>
              <a:rPr lang="en-GB" sz="1200" dirty="0"/>
              <a:t>the object does not reflect or transmit any radiation</a:t>
            </a:r>
          </a:p>
          <a:p>
            <a:r>
              <a:rPr lang="en-GB" sz="1200" dirty="0"/>
              <a:t>or</a:t>
            </a:r>
          </a:p>
          <a:p>
            <a:r>
              <a:rPr lang="en-GB" sz="1200" dirty="0"/>
              <a:t>the object is the best possible emitter of radiation</a:t>
            </a:r>
          </a:p>
        </p:txBody>
      </p:sp>
    </p:spTree>
    <p:extLst>
      <p:ext uri="{BB962C8B-B14F-4D97-AF65-F5344CB8AC3E}">
        <p14:creationId xmlns:p14="http://schemas.microsoft.com/office/powerpoint/2010/main" val="1302519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73593"/>
          </a:xfrm>
          <a:prstGeom prst="rect">
            <a:avLst/>
          </a:prstGeom>
          <a:noFill/>
        </p:spPr>
        <p:txBody>
          <a:bodyPr wrap="square">
            <a:spAutoFit/>
          </a:bodyPr>
          <a:lstStyle/>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The wavelength at which the Sun emits the maximum intensity of radiation is approximately 5 × 10–7 m. Estimate the surface temperature of the Sun. Use Figure 2.</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(1) </a:t>
            </a:r>
            <a:r>
              <a:rPr lang="en-GB" sz="1200" dirty="0">
                <a:effectLst/>
                <a:ea typeface="Times New Roman" panose="02020603050405020304" pitchFamily="18" charset="0"/>
                <a:cs typeface="Times New Roman" panose="02020603050405020304" pitchFamily="18" charset="0"/>
              </a:rPr>
              <a:t>(e)     Figure 3 shows how the balance between the incident radiation from space and the radiation emitted by the Earth into space has changed over the last 200 years.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Figure 3</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24B2159A-44E9-2581-AE57-68E3C00AB386}"/>
              </a:ext>
            </a:extLst>
          </p:cNvPr>
          <p:cNvSpPr txBox="1"/>
          <p:nvPr/>
        </p:nvSpPr>
        <p:spPr>
          <a:xfrm>
            <a:off x="551417" y="4015992"/>
            <a:ext cx="2877584" cy="279561"/>
          </a:xfrm>
          <a:prstGeom prst="rect">
            <a:avLst/>
          </a:prstGeom>
          <a:solidFill>
            <a:schemeClr val="bg1"/>
          </a:solidFill>
          <a:ln>
            <a:solidFill>
              <a:schemeClr val="tx1"/>
            </a:solidFill>
          </a:ln>
        </p:spPr>
        <p:txBody>
          <a:bodyPr wrap="square" rtlCol="0">
            <a:spAutoFit/>
          </a:bodyPr>
          <a:lstStyle/>
          <a:p>
            <a:r>
              <a:rPr lang="en-GB" sz="1200" dirty="0"/>
              <a:t>d)     accept any value above 1600 (°C)</a:t>
            </a:r>
          </a:p>
        </p:txBody>
      </p:sp>
      <p:sp>
        <p:nvSpPr>
          <p:cNvPr id="10" name="TextBox 9">
            <a:extLst>
              <a:ext uri="{FF2B5EF4-FFF2-40B4-BE49-F238E27FC236}">
                <a16:creationId xmlns:a16="http://schemas.microsoft.com/office/drawing/2014/main" id="{B8293670-1C41-2C7D-D65E-A451EB0CE9C6}"/>
              </a:ext>
            </a:extLst>
          </p:cNvPr>
          <p:cNvSpPr txBox="1"/>
          <p:nvPr/>
        </p:nvSpPr>
        <p:spPr>
          <a:xfrm>
            <a:off x="674997" y="7335075"/>
            <a:ext cx="4635795" cy="1200329"/>
          </a:xfrm>
          <a:prstGeom prst="rect">
            <a:avLst/>
          </a:prstGeom>
          <a:solidFill>
            <a:schemeClr val="bg1"/>
          </a:solidFill>
          <a:ln>
            <a:solidFill>
              <a:schemeClr val="tx1"/>
            </a:solidFill>
          </a:ln>
        </p:spPr>
        <p:txBody>
          <a:bodyPr wrap="square" rtlCol="0">
            <a:spAutoFit/>
          </a:bodyPr>
          <a:lstStyle/>
          <a:p>
            <a:r>
              <a:rPr lang="en-GB" sz="1200" dirty="0"/>
              <a:t>(e)     the temperature has increased      1</a:t>
            </a:r>
          </a:p>
          <a:p>
            <a:r>
              <a:rPr lang="en-GB" sz="1200" dirty="0"/>
              <a:t>as 200 years ago the energy / radiation from space = energy / radiation emitted (and reflected) into space      1</a:t>
            </a:r>
          </a:p>
          <a:p>
            <a:r>
              <a:rPr lang="en-GB" sz="1200" dirty="0"/>
              <a:t>but now less radiation is emitted so there is a net absorption</a:t>
            </a:r>
          </a:p>
          <a:p>
            <a:r>
              <a:rPr lang="en-GB" sz="1200" dirty="0"/>
              <a:t>allow energy for radiation      1 </a:t>
            </a:r>
          </a:p>
          <a:p>
            <a:endParaRPr lang="en-GB" sz="1200" dirty="0"/>
          </a:p>
        </p:txBody>
      </p:sp>
      <p:pic>
        <p:nvPicPr>
          <p:cNvPr id="5" name="Picture 4">
            <a:extLst>
              <a:ext uri="{FF2B5EF4-FFF2-40B4-BE49-F238E27FC236}">
                <a16:creationId xmlns:a16="http://schemas.microsoft.com/office/drawing/2014/main" id="{1D3D6233-DE03-6573-6B8D-28CAF1E92901}"/>
              </a:ext>
            </a:extLst>
          </p:cNvPr>
          <p:cNvPicPr>
            <a:picLocks noChangeAspect="1"/>
          </p:cNvPicPr>
          <p:nvPr/>
        </p:nvPicPr>
        <p:blipFill>
          <a:blip r:embed="rId2"/>
          <a:stretch>
            <a:fillRect/>
          </a:stretch>
        </p:blipFill>
        <p:spPr>
          <a:xfrm>
            <a:off x="2016483" y="333109"/>
            <a:ext cx="2974858" cy="2803496"/>
          </a:xfrm>
          <a:prstGeom prst="rect">
            <a:avLst/>
          </a:prstGeom>
        </p:spPr>
      </p:pic>
      <p:pic>
        <p:nvPicPr>
          <p:cNvPr id="7" name="Picture 6">
            <a:extLst>
              <a:ext uri="{FF2B5EF4-FFF2-40B4-BE49-F238E27FC236}">
                <a16:creationId xmlns:a16="http://schemas.microsoft.com/office/drawing/2014/main" id="{9CB91C7E-A544-04CE-7A02-10DC3A08887C}"/>
              </a:ext>
            </a:extLst>
          </p:cNvPr>
          <p:cNvPicPr>
            <a:picLocks noChangeAspect="1"/>
          </p:cNvPicPr>
          <p:nvPr/>
        </p:nvPicPr>
        <p:blipFill>
          <a:blip r:embed="rId3"/>
          <a:stretch>
            <a:fillRect/>
          </a:stretch>
        </p:blipFill>
        <p:spPr>
          <a:xfrm>
            <a:off x="1043392" y="5172378"/>
            <a:ext cx="4635795" cy="1696413"/>
          </a:xfrm>
          <a:prstGeom prst="rect">
            <a:avLst/>
          </a:prstGeom>
        </p:spPr>
      </p:pic>
    </p:spTree>
    <p:extLst>
      <p:ext uri="{BB962C8B-B14F-4D97-AF65-F5344CB8AC3E}">
        <p14:creationId xmlns:p14="http://schemas.microsoft.com/office/powerpoint/2010/main" val="3384293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5:  </a:t>
            </a:r>
            <a:r>
              <a:rPr lang="en-GB" b="1" u="sng" dirty="0"/>
              <a:t>Visible Light</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5681"/>
            <a:ext cx="6311900" cy="894732"/>
          </a:xfrm>
          <a:prstGeom prst="rect">
            <a:avLst/>
          </a:prstGeom>
          <a:noFill/>
          <a:ln w="12700">
            <a:solidFill>
              <a:schemeClr val="tx1"/>
            </a:solidFill>
            <a:prstDash val="dash"/>
          </a:ln>
        </p:spPr>
        <p:txBody>
          <a:bodyPr wrap="square" rtlCol="0">
            <a:spAutoFit/>
          </a:bodyPr>
          <a:lstStyle/>
          <a:p>
            <a:pPr>
              <a:lnSpc>
                <a:spcPct val="150000"/>
              </a:lnSpc>
            </a:pPr>
            <a:r>
              <a:rPr lang="en-GB" sz="1200" b="1" dirty="0"/>
              <a:t>Learning Objective</a:t>
            </a:r>
          </a:p>
          <a:p>
            <a:pPr algn="l" rtl="0" fontAlgn="base">
              <a:lnSpc>
                <a:spcPct val="150000"/>
              </a:lnSpc>
            </a:pPr>
            <a:r>
              <a:rPr lang="en-GB" sz="1200" b="1" dirty="0"/>
              <a:t>We are learning that all colours within the visible spectrum behaves differently due to their wavelength and frequency</a:t>
            </a:r>
            <a:endParaRPr lang="en-GB" sz="1200" b="1" i="0" dirty="0">
              <a:solidFill>
                <a:srgbClr val="000000"/>
              </a:solidFill>
              <a:effectLst/>
            </a:endParaRP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66563"/>
            <a:ext cx="6311900" cy="830997"/>
          </a:xfrm>
          <a:prstGeom prst="rect">
            <a:avLst/>
          </a:prstGeom>
          <a:noFill/>
          <a:ln>
            <a:solidFill>
              <a:schemeClr val="tx1"/>
            </a:solidFill>
            <a:prstDash val="lgDash"/>
          </a:ln>
        </p:spPr>
        <p:txBody>
          <a:bodyPr wrap="square" rtlCol="0">
            <a:spAutoFit/>
          </a:bodyPr>
          <a:lstStyle/>
          <a:p>
            <a:pPr>
              <a:lnSpc>
                <a:spcPct val="150000"/>
              </a:lnSpc>
            </a:pPr>
            <a:r>
              <a:rPr lang="en-US" sz="1200" b="1" dirty="0"/>
              <a:t>Why are we learning about this?</a:t>
            </a:r>
          </a:p>
          <a:p>
            <a:pPr>
              <a:lnSpc>
                <a:spcPct val="150000"/>
              </a:lnSpc>
            </a:pPr>
            <a:r>
              <a:rPr lang="en-US" sz="1200" dirty="0">
                <a:latin typeface="+mj-lt"/>
              </a:rPr>
              <a:t>This lessons helps us understand how parts of the visible spectrum are observed as different colours</a:t>
            </a:r>
          </a:p>
          <a:p>
            <a:endParaRPr lang="en-US" sz="1200" dirty="0">
              <a:latin typeface="+mj-lt"/>
            </a:endParaRPr>
          </a:p>
        </p:txBody>
      </p:sp>
    </p:spTree>
    <p:extLst>
      <p:ext uri="{BB962C8B-B14F-4D97-AF65-F5344CB8AC3E}">
        <p14:creationId xmlns:p14="http://schemas.microsoft.com/office/powerpoint/2010/main" val="4172703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525400"/>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p:txBody>
      </p:sp>
      <p:pic>
        <p:nvPicPr>
          <p:cNvPr id="5" name="Picture 4">
            <a:extLst>
              <a:ext uri="{FF2B5EF4-FFF2-40B4-BE49-F238E27FC236}">
                <a16:creationId xmlns:a16="http://schemas.microsoft.com/office/drawing/2014/main" id="{D3798C9B-1056-E4FC-6E59-19F8FC76A0FA}"/>
              </a:ext>
            </a:extLst>
          </p:cNvPr>
          <p:cNvPicPr>
            <a:picLocks noChangeAspect="1"/>
          </p:cNvPicPr>
          <p:nvPr/>
        </p:nvPicPr>
        <p:blipFill>
          <a:blip r:embed="rId2"/>
          <a:stretch>
            <a:fillRect/>
          </a:stretch>
        </p:blipFill>
        <p:spPr>
          <a:xfrm>
            <a:off x="392630" y="1137684"/>
            <a:ext cx="5914886" cy="6590635"/>
          </a:xfrm>
          <a:prstGeom prst="rect">
            <a:avLst/>
          </a:prstGeom>
        </p:spPr>
      </p:pic>
    </p:spTree>
    <p:extLst>
      <p:ext uri="{BB962C8B-B14F-4D97-AF65-F5344CB8AC3E}">
        <p14:creationId xmlns:p14="http://schemas.microsoft.com/office/powerpoint/2010/main" val="4279013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11 Visible Light</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831853"/>
            <a:ext cx="6311900" cy="7758149"/>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Physics AQA Text book from pages 26-29 and the glossary on pages 284-287 to help you answer the following;</a:t>
            </a:r>
          </a:p>
          <a:p>
            <a:pPr>
              <a:lnSpc>
                <a:spcPct val="150000"/>
              </a:lnSpc>
            </a:pPr>
            <a:r>
              <a:rPr lang="en-GB" sz="1200" dirty="0"/>
              <a:t>Define the term infra red radiation ……………………………………………………………………………………………………………………………………………………………………………………………………………………………………………………………………………………………………………………</a:t>
            </a:r>
          </a:p>
          <a:p>
            <a:pPr>
              <a:lnSpc>
                <a:spcPct val="150000"/>
              </a:lnSpc>
            </a:pPr>
            <a:r>
              <a:rPr lang="en-GB" sz="1200" dirty="0"/>
              <a:t>Define the term black body radiation ……………………………………………………………………………………………………………………………………………………………………………………………………………………………………………………………………………………………………………………</a:t>
            </a:r>
          </a:p>
          <a:p>
            <a:pPr>
              <a:lnSpc>
                <a:spcPct val="150000"/>
              </a:lnSpc>
            </a:pPr>
            <a:r>
              <a:rPr lang="en-GB" sz="1200" dirty="0"/>
              <a:t>Explain how objects emit and absorb  different amounts of infra red radiation depending upon their temperature and colour ………………………………………………………………………………………………………………………………………………………………………………………………………………………………………………………………………………………………………………………………………………………………………………………………………………………………………………………………………………</a:t>
            </a:r>
          </a:p>
          <a:p>
            <a:pPr>
              <a:lnSpc>
                <a:spcPct val="150000"/>
              </a:lnSpc>
            </a:pPr>
            <a:r>
              <a:rPr lang="en-GB" sz="1200" dirty="0"/>
              <a:t>Describe how wavelength affects the intensity of radiation</a:t>
            </a:r>
          </a:p>
          <a:p>
            <a:pPr>
              <a:lnSpc>
                <a:spcPct val="150000"/>
              </a:lnSpc>
            </a:pPr>
            <a:r>
              <a:rPr lang="en-GB" sz="1200" dirty="0"/>
              <a:t>……………………………………………………………………………………………………………………………………………………………………………………………………………………………………………………………………………………………………………………</a:t>
            </a:r>
          </a:p>
          <a:p>
            <a:pPr>
              <a:lnSpc>
                <a:spcPct val="150000"/>
              </a:lnSpc>
            </a:pPr>
            <a:r>
              <a:rPr lang="en-GB" sz="1200" dirty="0"/>
              <a:t>…………………………………………………………………………………………………………………………………………………………</a:t>
            </a:r>
          </a:p>
          <a:p>
            <a:pPr>
              <a:lnSpc>
                <a:spcPct val="150000"/>
              </a:lnSpc>
            </a:pPr>
            <a:r>
              <a:rPr lang="en-GB" sz="1200" dirty="0"/>
              <a:t>State the factors that affect the temperature of the Earth</a:t>
            </a:r>
          </a:p>
          <a:p>
            <a:pPr>
              <a:lnSpc>
                <a:spcPct val="150000"/>
              </a:lnSpc>
            </a:pPr>
            <a:r>
              <a:rPr lang="en-GB" sz="1200" dirty="0"/>
              <a:t>……………………………………………………………………………………………………………………………………………………………………………………………………………………………………………………………………………………………………………………</a:t>
            </a:r>
          </a:p>
          <a:p>
            <a:pPr>
              <a:lnSpc>
                <a:spcPct val="150000"/>
              </a:lnSpc>
            </a:pPr>
            <a:r>
              <a:rPr lang="en-GB" sz="1200" dirty="0"/>
              <a:t>Explain how the temperature of the Earth  is dependant upon the greenhouse gases in the atmosphere</a:t>
            </a:r>
          </a:p>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226398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Refraction of waves</a:t>
                      </a:r>
                    </a:p>
                    <a:p>
                      <a:pPr>
                        <a:lnSpc>
                          <a:spcPct val="150000"/>
                        </a:lnSpc>
                      </a:pPr>
                      <a:r>
                        <a:rPr lang="en-GB" sz="1200" b="0" u="none" dirty="0">
                          <a:solidFill>
                            <a:schemeClr val="tx1"/>
                          </a:solidFill>
                        </a:rPr>
                        <a:t>Different materials have different densities. Light waves may change direction at the boundary between two transparent materials. Refraction is the change in direction of a wave at such a boundary.</a:t>
                      </a:r>
                    </a:p>
                    <a:p>
                      <a:pPr>
                        <a:lnSpc>
                          <a:spcPct val="150000"/>
                        </a:lnSpc>
                      </a:pPr>
                      <a:r>
                        <a:rPr lang="en-GB" sz="1200" b="0" u="none" dirty="0">
                          <a:solidFill>
                            <a:schemeClr val="tx1"/>
                          </a:solidFill>
                        </a:rPr>
                        <a:t>It is important to be able to draw ray diagrams to show the refraction of a wave at a boundary.</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none" dirty="0">
                          <a:solidFill>
                            <a:schemeClr val="tx1"/>
                          </a:solidFill>
                        </a:rPr>
                        <a:t>A ray diagram showing refraction at the boundary between air and glass.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normal and refracted ray&#10;&#10;Description automatically generated">
            <a:extLst>
              <a:ext uri="{FF2B5EF4-FFF2-40B4-BE49-F238E27FC236}">
                <a16:creationId xmlns:a16="http://schemas.microsoft.com/office/drawing/2014/main" id="{6AD6230B-EE37-EC92-E849-07B24103DE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91736" y="2114347"/>
            <a:ext cx="5696095" cy="2647224"/>
          </a:xfrm>
          <a:prstGeom prst="rect">
            <a:avLst/>
          </a:prstGeom>
        </p:spPr>
      </p:pic>
    </p:spTree>
    <p:extLst>
      <p:ext uri="{BB962C8B-B14F-4D97-AF65-F5344CB8AC3E}">
        <p14:creationId xmlns:p14="http://schemas.microsoft.com/office/powerpoint/2010/main" val="593571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Specular reflection</a:t>
                      </a:r>
                    </a:p>
                    <a:p>
                      <a:pPr fontAlgn="base">
                        <a:lnSpc>
                          <a:spcPct val="150000"/>
                        </a:lnSpc>
                      </a:pPr>
                      <a:r>
                        <a:rPr lang="en-GB" sz="1200" b="0" i="0" kern="1200" dirty="0">
                          <a:solidFill>
                            <a:schemeClr val="tx1"/>
                          </a:solidFill>
                          <a:effectLst/>
                          <a:latin typeface="+mn-lt"/>
                          <a:ea typeface="+mn-ea"/>
                          <a:cs typeface="+mn-cs"/>
                        </a:rPr>
                        <a:t>. This is the type of reflection that happens with a flat mirror. The image in a mirror is: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upright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virtual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 a virtual image</a:t>
                      </a:r>
                    </a:p>
                    <a:p>
                      <a:pPr fontAlgn="base">
                        <a:lnSpc>
                          <a:spcPct val="150000"/>
                        </a:lnSpc>
                      </a:pPr>
                      <a:r>
                        <a:rPr lang="en-GB" sz="1200" b="0" i="0" kern="1200" dirty="0">
                          <a:solidFill>
                            <a:schemeClr val="tx1"/>
                          </a:solidFill>
                          <a:effectLst/>
                          <a:latin typeface="+mn-lt"/>
                          <a:ea typeface="+mn-ea"/>
                          <a:cs typeface="+mn-cs"/>
                        </a:rPr>
                        <a:t>, the rays appear to diverge from behind the mirror, so the image appears to come from behind the mirror.</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endParaRPr lang="en-GB" sz="1200" b="0" i="0" kern="1200" dirty="0">
                        <a:solidFill>
                          <a:srgbClr val="FF0000"/>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Diffuse reflection</a:t>
                      </a:r>
                    </a:p>
                    <a:p>
                      <a:pPr fontAlgn="base">
                        <a:lnSpc>
                          <a:spcPct val="150000"/>
                        </a:lnSpc>
                      </a:pPr>
                      <a:r>
                        <a:rPr lang="en-GB" sz="1200" b="0" i="0" kern="1200" dirty="0">
                          <a:solidFill>
                            <a:schemeClr val="tx1"/>
                          </a:solidFill>
                          <a:effectLst/>
                          <a:latin typeface="+mn-lt"/>
                          <a:ea typeface="+mn-ea"/>
                          <a:cs typeface="+mn-cs"/>
                        </a:rPr>
                        <a:t>If a surface is rough, diffuse reflection  happens. Instead of forming an image, the reflected light is scattered in all directions. This may cause a distorted image of the object, as occurs with rippling water, or no image at all. Each individual reflection still obeys the law of reflection, but the different parts of the rough surface are at different angles.</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D41BDB51-54CC-4CCE-0C0D-4EB1CCA9F3F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373329" y="2392326"/>
            <a:ext cx="2738450" cy="2626598"/>
          </a:xfrm>
          <a:prstGeom prst="rect">
            <a:avLst/>
          </a:prstGeom>
        </p:spPr>
      </p:pic>
      <p:pic>
        <p:nvPicPr>
          <p:cNvPr id="8" name="Picture 7">
            <a:extLst>
              <a:ext uri="{FF2B5EF4-FFF2-40B4-BE49-F238E27FC236}">
                <a16:creationId xmlns:a16="http://schemas.microsoft.com/office/drawing/2014/main" id="{2CEA3CEC-AC04-761C-EBC0-DC266290370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9433" y="6711404"/>
            <a:ext cx="3438476" cy="2011280"/>
          </a:xfrm>
          <a:prstGeom prst="rect">
            <a:avLst/>
          </a:prstGeom>
        </p:spPr>
      </p:pic>
    </p:spTree>
    <p:extLst>
      <p:ext uri="{BB962C8B-B14F-4D97-AF65-F5344CB8AC3E}">
        <p14:creationId xmlns:p14="http://schemas.microsoft.com/office/powerpoint/2010/main" val="1085322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Colour</a:t>
                      </a:r>
                    </a:p>
                    <a:p>
                      <a:pPr marL="0" indent="0">
                        <a:lnSpc>
                          <a:spcPct val="150000"/>
                        </a:lnSpc>
                        <a:buFont typeface="Arial" panose="020B0604020202020204" pitchFamily="34" charset="0"/>
                        <a:buNone/>
                      </a:pPr>
                      <a:r>
                        <a:rPr lang="en-GB" sz="1200" b="0" dirty="0">
                          <a:solidFill>
                            <a:schemeClr val="tx1"/>
                          </a:solidFill>
                          <a:latin typeface="+mn-lt"/>
                        </a:rPr>
                        <a:t>Within the visible light range of the electromagnetic spectrum  there is a spectrum  of colour. This is a continuous  range of colours. In order of increasing frequency  and decreasing wavelength these are given as:</a:t>
                      </a:r>
                    </a:p>
                    <a:p>
                      <a:pPr marL="171450" indent="-171450">
                        <a:lnSpc>
                          <a:spcPct val="150000"/>
                        </a:lnSpc>
                        <a:buFont typeface="Arial" panose="020B0604020202020204" pitchFamily="34" charset="0"/>
                        <a:buChar char="•"/>
                      </a:pPr>
                      <a:r>
                        <a:rPr lang="en-GB" sz="1200" b="0" dirty="0">
                          <a:solidFill>
                            <a:schemeClr val="tx1"/>
                          </a:solidFill>
                          <a:latin typeface="+mn-lt"/>
                        </a:rPr>
                        <a:t>red</a:t>
                      </a:r>
                    </a:p>
                    <a:p>
                      <a:pPr marL="171450" indent="-171450">
                        <a:lnSpc>
                          <a:spcPct val="150000"/>
                        </a:lnSpc>
                        <a:buFont typeface="Arial" panose="020B0604020202020204" pitchFamily="34" charset="0"/>
                        <a:buChar char="•"/>
                      </a:pPr>
                      <a:r>
                        <a:rPr lang="en-GB" sz="1200" b="0" dirty="0">
                          <a:solidFill>
                            <a:schemeClr val="tx1"/>
                          </a:solidFill>
                          <a:latin typeface="+mn-lt"/>
                        </a:rPr>
                        <a:t>orange</a:t>
                      </a:r>
                    </a:p>
                    <a:p>
                      <a:pPr marL="171450" indent="-171450">
                        <a:lnSpc>
                          <a:spcPct val="150000"/>
                        </a:lnSpc>
                        <a:buFont typeface="Arial" panose="020B0604020202020204" pitchFamily="34" charset="0"/>
                        <a:buChar char="•"/>
                      </a:pPr>
                      <a:r>
                        <a:rPr lang="en-GB" sz="1200" b="0" dirty="0">
                          <a:solidFill>
                            <a:schemeClr val="tx1"/>
                          </a:solidFill>
                          <a:latin typeface="+mn-lt"/>
                        </a:rPr>
                        <a:t>yellow</a:t>
                      </a:r>
                    </a:p>
                    <a:p>
                      <a:pPr marL="171450" indent="-171450">
                        <a:lnSpc>
                          <a:spcPct val="150000"/>
                        </a:lnSpc>
                        <a:buFont typeface="Arial" panose="020B0604020202020204" pitchFamily="34" charset="0"/>
                        <a:buChar char="•"/>
                      </a:pPr>
                      <a:r>
                        <a:rPr lang="en-GB" sz="1200" b="0" dirty="0">
                          <a:solidFill>
                            <a:schemeClr val="tx1"/>
                          </a:solidFill>
                          <a:latin typeface="+mn-lt"/>
                        </a:rPr>
                        <a:t>green</a:t>
                      </a:r>
                    </a:p>
                    <a:p>
                      <a:pPr marL="171450" indent="-171450">
                        <a:lnSpc>
                          <a:spcPct val="150000"/>
                        </a:lnSpc>
                        <a:buFont typeface="Arial" panose="020B0604020202020204" pitchFamily="34" charset="0"/>
                        <a:buChar char="•"/>
                      </a:pPr>
                      <a:r>
                        <a:rPr lang="en-GB" sz="1200" b="0" dirty="0">
                          <a:solidFill>
                            <a:schemeClr val="tx1"/>
                          </a:solidFill>
                          <a:latin typeface="+mn-lt"/>
                        </a:rPr>
                        <a:t>blue</a:t>
                      </a:r>
                    </a:p>
                    <a:p>
                      <a:pPr marL="171450" indent="-171450">
                        <a:lnSpc>
                          <a:spcPct val="150000"/>
                        </a:lnSpc>
                        <a:buFont typeface="Arial" panose="020B0604020202020204" pitchFamily="34" charset="0"/>
                        <a:buChar char="•"/>
                      </a:pPr>
                      <a:r>
                        <a:rPr lang="en-GB" sz="1200" b="0" dirty="0">
                          <a:solidFill>
                            <a:schemeClr val="tx1"/>
                          </a:solidFill>
                          <a:latin typeface="+mn-lt"/>
                        </a:rPr>
                        <a:t>indigo</a:t>
                      </a:r>
                    </a:p>
                    <a:p>
                      <a:pPr marL="171450" indent="-171450">
                        <a:lnSpc>
                          <a:spcPct val="150000"/>
                        </a:lnSpc>
                        <a:buFont typeface="Arial" panose="020B0604020202020204" pitchFamily="34" charset="0"/>
                        <a:buChar char="•"/>
                      </a:pPr>
                      <a:r>
                        <a:rPr lang="en-GB" sz="1200" b="0" dirty="0">
                          <a:solidFill>
                            <a:schemeClr val="tx1"/>
                          </a:solidFill>
                          <a:latin typeface="+mn-lt"/>
                        </a:rPr>
                        <a:t>violet</a:t>
                      </a:r>
                    </a:p>
                    <a:p>
                      <a:pPr marL="0" indent="0">
                        <a:lnSpc>
                          <a:spcPct val="150000"/>
                        </a:lnSpc>
                        <a:buFont typeface="Arial" panose="020B0604020202020204" pitchFamily="34" charset="0"/>
                        <a:buNone/>
                      </a:pPr>
                      <a:r>
                        <a:rPr lang="en-GB" sz="1200" b="0" dirty="0">
                          <a:solidFill>
                            <a:schemeClr val="tx1"/>
                          </a:solidFill>
                          <a:latin typeface="+mn-lt"/>
                        </a:rPr>
                        <a:t>Each colour within the visible light spectrum has its own narrow band of wavelength and frequency.</a:t>
                      </a:r>
                    </a:p>
                    <a:p>
                      <a:pPr marL="0" indent="0">
                        <a:lnSpc>
                          <a:spcPct val="150000"/>
                        </a:lnSpc>
                        <a:buFontTx/>
                        <a:buNone/>
                      </a:pPr>
                      <a:endParaRPr lang="en-GB" sz="1200" b="1" dirty="0">
                        <a:solidFill>
                          <a:schemeClr val="tx1"/>
                        </a:solidFill>
                        <a:latin typeface="+mn-lt"/>
                      </a:endParaRPr>
                    </a:p>
                    <a:p>
                      <a:pPr marL="0" indent="0">
                        <a:lnSpc>
                          <a:spcPct val="150000"/>
                        </a:lnSpc>
                        <a:buFontTx/>
                        <a:buNone/>
                      </a:pPr>
                      <a:r>
                        <a:rPr lang="en-GB" sz="1200" b="1" dirty="0">
                          <a:solidFill>
                            <a:schemeClr val="tx1"/>
                          </a:solidFill>
                          <a:latin typeface="+mn-lt"/>
                        </a:rPr>
                        <a:t>Absorption of light</a:t>
                      </a:r>
                    </a:p>
                    <a:p>
                      <a:pPr marL="0" indent="0">
                        <a:lnSpc>
                          <a:spcPct val="150000"/>
                        </a:lnSpc>
                        <a:buFontTx/>
                        <a:buNone/>
                      </a:pPr>
                      <a:r>
                        <a:rPr lang="en-GB" sz="1200" b="0" dirty="0">
                          <a:solidFill>
                            <a:schemeClr val="tx1"/>
                          </a:solidFill>
                          <a:latin typeface="+mn-lt"/>
                        </a:rPr>
                        <a:t>Waves can be absorbed at the boundary between two different materials. When waves are absorbed by a surface, the energy of the wave is transferred to the particles in the surface. This will usually increase the internal energy of the particles. </a:t>
                      </a:r>
                    </a:p>
                    <a:p>
                      <a:pPr marL="0" indent="0">
                        <a:lnSpc>
                          <a:spcPct val="150000"/>
                        </a:lnSpc>
                        <a:buFontTx/>
                        <a:buNone/>
                      </a:pPr>
                      <a:r>
                        <a:rPr lang="en-GB" sz="1200" b="0" dirty="0">
                          <a:solidFill>
                            <a:schemeClr val="tx1"/>
                          </a:solidFill>
                          <a:latin typeface="+mn-lt"/>
                        </a:rPr>
                        <a:t>When white light shines on an opaque  object, some wavelengths or colours of light are absorbed. These wavelengths are not detected by our eyes. The other wavelengths are reflected, and these are detected by our eyes.  For example, grass appears green in white light, red, orange, yellow, blue, indigo and violet are absorbed by the grass but green light is reflected by the grass and detected by our eyes.</a:t>
                      </a:r>
                    </a:p>
                    <a:p>
                      <a:pPr marL="0" indent="0">
                        <a:lnSpc>
                          <a:spcPct val="150000"/>
                        </a:lnSpc>
                        <a:buFontTx/>
                        <a:buNone/>
                      </a:pPr>
                      <a:endParaRPr lang="en-GB"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94FF3690-BC32-44E2-5AF4-344C4A9F190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92836" y="6818484"/>
            <a:ext cx="3147238" cy="1916428"/>
          </a:xfrm>
          <a:prstGeom prst="rect">
            <a:avLst/>
          </a:prstGeom>
        </p:spPr>
      </p:pic>
    </p:spTree>
    <p:extLst>
      <p:ext uri="{BB962C8B-B14F-4D97-AF65-F5344CB8AC3E}">
        <p14:creationId xmlns:p14="http://schemas.microsoft.com/office/powerpoint/2010/main" val="37604026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Transmission of light</a:t>
                      </a:r>
                    </a:p>
                    <a:p>
                      <a:pPr fontAlgn="base">
                        <a:lnSpc>
                          <a:spcPct val="150000"/>
                        </a:lnSpc>
                      </a:pPr>
                      <a:r>
                        <a:rPr lang="en-GB" sz="1200" b="0" i="0" kern="1200" dirty="0">
                          <a:solidFill>
                            <a:schemeClr val="tx1"/>
                          </a:solidFill>
                          <a:effectLst/>
                          <a:latin typeface="+mn-lt"/>
                          <a:ea typeface="+mn-ea"/>
                          <a:cs typeface="+mn-cs"/>
                        </a:rPr>
                        <a:t>Waves can also be transmitted at the boundary between two different materials. When waves are transmitted, the wave continues through the material. Air, glass and water are common materials that are very good at transmitting light. They are transparent  because light is transmitted with very little absorption.  Translucent materials transmit some light but are not completely clear. Lamp shades, shower curtains and window blinds are often translucent objects.</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Colour filters</a:t>
                      </a:r>
                    </a:p>
                    <a:p>
                      <a:pPr fontAlgn="base">
                        <a:lnSpc>
                          <a:spcPct val="150000"/>
                        </a:lnSpc>
                      </a:pPr>
                      <a:r>
                        <a:rPr lang="en-GB" sz="1200" b="0" i="0" kern="1200" dirty="0">
                          <a:solidFill>
                            <a:schemeClr val="tx1"/>
                          </a:solidFill>
                          <a:effectLst/>
                          <a:latin typeface="+mn-lt"/>
                          <a:ea typeface="+mn-ea"/>
                          <a:cs typeface="+mn-cs"/>
                        </a:rPr>
                        <a:t>When white light passes through a coloured filter, all colours are absorbed except for the colour of the filter. For example, an orange filter transmits orange light but absorbs all the other colours. If white light is shone on an orange filter, only the orange wavelengths will be observed by the human eye.</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kern="1200" dirty="0">
                          <a:solidFill>
                            <a:schemeClr val="tx1"/>
                          </a:solidFill>
                          <a:effectLst/>
                          <a:latin typeface="+mn-lt"/>
                          <a:ea typeface="+mn-ea"/>
                          <a:cs typeface="+mn-cs"/>
                        </a:rPr>
                        <a:t>Coloured objects in coloured light</a:t>
                      </a:r>
                    </a:p>
                    <a:p>
                      <a:pPr fontAlgn="base">
                        <a:lnSpc>
                          <a:spcPct val="150000"/>
                        </a:lnSpc>
                      </a:pPr>
                      <a:r>
                        <a:rPr lang="en-GB" sz="1200" b="0" i="0" kern="1200" dirty="0">
                          <a:solidFill>
                            <a:schemeClr val="tx1"/>
                          </a:solidFill>
                          <a:effectLst/>
                          <a:latin typeface="+mn-lt"/>
                          <a:ea typeface="+mn-ea"/>
                          <a:cs typeface="+mn-cs"/>
                        </a:rPr>
                        <a:t>An object appears to be black if it absorbs all the wavelengths of visible light. For example, an object that appears blue in white light will appear black in red light. This is because the red light contains no blue light for the object to reflect.</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AA8E4411-9328-0C22-6265-8F68F1B8025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80215" y="4032765"/>
            <a:ext cx="4316819" cy="2415114"/>
          </a:xfrm>
          <a:prstGeom prst="rect">
            <a:avLst/>
          </a:prstGeom>
        </p:spPr>
      </p:pic>
    </p:spTree>
    <p:extLst>
      <p:ext uri="{BB962C8B-B14F-4D97-AF65-F5344CB8AC3E}">
        <p14:creationId xmlns:p14="http://schemas.microsoft.com/office/powerpoint/2010/main" val="3971635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visible light</a:t>
            </a:r>
          </a:p>
          <a:p>
            <a:pPr>
              <a:lnSpc>
                <a:spcPct val="150000"/>
              </a:lnSpc>
            </a:pPr>
            <a:r>
              <a:rPr lang="en-GB" sz="1200" dirty="0">
                <a:solidFill>
                  <a:schemeClr val="tx1"/>
                </a:solidFill>
              </a:rPr>
              <a:t>1. Where is visible light positioned on the electromagnetic spectrum?</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Explain what is meant by the term visible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What is meant by the spectrum of visible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4. Describe how the wavelengths change across the spectrum of visible light. </a:t>
            </a:r>
          </a:p>
          <a:p>
            <a:pPr>
              <a:lnSpc>
                <a:spcPct val="150000"/>
              </a:lnSpc>
            </a:pPr>
            <a:r>
              <a:rPr lang="en-GB" sz="1200" dirty="0">
                <a:solidFill>
                  <a:schemeClr val="tx1"/>
                </a:solidFill>
              </a:rPr>
              <a:t>.……………………………………………………………………………………………………………………………………………………………... ………………………………………………………………………………………………………………………………………………………….…….</a:t>
            </a:r>
          </a:p>
          <a:p>
            <a:pPr>
              <a:lnSpc>
                <a:spcPct val="150000"/>
              </a:lnSpc>
            </a:pPr>
            <a:r>
              <a:rPr lang="en-GB" sz="1200" dirty="0">
                <a:solidFill>
                  <a:schemeClr val="tx1"/>
                </a:solidFill>
              </a:rPr>
              <a:t>5. Describe what is meant by a translucent object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Describe what is meant by a transparent object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Compare the wavelength of visible light to that of ultraviolet and infra red’?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All the colours of the rainbow make up what?</a:t>
            </a:r>
          </a:p>
          <a:p>
            <a:pPr>
              <a:lnSpc>
                <a:spcPct val="150000"/>
              </a:lnSpc>
            </a:pPr>
            <a:r>
              <a:rPr lang="en-GB" sz="1200" dirty="0">
                <a:solidFill>
                  <a:schemeClr val="tx1"/>
                </a:solidFill>
              </a:rPr>
              <a:t>…………………………………………………………………………………………………………………………………………………………………</a:t>
            </a:r>
          </a:p>
          <a:p>
            <a:pPr>
              <a:lnSpc>
                <a:spcPct val="150000"/>
              </a:lnSpc>
            </a:pPr>
            <a:r>
              <a:rPr lang="en-GB" sz="1200" dirty="0">
                <a:solidFill>
                  <a:schemeClr val="tx1"/>
                </a:solidFill>
              </a:rPr>
              <a:t>9. A material that allow only some light through is called what?</a:t>
            </a:r>
          </a:p>
          <a:p>
            <a:pPr>
              <a:lnSpc>
                <a:spcPct val="150000"/>
              </a:lnSpc>
            </a:pPr>
            <a:r>
              <a:rPr lang="en-GB" sz="1200" dirty="0">
                <a:solidFill>
                  <a:schemeClr val="tx1"/>
                </a:solidFill>
              </a:rPr>
              <a:t>……………………………………………………………………………………………………………………………………………………………….</a:t>
            </a:r>
          </a:p>
          <a:p>
            <a:pPr>
              <a:lnSpc>
                <a:spcPct val="150000"/>
              </a:lnSpc>
            </a:pPr>
            <a:r>
              <a:rPr lang="en-GB" sz="1200" dirty="0">
                <a:solidFill>
                  <a:schemeClr val="tx1"/>
                </a:solidFill>
              </a:rPr>
              <a:t>10. An object allowing all light that enters it pass through is known as ?</a:t>
            </a:r>
          </a:p>
          <a:p>
            <a:pPr>
              <a:lnSpc>
                <a:spcPct val="150000"/>
              </a:lnSpc>
            </a:pPr>
            <a:r>
              <a:rPr lang="en-GB" sz="1200" dirty="0">
                <a:solidFill>
                  <a:schemeClr val="tx1"/>
                </a:solidFill>
              </a:rPr>
              <a:t>.......................................................................................................................................................................</a:t>
            </a:r>
          </a:p>
          <a:p>
            <a:pPr>
              <a:lnSpc>
                <a:spcPct val="150000"/>
              </a:lnSpc>
            </a:pPr>
            <a:r>
              <a:rPr lang="en-GB" sz="1200" dirty="0">
                <a:solidFill>
                  <a:schemeClr val="tx1"/>
                </a:solidFill>
              </a:rPr>
              <a:t>11. Name the primary colours of light?</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2CFA4B9A-553B-2E15-DA69-988B2AEEDC4F}"/>
              </a:ext>
            </a:extLst>
          </p:cNvPr>
          <p:cNvSpPr txBox="1"/>
          <p:nvPr/>
        </p:nvSpPr>
        <p:spPr>
          <a:xfrm>
            <a:off x="297174" y="1712170"/>
            <a:ext cx="5738627" cy="276999"/>
          </a:xfrm>
          <a:prstGeom prst="rect">
            <a:avLst/>
          </a:prstGeom>
          <a:solidFill>
            <a:schemeClr val="bg1"/>
          </a:solidFill>
          <a:ln>
            <a:solidFill>
              <a:schemeClr val="tx1"/>
            </a:solidFill>
          </a:ln>
        </p:spPr>
        <p:txBody>
          <a:bodyPr wrap="square" rtlCol="0">
            <a:spAutoFit/>
          </a:bodyPr>
          <a:lstStyle/>
          <a:p>
            <a:r>
              <a:rPr lang="en-GB" sz="1200" dirty="0"/>
              <a:t>The wavelength of wave in the electromagnetic spectrum that human eyes can detect </a:t>
            </a:r>
          </a:p>
        </p:txBody>
      </p:sp>
      <p:sp>
        <p:nvSpPr>
          <p:cNvPr id="3" name="TextBox 2">
            <a:extLst>
              <a:ext uri="{FF2B5EF4-FFF2-40B4-BE49-F238E27FC236}">
                <a16:creationId xmlns:a16="http://schemas.microsoft.com/office/drawing/2014/main" id="{3A622990-D9C1-6164-6556-F8C984D1D69D}"/>
              </a:ext>
            </a:extLst>
          </p:cNvPr>
          <p:cNvSpPr txBox="1"/>
          <p:nvPr/>
        </p:nvSpPr>
        <p:spPr>
          <a:xfrm>
            <a:off x="2559552" y="2326146"/>
            <a:ext cx="2497078" cy="461665"/>
          </a:xfrm>
          <a:prstGeom prst="rect">
            <a:avLst/>
          </a:prstGeom>
          <a:solidFill>
            <a:schemeClr val="bg1"/>
          </a:solidFill>
          <a:ln>
            <a:solidFill>
              <a:schemeClr val="tx1"/>
            </a:solidFill>
          </a:ln>
        </p:spPr>
        <p:txBody>
          <a:bodyPr wrap="square" rtlCol="0">
            <a:spAutoFit/>
          </a:bodyPr>
          <a:lstStyle/>
          <a:p>
            <a:r>
              <a:rPr lang="en-GB" sz="1200" dirty="0"/>
              <a:t>The different wavelengths of visible light -ROYGBIV</a:t>
            </a:r>
          </a:p>
        </p:txBody>
      </p:sp>
      <p:sp>
        <p:nvSpPr>
          <p:cNvPr id="5" name="TextBox 4">
            <a:extLst>
              <a:ext uri="{FF2B5EF4-FFF2-40B4-BE49-F238E27FC236}">
                <a16:creationId xmlns:a16="http://schemas.microsoft.com/office/drawing/2014/main" id="{8D4B6E3E-75D5-3BED-5EE0-1B14BC76AB37}"/>
              </a:ext>
            </a:extLst>
          </p:cNvPr>
          <p:cNvSpPr txBox="1"/>
          <p:nvPr/>
        </p:nvSpPr>
        <p:spPr>
          <a:xfrm>
            <a:off x="976918" y="6561832"/>
            <a:ext cx="2029977" cy="276999"/>
          </a:xfrm>
          <a:prstGeom prst="rect">
            <a:avLst/>
          </a:prstGeom>
          <a:solidFill>
            <a:schemeClr val="bg1"/>
          </a:solidFill>
          <a:ln>
            <a:solidFill>
              <a:schemeClr val="tx1"/>
            </a:solidFill>
          </a:ln>
        </p:spPr>
        <p:txBody>
          <a:bodyPr wrap="square" rtlCol="0">
            <a:spAutoFit/>
          </a:bodyPr>
          <a:lstStyle/>
          <a:p>
            <a:r>
              <a:rPr lang="en-GB" sz="1200" dirty="0"/>
              <a:t>Spectrum of white light</a:t>
            </a:r>
          </a:p>
        </p:txBody>
      </p:sp>
      <p:sp>
        <p:nvSpPr>
          <p:cNvPr id="6" name="TextBox 5">
            <a:extLst>
              <a:ext uri="{FF2B5EF4-FFF2-40B4-BE49-F238E27FC236}">
                <a16:creationId xmlns:a16="http://schemas.microsoft.com/office/drawing/2014/main" id="{7801C056-CCA9-A553-7BD0-77CF943984B3}"/>
              </a:ext>
            </a:extLst>
          </p:cNvPr>
          <p:cNvSpPr txBox="1"/>
          <p:nvPr/>
        </p:nvSpPr>
        <p:spPr>
          <a:xfrm>
            <a:off x="297175" y="864282"/>
            <a:ext cx="2262377" cy="276999"/>
          </a:xfrm>
          <a:prstGeom prst="rect">
            <a:avLst/>
          </a:prstGeom>
          <a:solidFill>
            <a:schemeClr val="bg1"/>
          </a:solidFill>
          <a:ln>
            <a:solidFill>
              <a:schemeClr val="tx1"/>
            </a:solidFill>
          </a:ln>
        </p:spPr>
        <p:txBody>
          <a:bodyPr wrap="square" rtlCol="0">
            <a:spAutoFit/>
          </a:bodyPr>
          <a:lstStyle/>
          <a:p>
            <a:r>
              <a:rPr lang="en-GB" sz="1200" dirty="0"/>
              <a:t>Between infra red &amp; ultraviolet</a:t>
            </a:r>
          </a:p>
        </p:txBody>
      </p:sp>
      <p:sp>
        <p:nvSpPr>
          <p:cNvPr id="8" name="TextBox 7">
            <a:extLst>
              <a:ext uri="{FF2B5EF4-FFF2-40B4-BE49-F238E27FC236}">
                <a16:creationId xmlns:a16="http://schemas.microsoft.com/office/drawing/2014/main" id="{B99782A7-7498-C82C-1730-A99BE4EA92B0}"/>
              </a:ext>
            </a:extLst>
          </p:cNvPr>
          <p:cNvSpPr txBox="1"/>
          <p:nvPr/>
        </p:nvSpPr>
        <p:spPr>
          <a:xfrm>
            <a:off x="443478" y="5753721"/>
            <a:ext cx="4219960" cy="276999"/>
          </a:xfrm>
          <a:prstGeom prst="rect">
            <a:avLst/>
          </a:prstGeom>
          <a:solidFill>
            <a:schemeClr val="bg1"/>
          </a:solidFill>
          <a:ln>
            <a:solidFill>
              <a:schemeClr val="tx1"/>
            </a:solidFill>
          </a:ln>
        </p:spPr>
        <p:txBody>
          <a:bodyPr wrap="square" rtlCol="0">
            <a:spAutoFit/>
          </a:bodyPr>
          <a:lstStyle/>
          <a:p>
            <a:r>
              <a:rPr lang="en-GB" sz="1200" dirty="0"/>
              <a:t>VL has shorter wavelength than IR but longer than UV</a:t>
            </a:r>
          </a:p>
        </p:txBody>
      </p:sp>
      <p:sp>
        <p:nvSpPr>
          <p:cNvPr id="11" name="TextBox 10">
            <a:extLst>
              <a:ext uri="{FF2B5EF4-FFF2-40B4-BE49-F238E27FC236}">
                <a16:creationId xmlns:a16="http://schemas.microsoft.com/office/drawing/2014/main" id="{8BC8A60B-A495-7213-A893-D6976D118435}"/>
              </a:ext>
            </a:extLst>
          </p:cNvPr>
          <p:cNvSpPr txBox="1"/>
          <p:nvPr/>
        </p:nvSpPr>
        <p:spPr>
          <a:xfrm>
            <a:off x="3674013" y="7711609"/>
            <a:ext cx="1005849" cy="276999"/>
          </a:xfrm>
          <a:prstGeom prst="rect">
            <a:avLst/>
          </a:prstGeom>
          <a:solidFill>
            <a:schemeClr val="bg1"/>
          </a:solidFill>
          <a:ln>
            <a:solidFill>
              <a:schemeClr val="tx1"/>
            </a:solidFill>
          </a:ln>
        </p:spPr>
        <p:txBody>
          <a:bodyPr wrap="square" rtlCol="0">
            <a:spAutoFit/>
          </a:bodyPr>
          <a:lstStyle/>
          <a:p>
            <a:r>
              <a:rPr lang="en-GB" sz="1200" dirty="0"/>
              <a:t>transparent</a:t>
            </a:r>
          </a:p>
        </p:txBody>
      </p:sp>
      <p:sp>
        <p:nvSpPr>
          <p:cNvPr id="13" name="TextBox 12">
            <a:extLst>
              <a:ext uri="{FF2B5EF4-FFF2-40B4-BE49-F238E27FC236}">
                <a16:creationId xmlns:a16="http://schemas.microsoft.com/office/drawing/2014/main" id="{8179BD84-39BE-0C0B-04EB-DBDE4E2D1F7E}"/>
              </a:ext>
            </a:extLst>
          </p:cNvPr>
          <p:cNvSpPr txBox="1"/>
          <p:nvPr/>
        </p:nvSpPr>
        <p:spPr>
          <a:xfrm>
            <a:off x="3381409" y="7070261"/>
            <a:ext cx="1591059" cy="276999"/>
          </a:xfrm>
          <a:prstGeom prst="rect">
            <a:avLst/>
          </a:prstGeom>
          <a:solidFill>
            <a:schemeClr val="bg1"/>
          </a:solidFill>
          <a:ln>
            <a:solidFill>
              <a:schemeClr val="tx1"/>
            </a:solidFill>
          </a:ln>
        </p:spPr>
        <p:txBody>
          <a:bodyPr wrap="square" rtlCol="0">
            <a:spAutoFit/>
          </a:bodyPr>
          <a:lstStyle/>
          <a:p>
            <a:r>
              <a:rPr lang="en-GB" sz="1200" dirty="0"/>
              <a:t>translucent</a:t>
            </a:r>
          </a:p>
        </p:txBody>
      </p:sp>
      <p:sp>
        <p:nvSpPr>
          <p:cNvPr id="14" name="TextBox 13">
            <a:extLst>
              <a:ext uri="{FF2B5EF4-FFF2-40B4-BE49-F238E27FC236}">
                <a16:creationId xmlns:a16="http://schemas.microsoft.com/office/drawing/2014/main" id="{F6366FF9-2C18-E8EE-76CA-B2899D7D4029}"/>
              </a:ext>
            </a:extLst>
          </p:cNvPr>
          <p:cNvSpPr txBox="1"/>
          <p:nvPr/>
        </p:nvSpPr>
        <p:spPr>
          <a:xfrm>
            <a:off x="1403502" y="3341288"/>
            <a:ext cx="4045463" cy="276999"/>
          </a:xfrm>
          <a:prstGeom prst="rect">
            <a:avLst/>
          </a:prstGeom>
          <a:solidFill>
            <a:schemeClr val="bg1"/>
          </a:solidFill>
          <a:ln>
            <a:solidFill>
              <a:schemeClr val="tx1"/>
            </a:solidFill>
          </a:ln>
        </p:spPr>
        <p:txBody>
          <a:bodyPr wrap="square" rtlCol="0">
            <a:spAutoFit/>
          </a:bodyPr>
          <a:lstStyle/>
          <a:p>
            <a:r>
              <a:rPr lang="en-GB" sz="1200" dirty="0"/>
              <a:t>Wavelength increase from shortest violet to longest red</a:t>
            </a:r>
          </a:p>
        </p:txBody>
      </p:sp>
      <p:sp>
        <p:nvSpPr>
          <p:cNvPr id="15" name="TextBox 14">
            <a:extLst>
              <a:ext uri="{FF2B5EF4-FFF2-40B4-BE49-F238E27FC236}">
                <a16:creationId xmlns:a16="http://schemas.microsoft.com/office/drawing/2014/main" id="{C573913A-D8D6-47B9-5AF5-5C64FC02AB91}"/>
              </a:ext>
            </a:extLst>
          </p:cNvPr>
          <p:cNvSpPr txBox="1"/>
          <p:nvPr/>
        </p:nvSpPr>
        <p:spPr>
          <a:xfrm>
            <a:off x="404037" y="4922127"/>
            <a:ext cx="5599866" cy="461665"/>
          </a:xfrm>
          <a:prstGeom prst="rect">
            <a:avLst/>
          </a:prstGeom>
          <a:solidFill>
            <a:schemeClr val="bg1"/>
          </a:solidFill>
          <a:ln>
            <a:solidFill>
              <a:schemeClr val="tx1"/>
            </a:solidFill>
          </a:ln>
        </p:spPr>
        <p:txBody>
          <a:bodyPr wrap="square" rtlCol="0">
            <a:spAutoFit/>
          </a:bodyPr>
          <a:lstStyle/>
          <a:p>
            <a:r>
              <a:rPr lang="en-GB" sz="1200" dirty="0"/>
              <a:t>Object allows light to pass through and DOES NOT scatter or refract the light within the object</a:t>
            </a:r>
          </a:p>
        </p:txBody>
      </p:sp>
      <p:sp>
        <p:nvSpPr>
          <p:cNvPr id="10" name="TextBox 9">
            <a:extLst>
              <a:ext uri="{FF2B5EF4-FFF2-40B4-BE49-F238E27FC236}">
                <a16:creationId xmlns:a16="http://schemas.microsoft.com/office/drawing/2014/main" id="{FCACA45D-8767-ADEA-A2DC-F10AD201D037}"/>
              </a:ext>
            </a:extLst>
          </p:cNvPr>
          <p:cNvSpPr txBox="1"/>
          <p:nvPr/>
        </p:nvSpPr>
        <p:spPr>
          <a:xfrm>
            <a:off x="581477" y="4059556"/>
            <a:ext cx="5599866" cy="461665"/>
          </a:xfrm>
          <a:prstGeom prst="rect">
            <a:avLst/>
          </a:prstGeom>
          <a:solidFill>
            <a:schemeClr val="bg1"/>
          </a:solidFill>
          <a:ln>
            <a:solidFill>
              <a:schemeClr val="tx1"/>
            </a:solidFill>
          </a:ln>
        </p:spPr>
        <p:txBody>
          <a:bodyPr wrap="square" rtlCol="0">
            <a:spAutoFit/>
          </a:bodyPr>
          <a:lstStyle/>
          <a:p>
            <a:r>
              <a:rPr lang="en-GB" sz="1200" dirty="0"/>
              <a:t>Object allows ALL light to pass through but scatters or refracts the light within the object</a:t>
            </a:r>
          </a:p>
        </p:txBody>
      </p:sp>
      <p:sp>
        <p:nvSpPr>
          <p:cNvPr id="12" name="TextBox 11">
            <a:extLst>
              <a:ext uri="{FF2B5EF4-FFF2-40B4-BE49-F238E27FC236}">
                <a16:creationId xmlns:a16="http://schemas.microsoft.com/office/drawing/2014/main" id="{52ED49AA-E7A4-1D8C-F44D-9FE280C0A0E6}"/>
              </a:ext>
            </a:extLst>
          </p:cNvPr>
          <p:cNvSpPr txBox="1"/>
          <p:nvPr/>
        </p:nvSpPr>
        <p:spPr>
          <a:xfrm>
            <a:off x="1644036" y="8248301"/>
            <a:ext cx="2029977" cy="276999"/>
          </a:xfrm>
          <a:prstGeom prst="rect">
            <a:avLst/>
          </a:prstGeom>
          <a:solidFill>
            <a:schemeClr val="bg1"/>
          </a:solidFill>
          <a:ln>
            <a:solidFill>
              <a:schemeClr val="tx1"/>
            </a:solidFill>
          </a:ln>
        </p:spPr>
        <p:txBody>
          <a:bodyPr wrap="square" rtlCol="0">
            <a:spAutoFit/>
          </a:bodyPr>
          <a:lstStyle/>
          <a:p>
            <a:r>
              <a:rPr lang="en-GB" sz="1200" dirty="0"/>
              <a:t>Red, Blue , Green</a:t>
            </a:r>
          </a:p>
        </p:txBody>
      </p:sp>
    </p:spTree>
    <p:extLst>
      <p:ext uri="{BB962C8B-B14F-4D97-AF65-F5344CB8AC3E}">
        <p14:creationId xmlns:p14="http://schemas.microsoft.com/office/powerpoint/2010/main" val="2394806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 - visible light</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effect of light on transparent  and opaque materials</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effect of white light on a red ball to that of a green ball</a:t>
            </a:r>
          </a:p>
          <a:p>
            <a:pPr>
              <a:lnSpc>
                <a:spcPct val="150000"/>
              </a:lnSpc>
            </a:pPr>
            <a:r>
              <a:rPr lang="en-GB" sz="1200" dirty="0">
                <a:solidFill>
                  <a:schemeClr val="tx1"/>
                </a:solidFill>
              </a:rPr>
              <a:t>.……………………………………………………………………............................................................................................... …………………………………………………………………………………………………………………………………………………………........…………………………………………………………………………………………………………………………………………………………........</a:t>
            </a:r>
          </a:p>
          <a:p>
            <a:pPr>
              <a:lnSpc>
                <a:spcPct val="150000"/>
              </a:lnSpc>
            </a:pPr>
            <a:endParaRPr lang="en-GB" sz="1200" b="1" dirty="0">
              <a:solidFill>
                <a:schemeClr val="tx1"/>
              </a:solidFill>
            </a:endParaRPr>
          </a:p>
          <a:p>
            <a:pPr>
              <a:lnSpc>
                <a:spcPct val="150000"/>
              </a:lnSpc>
            </a:pPr>
            <a:r>
              <a:rPr lang="en-GB" sz="1200" b="1" dirty="0">
                <a:solidFill>
                  <a:schemeClr val="tx1"/>
                </a:solidFill>
              </a:rPr>
              <a:t>YOU DO: </a:t>
            </a:r>
            <a:r>
              <a:rPr lang="en-GB" sz="1200" dirty="0">
                <a:solidFill>
                  <a:schemeClr val="tx1"/>
                </a:solidFill>
              </a:rPr>
              <a:t>Compare the wavelengths of visible light.</a:t>
            </a:r>
          </a:p>
          <a:p>
            <a:pPr>
              <a:lnSpc>
                <a:spcPct val="150000"/>
              </a:lnSpc>
            </a:pPr>
            <a:r>
              <a:rPr lang="en-GB" sz="1200" dirty="0">
                <a:solidFill>
                  <a:schemeClr val="tx1"/>
                </a:solidFill>
              </a:rPr>
              <a:t>.……………………………………………………………………............................................................................................... …………………………………………………………………………………………………………………………………………………………........</a:t>
            </a:r>
          </a:p>
          <a:p>
            <a:pPr>
              <a:lnSpc>
                <a:spcPct val="150000"/>
              </a:lnSpc>
            </a:pPr>
            <a:r>
              <a:rPr lang="en-GB" sz="1200" dirty="0">
                <a:solidFill>
                  <a:schemeClr val="tx1"/>
                </a:solidFill>
              </a:rPr>
              <a:t>.……………………………………………………………………............................................................................................... </a:t>
            </a:r>
            <a:r>
              <a:rPr lang="en-GB" sz="1200" b="1" dirty="0">
                <a:solidFill>
                  <a:schemeClr val="tx1"/>
                </a:solidFill>
              </a:rPr>
              <a:t>YOU DO:</a:t>
            </a:r>
            <a:r>
              <a:rPr lang="en-GB" sz="1200" dirty="0">
                <a:solidFill>
                  <a:schemeClr val="tx1"/>
                </a:solidFill>
              </a:rPr>
              <a:t> In terms of visible light, compare white objects to black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specular and diffuse reflection &amp; the images they produce.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colour of a blue object in daylight to that seen in red light</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
        <p:nvSpPr>
          <p:cNvPr id="2" name="TextBox 1">
            <a:extLst>
              <a:ext uri="{FF2B5EF4-FFF2-40B4-BE49-F238E27FC236}">
                <a16:creationId xmlns:a16="http://schemas.microsoft.com/office/drawing/2014/main" id="{D42BE7C3-0CF8-C3BD-628C-6962AD01D4D9}"/>
              </a:ext>
            </a:extLst>
          </p:cNvPr>
          <p:cNvSpPr txBox="1"/>
          <p:nvPr/>
        </p:nvSpPr>
        <p:spPr>
          <a:xfrm>
            <a:off x="457199" y="794767"/>
            <a:ext cx="5943601" cy="461665"/>
          </a:xfrm>
          <a:prstGeom prst="rect">
            <a:avLst/>
          </a:prstGeom>
          <a:solidFill>
            <a:schemeClr val="bg1"/>
          </a:solidFill>
          <a:ln>
            <a:solidFill>
              <a:schemeClr val="tx1"/>
            </a:solidFill>
          </a:ln>
        </p:spPr>
        <p:txBody>
          <a:bodyPr wrap="square" rtlCol="0">
            <a:spAutoFit/>
          </a:bodyPr>
          <a:lstStyle/>
          <a:p>
            <a:r>
              <a:rPr lang="en-GB" sz="1200" dirty="0"/>
              <a:t>Transparent allows ALL light to p[ass through</a:t>
            </a:r>
          </a:p>
          <a:p>
            <a:r>
              <a:rPr lang="en-GB" sz="1200" dirty="0"/>
              <a:t>OPAQUE allows NO light through.</a:t>
            </a:r>
          </a:p>
        </p:txBody>
      </p:sp>
      <p:sp>
        <p:nvSpPr>
          <p:cNvPr id="3" name="TextBox 2">
            <a:extLst>
              <a:ext uri="{FF2B5EF4-FFF2-40B4-BE49-F238E27FC236}">
                <a16:creationId xmlns:a16="http://schemas.microsoft.com/office/drawing/2014/main" id="{387A28CE-72E4-C6FD-8DA8-699C6419B3CF}"/>
              </a:ext>
            </a:extLst>
          </p:cNvPr>
          <p:cNvSpPr txBox="1"/>
          <p:nvPr/>
        </p:nvSpPr>
        <p:spPr>
          <a:xfrm>
            <a:off x="379222" y="1722442"/>
            <a:ext cx="5943601" cy="894732"/>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All wavelengths of white light are absorbed by the red ball except the longest wavelength RED which is reflected. All wavelengths are absorbed by the green ball except green which is reflected</a:t>
            </a:r>
          </a:p>
        </p:txBody>
      </p:sp>
      <p:sp>
        <p:nvSpPr>
          <p:cNvPr id="5" name="TextBox 4">
            <a:extLst>
              <a:ext uri="{FF2B5EF4-FFF2-40B4-BE49-F238E27FC236}">
                <a16:creationId xmlns:a16="http://schemas.microsoft.com/office/drawing/2014/main" id="{C101892C-4302-0B13-5274-1A106448D787}"/>
              </a:ext>
            </a:extLst>
          </p:cNvPr>
          <p:cNvSpPr txBox="1"/>
          <p:nvPr/>
        </p:nvSpPr>
        <p:spPr>
          <a:xfrm>
            <a:off x="379222" y="3101054"/>
            <a:ext cx="5943601" cy="617733"/>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Longest wavelength is red . Wavelengths reduce to orange, yellow, green, blue, indigo &amp; violet has the shortest wavelength</a:t>
            </a:r>
          </a:p>
        </p:txBody>
      </p:sp>
      <p:sp>
        <p:nvSpPr>
          <p:cNvPr id="6" name="TextBox 5">
            <a:extLst>
              <a:ext uri="{FF2B5EF4-FFF2-40B4-BE49-F238E27FC236}">
                <a16:creationId xmlns:a16="http://schemas.microsoft.com/office/drawing/2014/main" id="{8F970C0F-5279-2874-8DAF-4EB662FBF6FC}"/>
              </a:ext>
            </a:extLst>
          </p:cNvPr>
          <p:cNvSpPr txBox="1"/>
          <p:nvPr/>
        </p:nvSpPr>
        <p:spPr>
          <a:xfrm>
            <a:off x="379221" y="4403347"/>
            <a:ext cx="5943601" cy="617733"/>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White REFLECTS ALL the colours of the visible light spectrum whilst black ABSORBS ALL the colours &amp; REFLECTS NONE</a:t>
            </a:r>
          </a:p>
        </p:txBody>
      </p:sp>
      <p:sp>
        <p:nvSpPr>
          <p:cNvPr id="7" name="TextBox 6">
            <a:extLst>
              <a:ext uri="{FF2B5EF4-FFF2-40B4-BE49-F238E27FC236}">
                <a16:creationId xmlns:a16="http://schemas.microsoft.com/office/drawing/2014/main" id="{18436674-4A32-A9D0-20E8-34AF9B65FAA0}"/>
              </a:ext>
            </a:extLst>
          </p:cNvPr>
          <p:cNvSpPr txBox="1"/>
          <p:nvPr/>
        </p:nvSpPr>
        <p:spPr>
          <a:xfrm>
            <a:off x="379222" y="5742559"/>
            <a:ext cx="5943601" cy="1171731"/>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Specular is reflection from a SMOOTH surface &amp; all waves are reflected in a single direction –produce a shiny or clear reflection</a:t>
            </a:r>
          </a:p>
          <a:p>
            <a:pPr fontAlgn="base">
              <a:lnSpc>
                <a:spcPct val="150000"/>
              </a:lnSpc>
            </a:pPr>
            <a:r>
              <a:rPr lang="en-GB" sz="1200" dirty="0"/>
              <a:t>Diffuse is reflection from a ROUGH surface &amp; waves are scattered in different directions – produces a matt, unclear or opaque reflection</a:t>
            </a:r>
          </a:p>
        </p:txBody>
      </p:sp>
      <p:sp>
        <p:nvSpPr>
          <p:cNvPr id="8" name="TextBox 7">
            <a:extLst>
              <a:ext uri="{FF2B5EF4-FFF2-40B4-BE49-F238E27FC236}">
                <a16:creationId xmlns:a16="http://schemas.microsoft.com/office/drawing/2014/main" id="{EC8EDD8C-A3C5-B4A0-437C-A7A3BC699CC1}"/>
              </a:ext>
            </a:extLst>
          </p:cNvPr>
          <p:cNvSpPr txBox="1"/>
          <p:nvPr/>
        </p:nvSpPr>
        <p:spPr>
          <a:xfrm>
            <a:off x="379220" y="7453456"/>
            <a:ext cx="5943601" cy="894732"/>
          </a:xfrm>
          <a:prstGeom prst="rect">
            <a:avLst/>
          </a:prstGeom>
          <a:solidFill>
            <a:schemeClr val="bg1"/>
          </a:solidFill>
          <a:ln>
            <a:solidFill>
              <a:schemeClr val="tx1"/>
            </a:solidFill>
          </a:ln>
        </p:spPr>
        <p:txBody>
          <a:bodyPr wrap="square" rtlCol="0">
            <a:spAutoFit/>
          </a:bodyPr>
          <a:lstStyle/>
          <a:p>
            <a:pPr fontAlgn="base">
              <a:lnSpc>
                <a:spcPct val="150000"/>
              </a:lnSpc>
            </a:pPr>
            <a:r>
              <a:rPr lang="en-GB" sz="1200" dirty="0"/>
              <a:t>Object appears blue in daylight as only the blue component of visible light spectrum is reflected. In red light, object appears black because it would absorb all the red light &amp; there is no blue light present in the incident ray to reflect</a:t>
            </a:r>
          </a:p>
        </p:txBody>
      </p:sp>
    </p:spTree>
    <p:extLst>
      <p:ext uri="{BB962C8B-B14F-4D97-AF65-F5344CB8AC3E}">
        <p14:creationId xmlns:p14="http://schemas.microsoft.com/office/powerpoint/2010/main" val="8755311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 – visible light</a:t>
            </a:r>
          </a:p>
          <a:p>
            <a:pPr>
              <a:lnSpc>
                <a:spcPct val="150000"/>
              </a:lnSpc>
            </a:pPr>
            <a:r>
              <a:rPr lang="en-GB" sz="1200" b="1" dirty="0">
                <a:solidFill>
                  <a:schemeClr val="tx1"/>
                </a:solidFill>
              </a:rPr>
              <a:t>Explain how you would view a red object if it didn’t</a:t>
            </a:r>
          </a:p>
          <a:p>
            <a:pPr>
              <a:lnSpc>
                <a:spcPct val="150000"/>
              </a:lnSpc>
            </a:pPr>
            <a:r>
              <a:rPr lang="en-GB" sz="1200" dirty="0">
                <a:solidFill>
                  <a:schemeClr val="tx1"/>
                </a:solidFill>
              </a:rPr>
              <a:t>I DO: have white light shining on it?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r>
              <a:rPr lang="en-GB" sz="1200" dirty="0">
                <a:solidFill>
                  <a:schemeClr val="tx1"/>
                </a:solidFill>
              </a:rPr>
              <a:t>WE DO: have a smooth surface?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YOU DO: have the red component of visible light shining on it?</a:t>
            </a:r>
          </a:p>
          <a:p>
            <a:pPr>
              <a:lnSpc>
                <a:spcPct val="150000"/>
              </a:lnSpc>
            </a:pPr>
            <a:r>
              <a:rPr lang="en-GB" sz="1200" dirty="0">
                <a:solidFill>
                  <a:schemeClr val="tx1"/>
                </a:solidFill>
              </a:rPr>
              <a:t>………………………………………………………………………………………………………………………………………………………………</a:t>
            </a:r>
          </a:p>
          <a:p>
            <a:pPr>
              <a:lnSpc>
                <a:spcPct val="150000"/>
              </a:lnSpc>
            </a:pPr>
            <a:r>
              <a:rPr lang="en-GB" sz="1200" dirty="0">
                <a:solidFill>
                  <a:schemeClr val="tx1"/>
                </a:solidFill>
              </a:rPr>
              <a:t>YOU DO: absorb any light?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YOU DO: have the component of visible light that has the longest wavelength shining on it?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YOU DO: have the blue and green components of the visible spectrum shining on it?</a:t>
            </a:r>
          </a:p>
          <a:p>
            <a:pPr>
              <a:lnSpc>
                <a:spcPct val="150000"/>
              </a:lnSpc>
            </a:pPr>
            <a:r>
              <a:rPr lang="en-GB" sz="1200" dirty="0">
                <a:solidFill>
                  <a:schemeClr val="tx1"/>
                </a:solidFill>
              </a:rPr>
              <a:t>…………………………………………………………………………………………………………………………………………………………….. ……………………………………………………………………………………………………………………………………………………………..</a:t>
            </a:r>
          </a:p>
          <a:p>
            <a:pPr>
              <a:lnSpc>
                <a:spcPct val="150000"/>
              </a:lnSpc>
            </a:pPr>
            <a:r>
              <a:rPr lang="en-GB" sz="1200" dirty="0">
                <a:solidFill>
                  <a:schemeClr val="tx1"/>
                </a:solidFill>
              </a:rPr>
              <a:t>YOU DO: have the red and blue components of white light shining on it?</a:t>
            </a:r>
          </a:p>
          <a:p>
            <a:pPr>
              <a:lnSpc>
                <a:spcPct val="150000"/>
              </a:lnSpc>
            </a:pPr>
            <a:r>
              <a:rPr lang="en-GB" sz="1200" dirty="0">
                <a:solidFill>
                  <a:schemeClr val="tx1"/>
                </a:solidFill>
              </a:rPr>
              <a:t>……………………………………………………………………………………………………………………………………………………………..</a:t>
            </a:r>
          </a:p>
          <a:p>
            <a:pPr>
              <a:lnSpc>
                <a:spcPct val="150000"/>
              </a:lnSpc>
            </a:pPr>
            <a:r>
              <a:rPr lang="en-GB" sz="1200" dirty="0">
                <a:solidFill>
                  <a:schemeClr val="tx1"/>
                </a:solidFill>
              </a:rPr>
              <a:t>……………………………………………………………………………………………………………………………………………………………..</a:t>
            </a:r>
          </a:p>
        </p:txBody>
      </p:sp>
      <p:sp>
        <p:nvSpPr>
          <p:cNvPr id="2" name="TextBox 1">
            <a:extLst>
              <a:ext uri="{FF2B5EF4-FFF2-40B4-BE49-F238E27FC236}">
                <a16:creationId xmlns:a16="http://schemas.microsoft.com/office/drawing/2014/main" id="{7F1D0B02-1BC8-F2F7-BB41-BA4B1C4957DE}"/>
              </a:ext>
            </a:extLst>
          </p:cNvPr>
          <p:cNvSpPr txBox="1"/>
          <p:nvPr/>
        </p:nvSpPr>
        <p:spPr>
          <a:xfrm>
            <a:off x="740660" y="1448958"/>
            <a:ext cx="2523745" cy="276999"/>
          </a:xfrm>
          <a:prstGeom prst="rect">
            <a:avLst/>
          </a:prstGeom>
          <a:solidFill>
            <a:schemeClr val="bg1"/>
          </a:solidFill>
          <a:ln>
            <a:solidFill>
              <a:schemeClr val="tx1"/>
            </a:solidFill>
          </a:ln>
        </p:spPr>
        <p:txBody>
          <a:bodyPr wrap="square" rtlCol="0">
            <a:spAutoFit/>
          </a:bodyPr>
          <a:lstStyle/>
          <a:p>
            <a:r>
              <a:rPr lang="en-GB" sz="1200" dirty="0"/>
              <a:t>Black – no light to be reflected</a:t>
            </a:r>
          </a:p>
        </p:txBody>
      </p:sp>
      <p:sp>
        <p:nvSpPr>
          <p:cNvPr id="3" name="TextBox 2">
            <a:extLst>
              <a:ext uri="{FF2B5EF4-FFF2-40B4-BE49-F238E27FC236}">
                <a16:creationId xmlns:a16="http://schemas.microsoft.com/office/drawing/2014/main" id="{0A6E5699-F28F-05B4-FF12-8E687B7B48B9}"/>
              </a:ext>
            </a:extLst>
          </p:cNvPr>
          <p:cNvSpPr txBox="1"/>
          <p:nvPr/>
        </p:nvSpPr>
        <p:spPr>
          <a:xfrm>
            <a:off x="740660" y="2317323"/>
            <a:ext cx="3919732" cy="461665"/>
          </a:xfrm>
          <a:prstGeom prst="rect">
            <a:avLst/>
          </a:prstGeom>
          <a:solidFill>
            <a:schemeClr val="bg1"/>
          </a:solidFill>
          <a:ln>
            <a:solidFill>
              <a:schemeClr val="tx1"/>
            </a:solidFill>
          </a:ln>
        </p:spPr>
        <p:txBody>
          <a:bodyPr wrap="square" rtlCol="0">
            <a:spAutoFit/>
          </a:bodyPr>
          <a:lstStyle/>
          <a:p>
            <a:r>
              <a:rPr lang="en-GB" sz="1200" dirty="0"/>
              <a:t>RED but Matt/ dull/ opaque – Diffuse reflection &amp; reflected light scattered in different directions</a:t>
            </a:r>
          </a:p>
        </p:txBody>
      </p:sp>
      <p:sp>
        <p:nvSpPr>
          <p:cNvPr id="8" name="TextBox 7">
            <a:extLst>
              <a:ext uri="{FF2B5EF4-FFF2-40B4-BE49-F238E27FC236}">
                <a16:creationId xmlns:a16="http://schemas.microsoft.com/office/drawing/2014/main" id="{FCEF77D1-502C-5E7F-9897-CA452679A6B3}"/>
              </a:ext>
            </a:extLst>
          </p:cNvPr>
          <p:cNvSpPr txBox="1"/>
          <p:nvPr/>
        </p:nvSpPr>
        <p:spPr>
          <a:xfrm>
            <a:off x="1532534" y="4103733"/>
            <a:ext cx="3062321" cy="461665"/>
          </a:xfrm>
          <a:prstGeom prst="rect">
            <a:avLst/>
          </a:prstGeom>
          <a:solidFill>
            <a:schemeClr val="bg1"/>
          </a:solidFill>
          <a:ln>
            <a:solidFill>
              <a:schemeClr val="tx1"/>
            </a:solidFill>
          </a:ln>
        </p:spPr>
        <p:txBody>
          <a:bodyPr wrap="square" rtlCol="0">
            <a:spAutoFit/>
          </a:bodyPr>
          <a:lstStyle/>
          <a:p>
            <a:r>
              <a:rPr lang="en-GB" sz="1200" dirty="0"/>
              <a:t>White–as all the wavelengths of  light would be reflected – none was absorbed</a:t>
            </a:r>
          </a:p>
        </p:txBody>
      </p:sp>
      <p:sp>
        <p:nvSpPr>
          <p:cNvPr id="9" name="TextBox 8">
            <a:extLst>
              <a:ext uri="{FF2B5EF4-FFF2-40B4-BE49-F238E27FC236}">
                <a16:creationId xmlns:a16="http://schemas.microsoft.com/office/drawing/2014/main" id="{0AA9871B-41E0-1E2C-3A61-6BA30C0129C3}"/>
              </a:ext>
            </a:extLst>
          </p:cNvPr>
          <p:cNvSpPr txBox="1"/>
          <p:nvPr/>
        </p:nvSpPr>
        <p:spPr>
          <a:xfrm>
            <a:off x="2860158" y="3567775"/>
            <a:ext cx="2912359" cy="276999"/>
          </a:xfrm>
          <a:prstGeom prst="rect">
            <a:avLst/>
          </a:prstGeom>
          <a:solidFill>
            <a:schemeClr val="bg1"/>
          </a:solidFill>
          <a:ln>
            <a:solidFill>
              <a:schemeClr val="tx1"/>
            </a:solidFill>
          </a:ln>
        </p:spPr>
        <p:txBody>
          <a:bodyPr wrap="square" rtlCol="0">
            <a:spAutoFit/>
          </a:bodyPr>
          <a:lstStyle/>
          <a:p>
            <a:r>
              <a:rPr lang="en-GB" sz="1200" dirty="0"/>
              <a:t>Black – no red light to be reflected</a:t>
            </a:r>
          </a:p>
        </p:txBody>
      </p:sp>
      <p:sp>
        <p:nvSpPr>
          <p:cNvPr id="10" name="TextBox 9">
            <a:extLst>
              <a:ext uri="{FF2B5EF4-FFF2-40B4-BE49-F238E27FC236}">
                <a16:creationId xmlns:a16="http://schemas.microsoft.com/office/drawing/2014/main" id="{51487D67-2303-2846-5710-DD27BA6D7F4D}"/>
              </a:ext>
            </a:extLst>
          </p:cNvPr>
          <p:cNvSpPr txBox="1"/>
          <p:nvPr/>
        </p:nvSpPr>
        <p:spPr>
          <a:xfrm>
            <a:off x="1284731" y="5745723"/>
            <a:ext cx="4288537" cy="276999"/>
          </a:xfrm>
          <a:prstGeom prst="rect">
            <a:avLst/>
          </a:prstGeom>
          <a:solidFill>
            <a:schemeClr val="bg1"/>
          </a:solidFill>
          <a:ln>
            <a:solidFill>
              <a:schemeClr val="tx1"/>
            </a:solidFill>
          </a:ln>
        </p:spPr>
        <p:txBody>
          <a:bodyPr wrap="square" rtlCol="0">
            <a:spAutoFit/>
          </a:bodyPr>
          <a:lstStyle/>
          <a:p>
            <a:r>
              <a:rPr lang="en-GB" sz="1200" dirty="0"/>
              <a:t>Red  - as this part is still reflected by the red object</a:t>
            </a:r>
          </a:p>
        </p:txBody>
      </p:sp>
      <p:sp>
        <p:nvSpPr>
          <p:cNvPr id="7" name="TextBox 6">
            <a:extLst>
              <a:ext uri="{FF2B5EF4-FFF2-40B4-BE49-F238E27FC236}">
                <a16:creationId xmlns:a16="http://schemas.microsoft.com/office/drawing/2014/main" id="{1E367DF2-836A-D27E-5E22-65F816ED44E7}"/>
              </a:ext>
            </a:extLst>
          </p:cNvPr>
          <p:cNvSpPr txBox="1"/>
          <p:nvPr/>
        </p:nvSpPr>
        <p:spPr>
          <a:xfrm>
            <a:off x="662762" y="5028290"/>
            <a:ext cx="4786721" cy="276999"/>
          </a:xfrm>
          <a:prstGeom prst="rect">
            <a:avLst/>
          </a:prstGeom>
          <a:solidFill>
            <a:schemeClr val="bg1"/>
          </a:solidFill>
          <a:ln>
            <a:solidFill>
              <a:schemeClr val="tx1"/>
            </a:solidFill>
          </a:ln>
        </p:spPr>
        <p:txBody>
          <a:bodyPr wrap="square" rtlCol="0">
            <a:spAutoFit/>
          </a:bodyPr>
          <a:lstStyle/>
          <a:p>
            <a:r>
              <a:rPr lang="en-GB" sz="1200" dirty="0"/>
              <a:t>Black – red is longest wavelength of VL - no red light to be reflected</a:t>
            </a:r>
          </a:p>
        </p:txBody>
      </p:sp>
      <p:sp>
        <p:nvSpPr>
          <p:cNvPr id="11" name="TextBox 10">
            <a:extLst>
              <a:ext uri="{FF2B5EF4-FFF2-40B4-BE49-F238E27FC236}">
                <a16:creationId xmlns:a16="http://schemas.microsoft.com/office/drawing/2014/main" id="{19A1140F-D64D-070F-B879-3A2AE0566795}"/>
              </a:ext>
            </a:extLst>
          </p:cNvPr>
          <p:cNvSpPr txBox="1"/>
          <p:nvPr/>
        </p:nvSpPr>
        <p:spPr>
          <a:xfrm>
            <a:off x="1033094" y="6531486"/>
            <a:ext cx="4288537" cy="461665"/>
          </a:xfrm>
          <a:prstGeom prst="rect">
            <a:avLst/>
          </a:prstGeom>
          <a:solidFill>
            <a:schemeClr val="bg1"/>
          </a:solidFill>
          <a:ln>
            <a:solidFill>
              <a:schemeClr val="tx1"/>
            </a:solidFill>
          </a:ln>
        </p:spPr>
        <p:txBody>
          <a:bodyPr wrap="square" rtlCol="0">
            <a:spAutoFit/>
          </a:bodyPr>
          <a:lstStyle/>
          <a:p>
            <a:r>
              <a:rPr lang="en-GB" sz="1200" dirty="0"/>
              <a:t>BLACK -  as there is no red light to be reflected &amp; the green is absorbed by the red object</a:t>
            </a:r>
          </a:p>
        </p:txBody>
      </p:sp>
    </p:spTree>
    <p:extLst>
      <p:ext uri="{BB962C8B-B14F-4D97-AF65-F5344CB8AC3E}">
        <p14:creationId xmlns:p14="http://schemas.microsoft.com/office/powerpoint/2010/main" val="478975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Spaced Retrieval – visible light</a:t>
            </a:r>
          </a:p>
          <a:p>
            <a:pPr>
              <a:lnSpc>
                <a:spcPct val="150000"/>
              </a:lnSpc>
            </a:pPr>
            <a:r>
              <a:rPr lang="en-GB" sz="1200" dirty="0">
                <a:solidFill>
                  <a:schemeClr val="tx1"/>
                </a:solidFill>
              </a:rPr>
              <a:t>Visible Light is also needed by plants for process of photosynthesis .</a:t>
            </a:r>
          </a:p>
          <a:p>
            <a:pPr>
              <a:lnSpc>
                <a:spcPct val="150000"/>
              </a:lnSpc>
            </a:pPr>
            <a:r>
              <a:rPr lang="en-GB" sz="1200" dirty="0">
                <a:solidFill>
                  <a:schemeClr val="tx1"/>
                </a:solidFill>
              </a:rPr>
              <a:t>1. Recall the photosynthesis word equation</a:t>
            </a:r>
          </a:p>
          <a:p>
            <a:pPr>
              <a:lnSpc>
                <a:spcPct val="150000"/>
              </a:lnSpc>
            </a:pPr>
            <a:r>
              <a:rPr lang="en-GB" sz="1200" dirty="0">
                <a:solidFill>
                  <a:schemeClr val="tx1"/>
                </a:solidFill>
              </a:rPr>
              <a:t>………………………………………………………………………………………………………………………………………………….…..……......…………………………………………………………………………………………………………………………………………….……..………….</a:t>
            </a:r>
          </a:p>
          <a:p>
            <a:pPr>
              <a:lnSpc>
                <a:spcPct val="150000"/>
              </a:lnSpc>
            </a:pPr>
            <a:r>
              <a:rPr lang="en-GB" sz="1200" dirty="0">
                <a:solidFill>
                  <a:schemeClr val="tx1"/>
                </a:solidFill>
              </a:rPr>
              <a:t>2. Recall the photosynthesis balanced symbol equation ………………………………………………………………………………………………………………………………………………….…..……......…………………………………………………………………………………………………………………………………………….……..………….</a:t>
            </a:r>
          </a:p>
          <a:p>
            <a:pPr>
              <a:lnSpc>
                <a:spcPct val="150000"/>
              </a:lnSpc>
            </a:pPr>
            <a:r>
              <a:rPr lang="en-GB" sz="1200" dirty="0">
                <a:solidFill>
                  <a:schemeClr val="tx1"/>
                </a:solidFill>
              </a:rPr>
              <a:t>3. Why is light needed for photosynthesis to occur?</a:t>
            </a:r>
          </a:p>
          <a:p>
            <a:pPr>
              <a:lnSpc>
                <a:spcPct val="150000"/>
              </a:lnSpc>
            </a:pPr>
            <a:r>
              <a:rPr lang="en-GB" sz="1200" dirty="0">
                <a:solidFill>
                  <a:schemeClr val="tx1"/>
                </a:solidFill>
              </a:rPr>
              <a:t>………………………………………………………………………………………………………………………………………………….…..……….. …………………………………………………………………………………………………………………………………………….……..………….</a:t>
            </a:r>
          </a:p>
          <a:p>
            <a:pPr>
              <a:lnSpc>
                <a:spcPct val="150000"/>
              </a:lnSpc>
            </a:pPr>
            <a:r>
              <a:rPr lang="en-GB" sz="1200" dirty="0">
                <a:solidFill>
                  <a:schemeClr val="tx1"/>
                </a:solidFill>
              </a:rPr>
              <a:t>4. Name the component that absorbs the light energy for photosynthesis? ………………………………………………………………………………………………………………………………………………….…..……..... 5. Describe where these components are situated ………………………………………………………………………………………………………………………………………………….…..……….. …………………………………………………………………………………………………………………………………………….……..………….</a:t>
            </a:r>
          </a:p>
          <a:p>
            <a:pPr>
              <a:lnSpc>
                <a:spcPct val="150000"/>
              </a:lnSpc>
            </a:pPr>
            <a:r>
              <a:rPr lang="en-GB" sz="1200" dirty="0">
                <a:solidFill>
                  <a:schemeClr val="tx1"/>
                </a:solidFill>
              </a:rPr>
              <a:t>6. Explain how leaves are adapted to photosynthesise efficiently ………………………………………………………………………………………………………………………………………………….…..…….....</a:t>
            </a:r>
          </a:p>
          <a:p>
            <a:pPr>
              <a:lnSpc>
                <a:spcPct val="150000"/>
              </a:lnSpc>
            </a:pPr>
            <a:r>
              <a:rPr lang="en-GB" sz="1200" dirty="0">
                <a:solidFill>
                  <a:schemeClr val="tx1"/>
                </a:solidFill>
              </a:rPr>
              <a:t>………………………………………………………………………………………………………………………………………………….…..……….. ………………………………………………………………………………………………………………………………………………….…..…….....</a:t>
            </a:r>
          </a:p>
          <a:p>
            <a:pPr>
              <a:lnSpc>
                <a:spcPct val="150000"/>
              </a:lnSpc>
            </a:pPr>
            <a:r>
              <a:rPr lang="en-GB" sz="1200" dirty="0">
                <a:solidFill>
                  <a:schemeClr val="tx1"/>
                </a:solidFill>
              </a:rPr>
              <a:t>………………………………………………………………………………………………………………………………………………….…..………..  7.Name the factors that limit the rate of photosynthesis in plants</a:t>
            </a:r>
          </a:p>
          <a:p>
            <a:pPr>
              <a:lnSpc>
                <a:spcPct val="150000"/>
              </a:lnSpc>
            </a:pPr>
            <a:r>
              <a:rPr lang="en-GB" sz="1200" dirty="0">
                <a:solidFill>
                  <a:schemeClr val="tx1"/>
                </a:solidFill>
              </a:rPr>
              <a:t>………………………………………………………………………………………………………………………………………………….…..……….. ………………………………………………………………………………………………………………………………………………….…..…….....</a:t>
            </a:r>
          </a:p>
          <a:p>
            <a:pPr>
              <a:lnSpc>
                <a:spcPct val="150000"/>
              </a:lnSpc>
            </a:pPr>
            <a:r>
              <a:rPr lang="en-GB" sz="1200" dirty="0">
                <a:solidFill>
                  <a:schemeClr val="tx1"/>
                </a:solidFill>
              </a:rPr>
              <a:t>8. Sketch 3 graphs to show how each limiting factor affects the rate of photosynthesis</a:t>
            </a:r>
          </a:p>
          <a:p>
            <a:pPr>
              <a:lnSpc>
                <a:spcPct val="150000"/>
              </a:lnSpc>
            </a:pPr>
            <a:endParaRPr lang="en-GB" sz="1200" b="1" u="sng" dirty="0">
              <a:solidFill>
                <a:schemeClr val="tx1"/>
              </a:solidFill>
            </a:endParaRPr>
          </a:p>
        </p:txBody>
      </p:sp>
      <p:sp>
        <p:nvSpPr>
          <p:cNvPr id="5" name="TextBox 4">
            <a:extLst>
              <a:ext uri="{FF2B5EF4-FFF2-40B4-BE49-F238E27FC236}">
                <a16:creationId xmlns:a16="http://schemas.microsoft.com/office/drawing/2014/main" id="{AF455B21-D19E-4309-BCF5-56BA80402843}"/>
              </a:ext>
            </a:extLst>
          </p:cNvPr>
          <p:cNvSpPr txBox="1"/>
          <p:nvPr/>
        </p:nvSpPr>
        <p:spPr>
          <a:xfrm>
            <a:off x="428196" y="6391921"/>
            <a:ext cx="5943601" cy="276999"/>
          </a:xfrm>
          <a:prstGeom prst="rect">
            <a:avLst/>
          </a:prstGeom>
          <a:solidFill>
            <a:schemeClr val="bg1"/>
          </a:solidFill>
          <a:ln>
            <a:solidFill>
              <a:schemeClr val="tx1"/>
            </a:solidFill>
          </a:ln>
        </p:spPr>
        <p:txBody>
          <a:bodyPr wrap="square" rtlCol="0">
            <a:spAutoFit/>
          </a:bodyPr>
          <a:lstStyle/>
          <a:p>
            <a:r>
              <a:rPr lang="en-GB" sz="1200" dirty="0"/>
              <a:t>Light intensity, temperature, carbon dioxide levels</a:t>
            </a:r>
          </a:p>
        </p:txBody>
      </p:sp>
      <p:sp>
        <p:nvSpPr>
          <p:cNvPr id="6" name="TextBox 5">
            <a:extLst>
              <a:ext uri="{FF2B5EF4-FFF2-40B4-BE49-F238E27FC236}">
                <a16:creationId xmlns:a16="http://schemas.microsoft.com/office/drawing/2014/main" id="{830BC54B-1319-3B2A-90D8-E395D17AB6A2}"/>
              </a:ext>
            </a:extLst>
          </p:cNvPr>
          <p:cNvSpPr txBox="1"/>
          <p:nvPr/>
        </p:nvSpPr>
        <p:spPr>
          <a:xfrm>
            <a:off x="321025" y="1179243"/>
            <a:ext cx="5943601" cy="276999"/>
          </a:xfrm>
          <a:prstGeom prst="rect">
            <a:avLst/>
          </a:prstGeom>
          <a:solidFill>
            <a:schemeClr val="bg1"/>
          </a:solidFill>
          <a:ln>
            <a:solidFill>
              <a:schemeClr val="tx1"/>
            </a:solidFill>
          </a:ln>
        </p:spPr>
        <p:txBody>
          <a:bodyPr wrap="square" rtlCol="0">
            <a:spAutoFit/>
          </a:bodyPr>
          <a:lstStyle/>
          <a:p>
            <a:r>
              <a:rPr lang="en-GB" sz="1200" dirty="0"/>
              <a:t>Carbon dioxide + water </a:t>
            </a:r>
            <a:r>
              <a:rPr lang="en-GB" sz="1200" dirty="0">
                <a:sym typeface="Wingdings" panose="05000000000000000000" pitchFamily="2" charset="2"/>
              </a:rPr>
              <a:t> glucose + water + oxygen</a:t>
            </a:r>
            <a:endParaRPr lang="en-GB" sz="1200" dirty="0"/>
          </a:p>
        </p:txBody>
      </p:sp>
      <p:sp>
        <p:nvSpPr>
          <p:cNvPr id="7" name="TextBox 6">
            <a:extLst>
              <a:ext uri="{FF2B5EF4-FFF2-40B4-BE49-F238E27FC236}">
                <a16:creationId xmlns:a16="http://schemas.microsoft.com/office/drawing/2014/main" id="{C44987D9-A629-FA31-483A-3D20C5E5A9B8}"/>
              </a:ext>
            </a:extLst>
          </p:cNvPr>
          <p:cNvSpPr txBox="1"/>
          <p:nvPr/>
        </p:nvSpPr>
        <p:spPr>
          <a:xfrm>
            <a:off x="321025" y="4906120"/>
            <a:ext cx="5943601" cy="1015663"/>
          </a:xfrm>
          <a:prstGeom prst="rect">
            <a:avLst/>
          </a:prstGeom>
          <a:solidFill>
            <a:schemeClr val="bg1"/>
          </a:solidFill>
          <a:ln>
            <a:solidFill>
              <a:schemeClr val="tx1"/>
            </a:solidFill>
          </a:ln>
        </p:spPr>
        <p:txBody>
          <a:bodyPr wrap="square" rtlCol="0">
            <a:spAutoFit/>
          </a:bodyPr>
          <a:lstStyle/>
          <a:p>
            <a:pPr marL="171450" indent="-171450">
              <a:buFont typeface="Arial" panose="020B0604020202020204" pitchFamily="34" charset="0"/>
              <a:buChar char="•"/>
            </a:pPr>
            <a:r>
              <a:rPr lang="en-GB" sz="1200" dirty="0"/>
              <a:t>Big surface area to expose to light</a:t>
            </a:r>
          </a:p>
          <a:p>
            <a:pPr marL="171450" indent="-171450">
              <a:buFont typeface="Arial" panose="020B0604020202020204" pitchFamily="34" charset="0"/>
              <a:buChar char="•"/>
            </a:pPr>
            <a:r>
              <a:rPr lang="en-GB" sz="1200" dirty="0"/>
              <a:t>lots of chloroplasts containing chlorophyll to absorb light.</a:t>
            </a:r>
          </a:p>
          <a:p>
            <a:pPr marL="171450" indent="-171450">
              <a:buFont typeface="Arial" panose="020B0604020202020204" pitchFamily="34" charset="0"/>
              <a:buChar char="•"/>
            </a:pPr>
            <a:r>
              <a:rPr lang="en-GB" sz="1200" dirty="0"/>
              <a:t>Stomata and guard cells, which regulate the gas exchange of carbon dioxide and oxygen</a:t>
            </a:r>
          </a:p>
          <a:p>
            <a:pPr marL="171450" indent="-171450">
              <a:buFont typeface="Arial" panose="020B0604020202020204" pitchFamily="34" charset="0"/>
              <a:buChar char="•"/>
            </a:pPr>
            <a:r>
              <a:rPr lang="en-GB" sz="1200" dirty="0"/>
              <a:t>Thin structure, which allows light to penetrate the leaf</a:t>
            </a:r>
          </a:p>
          <a:p>
            <a:pPr marL="171450" indent="-171450">
              <a:buFont typeface="Arial" panose="020B0604020202020204" pitchFamily="34" charset="0"/>
              <a:buChar char="•"/>
            </a:pPr>
            <a:r>
              <a:rPr lang="en-GB" sz="1200" dirty="0"/>
              <a:t>Veins, which transport water, minerals, and sugars throughout the leaf </a:t>
            </a:r>
          </a:p>
        </p:txBody>
      </p:sp>
      <p:sp>
        <p:nvSpPr>
          <p:cNvPr id="9" name="TextBox 8">
            <a:extLst>
              <a:ext uri="{FF2B5EF4-FFF2-40B4-BE49-F238E27FC236}">
                <a16:creationId xmlns:a16="http://schemas.microsoft.com/office/drawing/2014/main" id="{5A439874-1776-DEF8-C930-F75042BF77E4}"/>
              </a:ext>
            </a:extLst>
          </p:cNvPr>
          <p:cNvSpPr txBox="1"/>
          <p:nvPr/>
        </p:nvSpPr>
        <p:spPr>
          <a:xfrm>
            <a:off x="321025" y="4189635"/>
            <a:ext cx="3107975" cy="276999"/>
          </a:xfrm>
          <a:prstGeom prst="rect">
            <a:avLst/>
          </a:prstGeom>
          <a:solidFill>
            <a:schemeClr val="bg1"/>
          </a:solidFill>
          <a:ln>
            <a:solidFill>
              <a:schemeClr val="tx1"/>
            </a:solidFill>
          </a:ln>
        </p:spPr>
        <p:txBody>
          <a:bodyPr wrap="square" rtlCol="0">
            <a:spAutoFit/>
          </a:bodyPr>
          <a:lstStyle/>
          <a:p>
            <a:r>
              <a:rPr lang="en-GB" sz="1200" dirty="0"/>
              <a:t>In the green parts of plants – mainly leaves</a:t>
            </a:r>
          </a:p>
        </p:txBody>
      </p:sp>
      <p:sp>
        <p:nvSpPr>
          <p:cNvPr id="10" name="TextBox 9">
            <a:extLst>
              <a:ext uri="{FF2B5EF4-FFF2-40B4-BE49-F238E27FC236}">
                <a16:creationId xmlns:a16="http://schemas.microsoft.com/office/drawing/2014/main" id="{7BF29D22-8BA9-2FFC-E371-EB4FC8B197A3}"/>
              </a:ext>
            </a:extLst>
          </p:cNvPr>
          <p:cNvSpPr txBox="1"/>
          <p:nvPr/>
        </p:nvSpPr>
        <p:spPr>
          <a:xfrm>
            <a:off x="452870" y="2794745"/>
            <a:ext cx="5943601" cy="276999"/>
          </a:xfrm>
          <a:prstGeom prst="rect">
            <a:avLst/>
          </a:prstGeom>
          <a:solidFill>
            <a:schemeClr val="bg1"/>
          </a:solidFill>
          <a:ln>
            <a:solidFill>
              <a:schemeClr val="tx1"/>
            </a:solidFill>
          </a:ln>
        </p:spPr>
        <p:txBody>
          <a:bodyPr wrap="square" rtlCol="0">
            <a:spAutoFit/>
          </a:bodyPr>
          <a:lstStyle/>
          <a:p>
            <a:r>
              <a:rPr lang="en-GB" sz="1200" b="0" i="0" kern="1200" dirty="0">
                <a:solidFill>
                  <a:schemeClr val="tx1"/>
                </a:solidFill>
                <a:effectLst/>
                <a:latin typeface="+mn-lt"/>
                <a:ea typeface="+mn-ea"/>
                <a:cs typeface="+mn-cs"/>
              </a:rPr>
              <a:t>light provides energy for the synthesis of glucose from carbon dioxide and water</a:t>
            </a:r>
            <a:endParaRPr lang="en-GB" sz="1200" dirty="0"/>
          </a:p>
        </p:txBody>
      </p:sp>
      <p:sp>
        <p:nvSpPr>
          <p:cNvPr id="11" name="TextBox 10">
            <a:extLst>
              <a:ext uri="{FF2B5EF4-FFF2-40B4-BE49-F238E27FC236}">
                <a16:creationId xmlns:a16="http://schemas.microsoft.com/office/drawing/2014/main" id="{CAE88BE7-A994-A103-C9E7-7D14F05E3818}"/>
              </a:ext>
            </a:extLst>
          </p:cNvPr>
          <p:cNvSpPr txBox="1"/>
          <p:nvPr/>
        </p:nvSpPr>
        <p:spPr>
          <a:xfrm>
            <a:off x="889726" y="3558960"/>
            <a:ext cx="2257657" cy="276999"/>
          </a:xfrm>
          <a:prstGeom prst="rect">
            <a:avLst/>
          </a:prstGeom>
          <a:solidFill>
            <a:schemeClr val="bg1"/>
          </a:solidFill>
          <a:ln>
            <a:solidFill>
              <a:schemeClr val="tx1"/>
            </a:solidFill>
          </a:ln>
        </p:spPr>
        <p:txBody>
          <a:bodyPr wrap="square" rtlCol="0">
            <a:spAutoFit/>
          </a:bodyPr>
          <a:lstStyle/>
          <a:p>
            <a:r>
              <a:rPr lang="en-GB" sz="1200" dirty="0"/>
              <a:t>Chlorophyll in the chloroplasts</a:t>
            </a:r>
          </a:p>
        </p:txBody>
      </p:sp>
      <p:pic>
        <p:nvPicPr>
          <p:cNvPr id="13" name="Picture 12">
            <a:extLst>
              <a:ext uri="{FF2B5EF4-FFF2-40B4-BE49-F238E27FC236}">
                <a16:creationId xmlns:a16="http://schemas.microsoft.com/office/drawing/2014/main" id="{93F60AF5-FD46-2BCE-1FFE-E707BE0EC4A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87577" y="2038460"/>
            <a:ext cx="4055985" cy="284950"/>
          </a:xfrm>
          <a:prstGeom prst="rect">
            <a:avLst/>
          </a:prstGeom>
          <a:ln>
            <a:solidFill>
              <a:schemeClr val="tx1">
                <a:alpha val="97000"/>
              </a:schemeClr>
            </a:solidFill>
          </a:ln>
        </p:spPr>
      </p:pic>
      <p:cxnSp>
        <p:nvCxnSpPr>
          <p:cNvPr id="15" name="Straight Connector 14">
            <a:extLst>
              <a:ext uri="{FF2B5EF4-FFF2-40B4-BE49-F238E27FC236}">
                <a16:creationId xmlns:a16="http://schemas.microsoft.com/office/drawing/2014/main" id="{1221B45B-086F-3555-7ADF-C3AACFB6E1B1}"/>
              </a:ext>
            </a:extLst>
          </p:cNvPr>
          <p:cNvCxnSpPr/>
          <p:nvPr/>
        </p:nvCxnSpPr>
        <p:spPr>
          <a:xfrm>
            <a:off x="628507" y="7211833"/>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1CEDF-99D4-14CC-027D-F55E25ACDC5E}"/>
              </a:ext>
            </a:extLst>
          </p:cNvPr>
          <p:cNvCxnSpPr/>
          <p:nvPr/>
        </p:nvCxnSpPr>
        <p:spPr>
          <a:xfrm>
            <a:off x="2546916" y="7211833"/>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18CAE8-C60E-3BC5-9F1A-99D3CF4F3841}"/>
              </a:ext>
            </a:extLst>
          </p:cNvPr>
          <p:cNvCxnSpPr>
            <a:cxnSpLocks/>
          </p:cNvCxnSpPr>
          <p:nvPr/>
        </p:nvCxnSpPr>
        <p:spPr>
          <a:xfrm flipH="1">
            <a:off x="4532091" y="8584786"/>
            <a:ext cx="1202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3FC414-79B6-9946-85DB-3326CE4E2313}"/>
              </a:ext>
            </a:extLst>
          </p:cNvPr>
          <p:cNvCxnSpPr/>
          <p:nvPr/>
        </p:nvCxnSpPr>
        <p:spPr>
          <a:xfrm>
            <a:off x="4532091" y="7246289"/>
            <a:ext cx="0" cy="1351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638F49-9B78-B886-3204-9E4907E050D8}"/>
              </a:ext>
            </a:extLst>
          </p:cNvPr>
          <p:cNvCxnSpPr>
            <a:cxnSpLocks/>
          </p:cNvCxnSpPr>
          <p:nvPr/>
        </p:nvCxnSpPr>
        <p:spPr>
          <a:xfrm flipH="1">
            <a:off x="2546915" y="8563555"/>
            <a:ext cx="1126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20F118-3D65-8B94-5BE5-EE586065E117}"/>
              </a:ext>
            </a:extLst>
          </p:cNvPr>
          <p:cNvCxnSpPr>
            <a:cxnSpLocks/>
          </p:cNvCxnSpPr>
          <p:nvPr/>
        </p:nvCxnSpPr>
        <p:spPr>
          <a:xfrm flipH="1">
            <a:off x="628507" y="8563555"/>
            <a:ext cx="1202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5FDB251-A057-D685-290A-8D403A970A3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012698" y="7309345"/>
            <a:ext cx="3038785" cy="1156699"/>
          </a:xfrm>
          <a:prstGeom prst="rect">
            <a:avLst/>
          </a:prstGeom>
        </p:spPr>
      </p:pic>
    </p:spTree>
    <p:extLst>
      <p:ext uri="{BB962C8B-B14F-4D97-AF65-F5344CB8AC3E}">
        <p14:creationId xmlns:p14="http://schemas.microsoft.com/office/powerpoint/2010/main" val="2417226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418569"/>
          </a:xfrm>
          <a:prstGeom prst="rect">
            <a:avLst/>
          </a:prstGeom>
          <a:noFill/>
        </p:spPr>
        <p:txBody>
          <a:bodyPr wrap="square">
            <a:spAutoFit/>
          </a:bodyPr>
          <a:lstStyle/>
          <a:p>
            <a:pPr indent="291465">
              <a:lnSpc>
                <a:spcPct val="115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Q1</a:t>
            </a:r>
            <a:r>
              <a:rPr lang="en-GB" sz="1200" dirty="0">
                <a:effectLst/>
                <a:ea typeface="Times New Roman" panose="02020603050405020304" pitchFamily="18" charset="0"/>
                <a:cs typeface="Times New Roman" panose="02020603050405020304" pitchFamily="18" charset="0"/>
              </a:rPr>
              <a:t>. </a:t>
            </a:r>
            <a:r>
              <a:rPr lang="en-GB" sz="1200" dirty="0">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 An object was blue in colour.  A student looked at the blue object through a green filter.  Complete the sentences.</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Choose answers from the box.</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Looking at the blue object through a green filter makes the object appear …………………………. This is because the green filter only transmits the light that is ………………………….   (2)</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(b)  Figure 4 shows a spotlight containing a convex lens. A red filter is placed in front of the spotlight. The spotlight is directed at a blue object.</a:t>
            </a: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Explain why the blue object appears black. (3) ………………………………………………………………………………………………………………………………………………….…..………………………………………………………………………………………………………………………………………………….…. ………………………………………………………………………………………………………………………………………………….…..………………………………………………………………………………………………………………………………………………….…..</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B8293670-1C41-2C7D-D65E-A451EB0CE9C6}"/>
              </a:ext>
            </a:extLst>
          </p:cNvPr>
          <p:cNvSpPr txBox="1"/>
          <p:nvPr/>
        </p:nvSpPr>
        <p:spPr>
          <a:xfrm>
            <a:off x="1689231" y="5676463"/>
            <a:ext cx="3349113" cy="646331"/>
          </a:xfrm>
          <a:prstGeom prst="rect">
            <a:avLst/>
          </a:prstGeom>
          <a:solidFill>
            <a:schemeClr val="bg1"/>
          </a:solidFill>
          <a:ln>
            <a:solidFill>
              <a:schemeClr val="tx1"/>
            </a:solidFill>
          </a:ln>
        </p:spPr>
        <p:txBody>
          <a:bodyPr wrap="square" rtlCol="0">
            <a:spAutoFit/>
          </a:bodyPr>
          <a:lstStyle/>
          <a:p>
            <a:r>
              <a:rPr lang="en-GB" sz="1200" dirty="0"/>
              <a:t>only red is transmitted by the filter   1</a:t>
            </a:r>
          </a:p>
          <a:p>
            <a:r>
              <a:rPr lang="en-GB" sz="1200" dirty="0"/>
              <a:t>red is absorbed by the (blue) object   1</a:t>
            </a:r>
          </a:p>
          <a:p>
            <a:r>
              <a:rPr lang="en-GB" sz="1200" dirty="0"/>
              <a:t>(so) no light is reflected by the (blue) object   1</a:t>
            </a:r>
          </a:p>
        </p:txBody>
      </p:sp>
      <p:sp>
        <p:nvSpPr>
          <p:cNvPr id="5" name="TextBox 4">
            <a:extLst>
              <a:ext uri="{FF2B5EF4-FFF2-40B4-BE49-F238E27FC236}">
                <a16:creationId xmlns:a16="http://schemas.microsoft.com/office/drawing/2014/main" id="{B81A628B-ADBE-734B-24F4-F32E88D1D6C7}"/>
              </a:ext>
            </a:extLst>
          </p:cNvPr>
          <p:cNvSpPr txBox="1"/>
          <p:nvPr/>
        </p:nvSpPr>
        <p:spPr>
          <a:xfrm>
            <a:off x="5331950" y="1896860"/>
            <a:ext cx="1250931" cy="276999"/>
          </a:xfrm>
          <a:prstGeom prst="rect">
            <a:avLst/>
          </a:prstGeom>
          <a:solidFill>
            <a:schemeClr val="bg1"/>
          </a:solidFill>
          <a:ln>
            <a:solidFill>
              <a:schemeClr val="tx1"/>
            </a:solidFill>
          </a:ln>
        </p:spPr>
        <p:txBody>
          <a:bodyPr wrap="square" rtlCol="0">
            <a:spAutoFit/>
          </a:bodyPr>
          <a:lstStyle/>
          <a:p>
            <a:r>
              <a:rPr lang="en-GB" sz="1200" dirty="0"/>
              <a:t>     Black  (1)</a:t>
            </a:r>
          </a:p>
        </p:txBody>
      </p:sp>
      <p:pic>
        <p:nvPicPr>
          <p:cNvPr id="7" name="Picture 6">
            <a:extLst>
              <a:ext uri="{FF2B5EF4-FFF2-40B4-BE49-F238E27FC236}">
                <a16:creationId xmlns:a16="http://schemas.microsoft.com/office/drawing/2014/main" id="{6E7C60A9-A2A0-DFFA-0009-97E7D14B5163}"/>
              </a:ext>
            </a:extLst>
          </p:cNvPr>
          <p:cNvPicPr>
            <a:picLocks noChangeAspect="1"/>
          </p:cNvPicPr>
          <p:nvPr/>
        </p:nvPicPr>
        <p:blipFill>
          <a:blip r:embed="rId2"/>
          <a:stretch>
            <a:fillRect/>
          </a:stretch>
        </p:blipFill>
        <p:spPr>
          <a:xfrm>
            <a:off x="2664194" y="1357406"/>
            <a:ext cx="3802711" cy="422523"/>
          </a:xfrm>
          <a:prstGeom prst="rect">
            <a:avLst/>
          </a:prstGeom>
        </p:spPr>
      </p:pic>
      <p:pic>
        <p:nvPicPr>
          <p:cNvPr id="12" name="Picture 11">
            <a:extLst>
              <a:ext uri="{FF2B5EF4-FFF2-40B4-BE49-F238E27FC236}">
                <a16:creationId xmlns:a16="http://schemas.microsoft.com/office/drawing/2014/main" id="{AF52C382-5119-EAF3-BAC7-EA90DF4EEFCC}"/>
              </a:ext>
            </a:extLst>
          </p:cNvPr>
          <p:cNvPicPr>
            <a:picLocks noChangeAspect="1"/>
          </p:cNvPicPr>
          <p:nvPr/>
        </p:nvPicPr>
        <p:blipFill>
          <a:blip r:embed="rId3"/>
          <a:stretch>
            <a:fillRect/>
          </a:stretch>
        </p:blipFill>
        <p:spPr>
          <a:xfrm>
            <a:off x="2258169" y="3428903"/>
            <a:ext cx="1981863" cy="1476075"/>
          </a:xfrm>
          <a:prstGeom prst="rect">
            <a:avLst/>
          </a:prstGeom>
        </p:spPr>
      </p:pic>
      <p:sp>
        <p:nvSpPr>
          <p:cNvPr id="13" name="TextBox 12">
            <a:extLst>
              <a:ext uri="{FF2B5EF4-FFF2-40B4-BE49-F238E27FC236}">
                <a16:creationId xmlns:a16="http://schemas.microsoft.com/office/drawing/2014/main" id="{F82F2292-96CF-34CA-7E32-258690099DE4}"/>
              </a:ext>
            </a:extLst>
          </p:cNvPr>
          <p:cNvSpPr txBox="1"/>
          <p:nvPr/>
        </p:nvSpPr>
        <p:spPr>
          <a:xfrm>
            <a:off x="4081019" y="2347000"/>
            <a:ext cx="1250931" cy="276999"/>
          </a:xfrm>
          <a:prstGeom prst="rect">
            <a:avLst/>
          </a:prstGeom>
          <a:solidFill>
            <a:schemeClr val="bg1"/>
          </a:solidFill>
          <a:ln>
            <a:solidFill>
              <a:schemeClr val="tx1"/>
            </a:solidFill>
          </a:ln>
        </p:spPr>
        <p:txBody>
          <a:bodyPr wrap="square" rtlCol="0">
            <a:spAutoFit/>
          </a:bodyPr>
          <a:lstStyle/>
          <a:p>
            <a:r>
              <a:rPr lang="en-GB" sz="1200" dirty="0"/>
              <a:t>     green  (1)</a:t>
            </a:r>
          </a:p>
        </p:txBody>
      </p:sp>
    </p:spTree>
    <p:extLst>
      <p:ext uri="{BB962C8B-B14F-4D97-AF65-F5344CB8AC3E}">
        <p14:creationId xmlns:p14="http://schemas.microsoft.com/office/powerpoint/2010/main" val="194393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937686"/>
          </a:xfrm>
          <a:prstGeom prst="rect">
            <a:avLst/>
          </a:prstGeom>
          <a:noFill/>
        </p:spPr>
        <p:txBody>
          <a:bodyPr wrap="square">
            <a:spAutoFit/>
          </a:bodyPr>
          <a:lstStyle/>
          <a:p>
            <a:pPr indent="291465">
              <a:lnSpc>
                <a:spcPct val="115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Q2</a:t>
            </a:r>
            <a:r>
              <a:rPr lang="en-GB" sz="1200" dirty="0">
                <a:effectLst/>
                <a:ea typeface="Times New Roman" panose="02020603050405020304" pitchFamily="18" charset="0"/>
                <a:cs typeface="Times New Roman" panose="02020603050405020304" pitchFamily="18" charset="0"/>
              </a:rPr>
              <a:t>. Some objects are transparent and some objects are opaque. </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(a)  Which one of the objects in Figure 1 is transparent?</a:t>
            </a:r>
          </a:p>
          <a:p>
            <a:pPr indent="291465">
              <a:lnSpc>
                <a:spcPct val="115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Tick one box. (1)</a:t>
            </a: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15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Complete the sentence.  Choose an answer from the box.</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An opaque object does not ………………………………….. light.      (1)</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 student wears a white T-shirt and a red baseball cap to a party. </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(c)  Why does the T-shirt look white in white light? (1)</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(d)  Explain how the colour of the baseball cap appears to change when the room lights at the party change from white to blue. (2)</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2837432" y="7512941"/>
            <a:ext cx="3462783" cy="1200329"/>
          </a:xfrm>
          <a:prstGeom prst="rect">
            <a:avLst/>
          </a:prstGeom>
          <a:solidFill>
            <a:schemeClr val="bg1"/>
          </a:solidFill>
          <a:ln>
            <a:solidFill>
              <a:schemeClr val="tx1"/>
            </a:solidFill>
          </a:ln>
        </p:spPr>
        <p:txBody>
          <a:bodyPr wrap="square" rtlCol="0">
            <a:spAutoFit/>
          </a:bodyPr>
          <a:lstStyle/>
          <a:p>
            <a:r>
              <a:rPr lang="en-GB" sz="1200" dirty="0"/>
              <a:t>changes from red to black</a:t>
            </a:r>
          </a:p>
          <a:p>
            <a:r>
              <a:rPr lang="en-GB" sz="1200" dirty="0"/>
              <a:t>it appears black</a:t>
            </a:r>
          </a:p>
          <a:p>
            <a:r>
              <a:rPr lang="en-GB" sz="1200" dirty="0"/>
              <a:t>it is darker is insufficient        1</a:t>
            </a:r>
          </a:p>
          <a:p>
            <a:r>
              <a:rPr lang="en-GB" sz="1200" dirty="0"/>
              <a:t>as the cap absorbs (all) the (blue) light</a:t>
            </a:r>
          </a:p>
          <a:p>
            <a:r>
              <a:rPr lang="en-GB" sz="1200" dirty="0"/>
              <a:t>or</a:t>
            </a:r>
          </a:p>
          <a:p>
            <a:r>
              <a:rPr lang="en-GB" sz="1200" dirty="0"/>
              <a:t>as the cap does not reflect the (blue) light      1</a:t>
            </a:r>
          </a:p>
        </p:txBody>
      </p:sp>
      <p:sp>
        <p:nvSpPr>
          <p:cNvPr id="10" name="TextBox 9">
            <a:extLst>
              <a:ext uri="{FF2B5EF4-FFF2-40B4-BE49-F238E27FC236}">
                <a16:creationId xmlns:a16="http://schemas.microsoft.com/office/drawing/2014/main" id="{B8293670-1C41-2C7D-D65E-A451EB0CE9C6}"/>
              </a:ext>
            </a:extLst>
          </p:cNvPr>
          <p:cNvSpPr txBox="1"/>
          <p:nvPr/>
        </p:nvSpPr>
        <p:spPr>
          <a:xfrm>
            <a:off x="1382220" y="5816823"/>
            <a:ext cx="4093560" cy="461665"/>
          </a:xfrm>
          <a:prstGeom prst="rect">
            <a:avLst/>
          </a:prstGeom>
          <a:solidFill>
            <a:schemeClr val="bg1"/>
          </a:solidFill>
          <a:ln>
            <a:solidFill>
              <a:schemeClr val="tx1"/>
            </a:solidFill>
          </a:ln>
        </p:spPr>
        <p:txBody>
          <a:bodyPr wrap="square" rtlCol="0">
            <a:spAutoFit/>
          </a:bodyPr>
          <a:lstStyle/>
          <a:p>
            <a:r>
              <a:rPr lang="en-GB" sz="1200" dirty="0"/>
              <a:t>the T-shirt reflects all wavelengths / colours of light (equally)</a:t>
            </a:r>
          </a:p>
          <a:p>
            <a:r>
              <a:rPr lang="en-GB" sz="1200" dirty="0"/>
              <a:t>allow T-shirt reflects (white / all) light</a:t>
            </a:r>
          </a:p>
        </p:txBody>
      </p:sp>
      <p:sp>
        <p:nvSpPr>
          <p:cNvPr id="5" name="TextBox 4">
            <a:extLst>
              <a:ext uri="{FF2B5EF4-FFF2-40B4-BE49-F238E27FC236}">
                <a16:creationId xmlns:a16="http://schemas.microsoft.com/office/drawing/2014/main" id="{B81A628B-ADBE-734B-24F4-F32E88D1D6C7}"/>
              </a:ext>
            </a:extLst>
          </p:cNvPr>
          <p:cNvSpPr txBox="1"/>
          <p:nvPr/>
        </p:nvSpPr>
        <p:spPr>
          <a:xfrm>
            <a:off x="5189644" y="2944620"/>
            <a:ext cx="1250931" cy="276999"/>
          </a:xfrm>
          <a:prstGeom prst="rect">
            <a:avLst/>
          </a:prstGeom>
          <a:solidFill>
            <a:schemeClr val="bg1"/>
          </a:solidFill>
          <a:ln>
            <a:solidFill>
              <a:schemeClr val="tx1"/>
            </a:solidFill>
          </a:ln>
        </p:spPr>
        <p:txBody>
          <a:bodyPr wrap="square" rtlCol="0">
            <a:spAutoFit/>
          </a:bodyPr>
          <a:lstStyle/>
          <a:p>
            <a:r>
              <a:rPr lang="en-GB" sz="1200" dirty="0"/>
              <a:t>     glass vase  (1)</a:t>
            </a:r>
          </a:p>
        </p:txBody>
      </p:sp>
      <p:pic>
        <p:nvPicPr>
          <p:cNvPr id="7" name="Picture 6">
            <a:extLst>
              <a:ext uri="{FF2B5EF4-FFF2-40B4-BE49-F238E27FC236}">
                <a16:creationId xmlns:a16="http://schemas.microsoft.com/office/drawing/2014/main" id="{BC6E1C11-976F-B0BF-2F06-DE43F5857687}"/>
              </a:ext>
            </a:extLst>
          </p:cNvPr>
          <p:cNvPicPr>
            <a:picLocks noChangeAspect="1"/>
          </p:cNvPicPr>
          <p:nvPr/>
        </p:nvPicPr>
        <p:blipFill>
          <a:blip r:embed="rId2"/>
          <a:stretch>
            <a:fillRect/>
          </a:stretch>
        </p:blipFill>
        <p:spPr>
          <a:xfrm>
            <a:off x="1985634" y="1623276"/>
            <a:ext cx="3177681" cy="1912128"/>
          </a:xfrm>
          <a:prstGeom prst="rect">
            <a:avLst/>
          </a:prstGeom>
        </p:spPr>
      </p:pic>
      <p:pic>
        <p:nvPicPr>
          <p:cNvPr id="12" name="Picture 11">
            <a:extLst>
              <a:ext uri="{FF2B5EF4-FFF2-40B4-BE49-F238E27FC236}">
                <a16:creationId xmlns:a16="http://schemas.microsoft.com/office/drawing/2014/main" id="{1C6D219C-2C89-07D8-35A2-4CC2B1106F31}"/>
              </a:ext>
            </a:extLst>
          </p:cNvPr>
          <p:cNvPicPr>
            <a:picLocks noChangeAspect="1"/>
          </p:cNvPicPr>
          <p:nvPr/>
        </p:nvPicPr>
        <p:blipFill>
          <a:blip r:embed="rId3"/>
          <a:stretch>
            <a:fillRect/>
          </a:stretch>
        </p:blipFill>
        <p:spPr>
          <a:xfrm>
            <a:off x="3656290" y="3981504"/>
            <a:ext cx="2906036" cy="366469"/>
          </a:xfrm>
          <a:prstGeom prst="rect">
            <a:avLst/>
          </a:prstGeom>
        </p:spPr>
      </p:pic>
      <p:sp>
        <p:nvSpPr>
          <p:cNvPr id="13" name="TextBox 12">
            <a:extLst>
              <a:ext uri="{FF2B5EF4-FFF2-40B4-BE49-F238E27FC236}">
                <a16:creationId xmlns:a16="http://schemas.microsoft.com/office/drawing/2014/main" id="{C5DDC244-AA39-77B2-935A-967DB9087E66}"/>
              </a:ext>
            </a:extLst>
          </p:cNvPr>
          <p:cNvSpPr txBox="1"/>
          <p:nvPr/>
        </p:nvSpPr>
        <p:spPr>
          <a:xfrm>
            <a:off x="4115143" y="4500829"/>
            <a:ext cx="1250931" cy="276999"/>
          </a:xfrm>
          <a:prstGeom prst="rect">
            <a:avLst/>
          </a:prstGeom>
          <a:solidFill>
            <a:schemeClr val="bg1"/>
          </a:solidFill>
          <a:ln>
            <a:solidFill>
              <a:schemeClr val="tx1"/>
            </a:solidFill>
          </a:ln>
        </p:spPr>
        <p:txBody>
          <a:bodyPr wrap="square" rtlCol="0">
            <a:spAutoFit/>
          </a:bodyPr>
          <a:lstStyle/>
          <a:p>
            <a:r>
              <a:rPr lang="en-GB" sz="1200" dirty="0"/>
              <a:t>     transmit (1)</a:t>
            </a:r>
          </a:p>
        </p:txBody>
      </p:sp>
    </p:spTree>
    <p:extLst>
      <p:ext uri="{BB962C8B-B14F-4D97-AF65-F5344CB8AC3E}">
        <p14:creationId xmlns:p14="http://schemas.microsoft.com/office/powerpoint/2010/main" val="376806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sp>
        <p:nvSpPr>
          <p:cNvPr id="8" name="TextBox 7">
            <a:extLst>
              <a:ext uri="{FF2B5EF4-FFF2-40B4-BE49-F238E27FC236}">
                <a16:creationId xmlns:a16="http://schemas.microsoft.com/office/drawing/2014/main" id="{FC443E1A-34C7-5E08-37A8-C2C4FA43042D}"/>
              </a:ext>
            </a:extLst>
          </p:cNvPr>
          <p:cNvSpPr txBox="1"/>
          <p:nvPr/>
        </p:nvSpPr>
        <p:spPr>
          <a:xfrm>
            <a:off x="255676" y="699156"/>
            <a:ext cx="6211229" cy="7845353"/>
          </a:xfrm>
          <a:prstGeom prst="rect">
            <a:avLst/>
          </a:prstGeom>
          <a:noFill/>
        </p:spPr>
        <p:txBody>
          <a:bodyPr wrap="square">
            <a:spAutoFit/>
          </a:bodyPr>
          <a:lstStyle/>
          <a:p>
            <a:pPr indent="291465">
              <a:lnSpc>
                <a:spcPct val="150000"/>
              </a:lnSpc>
              <a:spcBef>
                <a:spcPts val="1200"/>
              </a:spcBef>
              <a:spcAft>
                <a:spcPts val="1000"/>
              </a:spcAft>
            </a:pPr>
            <a:r>
              <a:rPr lang="en-GB" sz="1200" b="1" dirty="0">
                <a:effectLst/>
                <a:ea typeface="Times New Roman" panose="02020603050405020304" pitchFamily="18" charset="0"/>
                <a:cs typeface="Times New Roman" panose="02020603050405020304" pitchFamily="18" charset="0"/>
              </a:rPr>
              <a:t>Q3</a:t>
            </a:r>
            <a:r>
              <a:rPr lang="en-GB" sz="1200" dirty="0">
                <a:effectLst/>
                <a:ea typeface="Times New Roman" panose="02020603050405020304" pitchFamily="18" charset="0"/>
                <a:cs typeface="Times New Roman" panose="02020603050405020304" pitchFamily="18" charset="0"/>
              </a:rPr>
              <a:t>. (a)  The appearance of visible light can change when it interacts with different objects.</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Complete the sentences choosing the answers from the box. Each answer may be used once, more than once or not at all.</a:t>
            </a: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 When white light is incident on a green filter, only green light passes through the filter. This is because green light is ………………………… by the filter.  All other colours of light are  …………………………  by the filter. When red light shines on a blue object the red light is  ………………………… .   (3)</a:t>
            </a:r>
          </a:p>
          <a:p>
            <a:pPr indent="291465">
              <a:lnSpc>
                <a:spcPct val="150000"/>
              </a:lnSpc>
              <a:spcBef>
                <a:spcPts val="1200"/>
              </a:spcBef>
              <a:spcAft>
                <a:spcPts val="1000"/>
              </a:spcAft>
            </a:pPr>
            <a:r>
              <a:rPr lang="en-GB" sz="1200" dirty="0">
                <a:ea typeface="Times New Roman" panose="02020603050405020304" pitchFamily="18" charset="0"/>
                <a:cs typeface="Times New Roman" panose="02020603050405020304" pitchFamily="18" charset="0"/>
              </a:rPr>
              <a:t>(b) Explain why violet light is refracted more than red light when it passes through a prism (2)</a:t>
            </a:r>
          </a:p>
          <a:p>
            <a:pPr indent="291465">
              <a:lnSpc>
                <a:spcPct val="150000"/>
              </a:lnSpc>
              <a:spcBef>
                <a:spcPts val="1200"/>
              </a:spcBef>
              <a:spcAft>
                <a:spcPts val="1000"/>
              </a:spcAft>
            </a:pPr>
            <a:r>
              <a:rPr lang="en-GB" sz="1200" dirty="0">
                <a:effectLst/>
                <a:ea typeface="Times New Roman" panose="02020603050405020304" pitchFamily="18" charset="0"/>
                <a:cs typeface="Times New Roman" panose="02020603050405020304" pitchFamily="18" charset="0"/>
              </a:rPr>
              <a:t>……………………………………………………………………………………………………………………………………………..…….…..…………………………………………………………………………………………………………………………………………….….…..………………………………………………………………………………………………………………………………………………….</a:t>
            </a:r>
          </a:p>
          <a:p>
            <a:pPr indent="291465">
              <a:lnSpc>
                <a:spcPct val="150000"/>
              </a:lnSpc>
              <a:spcBef>
                <a:spcPts val="1200"/>
              </a:spcBef>
              <a:spcAft>
                <a:spcPts val="1000"/>
              </a:spcAft>
            </a:pPr>
            <a:endParaRPr lang="en-GB" sz="1200" dirty="0">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indent="291465">
              <a:lnSpc>
                <a:spcPct val="150000"/>
              </a:lnSpc>
              <a:spcBef>
                <a:spcPts val="1200"/>
              </a:spcBef>
              <a:spcAft>
                <a:spcPts val="10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B2159A-44E9-2581-AE57-68E3C00AB386}"/>
              </a:ext>
            </a:extLst>
          </p:cNvPr>
          <p:cNvSpPr txBox="1"/>
          <p:nvPr/>
        </p:nvSpPr>
        <p:spPr>
          <a:xfrm>
            <a:off x="831084" y="5171104"/>
            <a:ext cx="5036087" cy="461665"/>
          </a:xfrm>
          <a:prstGeom prst="rect">
            <a:avLst/>
          </a:prstGeom>
          <a:solidFill>
            <a:schemeClr val="bg1"/>
          </a:solidFill>
          <a:ln>
            <a:solidFill>
              <a:schemeClr val="tx1"/>
            </a:solidFill>
          </a:ln>
        </p:spPr>
        <p:txBody>
          <a:bodyPr wrap="square" rtlCol="0">
            <a:spAutoFit/>
          </a:bodyPr>
          <a:lstStyle/>
          <a:p>
            <a:r>
              <a:rPr lang="en-GB" sz="1200" dirty="0"/>
              <a:t>b)    Violet has a shorter wavelength than red and so it slows down more when entering the prism and therefore refracts more</a:t>
            </a:r>
          </a:p>
        </p:txBody>
      </p:sp>
      <p:sp>
        <p:nvSpPr>
          <p:cNvPr id="10" name="TextBox 9">
            <a:extLst>
              <a:ext uri="{FF2B5EF4-FFF2-40B4-BE49-F238E27FC236}">
                <a16:creationId xmlns:a16="http://schemas.microsoft.com/office/drawing/2014/main" id="{B8293670-1C41-2C7D-D65E-A451EB0CE9C6}"/>
              </a:ext>
            </a:extLst>
          </p:cNvPr>
          <p:cNvSpPr txBox="1"/>
          <p:nvPr/>
        </p:nvSpPr>
        <p:spPr>
          <a:xfrm>
            <a:off x="2289963" y="3155686"/>
            <a:ext cx="1377960" cy="646331"/>
          </a:xfrm>
          <a:prstGeom prst="rect">
            <a:avLst/>
          </a:prstGeom>
          <a:solidFill>
            <a:schemeClr val="bg1"/>
          </a:solidFill>
          <a:ln>
            <a:solidFill>
              <a:schemeClr val="tx1"/>
            </a:solidFill>
          </a:ln>
        </p:spPr>
        <p:txBody>
          <a:bodyPr wrap="square" rtlCol="0">
            <a:spAutoFit/>
          </a:bodyPr>
          <a:lstStyle/>
          <a:p>
            <a:r>
              <a:rPr lang="en-GB" sz="1200" dirty="0"/>
              <a:t>Transmitted    1</a:t>
            </a:r>
          </a:p>
          <a:p>
            <a:r>
              <a:rPr lang="en-GB" sz="1200" dirty="0"/>
              <a:t>Absorbed        1</a:t>
            </a:r>
          </a:p>
          <a:p>
            <a:r>
              <a:rPr lang="en-GB" sz="1200" dirty="0"/>
              <a:t>Absorbed        1</a:t>
            </a:r>
          </a:p>
        </p:txBody>
      </p:sp>
      <p:pic>
        <p:nvPicPr>
          <p:cNvPr id="7" name="Picture 6">
            <a:extLst>
              <a:ext uri="{FF2B5EF4-FFF2-40B4-BE49-F238E27FC236}">
                <a16:creationId xmlns:a16="http://schemas.microsoft.com/office/drawing/2014/main" id="{1487C4EF-6603-1E47-6663-1AE63E57AE46}"/>
              </a:ext>
            </a:extLst>
          </p:cNvPr>
          <p:cNvPicPr>
            <a:picLocks noChangeAspect="1"/>
          </p:cNvPicPr>
          <p:nvPr/>
        </p:nvPicPr>
        <p:blipFill>
          <a:blip r:embed="rId2"/>
          <a:stretch>
            <a:fillRect/>
          </a:stretch>
        </p:blipFill>
        <p:spPr>
          <a:xfrm>
            <a:off x="910399" y="2035829"/>
            <a:ext cx="4137089" cy="397103"/>
          </a:xfrm>
          <a:prstGeom prst="rect">
            <a:avLst/>
          </a:prstGeom>
        </p:spPr>
      </p:pic>
    </p:spTree>
    <p:extLst>
      <p:ext uri="{BB962C8B-B14F-4D97-AF65-F5344CB8AC3E}">
        <p14:creationId xmlns:p14="http://schemas.microsoft.com/office/powerpoint/2010/main" val="336276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Explaining refraction – Higher</a:t>
                      </a:r>
                    </a:p>
                    <a:p>
                      <a:pPr>
                        <a:lnSpc>
                          <a:spcPct val="150000"/>
                        </a:lnSpc>
                      </a:pPr>
                      <a:r>
                        <a:rPr lang="en-GB" sz="1200" b="0" u="none" dirty="0">
                          <a:solidFill>
                            <a:schemeClr val="tx1"/>
                          </a:solidFill>
                        </a:rPr>
                        <a:t>The density of a material affects the speed that a wave will be  transmitted through it. In general, the denser the transparent material, the more slowly light travels through it.</a:t>
                      </a:r>
                    </a:p>
                    <a:p>
                      <a:pPr>
                        <a:lnSpc>
                          <a:spcPct val="150000"/>
                        </a:lnSpc>
                      </a:pPr>
                      <a:r>
                        <a:rPr lang="en-GB" sz="1200" b="0" u="none" dirty="0">
                          <a:solidFill>
                            <a:schemeClr val="tx1"/>
                          </a:solidFill>
                        </a:rPr>
                        <a:t>Glass is denser than air, so a light ray passing from air into glass slows down. If the ray meets the boundary at an angle to the normal, it bends towards the normal.</a:t>
                      </a:r>
                    </a:p>
                    <a:p>
                      <a:pPr>
                        <a:lnSpc>
                          <a:spcPct val="150000"/>
                        </a:lnSpc>
                      </a:pPr>
                      <a:r>
                        <a:rPr lang="en-GB" sz="1200" b="0" u="none" dirty="0">
                          <a:solidFill>
                            <a:schemeClr val="tx1"/>
                          </a:solidFill>
                        </a:rPr>
                        <a:t>The reverse is also true. A light ray speeds up as it passes from glass into air, and bends away from the normal by the same angle.</a:t>
                      </a:r>
                    </a:p>
                    <a:p>
                      <a:pPr>
                        <a:lnSpc>
                          <a:spcPct val="150000"/>
                        </a:lnSpc>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sng" kern="1200" dirty="0">
                          <a:solidFill>
                            <a:schemeClr val="tx1"/>
                          </a:solidFill>
                          <a:effectLst/>
                          <a:latin typeface="+mn-lt"/>
                          <a:ea typeface="+mn-ea"/>
                          <a:cs typeface="+mn-cs"/>
                        </a:rPr>
                        <a:t>Wave speed, frequency and wavelength in refraction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For a given frequency of light, the wavelength is proportional to the wave speed: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i="0" u="none" kern="1200" dirty="0">
                          <a:solidFill>
                            <a:schemeClr val="tx1"/>
                          </a:solidFill>
                          <a:effectLst/>
                          <a:latin typeface="+mn-lt"/>
                          <a:ea typeface="+mn-ea"/>
                          <a:cs typeface="+mn-cs"/>
                        </a:rPr>
                        <a:t>wave speed = frequency × wavelength</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into a denser medium, such as water, it slows down and the wavelength decreases. Although the wave slows down, its frequency remains the same, due to the fact that its wavelength is shorter.</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i="0" u="none"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In this diagram, the right hand side of the incoming wave slows down before the left hand side does. This causes the wave to change direction.</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glass container with water and arrows&#10;&#10;Description automatically generated">
            <a:extLst>
              <a:ext uri="{FF2B5EF4-FFF2-40B4-BE49-F238E27FC236}">
                <a16:creationId xmlns:a16="http://schemas.microsoft.com/office/drawing/2014/main" id="{A62C0008-7C52-4A2E-4E32-B1DF190B304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9075" y="4817328"/>
            <a:ext cx="4802248" cy="3278458"/>
          </a:xfrm>
          <a:prstGeom prst="rect">
            <a:avLst/>
          </a:prstGeom>
        </p:spPr>
      </p:pic>
    </p:spTree>
    <p:extLst>
      <p:ext uri="{BB962C8B-B14F-4D97-AF65-F5344CB8AC3E}">
        <p14:creationId xmlns:p14="http://schemas.microsoft.com/office/powerpoint/2010/main" val="2672521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Tree>
    <p:extLst>
      <p:ext uri="{BB962C8B-B14F-4D97-AF65-F5344CB8AC3E}">
        <p14:creationId xmlns:p14="http://schemas.microsoft.com/office/powerpoint/2010/main" val="39179253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3246056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7545064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18607767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14659535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10576609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22177288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37269916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Tree>
    <p:extLst>
      <p:ext uri="{BB962C8B-B14F-4D97-AF65-F5344CB8AC3E}">
        <p14:creationId xmlns:p14="http://schemas.microsoft.com/office/powerpoint/2010/main" val="2554057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Tree>
    <p:extLst>
      <p:ext uri="{BB962C8B-B14F-4D97-AF65-F5344CB8AC3E}">
        <p14:creationId xmlns:p14="http://schemas.microsoft.com/office/powerpoint/2010/main" val="3357445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2596</TotalTime>
  <Words>13361</Words>
  <Application>Microsoft Office PowerPoint</Application>
  <PresentationFormat>On-screen Show (4:3)</PresentationFormat>
  <Paragraphs>2225</Paragraphs>
  <Slides>106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__Plus_Jakarta_Sans_23faeb</vt:lpstr>
      <vt:lpstr>-apple-system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5</cp:revision>
  <dcterms:created xsi:type="dcterms:W3CDTF">2023-05-15T10:20:51Z</dcterms:created>
  <dcterms:modified xsi:type="dcterms:W3CDTF">2023-11-12T21:58:53Z</dcterms:modified>
</cp:coreProperties>
</file>