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9" r:id="rId2"/>
    <p:sldId id="257" r:id="rId3"/>
    <p:sldId id="256" r:id="rId4"/>
    <p:sldId id="422" r:id="rId5"/>
    <p:sldId id="423" r:id="rId6"/>
    <p:sldId id="553" r:id="rId7"/>
    <p:sldId id="427" r:id="rId8"/>
    <p:sldId id="546" r:id="rId9"/>
    <p:sldId id="545" r:id="rId10"/>
    <p:sldId id="479" r:id="rId11"/>
    <p:sldId id="554" r:id="rId12"/>
    <p:sldId id="555" r:id="rId13"/>
    <p:sldId id="468" r:id="rId14"/>
    <p:sldId id="567" r:id="rId15"/>
    <p:sldId id="472" r:id="rId16"/>
    <p:sldId id="558" r:id="rId17"/>
    <p:sldId id="559" r:id="rId18"/>
    <p:sldId id="556" r:id="rId19"/>
    <p:sldId id="557" r:id="rId20"/>
    <p:sldId id="550" r:id="rId21"/>
    <p:sldId id="549" r:id="rId22"/>
    <p:sldId id="560" r:id="rId23"/>
    <p:sldId id="543" r:id="rId24"/>
    <p:sldId id="577" r:id="rId25"/>
    <p:sldId id="562" r:id="rId26"/>
    <p:sldId id="563" r:id="rId27"/>
    <p:sldId id="544" r:id="rId28"/>
    <p:sldId id="564" r:id="rId29"/>
    <p:sldId id="565" r:id="rId30"/>
    <p:sldId id="566" r:id="rId31"/>
    <p:sldId id="573" r:id="rId32"/>
    <p:sldId id="513" r:id="rId33"/>
    <p:sldId id="568" r:id="rId34"/>
    <p:sldId id="469" r:id="rId35"/>
    <p:sldId id="473" r:id="rId36"/>
    <p:sldId id="578" r:id="rId37"/>
    <p:sldId id="576" r:id="rId38"/>
    <p:sldId id="575" r:id="rId39"/>
    <p:sldId id="474" r:id="rId40"/>
    <p:sldId id="574" r:id="rId41"/>
    <p:sldId id="579" r:id="rId42"/>
    <p:sldId id="363" r:id="rId43"/>
    <p:sldId id="343" r:id="rId44"/>
    <p:sldId id="359" r:id="rId45"/>
    <p:sldId id="357" r:id="rId46"/>
    <p:sldId id="368" r:id="rId47"/>
    <p:sldId id="369" r:id="rId48"/>
    <p:sldId id="371" r:id="rId49"/>
    <p:sldId id="381" r:id="rId50"/>
    <p:sldId id="372" r:id="rId51"/>
    <p:sldId id="382" r:id="rId52"/>
    <p:sldId id="379" r:id="rId53"/>
    <p:sldId id="380" r:id="rId54"/>
    <p:sldId id="383" r:id="rId55"/>
    <p:sldId id="389" r:id="rId56"/>
    <p:sldId id="375" r:id="rId57"/>
    <p:sldId id="376" r:id="rId58"/>
    <p:sldId id="377" r:id="rId59"/>
    <p:sldId id="373" r:id="rId60"/>
    <p:sldId id="374" r:id="rId61"/>
    <p:sldId id="384" r:id="rId62"/>
    <p:sldId id="385" r:id="rId63"/>
    <p:sldId id="386" r:id="rId64"/>
    <p:sldId id="390" r:id="rId65"/>
    <p:sldId id="391" r:id="rId66"/>
    <p:sldId id="387" r:id="rId67"/>
    <p:sldId id="388" r:id="rId68"/>
    <p:sldId id="392" r:id="rId69"/>
    <p:sldId id="348" r:id="rId70"/>
    <p:sldId id="349" r:id="rId71"/>
    <p:sldId id="347" r:id="rId72"/>
    <p:sldId id="340" r:id="rId73"/>
    <p:sldId id="341" r:id="rId74"/>
    <p:sldId id="345" r:id="rId75"/>
    <p:sldId id="354" r:id="rId76"/>
    <p:sldId id="355" r:id="rId77"/>
    <p:sldId id="351" r:id="rId7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09E46-33E8-4191-BF81-A2E4951857E0}" v="35" dt="2023-10-21T22:07:10.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72" autoAdjust="0"/>
    <p:restoredTop sz="94660"/>
  </p:normalViewPr>
  <p:slideViewPr>
    <p:cSldViewPr snapToGrid="0">
      <p:cViewPr varScale="1">
        <p:scale>
          <a:sx n="80" d="100"/>
          <a:sy n="80" d="100"/>
        </p:scale>
        <p:origin x="10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3DE815-77D9-4451-B994-3B6BCFA6B2CF}"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C3DE815-77D9-4451-B994-3B6BCFA6B2CF}"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C3DE815-77D9-4451-B994-3B6BCFA6B2CF}" type="datetimeFigureOut">
              <a:rPr lang="en-GB" smtClean="0"/>
              <a:t>28/11/2023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C3DE815-77D9-4451-B994-3B6BCFA6B2CF}" type="datetimeFigureOut">
              <a:rPr lang="en-GB" smtClean="0"/>
              <a:t>28/11/2023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DE815-77D9-4451-B994-3B6BCFA6B2CF}" type="datetimeFigureOut">
              <a:rPr lang="en-GB" smtClean="0"/>
              <a:t>28/11/2023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3DE815-77D9-4451-B994-3B6BCFA6B2CF}"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3DE815-77D9-4451-B994-3B6BCFA6B2CF}"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C3DE815-77D9-4451-B994-3B6BCFA6B2CF}" type="datetimeFigureOut">
              <a:rPr lang="en-GB" smtClean="0"/>
              <a:t>28/11/2023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8" y="205761"/>
            <a:ext cx="6311898" cy="433196"/>
          </a:xfrm>
          <a:prstGeom prst="rect">
            <a:avLst/>
          </a:prstGeom>
          <a:noFill/>
        </p:spPr>
        <p:txBody>
          <a:bodyPr wrap="square" rtlCol="0">
            <a:spAutoFit/>
          </a:bodyPr>
          <a:lstStyle/>
          <a:p>
            <a:r>
              <a:rPr lang="en-GB" sz="2215" b="1" dirty="0"/>
              <a:t>KS4 – Chemistry of the atmosphere</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2669068522"/>
              </p:ext>
            </p:extLst>
          </p:nvPr>
        </p:nvGraphicFramePr>
        <p:xfrm>
          <a:off x="2556880" y="3043311"/>
          <a:ext cx="4028069" cy="305737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CHEMISTRY OF THE ATMOSPHERE</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1643190634"/>
              </p:ext>
            </p:extLst>
          </p:nvPr>
        </p:nvGraphicFramePr>
        <p:xfrm>
          <a:off x="273050" y="6148929"/>
          <a:ext cx="6311899" cy="21234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Atmosphere</a:t>
                      </a:r>
                    </a:p>
                  </a:txBody>
                  <a:tcPr/>
                </a:tc>
                <a:tc>
                  <a:txBody>
                    <a:bodyPr/>
                    <a:lstStyle/>
                    <a:p>
                      <a:r>
                        <a:rPr lang="en-GB" sz="1200" dirty="0"/>
                        <a:t>The layer of gases surrounding the Earth’s surface.</a:t>
                      </a:r>
                    </a:p>
                  </a:txBody>
                  <a:tcPr/>
                </a:tc>
                <a:extLst>
                  <a:ext uri="{0D108BD9-81ED-4DB2-BD59-A6C34878D82A}">
                    <a16:rowId xmlns:a16="http://schemas.microsoft.com/office/drawing/2014/main" val="3986441415"/>
                  </a:ext>
                </a:extLst>
              </a:tr>
              <a:tr h="370840">
                <a:tc>
                  <a:txBody>
                    <a:bodyPr/>
                    <a:lstStyle/>
                    <a:p>
                      <a:r>
                        <a:rPr lang="en-GB" sz="1200" dirty="0"/>
                        <a:t>Photosynthesis</a:t>
                      </a:r>
                    </a:p>
                  </a:txBody>
                  <a:tcPr/>
                </a:tc>
                <a:tc>
                  <a:txBody>
                    <a:bodyPr/>
                    <a:lstStyle/>
                    <a:p>
                      <a:r>
                        <a:rPr lang="en-GB" sz="1200" dirty="0"/>
                        <a:t>A chemical reaction that plants use to produce glucose. </a:t>
                      </a:r>
                    </a:p>
                  </a:txBody>
                  <a:tcPr/>
                </a:tc>
                <a:extLst>
                  <a:ext uri="{0D108BD9-81ED-4DB2-BD59-A6C34878D82A}">
                    <a16:rowId xmlns:a16="http://schemas.microsoft.com/office/drawing/2014/main" val="3135617624"/>
                  </a:ext>
                </a:extLst>
              </a:tr>
              <a:tr h="370840">
                <a:tc>
                  <a:txBody>
                    <a:bodyPr/>
                    <a:lstStyle/>
                    <a:p>
                      <a:r>
                        <a:rPr lang="en-GB" sz="1200" dirty="0"/>
                        <a:t>Greenhouse gas</a:t>
                      </a:r>
                    </a:p>
                  </a:txBody>
                  <a:tcPr/>
                </a:tc>
                <a:tc>
                  <a:txBody>
                    <a:bodyPr/>
                    <a:lstStyle/>
                    <a:p>
                      <a:r>
                        <a:rPr lang="en-GB" sz="1200" dirty="0"/>
                        <a:t>Gases that contribute to global warming. </a:t>
                      </a:r>
                    </a:p>
                  </a:txBody>
                  <a:tcPr/>
                </a:tc>
                <a:extLst>
                  <a:ext uri="{0D108BD9-81ED-4DB2-BD59-A6C34878D82A}">
                    <a16:rowId xmlns:a16="http://schemas.microsoft.com/office/drawing/2014/main" val="4092558228"/>
                  </a:ext>
                </a:extLst>
              </a:tr>
              <a:tr h="370840">
                <a:tc>
                  <a:txBody>
                    <a:bodyPr/>
                    <a:lstStyle/>
                    <a:p>
                      <a:r>
                        <a:rPr lang="en-GB" sz="1200" dirty="0"/>
                        <a:t>Carbon footprint</a:t>
                      </a:r>
                    </a:p>
                  </a:txBody>
                  <a:tcPr/>
                </a:tc>
                <a:tc>
                  <a:txBody>
                    <a:bodyPr/>
                    <a:lstStyle/>
                    <a:p>
                      <a:r>
                        <a:rPr lang="en-GB" sz="1200" dirty="0"/>
                        <a:t>The total amount of carbon dioxide and other</a:t>
                      </a:r>
                    </a:p>
                    <a:p>
                      <a:r>
                        <a:rPr lang="en-GB" sz="1200" dirty="0"/>
                        <a:t>greenhouse gases emitted over the full life cycle of a product,</a:t>
                      </a:r>
                    </a:p>
                    <a:p>
                      <a:r>
                        <a:rPr lang="en-GB" sz="1200" dirty="0"/>
                        <a:t>service or event.</a:t>
                      </a:r>
                    </a:p>
                  </a:txBody>
                  <a:tcPr/>
                </a:tc>
                <a:extLst>
                  <a:ext uri="{0D108BD9-81ED-4DB2-BD59-A6C34878D82A}">
                    <a16:rowId xmlns:a16="http://schemas.microsoft.com/office/drawing/2014/main" val="1426963129"/>
                  </a:ext>
                </a:extLst>
              </a:tr>
            </a:tbl>
          </a:graphicData>
        </a:graphic>
      </p:graphicFrame>
      <p:pic>
        <p:nvPicPr>
          <p:cNvPr id="3" name="Picture 2">
            <a:extLst>
              <a:ext uri="{FF2B5EF4-FFF2-40B4-BE49-F238E27FC236}">
                <a16:creationId xmlns:a16="http://schemas.microsoft.com/office/drawing/2014/main" id="{CC5BB6DB-7187-7962-8916-208099FD88E7}"/>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rot="5400000">
            <a:off x="-27865" y="2939205"/>
            <a:ext cx="2945401" cy="1957387"/>
          </a:xfrm>
          <a:prstGeom prst="rect">
            <a:avLst/>
          </a:prstGeom>
        </p:spPr>
      </p:pic>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History of our atmosphere</a:t>
            </a:r>
          </a:p>
          <a:p>
            <a:pPr>
              <a:lnSpc>
                <a:spcPct val="150000"/>
              </a:lnSpc>
            </a:pPr>
            <a:r>
              <a:rPr lang="en-GB" sz="1200" dirty="0">
                <a:solidFill>
                  <a:schemeClr val="tx1"/>
                </a:solidFill>
              </a:rPr>
              <a:t>1. Name the most abundant gas in the Earth’s atmosphere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a:t>
            </a:r>
            <a:r>
              <a:rPr lang="en-GB" sz="1200" b="0" i="0" dirty="0">
                <a:solidFill>
                  <a:srgbClr val="231F20"/>
                </a:solidFill>
                <a:effectLst/>
                <a:latin typeface="ReithSans"/>
              </a:rPr>
              <a:t>Which gas was thought to be a major part of the early atmosphere</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3. </a:t>
            </a:r>
            <a:r>
              <a:rPr lang="en-GB" sz="1200" b="0" i="0" dirty="0">
                <a:solidFill>
                  <a:srgbClr val="231F20"/>
                </a:solidFill>
                <a:effectLst/>
                <a:latin typeface="ReithSans"/>
              </a:rPr>
              <a:t>Which planets are thought to have an atmosphere most similar to what scientists thought the Earth's early atmosphere was like</a:t>
            </a:r>
            <a:r>
              <a:rPr lang="en-GB" sz="1200" dirty="0">
                <a:solidFill>
                  <a:schemeClr val="tx1"/>
                </a:solidFill>
              </a:rPr>
              <a:t>? .………………………………………………………………………………………………………………………………………………………………</a:t>
            </a:r>
          </a:p>
          <a:p>
            <a:pPr>
              <a:lnSpc>
                <a:spcPct val="150000"/>
              </a:lnSpc>
            </a:pPr>
            <a:r>
              <a:rPr lang="en-GB" sz="1200" dirty="0">
                <a:solidFill>
                  <a:schemeClr val="tx1"/>
                </a:solidFill>
              </a:rPr>
              <a:t>4. </a:t>
            </a:r>
            <a:r>
              <a:rPr lang="en-GB" sz="1200" b="0" i="0" dirty="0">
                <a:solidFill>
                  <a:srgbClr val="231F20"/>
                </a:solidFill>
                <a:effectLst/>
                <a:latin typeface="ReithSans"/>
              </a:rPr>
              <a:t>In the modern day atmosphere, what is the approximate percentage of nitrogen?</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5. </a:t>
            </a:r>
            <a:r>
              <a:rPr lang="en-GB" sz="1200" b="0" i="0" dirty="0">
                <a:solidFill>
                  <a:srgbClr val="231F20"/>
                </a:solidFill>
                <a:effectLst/>
                <a:latin typeface="ReithSans"/>
              </a:rPr>
              <a:t>The early atmosphere contained a lot more water vapour than the modern atmosphere does. Where did it go?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a:t>
            </a:r>
            <a:r>
              <a:rPr lang="en-GB" sz="1200" b="0" i="0" dirty="0">
                <a:solidFill>
                  <a:srgbClr val="231F20"/>
                </a:solidFill>
                <a:effectLst/>
                <a:latin typeface="ReithSans"/>
              </a:rPr>
              <a:t>What biochemical process absorbs carbon dioxide from the atmosphere and replaces it with oxygen? </a:t>
            </a:r>
            <a:r>
              <a:rPr lang="en-GB" sz="1200" dirty="0">
                <a:solidFill>
                  <a:schemeClr val="tx1"/>
                </a:solidFill>
              </a:rPr>
              <a:t>………………………………………………………………………………………………………………………………………………………...........</a:t>
            </a:r>
          </a:p>
          <a:p>
            <a:pPr>
              <a:lnSpc>
                <a:spcPct val="150000"/>
              </a:lnSpc>
            </a:pPr>
            <a:r>
              <a:rPr lang="en-GB" sz="1200" dirty="0">
                <a:solidFill>
                  <a:schemeClr val="tx1"/>
                </a:solidFill>
              </a:rPr>
              <a:t>7. </a:t>
            </a:r>
            <a:r>
              <a:rPr lang="en-GB" sz="1200" b="0" i="0" dirty="0">
                <a:solidFill>
                  <a:srgbClr val="231F20"/>
                </a:solidFill>
                <a:effectLst/>
                <a:latin typeface="ReithSans"/>
              </a:rPr>
              <a:t>Write the word equation for photosynthesis?</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8. </a:t>
            </a:r>
            <a:r>
              <a:rPr lang="en-GB" sz="1200" b="0" i="0" dirty="0">
                <a:solidFill>
                  <a:srgbClr val="231F20"/>
                </a:solidFill>
                <a:effectLst/>
                <a:latin typeface="ReithSans"/>
              </a:rPr>
              <a:t>Which physical process removed carbon dioxide from the atmosphere?</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9. </a:t>
            </a:r>
            <a:r>
              <a:rPr lang="en-GB" sz="1200" b="0" i="0" dirty="0">
                <a:solidFill>
                  <a:srgbClr val="231F20"/>
                </a:solidFill>
                <a:effectLst/>
                <a:latin typeface="ReithSans"/>
              </a:rPr>
              <a:t>Why did nitrogen build up in the atmosphere?</a:t>
            </a:r>
            <a:endParaRPr lang="en-GB" sz="1200" b="0" i="0" dirty="0">
              <a:solidFill>
                <a:schemeClr val="tx1"/>
              </a:solidFill>
              <a:effectLst/>
              <a:latin typeface="ReithSans"/>
            </a:endParaRPr>
          </a:p>
          <a:p>
            <a:pPr>
              <a:lnSpc>
                <a:spcPct val="150000"/>
              </a:lnSpc>
            </a:pPr>
            <a:r>
              <a:rPr lang="en-GB" sz="1200" dirty="0">
                <a:solidFill>
                  <a:schemeClr val="tx1"/>
                </a:solidFill>
              </a:rPr>
              <a:t>............................................................................................................................................................................................................................................................................................................................................</a:t>
            </a:r>
          </a:p>
          <a:p>
            <a:pPr>
              <a:lnSpc>
                <a:spcPct val="150000"/>
              </a:lnSpc>
            </a:pPr>
            <a:r>
              <a:rPr lang="en-GB" sz="1200" dirty="0">
                <a:solidFill>
                  <a:schemeClr val="tx1"/>
                </a:solidFill>
              </a:rPr>
              <a:t>10. State the gases and percentages in today’s atmosphere </a:t>
            </a:r>
          </a:p>
          <a:p>
            <a:pPr>
              <a:lnSpc>
                <a:spcPct val="150000"/>
              </a:lnSpc>
            </a:pPr>
            <a:r>
              <a:rPr lang="en-GB" sz="1200" dirty="0">
                <a:solidFill>
                  <a:schemeClr val="tx1"/>
                </a:solidFill>
              </a:rPr>
              <a:t>…………………………………………………………………………………………………………………………………………………………………………………………………………………………………………………………………………………………………………………………………..</a:t>
            </a:r>
          </a:p>
          <a:p>
            <a:pPr>
              <a:lnSpc>
                <a:spcPct val="150000"/>
              </a:lnSpc>
            </a:pPr>
            <a:r>
              <a:rPr lang="en-GB" sz="1200" dirty="0">
                <a:solidFill>
                  <a:schemeClr val="tx1"/>
                </a:solidFill>
              </a:rPr>
              <a:t>11. State the gases in Earth’s earths atmosphere</a:t>
            </a:r>
          </a:p>
          <a:p>
            <a:pPr>
              <a:lnSpc>
                <a:spcPct val="150000"/>
              </a:lnSpc>
            </a:pPr>
            <a:r>
              <a:rPr lang="en-GB" sz="1200" dirty="0">
                <a:solidFill>
                  <a:schemeClr val="tx1"/>
                </a:solidFill>
              </a:rPr>
              <a:t>…………………………………………………………………………………………………………………………………………………………………………………………………………………………………………………………………………………………………………………………………..</a:t>
            </a:r>
          </a:p>
          <a:p>
            <a:pPr>
              <a:lnSpc>
                <a:spcPct val="150000"/>
              </a:lnSpc>
            </a:pPr>
            <a:endParaRPr lang="en-GB" sz="1200" dirty="0">
              <a:solidFill>
                <a:schemeClr val="tx1"/>
              </a:solidFill>
            </a:endParaRPr>
          </a:p>
        </p:txBody>
      </p:sp>
      <p:sp>
        <p:nvSpPr>
          <p:cNvPr id="2" name="TextBox 1">
            <a:extLst>
              <a:ext uri="{FF2B5EF4-FFF2-40B4-BE49-F238E27FC236}">
                <a16:creationId xmlns:a16="http://schemas.microsoft.com/office/drawing/2014/main" id="{2CFA4B9A-553B-2E15-DA69-988B2AEEDC4F}"/>
              </a:ext>
            </a:extLst>
          </p:cNvPr>
          <p:cNvSpPr txBox="1"/>
          <p:nvPr/>
        </p:nvSpPr>
        <p:spPr>
          <a:xfrm>
            <a:off x="457199" y="782053"/>
            <a:ext cx="917945" cy="276999"/>
          </a:xfrm>
          <a:prstGeom prst="rect">
            <a:avLst/>
          </a:prstGeom>
          <a:solidFill>
            <a:schemeClr val="bg1"/>
          </a:solidFill>
          <a:ln>
            <a:solidFill>
              <a:schemeClr val="tx1"/>
            </a:solidFill>
          </a:ln>
        </p:spPr>
        <p:txBody>
          <a:bodyPr wrap="square" rtlCol="0">
            <a:spAutoFit/>
          </a:bodyPr>
          <a:lstStyle/>
          <a:p>
            <a:r>
              <a:rPr lang="en-GB" sz="1200" dirty="0"/>
              <a:t>nitrogen</a:t>
            </a:r>
          </a:p>
        </p:txBody>
      </p:sp>
      <p:sp>
        <p:nvSpPr>
          <p:cNvPr id="3" name="TextBox 2">
            <a:extLst>
              <a:ext uri="{FF2B5EF4-FFF2-40B4-BE49-F238E27FC236}">
                <a16:creationId xmlns:a16="http://schemas.microsoft.com/office/drawing/2014/main" id="{3A622990-D9C1-6164-6556-F8C984D1D69D}"/>
              </a:ext>
            </a:extLst>
          </p:cNvPr>
          <p:cNvSpPr txBox="1"/>
          <p:nvPr/>
        </p:nvSpPr>
        <p:spPr>
          <a:xfrm>
            <a:off x="513898" y="1631432"/>
            <a:ext cx="1981209" cy="277000"/>
          </a:xfrm>
          <a:prstGeom prst="rect">
            <a:avLst/>
          </a:prstGeom>
          <a:solidFill>
            <a:schemeClr val="bg1"/>
          </a:solidFill>
          <a:ln>
            <a:solidFill>
              <a:schemeClr val="tx1"/>
            </a:solidFill>
          </a:ln>
        </p:spPr>
        <p:txBody>
          <a:bodyPr wrap="square" rtlCol="0">
            <a:spAutoFit/>
          </a:bodyPr>
          <a:lstStyle/>
          <a:p>
            <a:r>
              <a:rPr lang="en-GB" sz="1200" dirty="0"/>
              <a:t>Carbon dioxide</a:t>
            </a:r>
          </a:p>
        </p:txBody>
      </p:sp>
      <p:sp>
        <p:nvSpPr>
          <p:cNvPr id="5" name="TextBox 4">
            <a:extLst>
              <a:ext uri="{FF2B5EF4-FFF2-40B4-BE49-F238E27FC236}">
                <a16:creationId xmlns:a16="http://schemas.microsoft.com/office/drawing/2014/main" id="{8D4B6E3E-75D5-3BED-5EE0-1B14BC76AB37}"/>
              </a:ext>
            </a:extLst>
          </p:cNvPr>
          <p:cNvSpPr txBox="1"/>
          <p:nvPr/>
        </p:nvSpPr>
        <p:spPr>
          <a:xfrm>
            <a:off x="2073347" y="2410697"/>
            <a:ext cx="1095156" cy="276999"/>
          </a:xfrm>
          <a:prstGeom prst="rect">
            <a:avLst/>
          </a:prstGeom>
          <a:solidFill>
            <a:schemeClr val="bg1"/>
          </a:solidFill>
          <a:ln>
            <a:solidFill>
              <a:schemeClr val="tx1"/>
            </a:solidFill>
          </a:ln>
        </p:spPr>
        <p:txBody>
          <a:bodyPr wrap="square" rtlCol="0">
            <a:spAutoFit/>
          </a:bodyPr>
          <a:lstStyle/>
          <a:p>
            <a:r>
              <a:rPr lang="en-GB" sz="1200" dirty="0"/>
              <a:t>Mars , Venus</a:t>
            </a:r>
          </a:p>
        </p:txBody>
      </p:sp>
      <p:sp>
        <p:nvSpPr>
          <p:cNvPr id="6" name="TextBox 5">
            <a:extLst>
              <a:ext uri="{FF2B5EF4-FFF2-40B4-BE49-F238E27FC236}">
                <a16:creationId xmlns:a16="http://schemas.microsoft.com/office/drawing/2014/main" id="{7801C056-CCA9-A553-7BD0-77CF943984B3}"/>
              </a:ext>
            </a:extLst>
          </p:cNvPr>
          <p:cNvSpPr txBox="1"/>
          <p:nvPr/>
        </p:nvSpPr>
        <p:spPr>
          <a:xfrm>
            <a:off x="457191" y="3014324"/>
            <a:ext cx="648596" cy="276999"/>
          </a:xfrm>
          <a:prstGeom prst="rect">
            <a:avLst/>
          </a:prstGeom>
          <a:solidFill>
            <a:schemeClr val="bg1"/>
          </a:solidFill>
          <a:ln>
            <a:solidFill>
              <a:schemeClr val="tx1"/>
            </a:solidFill>
          </a:ln>
        </p:spPr>
        <p:txBody>
          <a:bodyPr wrap="square" rtlCol="0">
            <a:spAutoFit/>
          </a:bodyPr>
          <a:lstStyle/>
          <a:p>
            <a:r>
              <a:rPr lang="en-GB" sz="1200" dirty="0"/>
              <a:t>80%</a:t>
            </a:r>
          </a:p>
        </p:txBody>
      </p:sp>
      <p:sp>
        <p:nvSpPr>
          <p:cNvPr id="7" name="TextBox 6">
            <a:extLst>
              <a:ext uri="{FF2B5EF4-FFF2-40B4-BE49-F238E27FC236}">
                <a16:creationId xmlns:a16="http://schemas.microsoft.com/office/drawing/2014/main" id="{63713FB8-0295-F949-E9A9-2AF4F66F4881}"/>
              </a:ext>
            </a:extLst>
          </p:cNvPr>
          <p:cNvSpPr txBox="1"/>
          <p:nvPr/>
        </p:nvSpPr>
        <p:spPr>
          <a:xfrm>
            <a:off x="847941" y="3786574"/>
            <a:ext cx="2971805" cy="276999"/>
          </a:xfrm>
          <a:prstGeom prst="rect">
            <a:avLst/>
          </a:prstGeom>
          <a:solidFill>
            <a:schemeClr val="bg1"/>
          </a:solidFill>
          <a:ln>
            <a:solidFill>
              <a:schemeClr val="tx1"/>
            </a:solidFill>
          </a:ln>
        </p:spPr>
        <p:txBody>
          <a:bodyPr wrap="square" rtlCol="0">
            <a:spAutoFit/>
          </a:bodyPr>
          <a:lstStyle/>
          <a:p>
            <a:r>
              <a:rPr lang="en-GB" sz="1200" dirty="0"/>
              <a:t>It condensed to form the oceans</a:t>
            </a:r>
          </a:p>
        </p:txBody>
      </p:sp>
      <p:sp>
        <p:nvSpPr>
          <p:cNvPr id="8" name="TextBox 7">
            <a:extLst>
              <a:ext uri="{FF2B5EF4-FFF2-40B4-BE49-F238E27FC236}">
                <a16:creationId xmlns:a16="http://schemas.microsoft.com/office/drawing/2014/main" id="{B99782A7-7498-C82C-1730-A99BE4EA92B0}"/>
              </a:ext>
            </a:extLst>
          </p:cNvPr>
          <p:cNvSpPr txBox="1"/>
          <p:nvPr/>
        </p:nvSpPr>
        <p:spPr>
          <a:xfrm>
            <a:off x="1205016" y="4634741"/>
            <a:ext cx="2257653" cy="276999"/>
          </a:xfrm>
          <a:prstGeom prst="rect">
            <a:avLst/>
          </a:prstGeom>
          <a:solidFill>
            <a:schemeClr val="bg1"/>
          </a:solidFill>
          <a:ln>
            <a:solidFill>
              <a:schemeClr val="tx1"/>
            </a:solidFill>
          </a:ln>
        </p:spPr>
        <p:txBody>
          <a:bodyPr wrap="square" rtlCol="0">
            <a:spAutoFit/>
          </a:bodyPr>
          <a:lstStyle/>
          <a:p>
            <a:r>
              <a:rPr lang="en-GB" sz="1200" dirty="0"/>
              <a:t>photosynthesis</a:t>
            </a:r>
          </a:p>
        </p:txBody>
      </p:sp>
      <p:sp>
        <p:nvSpPr>
          <p:cNvPr id="9" name="TextBox 8">
            <a:extLst>
              <a:ext uri="{FF2B5EF4-FFF2-40B4-BE49-F238E27FC236}">
                <a16:creationId xmlns:a16="http://schemas.microsoft.com/office/drawing/2014/main" id="{49BFE910-D800-F802-BD8F-C4802635786F}"/>
              </a:ext>
            </a:extLst>
          </p:cNvPr>
          <p:cNvSpPr txBox="1"/>
          <p:nvPr/>
        </p:nvSpPr>
        <p:spPr>
          <a:xfrm>
            <a:off x="414663" y="5147304"/>
            <a:ext cx="3405084" cy="276999"/>
          </a:xfrm>
          <a:prstGeom prst="rect">
            <a:avLst/>
          </a:prstGeom>
          <a:solidFill>
            <a:schemeClr val="bg1"/>
          </a:solidFill>
          <a:ln>
            <a:solidFill>
              <a:schemeClr val="tx1"/>
            </a:solidFill>
          </a:ln>
        </p:spPr>
        <p:txBody>
          <a:bodyPr wrap="square" rtlCol="0">
            <a:spAutoFit/>
          </a:bodyPr>
          <a:lstStyle/>
          <a:p>
            <a:r>
              <a:rPr lang="en-GB" sz="1200" b="0" i="0" dirty="0">
                <a:solidFill>
                  <a:srgbClr val="231F20"/>
                </a:solidFill>
                <a:effectLst/>
                <a:latin typeface="ReithSans"/>
              </a:rPr>
              <a:t>carbon dioxide + water → glucose + oxygen</a:t>
            </a:r>
            <a:endParaRPr lang="en-GB" sz="1200" dirty="0"/>
          </a:p>
        </p:txBody>
      </p:sp>
      <p:sp>
        <p:nvSpPr>
          <p:cNvPr id="10" name="TextBox 9">
            <a:extLst>
              <a:ext uri="{FF2B5EF4-FFF2-40B4-BE49-F238E27FC236}">
                <a16:creationId xmlns:a16="http://schemas.microsoft.com/office/drawing/2014/main" id="{77CBCEEF-CD90-70E0-C36A-A95D92CDB330}"/>
              </a:ext>
            </a:extLst>
          </p:cNvPr>
          <p:cNvSpPr txBox="1"/>
          <p:nvPr/>
        </p:nvSpPr>
        <p:spPr>
          <a:xfrm>
            <a:off x="781489" y="5803299"/>
            <a:ext cx="2498659" cy="276999"/>
          </a:xfrm>
          <a:prstGeom prst="rect">
            <a:avLst/>
          </a:prstGeom>
          <a:solidFill>
            <a:schemeClr val="bg1"/>
          </a:solidFill>
          <a:ln>
            <a:solidFill>
              <a:schemeClr val="tx1"/>
            </a:solidFill>
          </a:ln>
        </p:spPr>
        <p:txBody>
          <a:bodyPr wrap="square" rtlCol="0">
            <a:spAutoFit/>
          </a:bodyPr>
          <a:lstStyle/>
          <a:p>
            <a:r>
              <a:rPr lang="en-GB" sz="1200" b="0" i="0" dirty="0">
                <a:solidFill>
                  <a:srgbClr val="231F20"/>
                </a:solidFill>
                <a:effectLst/>
                <a:latin typeface="ReithSans"/>
              </a:rPr>
              <a:t>Formation of sedimentary rocks</a:t>
            </a:r>
            <a:endParaRPr lang="en-GB" sz="1200" dirty="0"/>
          </a:p>
        </p:txBody>
      </p:sp>
      <p:sp>
        <p:nvSpPr>
          <p:cNvPr id="11" name="TextBox 10">
            <a:extLst>
              <a:ext uri="{FF2B5EF4-FFF2-40B4-BE49-F238E27FC236}">
                <a16:creationId xmlns:a16="http://schemas.microsoft.com/office/drawing/2014/main" id="{8BC8A60B-A495-7213-A893-D6976D118435}"/>
              </a:ext>
            </a:extLst>
          </p:cNvPr>
          <p:cNvSpPr txBox="1"/>
          <p:nvPr/>
        </p:nvSpPr>
        <p:spPr>
          <a:xfrm>
            <a:off x="457192" y="7441028"/>
            <a:ext cx="5943601" cy="276999"/>
          </a:xfrm>
          <a:prstGeom prst="rect">
            <a:avLst/>
          </a:prstGeom>
          <a:solidFill>
            <a:schemeClr val="bg1"/>
          </a:solidFill>
          <a:ln>
            <a:solidFill>
              <a:schemeClr val="tx1"/>
            </a:solidFill>
          </a:ln>
        </p:spPr>
        <p:txBody>
          <a:bodyPr wrap="square" rtlCol="0">
            <a:spAutoFit/>
          </a:bodyPr>
          <a:lstStyle/>
          <a:p>
            <a:r>
              <a:rPr lang="en-GB" sz="1200" dirty="0"/>
              <a:t>80% nitrogen , 20% oxygen + trace elements carbon dioxide, water vapour, etc</a:t>
            </a:r>
          </a:p>
        </p:txBody>
      </p:sp>
      <p:sp>
        <p:nvSpPr>
          <p:cNvPr id="12" name="TextBox 11">
            <a:extLst>
              <a:ext uri="{FF2B5EF4-FFF2-40B4-BE49-F238E27FC236}">
                <a16:creationId xmlns:a16="http://schemas.microsoft.com/office/drawing/2014/main" id="{7B0B5951-F80F-E8E6-D905-A01E69A29BCD}"/>
              </a:ext>
            </a:extLst>
          </p:cNvPr>
          <p:cNvSpPr txBox="1"/>
          <p:nvPr/>
        </p:nvSpPr>
        <p:spPr>
          <a:xfrm>
            <a:off x="457191" y="8282907"/>
            <a:ext cx="5943601" cy="276999"/>
          </a:xfrm>
          <a:prstGeom prst="rect">
            <a:avLst/>
          </a:prstGeom>
          <a:solidFill>
            <a:schemeClr val="bg1"/>
          </a:solidFill>
          <a:ln>
            <a:solidFill>
              <a:schemeClr val="tx1"/>
            </a:solidFill>
          </a:ln>
        </p:spPr>
        <p:txBody>
          <a:bodyPr wrap="square" rtlCol="0">
            <a:spAutoFit/>
          </a:bodyPr>
          <a:lstStyle/>
          <a:p>
            <a:r>
              <a:rPr lang="en-GB" sz="1200" dirty="0"/>
              <a:t>Carbon dioxide, water vapour, nitrogen, methane, ammonia</a:t>
            </a:r>
          </a:p>
        </p:txBody>
      </p:sp>
      <p:sp>
        <p:nvSpPr>
          <p:cNvPr id="13" name="Rectangle 1">
            <a:extLst>
              <a:ext uri="{FF2B5EF4-FFF2-40B4-BE49-F238E27FC236}">
                <a16:creationId xmlns:a16="http://schemas.microsoft.com/office/drawing/2014/main" id="{B8410044-C830-10C3-5963-7F74A6ABD42C}"/>
              </a:ext>
            </a:extLst>
          </p:cNvPr>
          <p:cNvSpPr>
            <a:spLocks noChangeArrowheads="1"/>
          </p:cNvSpPr>
          <p:nvPr/>
        </p:nvSpPr>
        <p:spPr bwMode="auto">
          <a:xfrm>
            <a:off x="0" y="0"/>
            <a:ext cx="685800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31F20"/>
                </a:solidFill>
                <a:effectLst/>
                <a:latin typeface="ReithSans"/>
              </a:rPr>
              <a:t>It condensed to form the oceans</a:t>
            </a:r>
            <a:endParaRPr kumimoji="0" lang="en-US" altLang="en-US" sz="700" b="0" i="0" u="none" strike="noStrike" cap="none" normalizeH="0" baseline="0">
              <a:ln>
                <a:noFill/>
              </a:ln>
              <a:solidFill>
                <a:srgbClr val="00000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2279E2E9-08ED-481F-8B0D-FA9C9CEA8508}"/>
              </a:ext>
            </a:extLst>
          </p:cNvPr>
          <p:cNvSpPr txBox="1"/>
          <p:nvPr/>
        </p:nvSpPr>
        <p:spPr>
          <a:xfrm>
            <a:off x="824017" y="6599149"/>
            <a:ext cx="2498659" cy="276999"/>
          </a:xfrm>
          <a:prstGeom prst="rect">
            <a:avLst/>
          </a:prstGeom>
          <a:solidFill>
            <a:schemeClr val="bg1"/>
          </a:solidFill>
          <a:ln>
            <a:solidFill>
              <a:schemeClr val="tx1"/>
            </a:solidFill>
          </a:ln>
        </p:spPr>
        <p:txBody>
          <a:bodyPr wrap="square" rtlCol="0">
            <a:spAutoFit/>
          </a:bodyPr>
          <a:lstStyle/>
          <a:p>
            <a:r>
              <a:rPr lang="en-GB" sz="1200" b="0" i="0" dirty="0">
                <a:solidFill>
                  <a:srgbClr val="231F20"/>
                </a:solidFill>
                <a:effectLst/>
                <a:latin typeface="ReithSans"/>
              </a:rPr>
              <a:t>It is unreactive</a:t>
            </a:r>
            <a:endParaRPr lang="en-GB" sz="1200" dirty="0"/>
          </a:p>
        </p:txBody>
      </p:sp>
    </p:spTree>
    <p:extLst>
      <p:ext uri="{BB962C8B-B14F-4D97-AF65-F5344CB8AC3E}">
        <p14:creationId xmlns:p14="http://schemas.microsoft.com/office/powerpoint/2010/main" val="29732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History of our atmosphere</a:t>
            </a:r>
          </a:p>
          <a:p>
            <a:pPr>
              <a:lnSpc>
                <a:spcPct val="150000"/>
              </a:lnSpc>
            </a:pPr>
            <a:r>
              <a:rPr lang="en-GB" sz="1200" dirty="0">
                <a:solidFill>
                  <a:schemeClr val="tx1"/>
                </a:solidFill>
              </a:rPr>
              <a:t>13. Venus and Mars are in what way similar to Earth?</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14. </a:t>
            </a:r>
            <a:r>
              <a:rPr lang="en-GB" sz="1200" b="0" i="0" dirty="0">
                <a:solidFill>
                  <a:srgbClr val="231F20"/>
                </a:solidFill>
                <a:effectLst/>
                <a:latin typeface="ReithSans"/>
              </a:rPr>
              <a:t>How were Earth’s oceans formed</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15. </a:t>
            </a:r>
            <a:r>
              <a:rPr lang="en-GB" sz="1200" b="0" i="0" dirty="0">
                <a:solidFill>
                  <a:srgbClr val="231F20"/>
                </a:solidFill>
                <a:effectLst/>
                <a:latin typeface="ReithSans"/>
              </a:rPr>
              <a:t>What produced methane &amp; ammonia in Earth’s early atmosphere</a:t>
            </a:r>
            <a:r>
              <a:rPr lang="en-GB" sz="1200" dirty="0">
                <a:solidFill>
                  <a:schemeClr val="tx1"/>
                </a:solidFill>
              </a:rPr>
              <a:t>? .………………………………………………………………………………………………………………………………………………………………</a:t>
            </a:r>
          </a:p>
          <a:p>
            <a:pPr>
              <a:lnSpc>
                <a:spcPct val="150000"/>
              </a:lnSpc>
            </a:pPr>
            <a:r>
              <a:rPr lang="en-GB" sz="1200" dirty="0">
                <a:solidFill>
                  <a:schemeClr val="tx1"/>
                </a:solidFill>
              </a:rPr>
              <a:t>16. </a:t>
            </a:r>
            <a:r>
              <a:rPr lang="en-GB" sz="1200" dirty="0">
                <a:solidFill>
                  <a:srgbClr val="231F20"/>
                </a:solidFill>
                <a:latin typeface="ReithSans"/>
              </a:rPr>
              <a:t>Photosynthesis reduced what gas &amp; increased what gas</a:t>
            </a:r>
            <a:r>
              <a:rPr lang="en-GB" sz="1200" b="0" i="0" dirty="0">
                <a:solidFill>
                  <a:srgbClr val="231F20"/>
                </a:solidFill>
                <a:effectLst/>
                <a:latin typeface="ReithSans"/>
              </a:rPr>
              <a:t>?</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17. The formation of </a:t>
            </a:r>
            <a:r>
              <a:rPr lang="en-GB" sz="1200" dirty="0">
                <a:solidFill>
                  <a:srgbClr val="231F20"/>
                </a:solidFill>
                <a:latin typeface="ReithSans"/>
              </a:rPr>
              <a:t>l</a:t>
            </a:r>
            <a:r>
              <a:rPr lang="en-GB" sz="1200" b="0" i="0" dirty="0">
                <a:solidFill>
                  <a:srgbClr val="231F20"/>
                </a:solidFill>
                <a:effectLst/>
                <a:latin typeface="ReithSans"/>
              </a:rPr>
              <a:t>imestone &amp; fossil fuels reduced what gas from the atmosphere? </a:t>
            </a:r>
            <a:r>
              <a:rPr lang="en-GB" sz="1200" dirty="0">
                <a:solidFill>
                  <a:schemeClr val="tx1"/>
                </a:solidFill>
              </a:rPr>
              <a:t>…………………………………………………………………………………………………………………………………………………………………</a:t>
            </a:r>
          </a:p>
          <a:p>
            <a:pPr>
              <a:lnSpc>
                <a:spcPct val="150000"/>
              </a:lnSpc>
            </a:pPr>
            <a:r>
              <a:rPr lang="en-GB" sz="1200" dirty="0">
                <a:solidFill>
                  <a:schemeClr val="tx1"/>
                </a:solidFill>
              </a:rPr>
              <a:t>18. </a:t>
            </a:r>
            <a:r>
              <a:rPr lang="en-GB" sz="1200" b="0" i="0" dirty="0">
                <a:solidFill>
                  <a:srgbClr val="231F20"/>
                </a:solidFill>
                <a:effectLst/>
                <a:latin typeface="ReithSans"/>
              </a:rPr>
              <a:t>Which gas remains in our atmosphere in a similar level to that 4.5 billion years ago? </a:t>
            </a:r>
            <a:r>
              <a:rPr lang="en-GB" sz="1200" dirty="0">
                <a:solidFill>
                  <a:schemeClr val="tx1"/>
                </a:solidFill>
              </a:rPr>
              <a:t>………………………………………………………………………………………………………………………………………………………...........</a:t>
            </a:r>
          </a:p>
          <a:p>
            <a:pPr>
              <a:lnSpc>
                <a:spcPct val="150000"/>
              </a:lnSpc>
            </a:pPr>
            <a:r>
              <a:rPr lang="en-GB" sz="1200" dirty="0">
                <a:solidFill>
                  <a:schemeClr val="tx1"/>
                </a:solidFill>
              </a:rPr>
              <a:t>19. </a:t>
            </a:r>
            <a:r>
              <a:rPr lang="en-GB" sz="1200" b="0" i="0" dirty="0">
                <a:solidFill>
                  <a:srgbClr val="231F20"/>
                </a:solidFill>
                <a:effectLst/>
                <a:latin typeface="ReithSans"/>
              </a:rPr>
              <a:t>Which gas now present in our atmosphere was not present in the Earth’s early atmosphere?</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20. </a:t>
            </a:r>
            <a:r>
              <a:rPr lang="en-GB" sz="1200" b="0" i="0" dirty="0">
                <a:solidFill>
                  <a:srgbClr val="231F20"/>
                </a:solidFill>
                <a:effectLst/>
                <a:latin typeface="ReithSans"/>
              </a:rPr>
              <a:t>Write the balanced symbol equation for photosynthesis?</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p:txBody>
      </p:sp>
      <p:sp>
        <p:nvSpPr>
          <p:cNvPr id="2" name="TextBox 1">
            <a:extLst>
              <a:ext uri="{FF2B5EF4-FFF2-40B4-BE49-F238E27FC236}">
                <a16:creationId xmlns:a16="http://schemas.microsoft.com/office/drawing/2014/main" id="{2CFA4B9A-553B-2E15-DA69-988B2AEEDC4F}"/>
              </a:ext>
            </a:extLst>
          </p:cNvPr>
          <p:cNvSpPr txBox="1"/>
          <p:nvPr/>
        </p:nvSpPr>
        <p:spPr>
          <a:xfrm>
            <a:off x="457199" y="782053"/>
            <a:ext cx="4625164" cy="276999"/>
          </a:xfrm>
          <a:prstGeom prst="rect">
            <a:avLst/>
          </a:prstGeom>
          <a:solidFill>
            <a:schemeClr val="bg1"/>
          </a:solidFill>
          <a:ln>
            <a:solidFill>
              <a:schemeClr val="tx1"/>
            </a:solidFill>
          </a:ln>
        </p:spPr>
        <p:txBody>
          <a:bodyPr wrap="square" rtlCol="0">
            <a:spAutoFit/>
          </a:bodyPr>
          <a:lstStyle/>
          <a:p>
            <a:r>
              <a:rPr lang="en-GB" sz="1200" dirty="0"/>
              <a:t>There atmosphere is thought to be similar to that of early Earth</a:t>
            </a:r>
          </a:p>
        </p:txBody>
      </p:sp>
      <p:sp>
        <p:nvSpPr>
          <p:cNvPr id="3" name="TextBox 2">
            <a:extLst>
              <a:ext uri="{FF2B5EF4-FFF2-40B4-BE49-F238E27FC236}">
                <a16:creationId xmlns:a16="http://schemas.microsoft.com/office/drawing/2014/main" id="{3A622990-D9C1-6164-6556-F8C984D1D69D}"/>
              </a:ext>
            </a:extLst>
          </p:cNvPr>
          <p:cNvSpPr txBox="1"/>
          <p:nvPr/>
        </p:nvSpPr>
        <p:spPr>
          <a:xfrm>
            <a:off x="513898" y="1631432"/>
            <a:ext cx="1981209" cy="277000"/>
          </a:xfrm>
          <a:prstGeom prst="rect">
            <a:avLst/>
          </a:prstGeom>
          <a:solidFill>
            <a:schemeClr val="bg1"/>
          </a:solidFill>
          <a:ln>
            <a:solidFill>
              <a:schemeClr val="tx1"/>
            </a:solidFill>
          </a:ln>
        </p:spPr>
        <p:txBody>
          <a:bodyPr wrap="square" rtlCol="0">
            <a:spAutoFit/>
          </a:bodyPr>
          <a:lstStyle/>
          <a:p>
            <a:r>
              <a:rPr lang="en-GB" sz="1200" dirty="0"/>
              <a:t>Water vapour condensing</a:t>
            </a:r>
          </a:p>
        </p:txBody>
      </p:sp>
      <p:sp>
        <p:nvSpPr>
          <p:cNvPr id="5" name="TextBox 4">
            <a:extLst>
              <a:ext uri="{FF2B5EF4-FFF2-40B4-BE49-F238E27FC236}">
                <a16:creationId xmlns:a16="http://schemas.microsoft.com/office/drawing/2014/main" id="{8D4B6E3E-75D5-3BED-5EE0-1B14BC76AB37}"/>
              </a:ext>
            </a:extLst>
          </p:cNvPr>
          <p:cNvSpPr txBox="1"/>
          <p:nvPr/>
        </p:nvSpPr>
        <p:spPr>
          <a:xfrm>
            <a:off x="2030817" y="2173298"/>
            <a:ext cx="1431851" cy="276999"/>
          </a:xfrm>
          <a:prstGeom prst="rect">
            <a:avLst/>
          </a:prstGeom>
          <a:solidFill>
            <a:schemeClr val="bg1"/>
          </a:solidFill>
          <a:ln>
            <a:solidFill>
              <a:schemeClr val="tx1"/>
            </a:solidFill>
          </a:ln>
        </p:spPr>
        <p:txBody>
          <a:bodyPr wrap="square" rtlCol="0">
            <a:spAutoFit/>
          </a:bodyPr>
          <a:lstStyle/>
          <a:p>
            <a:r>
              <a:rPr lang="en-GB" sz="1200" dirty="0"/>
              <a:t>Volcanic activity</a:t>
            </a:r>
          </a:p>
        </p:txBody>
      </p:sp>
      <p:sp>
        <p:nvSpPr>
          <p:cNvPr id="6" name="TextBox 5">
            <a:extLst>
              <a:ext uri="{FF2B5EF4-FFF2-40B4-BE49-F238E27FC236}">
                <a16:creationId xmlns:a16="http://schemas.microsoft.com/office/drawing/2014/main" id="{7801C056-CCA9-A553-7BD0-77CF943984B3}"/>
              </a:ext>
            </a:extLst>
          </p:cNvPr>
          <p:cNvSpPr txBox="1"/>
          <p:nvPr/>
        </p:nvSpPr>
        <p:spPr>
          <a:xfrm>
            <a:off x="1706519" y="2687679"/>
            <a:ext cx="3156104" cy="276999"/>
          </a:xfrm>
          <a:prstGeom prst="rect">
            <a:avLst/>
          </a:prstGeom>
          <a:solidFill>
            <a:schemeClr val="bg1"/>
          </a:solidFill>
          <a:ln>
            <a:solidFill>
              <a:schemeClr val="tx1"/>
            </a:solidFill>
          </a:ln>
        </p:spPr>
        <p:txBody>
          <a:bodyPr wrap="square" rtlCol="0">
            <a:spAutoFit/>
          </a:bodyPr>
          <a:lstStyle/>
          <a:p>
            <a:r>
              <a:rPr lang="en-GB" sz="1200" dirty="0"/>
              <a:t>Reduced carbon dioxide, increased oxygen</a:t>
            </a:r>
          </a:p>
        </p:txBody>
      </p:sp>
      <p:sp>
        <p:nvSpPr>
          <p:cNvPr id="7" name="TextBox 6">
            <a:extLst>
              <a:ext uri="{FF2B5EF4-FFF2-40B4-BE49-F238E27FC236}">
                <a16:creationId xmlns:a16="http://schemas.microsoft.com/office/drawing/2014/main" id="{63713FB8-0295-F949-E9A9-2AF4F66F4881}"/>
              </a:ext>
            </a:extLst>
          </p:cNvPr>
          <p:cNvSpPr txBox="1"/>
          <p:nvPr/>
        </p:nvSpPr>
        <p:spPr>
          <a:xfrm>
            <a:off x="1685254" y="3269162"/>
            <a:ext cx="2971805" cy="276999"/>
          </a:xfrm>
          <a:prstGeom prst="rect">
            <a:avLst/>
          </a:prstGeom>
          <a:solidFill>
            <a:schemeClr val="bg1"/>
          </a:solidFill>
          <a:ln>
            <a:solidFill>
              <a:schemeClr val="tx1"/>
            </a:solidFill>
          </a:ln>
        </p:spPr>
        <p:txBody>
          <a:bodyPr wrap="square" rtlCol="0">
            <a:spAutoFit/>
          </a:bodyPr>
          <a:lstStyle/>
          <a:p>
            <a:r>
              <a:rPr lang="en-GB" sz="1200" dirty="0"/>
              <a:t>Carbon dioxide</a:t>
            </a:r>
          </a:p>
        </p:txBody>
      </p:sp>
      <p:sp>
        <p:nvSpPr>
          <p:cNvPr id="8" name="TextBox 7">
            <a:extLst>
              <a:ext uri="{FF2B5EF4-FFF2-40B4-BE49-F238E27FC236}">
                <a16:creationId xmlns:a16="http://schemas.microsoft.com/office/drawing/2014/main" id="{B99782A7-7498-C82C-1730-A99BE4EA92B0}"/>
              </a:ext>
            </a:extLst>
          </p:cNvPr>
          <p:cNvSpPr txBox="1"/>
          <p:nvPr/>
        </p:nvSpPr>
        <p:spPr>
          <a:xfrm>
            <a:off x="1640955" y="4337851"/>
            <a:ext cx="1066804" cy="276999"/>
          </a:xfrm>
          <a:prstGeom prst="rect">
            <a:avLst/>
          </a:prstGeom>
          <a:solidFill>
            <a:schemeClr val="bg1"/>
          </a:solidFill>
          <a:ln>
            <a:solidFill>
              <a:schemeClr val="tx1"/>
            </a:solidFill>
          </a:ln>
        </p:spPr>
        <p:txBody>
          <a:bodyPr wrap="square" rtlCol="0">
            <a:spAutoFit/>
          </a:bodyPr>
          <a:lstStyle/>
          <a:p>
            <a:r>
              <a:rPr lang="en-GB" sz="1200" dirty="0"/>
              <a:t>oxygen</a:t>
            </a:r>
          </a:p>
        </p:txBody>
      </p:sp>
      <p:sp>
        <p:nvSpPr>
          <p:cNvPr id="9" name="TextBox 8">
            <a:extLst>
              <a:ext uri="{FF2B5EF4-FFF2-40B4-BE49-F238E27FC236}">
                <a16:creationId xmlns:a16="http://schemas.microsoft.com/office/drawing/2014/main" id="{49BFE910-D800-F802-BD8F-C4802635786F}"/>
              </a:ext>
            </a:extLst>
          </p:cNvPr>
          <p:cNvSpPr txBox="1"/>
          <p:nvPr/>
        </p:nvSpPr>
        <p:spPr>
          <a:xfrm>
            <a:off x="627314" y="5008803"/>
            <a:ext cx="3405084" cy="340734"/>
          </a:xfrm>
          <a:prstGeom prst="rect">
            <a:avLst/>
          </a:prstGeom>
          <a:solidFill>
            <a:schemeClr val="bg1"/>
          </a:solidFill>
          <a:ln>
            <a:solidFill>
              <a:schemeClr val="tx1"/>
            </a:solidFill>
          </a:ln>
        </p:spPr>
        <p:txBody>
          <a:bodyPr wrap="square" rtlCol="0">
            <a:spAutoFit/>
          </a:bodyPr>
          <a:lstStyle/>
          <a:p>
            <a:pPr algn="ctr" fontAlgn="base">
              <a:lnSpc>
                <a:spcPct val="150000"/>
              </a:lnSpc>
            </a:pPr>
            <a:r>
              <a:rPr lang="en-GB" sz="1200" b="0" i="0" kern="1200" dirty="0">
                <a:solidFill>
                  <a:schemeClr val="tx1"/>
                </a:solidFill>
                <a:effectLst/>
                <a:latin typeface="+mn-lt"/>
                <a:ea typeface="+mn-ea"/>
                <a:cs typeface="+mn-cs"/>
              </a:rPr>
              <a:t>6CO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(g) + 6H</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O(l) → C</a:t>
            </a:r>
            <a:r>
              <a:rPr lang="en-GB" sz="1200" b="0" i="0" kern="1200" baseline="-25000" dirty="0">
                <a:solidFill>
                  <a:schemeClr val="tx1"/>
                </a:solidFill>
                <a:effectLst/>
                <a:latin typeface="+mn-lt"/>
                <a:ea typeface="+mn-ea"/>
                <a:cs typeface="+mn-cs"/>
              </a:rPr>
              <a:t>6</a:t>
            </a:r>
            <a:r>
              <a:rPr lang="en-GB" sz="1200" b="0" i="0" kern="1200" dirty="0">
                <a:solidFill>
                  <a:schemeClr val="tx1"/>
                </a:solidFill>
                <a:effectLst/>
                <a:latin typeface="+mn-lt"/>
                <a:ea typeface="+mn-ea"/>
                <a:cs typeface="+mn-cs"/>
              </a:rPr>
              <a:t>H</a:t>
            </a:r>
            <a:r>
              <a:rPr lang="en-GB" sz="1200" b="0" i="0" kern="1200" baseline="-25000" dirty="0">
                <a:solidFill>
                  <a:schemeClr val="tx1"/>
                </a:solidFill>
                <a:effectLst/>
                <a:latin typeface="+mn-lt"/>
                <a:ea typeface="+mn-ea"/>
                <a:cs typeface="+mn-cs"/>
              </a:rPr>
              <a:t>12</a:t>
            </a:r>
            <a:r>
              <a:rPr lang="en-GB" sz="1200" b="0" i="0" kern="1200" dirty="0">
                <a:solidFill>
                  <a:schemeClr val="tx1"/>
                </a:solidFill>
                <a:effectLst/>
                <a:latin typeface="+mn-lt"/>
                <a:ea typeface="+mn-ea"/>
                <a:cs typeface="+mn-cs"/>
              </a:rPr>
              <a:t>O</a:t>
            </a:r>
            <a:r>
              <a:rPr lang="en-GB" sz="1200" b="0" i="0" kern="1200" baseline="-25000" dirty="0">
                <a:solidFill>
                  <a:schemeClr val="tx1"/>
                </a:solidFill>
                <a:effectLst/>
                <a:latin typeface="+mn-lt"/>
                <a:ea typeface="+mn-ea"/>
                <a:cs typeface="+mn-cs"/>
              </a:rPr>
              <a:t>6</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aq</a:t>
            </a:r>
            <a:r>
              <a:rPr lang="en-GB" sz="1200" b="0" i="0" kern="1200" dirty="0">
                <a:solidFill>
                  <a:schemeClr val="tx1"/>
                </a:solidFill>
                <a:effectLst/>
                <a:latin typeface="+mn-lt"/>
                <a:ea typeface="+mn-ea"/>
                <a:cs typeface="+mn-cs"/>
              </a:rPr>
              <a:t>) + 6O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(g)</a:t>
            </a:r>
          </a:p>
        </p:txBody>
      </p:sp>
      <p:sp>
        <p:nvSpPr>
          <p:cNvPr id="13" name="Rectangle 1">
            <a:extLst>
              <a:ext uri="{FF2B5EF4-FFF2-40B4-BE49-F238E27FC236}">
                <a16:creationId xmlns:a16="http://schemas.microsoft.com/office/drawing/2014/main" id="{B8410044-C830-10C3-5963-7F74A6ABD42C}"/>
              </a:ext>
            </a:extLst>
          </p:cNvPr>
          <p:cNvSpPr>
            <a:spLocks noChangeArrowheads="1"/>
          </p:cNvSpPr>
          <p:nvPr/>
        </p:nvSpPr>
        <p:spPr bwMode="auto">
          <a:xfrm>
            <a:off x="0" y="0"/>
            <a:ext cx="685800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31F20"/>
                </a:solidFill>
                <a:effectLst/>
                <a:latin typeface="ReithSans"/>
              </a:rPr>
              <a:t>It condensed to form the oceans</a:t>
            </a:r>
            <a:endParaRPr kumimoji="0" lang="en-US" altLang="en-US" sz="700" b="0" i="0" u="none" strike="noStrike" cap="none" normalizeH="0" baseline="0">
              <a:ln>
                <a:noFill/>
              </a:ln>
              <a:solidFill>
                <a:srgbClr val="00000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7BF747F0-80CF-0B31-5A23-C4359BB75149}"/>
              </a:ext>
            </a:extLst>
          </p:cNvPr>
          <p:cNvSpPr txBox="1"/>
          <p:nvPr/>
        </p:nvSpPr>
        <p:spPr>
          <a:xfrm>
            <a:off x="2030817" y="3811027"/>
            <a:ext cx="1249331" cy="276999"/>
          </a:xfrm>
          <a:prstGeom prst="rect">
            <a:avLst/>
          </a:prstGeom>
          <a:solidFill>
            <a:schemeClr val="bg1"/>
          </a:solidFill>
          <a:ln>
            <a:solidFill>
              <a:schemeClr val="tx1"/>
            </a:solidFill>
          </a:ln>
        </p:spPr>
        <p:txBody>
          <a:bodyPr wrap="square" rtlCol="0">
            <a:spAutoFit/>
          </a:bodyPr>
          <a:lstStyle/>
          <a:p>
            <a:r>
              <a:rPr lang="en-GB" sz="1200" dirty="0"/>
              <a:t>nitrogen</a:t>
            </a:r>
          </a:p>
        </p:txBody>
      </p:sp>
    </p:spTree>
    <p:extLst>
      <p:ext uri="{BB962C8B-B14F-4D97-AF65-F5344CB8AC3E}">
        <p14:creationId xmlns:p14="http://schemas.microsoft.com/office/powerpoint/2010/main" val="318772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443040" y="438247"/>
            <a:ext cx="5971920" cy="7973593"/>
          </a:xfrm>
          <a:prstGeom prst="rect">
            <a:avLst/>
          </a:prstGeom>
          <a:noFill/>
        </p:spPr>
        <p:txBody>
          <a:bodyPr wrap="square">
            <a:spAutoFit/>
          </a:bodyPr>
          <a:lstStyle/>
          <a:p>
            <a:pPr>
              <a:lnSpc>
                <a:spcPct val="200000"/>
              </a:lnSpc>
            </a:pPr>
            <a:r>
              <a:rPr lang="en-GB" sz="1400" b="1" u="sng" dirty="0"/>
              <a:t>Contrasting concepts – Evolution of the atmosphere</a:t>
            </a:r>
          </a:p>
          <a:p>
            <a:pPr>
              <a:lnSpc>
                <a:spcPct val="150000"/>
              </a:lnSpc>
            </a:pPr>
            <a:r>
              <a:rPr lang="en-GB" sz="1200" b="1" u="sng" dirty="0"/>
              <a:t>I DO</a:t>
            </a:r>
            <a:r>
              <a:rPr lang="en-GB" sz="1200" b="1" dirty="0"/>
              <a:t> </a:t>
            </a:r>
            <a:r>
              <a:rPr lang="en-GB" sz="1200" dirty="0"/>
              <a:t>1. What are the differences between Earth’s early atmosphere &amp; that of today?</a:t>
            </a:r>
          </a:p>
          <a:p>
            <a:pPr>
              <a:lnSpc>
                <a:spcPct val="150000"/>
              </a:lnSpc>
            </a:pPr>
            <a:r>
              <a:rPr lang="en-GB" sz="1200" dirty="0"/>
              <a:t>………………………………………………………………………………………………………………………………………………………………………………………………………………………………………………………………………………………………………………………………………………………………………………………………………………………………………………………</a:t>
            </a:r>
          </a:p>
          <a:p>
            <a:pPr>
              <a:lnSpc>
                <a:spcPct val="150000"/>
              </a:lnSpc>
            </a:pPr>
            <a:r>
              <a:rPr lang="en-GB" sz="1200" b="1" u="sng" dirty="0"/>
              <a:t>WE DO</a:t>
            </a:r>
            <a:r>
              <a:rPr lang="en-GB" sz="1200" b="1" dirty="0"/>
              <a:t> </a:t>
            </a:r>
            <a:r>
              <a:rPr lang="en-GB" sz="1200" dirty="0"/>
              <a:t>2. What are the similarities between Earth’s early atmosphere &amp; that of today?</a:t>
            </a:r>
          </a:p>
          <a:p>
            <a:pPr>
              <a:lnSpc>
                <a:spcPct val="150000"/>
              </a:lnSpc>
            </a:pPr>
            <a:r>
              <a:rPr lang="en-GB" sz="1200" dirty="0"/>
              <a:t>………………………………………………………………………………………………………………………………………………………………………………………………………………………………………………………………………………………………………………………………………………………………………………………………………………………………………………………</a:t>
            </a:r>
          </a:p>
          <a:p>
            <a:pPr>
              <a:lnSpc>
                <a:spcPct val="150000"/>
              </a:lnSpc>
            </a:pPr>
            <a:r>
              <a:rPr lang="en-GB" sz="1200" b="1" u="sng" dirty="0"/>
              <a:t>YOU DO</a:t>
            </a:r>
            <a:r>
              <a:rPr lang="en-GB" sz="1200" b="1" dirty="0"/>
              <a:t>  </a:t>
            </a:r>
            <a:r>
              <a:rPr lang="en-GB" sz="1200" dirty="0"/>
              <a:t>3. Suggest how photosynthesis affected the early atmosphere &amp; compare that to todays atmosphere.</a:t>
            </a:r>
          </a:p>
          <a:p>
            <a:pPr>
              <a:lnSpc>
                <a:spcPct val="150000"/>
              </a:lnSpc>
            </a:pPr>
            <a:r>
              <a:rPr lang="en-GB" sz="1200" dirty="0"/>
              <a:t>………………………………………………………………………………………………………………………………………………………………………………………………………………………………………………………………………………………………………………………………………………………………………………………………………………………………………………………</a:t>
            </a:r>
          </a:p>
          <a:p>
            <a:pPr>
              <a:lnSpc>
                <a:spcPct val="150000"/>
              </a:lnSpc>
            </a:pPr>
            <a:r>
              <a:rPr lang="en-GB" sz="1200" dirty="0"/>
              <a:t>4. Compare  the formation of coal to that of oil &amp; natural gas</a:t>
            </a:r>
          </a:p>
          <a:p>
            <a:pPr>
              <a:lnSpc>
                <a:spcPct val="150000"/>
              </a:lnSpc>
            </a:pPr>
            <a:r>
              <a:rPr lang="en-GB" sz="1200" dirty="0"/>
              <a:t>……………………………………………………………………………………………………………………………………………………………………………………………………………………………………………………………………………………………………………………………………………………………………………………………………………………………………………………………………………………………………………………………………………………………………………………………………………………………………………………………………………………………………………………………………………………………</a:t>
            </a:r>
          </a:p>
          <a:p>
            <a:pPr>
              <a:lnSpc>
                <a:spcPct val="150000"/>
              </a:lnSpc>
            </a:pPr>
            <a:r>
              <a:rPr lang="en-GB" sz="1200" dirty="0"/>
              <a:t>5. Compare the formation of oxygen in the atmosphere to the reduction in carbon dioxide?</a:t>
            </a:r>
          </a:p>
          <a:p>
            <a:pPr>
              <a:lnSpc>
                <a:spcPct val="150000"/>
              </a:lnSpc>
            </a:pPr>
            <a:r>
              <a:rPr lang="en-GB" sz="1200" dirty="0"/>
              <a:t>………………………………………………………………………………………………………………………………………………………………………………………………………………………………………………………………………………………………………………………………………………………………………………………………………………………………………………………</a:t>
            </a:r>
          </a:p>
          <a:p>
            <a:pPr>
              <a:lnSpc>
                <a:spcPct val="150000"/>
              </a:lnSpc>
            </a:pPr>
            <a:r>
              <a:rPr lang="en-GB" sz="1200" dirty="0"/>
              <a:t>6. What are the differences between the formation and the burning of fossil fuels ?</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9B90A0CB-8B79-F2A1-CC29-C25595689FA5}"/>
              </a:ext>
            </a:extLst>
          </p:cNvPr>
          <p:cNvSpPr>
            <a:spLocks noGrp="1"/>
          </p:cNvSpPr>
          <p:nvPr>
            <p:ph type="sldNum" sz="quarter" idx="12"/>
          </p:nvPr>
        </p:nvSpPr>
        <p:spPr/>
        <p:txBody>
          <a:bodyPr/>
          <a:lstStyle/>
          <a:p>
            <a:fld id="{A49C798E-A141-4728-B2C1-C020555BD9EF}" type="slidenum">
              <a:rPr lang="en-GB" smtClean="0"/>
              <a:t>12</a:t>
            </a:fld>
            <a:endParaRPr lang="en-GB"/>
          </a:p>
        </p:txBody>
      </p:sp>
      <p:sp>
        <p:nvSpPr>
          <p:cNvPr id="3" name="TextBox 2">
            <a:extLst>
              <a:ext uri="{FF2B5EF4-FFF2-40B4-BE49-F238E27FC236}">
                <a16:creationId xmlns:a16="http://schemas.microsoft.com/office/drawing/2014/main" id="{52748801-7B42-699F-65EB-522FB3B941B9}"/>
              </a:ext>
            </a:extLst>
          </p:cNvPr>
          <p:cNvSpPr txBox="1"/>
          <p:nvPr/>
        </p:nvSpPr>
        <p:spPr>
          <a:xfrm>
            <a:off x="779721" y="1329781"/>
            <a:ext cx="5202866" cy="461665"/>
          </a:xfrm>
          <a:prstGeom prst="rect">
            <a:avLst/>
          </a:prstGeom>
          <a:solidFill>
            <a:schemeClr val="bg1"/>
          </a:solidFill>
          <a:ln>
            <a:solidFill>
              <a:schemeClr val="tx1"/>
            </a:solidFill>
          </a:ln>
        </p:spPr>
        <p:txBody>
          <a:bodyPr wrap="square" rtlCol="0">
            <a:spAutoFit/>
          </a:bodyPr>
          <a:lstStyle/>
          <a:p>
            <a:r>
              <a:rPr lang="en-GB" sz="1200" dirty="0"/>
              <a:t>Early – more carbon dioxide, water vapour, methane, ammonia</a:t>
            </a:r>
          </a:p>
          <a:p>
            <a:r>
              <a:rPr lang="en-GB" sz="1200" dirty="0"/>
              <a:t>Today – more oxygen</a:t>
            </a:r>
          </a:p>
        </p:txBody>
      </p:sp>
      <p:sp>
        <p:nvSpPr>
          <p:cNvPr id="4" name="TextBox 3">
            <a:extLst>
              <a:ext uri="{FF2B5EF4-FFF2-40B4-BE49-F238E27FC236}">
                <a16:creationId xmlns:a16="http://schemas.microsoft.com/office/drawing/2014/main" id="{4CB73714-88C8-165B-8DE0-ABA2B91135DA}"/>
              </a:ext>
            </a:extLst>
          </p:cNvPr>
          <p:cNvSpPr txBox="1"/>
          <p:nvPr/>
        </p:nvSpPr>
        <p:spPr>
          <a:xfrm>
            <a:off x="1463748" y="2402550"/>
            <a:ext cx="3930503" cy="276999"/>
          </a:xfrm>
          <a:prstGeom prst="rect">
            <a:avLst/>
          </a:prstGeom>
          <a:solidFill>
            <a:schemeClr val="bg1"/>
          </a:solidFill>
          <a:ln>
            <a:solidFill>
              <a:schemeClr val="tx1"/>
            </a:solidFill>
          </a:ln>
        </p:spPr>
        <p:txBody>
          <a:bodyPr wrap="square" rtlCol="0">
            <a:spAutoFit/>
          </a:bodyPr>
          <a:lstStyle/>
          <a:p>
            <a:r>
              <a:rPr lang="en-GB" sz="1200" dirty="0"/>
              <a:t>Both have nitrogen, some carbon dioxide </a:t>
            </a:r>
          </a:p>
        </p:txBody>
      </p:sp>
      <p:sp>
        <p:nvSpPr>
          <p:cNvPr id="5" name="TextBox 4">
            <a:extLst>
              <a:ext uri="{FF2B5EF4-FFF2-40B4-BE49-F238E27FC236}">
                <a16:creationId xmlns:a16="http://schemas.microsoft.com/office/drawing/2014/main" id="{0ABA528C-F2CF-5A9F-12BE-58A89F2B267D}"/>
              </a:ext>
            </a:extLst>
          </p:cNvPr>
          <p:cNvSpPr txBox="1"/>
          <p:nvPr/>
        </p:nvSpPr>
        <p:spPr>
          <a:xfrm>
            <a:off x="1463747" y="3851395"/>
            <a:ext cx="3930503" cy="461665"/>
          </a:xfrm>
          <a:prstGeom prst="rect">
            <a:avLst/>
          </a:prstGeom>
          <a:solidFill>
            <a:schemeClr val="bg1"/>
          </a:solidFill>
          <a:ln>
            <a:solidFill>
              <a:schemeClr val="tx1"/>
            </a:solidFill>
          </a:ln>
        </p:spPr>
        <p:txBody>
          <a:bodyPr wrap="square" rtlCol="0">
            <a:spAutoFit/>
          </a:bodyPr>
          <a:lstStyle/>
          <a:p>
            <a:r>
              <a:rPr lang="en-GB" sz="1200" dirty="0"/>
              <a:t>Early – no plants, algae so no photosynthesis</a:t>
            </a:r>
          </a:p>
          <a:p>
            <a:r>
              <a:rPr lang="en-GB" sz="1200" dirty="0"/>
              <a:t>Today – plants absorb carbon dioxide, produce oxygen</a:t>
            </a:r>
          </a:p>
        </p:txBody>
      </p:sp>
      <p:sp>
        <p:nvSpPr>
          <p:cNvPr id="6" name="TextBox 5">
            <a:extLst>
              <a:ext uri="{FF2B5EF4-FFF2-40B4-BE49-F238E27FC236}">
                <a16:creationId xmlns:a16="http://schemas.microsoft.com/office/drawing/2014/main" id="{F6929D2A-9A8D-1C68-F07A-83667A58A8F6}"/>
              </a:ext>
            </a:extLst>
          </p:cNvPr>
          <p:cNvSpPr txBox="1"/>
          <p:nvPr/>
        </p:nvSpPr>
        <p:spPr>
          <a:xfrm>
            <a:off x="1205024" y="7002177"/>
            <a:ext cx="3930503" cy="646331"/>
          </a:xfrm>
          <a:prstGeom prst="rect">
            <a:avLst/>
          </a:prstGeom>
          <a:solidFill>
            <a:schemeClr val="bg1"/>
          </a:solidFill>
          <a:ln>
            <a:solidFill>
              <a:schemeClr val="tx1"/>
            </a:solidFill>
          </a:ln>
        </p:spPr>
        <p:txBody>
          <a:bodyPr wrap="square" rtlCol="0">
            <a:spAutoFit/>
          </a:bodyPr>
          <a:lstStyle/>
          <a:p>
            <a:r>
              <a:rPr lang="en-GB" sz="1200" dirty="0"/>
              <a:t>Formation – FF produced by sediments which locked up carbon (dioxide)</a:t>
            </a:r>
          </a:p>
          <a:p>
            <a:r>
              <a:rPr lang="en-GB" sz="1200" dirty="0"/>
              <a:t>Burning – releases carbon dioxide into the atmosphere</a:t>
            </a:r>
          </a:p>
        </p:txBody>
      </p:sp>
      <p:sp>
        <p:nvSpPr>
          <p:cNvPr id="7" name="TextBox 6">
            <a:extLst>
              <a:ext uri="{FF2B5EF4-FFF2-40B4-BE49-F238E27FC236}">
                <a16:creationId xmlns:a16="http://schemas.microsoft.com/office/drawing/2014/main" id="{DB0D83A8-881B-C65A-DDB7-C5443894734B}"/>
              </a:ext>
            </a:extLst>
          </p:cNvPr>
          <p:cNvSpPr txBox="1"/>
          <p:nvPr/>
        </p:nvSpPr>
        <p:spPr>
          <a:xfrm>
            <a:off x="779721" y="5846495"/>
            <a:ext cx="4781110" cy="646331"/>
          </a:xfrm>
          <a:prstGeom prst="rect">
            <a:avLst/>
          </a:prstGeom>
          <a:solidFill>
            <a:schemeClr val="bg1"/>
          </a:solidFill>
          <a:ln>
            <a:solidFill>
              <a:schemeClr val="tx1"/>
            </a:solidFill>
          </a:ln>
        </p:spPr>
        <p:txBody>
          <a:bodyPr wrap="square" rtlCol="0">
            <a:spAutoFit/>
          </a:bodyPr>
          <a:lstStyle/>
          <a:p>
            <a:r>
              <a:rPr lang="en-GB" sz="1200" dirty="0"/>
              <a:t>Formation of oxygen – plants &amp; algae photosynthesised </a:t>
            </a:r>
          </a:p>
          <a:p>
            <a:r>
              <a:rPr lang="en-GB" sz="1200" dirty="0"/>
              <a:t>Reduction of CO2 – absorbed by oceans, locked into sedimentary rock, absorbed by plants</a:t>
            </a:r>
          </a:p>
        </p:txBody>
      </p:sp>
      <p:sp>
        <p:nvSpPr>
          <p:cNvPr id="8" name="TextBox 7">
            <a:extLst>
              <a:ext uri="{FF2B5EF4-FFF2-40B4-BE49-F238E27FC236}">
                <a16:creationId xmlns:a16="http://schemas.microsoft.com/office/drawing/2014/main" id="{3F367EAD-6C69-2BEC-765F-049C334C7AF8}"/>
              </a:ext>
            </a:extLst>
          </p:cNvPr>
          <p:cNvSpPr txBox="1"/>
          <p:nvPr/>
        </p:nvSpPr>
        <p:spPr>
          <a:xfrm>
            <a:off x="568842" y="4791180"/>
            <a:ext cx="5718543" cy="991810"/>
          </a:xfrm>
          <a:prstGeom prst="rect">
            <a:avLst/>
          </a:prstGeom>
          <a:solidFill>
            <a:schemeClr val="bg1"/>
          </a:solidFill>
          <a:ln>
            <a:solidFill>
              <a:schemeClr val="tx1"/>
            </a:solidFill>
          </a:ln>
        </p:spPr>
        <p:txBody>
          <a:bodyPr wrap="square" rtlCol="0">
            <a:spAutoFit/>
          </a:bodyPr>
          <a:lstStyle/>
          <a:p>
            <a:pPr fontAlgn="base">
              <a:lnSpc>
                <a:spcPct val="150000"/>
              </a:lnSpc>
            </a:pPr>
            <a:r>
              <a:rPr lang="en-GB" sz="1000" b="0" i="0" kern="1200" dirty="0">
                <a:solidFill>
                  <a:schemeClr val="tx1"/>
                </a:solidFill>
                <a:effectLst/>
                <a:latin typeface="+mn-lt"/>
                <a:ea typeface="+mn-ea"/>
                <a:cs typeface="+mn-cs"/>
              </a:rPr>
              <a:t>Coal -formed from trees which were in dense forests in low-lying wetland areas.</a:t>
            </a:r>
          </a:p>
          <a:p>
            <a:pPr fontAlgn="base">
              <a:lnSpc>
                <a:spcPct val="150000"/>
              </a:lnSpc>
            </a:pPr>
            <a:r>
              <a:rPr lang="en-GB" sz="1000" b="0" i="0" kern="1200" dirty="0">
                <a:solidFill>
                  <a:schemeClr val="tx1"/>
                </a:solidFill>
                <a:effectLst/>
                <a:latin typeface="+mn-lt"/>
                <a:ea typeface="+mn-ea"/>
                <a:cs typeface="+mn-cs"/>
              </a:rPr>
              <a:t>Crude oil and natural gas – from simple plants and tiny animals which were living in oceans and lakes. These small organisms died and their remains sank to the bottom where they were buried under sediments.</a:t>
            </a:r>
            <a:endParaRPr lang="en-GB" sz="1000" dirty="0"/>
          </a:p>
        </p:txBody>
      </p:sp>
      <p:sp>
        <p:nvSpPr>
          <p:cNvPr id="9" name="Rectangle 8">
            <a:extLst>
              <a:ext uri="{FF2B5EF4-FFF2-40B4-BE49-F238E27FC236}">
                <a16:creationId xmlns:a16="http://schemas.microsoft.com/office/drawing/2014/main" id="{2567B159-D4E0-28AD-745E-AD6038D2F4E7}"/>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33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7204152"/>
          </a:xfrm>
          <a:prstGeom prst="rect">
            <a:avLst/>
          </a:prstGeom>
          <a:noFill/>
        </p:spPr>
        <p:txBody>
          <a:bodyPr wrap="square">
            <a:spAutoFit/>
          </a:bodyPr>
          <a:lstStyle/>
          <a:p>
            <a:r>
              <a:rPr lang="en-GB" sz="1400" b="1" u="sng" dirty="0"/>
              <a:t>If it didn’t – Evolution of the Atmosphere.</a:t>
            </a:r>
          </a:p>
          <a:p>
            <a:pPr>
              <a:lnSpc>
                <a:spcPct val="150000"/>
              </a:lnSpc>
            </a:pPr>
            <a:r>
              <a:rPr lang="en-GB" sz="1200" dirty="0"/>
              <a:t>How would the Earth’s atmosphere today be affected if …</a:t>
            </a:r>
          </a:p>
          <a:p>
            <a:pPr>
              <a:lnSpc>
                <a:spcPct val="150000"/>
              </a:lnSpc>
            </a:pPr>
            <a:r>
              <a:rPr lang="en-GB" sz="1200" b="1" u="sng" dirty="0"/>
              <a:t>I DO</a:t>
            </a:r>
          </a:p>
          <a:p>
            <a:pPr>
              <a:lnSpc>
                <a:spcPct val="150000"/>
              </a:lnSpc>
            </a:pPr>
            <a:r>
              <a:rPr lang="en-GB" sz="1200" dirty="0"/>
              <a:t>1. There originally wasn’t volcanoes?</a:t>
            </a:r>
          </a:p>
          <a:p>
            <a:pPr>
              <a:lnSpc>
                <a:spcPct val="150000"/>
              </a:lnSpc>
            </a:pPr>
            <a:r>
              <a:rPr lang="en-GB" sz="1200" dirty="0"/>
              <a:t>………………………………………………………………………………………………………………………………………………………………………………………………………………………………………………………………………………………………….. ……………………………………………………………………………………………………………………………………………… </a:t>
            </a:r>
          </a:p>
          <a:p>
            <a:pPr>
              <a:lnSpc>
                <a:spcPct val="150000"/>
              </a:lnSpc>
            </a:pPr>
            <a:r>
              <a:rPr lang="en-GB" sz="1200" u="sng" dirty="0"/>
              <a:t>WE DO</a:t>
            </a:r>
          </a:p>
          <a:p>
            <a:pPr>
              <a:lnSpc>
                <a:spcPct val="150000"/>
              </a:lnSpc>
            </a:pPr>
            <a:r>
              <a:rPr lang="en-GB" sz="1200" dirty="0"/>
              <a:t>2. There wasn’t plants?</a:t>
            </a:r>
          </a:p>
          <a:p>
            <a:pPr>
              <a:lnSpc>
                <a:spcPct val="150000"/>
              </a:lnSpc>
            </a:pPr>
            <a:r>
              <a:rPr lang="en-GB" sz="1200" dirty="0"/>
              <a:t>……………………………………………………………………………………………………………………………………………………………………………………………………………………………………………………………………………………………………………………………………………………………………………………………………………………………………………………</a:t>
            </a:r>
          </a:p>
          <a:p>
            <a:pPr>
              <a:lnSpc>
                <a:spcPct val="150000"/>
              </a:lnSpc>
            </a:pPr>
            <a:r>
              <a:rPr lang="en-GB" sz="1200" u="sng" dirty="0"/>
              <a:t>YOU DO</a:t>
            </a:r>
          </a:p>
          <a:p>
            <a:pPr>
              <a:lnSpc>
                <a:spcPct val="150000"/>
              </a:lnSpc>
            </a:pPr>
            <a:r>
              <a:rPr lang="en-GB" sz="1200" dirty="0"/>
              <a:t>3. The Earth hadn’t cooled?</a:t>
            </a:r>
          </a:p>
          <a:p>
            <a:pPr>
              <a:lnSpc>
                <a:spcPct val="150000"/>
              </a:lnSpc>
            </a:pPr>
            <a:r>
              <a:rPr lang="en-GB" sz="1200" dirty="0"/>
              <a:t>………………………………………………………………………………………………………………………………………………………………………………………………………………………………………………………………………………………………………………………………………………………………………………………………………………………………………………………</a:t>
            </a:r>
          </a:p>
          <a:p>
            <a:pPr>
              <a:lnSpc>
                <a:spcPct val="150000"/>
              </a:lnSpc>
            </a:pPr>
            <a:r>
              <a:rPr lang="en-GB" sz="1200" dirty="0"/>
              <a:t>4.There wasn’t oceans?</a:t>
            </a:r>
          </a:p>
          <a:p>
            <a:pPr>
              <a:lnSpc>
                <a:spcPct val="150000"/>
              </a:lnSpc>
            </a:pPr>
            <a:r>
              <a:rPr lang="en-GB" sz="1200" dirty="0"/>
              <a:t>………………………………………………………………………………………………………………………………………………………………………………………………………………………………………………………………………………………………………………………………………………………………………………………………………………………………………………………</a:t>
            </a:r>
          </a:p>
          <a:p>
            <a:pPr>
              <a:lnSpc>
                <a:spcPct val="150000"/>
              </a:lnSpc>
            </a:pPr>
            <a:r>
              <a:rPr lang="en-GB" sz="1200" dirty="0"/>
              <a:t>5. There wasn’t carbon dioxide in the early atmosphere ………………………………………………………………………………………………………………………………………………………………………………………………………………………………………………………………………………………………………………………………………………………………………………………………………………………………………………………</a:t>
            </a:r>
          </a:p>
          <a:p>
            <a:pPr>
              <a:lnSpc>
                <a:spcPct val="150000"/>
              </a:lnSpc>
            </a:pPr>
            <a:endParaRPr lang="en-GB" sz="1200" dirty="0"/>
          </a:p>
        </p:txBody>
      </p:sp>
      <p:sp>
        <p:nvSpPr>
          <p:cNvPr id="2" name="Slide Number Placeholder 1">
            <a:extLst>
              <a:ext uri="{FF2B5EF4-FFF2-40B4-BE49-F238E27FC236}">
                <a16:creationId xmlns:a16="http://schemas.microsoft.com/office/drawing/2014/main" id="{89B9A486-D30E-92DD-82C3-B03BD9437E57}"/>
              </a:ext>
            </a:extLst>
          </p:cNvPr>
          <p:cNvSpPr>
            <a:spLocks noGrp="1"/>
          </p:cNvSpPr>
          <p:nvPr>
            <p:ph type="sldNum" sz="quarter" idx="12"/>
          </p:nvPr>
        </p:nvSpPr>
        <p:spPr/>
        <p:txBody>
          <a:bodyPr/>
          <a:lstStyle/>
          <a:p>
            <a:fld id="{A49C798E-A141-4728-B2C1-C020555BD9EF}" type="slidenum">
              <a:rPr lang="en-GB" smtClean="0"/>
              <a:t>13</a:t>
            </a:fld>
            <a:endParaRPr lang="en-GB"/>
          </a:p>
        </p:txBody>
      </p:sp>
      <p:sp>
        <p:nvSpPr>
          <p:cNvPr id="3" name="TextBox 2">
            <a:extLst>
              <a:ext uri="{FF2B5EF4-FFF2-40B4-BE49-F238E27FC236}">
                <a16:creationId xmlns:a16="http://schemas.microsoft.com/office/drawing/2014/main" id="{B7EF90AC-1DFB-AED4-6B6D-86D276B943EC}"/>
              </a:ext>
            </a:extLst>
          </p:cNvPr>
          <p:cNvSpPr txBox="1"/>
          <p:nvPr/>
        </p:nvSpPr>
        <p:spPr>
          <a:xfrm>
            <a:off x="1364511" y="1714978"/>
            <a:ext cx="4249480" cy="461665"/>
          </a:xfrm>
          <a:prstGeom prst="rect">
            <a:avLst/>
          </a:prstGeom>
          <a:solidFill>
            <a:schemeClr val="bg1"/>
          </a:solidFill>
          <a:ln>
            <a:solidFill>
              <a:schemeClr val="tx1"/>
            </a:solidFill>
          </a:ln>
        </p:spPr>
        <p:txBody>
          <a:bodyPr wrap="square" rtlCol="0">
            <a:spAutoFit/>
          </a:bodyPr>
          <a:lstStyle/>
          <a:p>
            <a:r>
              <a:rPr lang="en-GB" sz="1200" dirty="0"/>
              <a:t>less carbon dioxide, less nitrogen, less water vapour, less methane gas </a:t>
            </a:r>
          </a:p>
        </p:txBody>
      </p:sp>
      <p:sp>
        <p:nvSpPr>
          <p:cNvPr id="4" name="TextBox 3">
            <a:extLst>
              <a:ext uri="{FF2B5EF4-FFF2-40B4-BE49-F238E27FC236}">
                <a16:creationId xmlns:a16="http://schemas.microsoft.com/office/drawing/2014/main" id="{0A879137-B12B-AE66-D847-678A37EC925F}"/>
              </a:ext>
            </a:extLst>
          </p:cNvPr>
          <p:cNvSpPr txBox="1"/>
          <p:nvPr/>
        </p:nvSpPr>
        <p:spPr>
          <a:xfrm>
            <a:off x="949841" y="2923546"/>
            <a:ext cx="4249480" cy="461665"/>
          </a:xfrm>
          <a:prstGeom prst="rect">
            <a:avLst/>
          </a:prstGeom>
          <a:solidFill>
            <a:schemeClr val="bg1"/>
          </a:solidFill>
          <a:ln>
            <a:solidFill>
              <a:schemeClr val="tx1"/>
            </a:solidFill>
          </a:ln>
        </p:spPr>
        <p:txBody>
          <a:bodyPr wrap="square" rtlCol="0">
            <a:spAutoFit/>
          </a:bodyPr>
          <a:lstStyle/>
          <a:p>
            <a:r>
              <a:rPr lang="en-GB" sz="1200" dirty="0"/>
              <a:t>Less photosynthesis so more carbon dioxide, less oxygen</a:t>
            </a:r>
          </a:p>
          <a:p>
            <a:r>
              <a:rPr lang="en-GB" sz="1200" dirty="0"/>
              <a:t>No coal – more carbon dioxide</a:t>
            </a:r>
          </a:p>
        </p:txBody>
      </p:sp>
      <p:sp>
        <p:nvSpPr>
          <p:cNvPr id="5" name="TextBox 4">
            <a:extLst>
              <a:ext uri="{FF2B5EF4-FFF2-40B4-BE49-F238E27FC236}">
                <a16:creationId xmlns:a16="http://schemas.microsoft.com/office/drawing/2014/main" id="{AE22B686-65A0-C2B5-3F43-CB0245A7092A}"/>
              </a:ext>
            </a:extLst>
          </p:cNvPr>
          <p:cNvSpPr txBox="1"/>
          <p:nvPr/>
        </p:nvSpPr>
        <p:spPr>
          <a:xfrm>
            <a:off x="949841" y="4478073"/>
            <a:ext cx="4249480" cy="461665"/>
          </a:xfrm>
          <a:prstGeom prst="rect">
            <a:avLst/>
          </a:prstGeom>
          <a:solidFill>
            <a:schemeClr val="bg1"/>
          </a:solidFill>
          <a:ln>
            <a:solidFill>
              <a:schemeClr val="tx1"/>
            </a:solidFill>
          </a:ln>
        </p:spPr>
        <p:txBody>
          <a:bodyPr wrap="square" rtlCol="0">
            <a:spAutoFit/>
          </a:bodyPr>
          <a:lstStyle/>
          <a:p>
            <a:r>
              <a:rPr lang="en-GB" sz="1200" dirty="0"/>
              <a:t>Water vapour would not have condensed – oceans would not have formed – carbon dioxide would be high</a:t>
            </a:r>
          </a:p>
        </p:txBody>
      </p:sp>
      <p:sp>
        <p:nvSpPr>
          <p:cNvPr id="6" name="TextBox 5">
            <a:extLst>
              <a:ext uri="{FF2B5EF4-FFF2-40B4-BE49-F238E27FC236}">
                <a16:creationId xmlns:a16="http://schemas.microsoft.com/office/drawing/2014/main" id="{EBDAC962-65FA-A966-290B-034C9A5920B1}"/>
              </a:ext>
            </a:extLst>
          </p:cNvPr>
          <p:cNvSpPr txBox="1"/>
          <p:nvPr/>
        </p:nvSpPr>
        <p:spPr>
          <a:xfrm>
            <a:off x="783264" y="6645766"/>
            <a:ext cx="4249480" cy="461665"/>
          </a:xfrm>
          <a:prstGeom prst="rect">
            <a:avLst/>
          </a:prstGeom>
          <a:solidFill>
            <a:schemeClr val="bg1"/>
          </a:solidFill>
          <a:ln>
            <a:solidFill>
              <a:schemeClr val="tx1"/>
            </a:solidFill>
          </a:ln>
        </p:spPr>
        <p:txBody>
          <a:bodyPr wrap="square" rtlCol="0">
            <a:spAutoFit/>
          </a:bodyPr>
          <a:lstStyle/>
          <a:p>
            <a:r>
              <a:rPr lang="en-GB" sz="1200" dirty="0"/>
              <a:t>Less plants –cannot photosynthesise – less oxygen</a:t>
            </a:r>
          </a:p>
          <a:p>
            <a:r>
              <a:rPr lang="en-GB" sz="1200" dirty="0"/>
              <a:t>No sedimentary fossil fuels for the carbon to be locked into</a:t>
            </a:r>
          </a:p>
        </p:txBody>
      </p:sp>
      <p:sp>
        <p:nvSpPr>
          <p:cNvPr id="7" name="TextBox 6">
            <a:extLst>
              <a:ext uri="{FF2B5EF4-FFF2-40B4-BE49-F238E27FC236}">
                <a16:creationId xmlns:a16="http://schemas.microsoft.com/office/drawing/2014/main" id="{5E53C3B0-341F-5726-EEBA-1D6C13E97A83}"/>
              </a:ext>
            </a:extLst>
          </p:cNvPr>
          <p:cNvSpPr txBox="1"/>
          <p:nvPr/>
        </p:nvSpPr>
        <p:spPr>
          <a:xfrm>
            <a:off x="949841" y="5394668"/>
            <a:ext cx="4249480" cy="461665"/>
          </a:xfrm>
          <a:prstGeom prst="rect">
            <a:avLst/>
          </a:prstGeom>
          <a:solidFill>
            <a:schemeClr val="bg1"/>
          </a:solidFill>
          <a:ln>
            <a:solidFill>
              <a:schemeClr val="tx1"/>
            </a:solidFill>
          </a:ln>
        </p:spPr>
        <p:txBody>
          <a:bodyPr wrap="square" rtlCol="0">
            <a:spAutoFit/>
          </a:bodyPr>
          <a:lstStyle/>
          <a:p>
            <a:r>
              <a:rPr lang="en-GB" sz="1200" dirty="0"/>
              <a:t>Oceans are a natural store of carbon dioxide – atmospheric CO2 would be high</a:t>
            </a:r>
          </a:p>
        </p:txBody>
      </p:sp>
      <p:sp>
        <p:nvSpPr>
          <p:cNvPr id="8" name="Rectangle 7">
            <a:extLst>
              <a:ext uri="{FF2B5EF4-FFF2-40B4-BE49-F238E27FC236}">
                <a16:creationId xmlns:a16="http://schemas.microsoft.com/office/drawing/2014/main" id="{F75D5C02-E78A-2E81-90A9-E27B7CA93F7D}"/>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114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443040" y="400153"/>
            <a:ext cx="5971920" cy="8096704"/>
          </a:xfrm>
          <a:prstGeom prst="rect">
            <a:avLst/>
          </a:prstGeom>
          <a:noFill/>
        </p:spPr>
        <p:txBody>
          <a:bodyPr wrap="square">
            <a:spAutoFit/>
          </a:bodyPr>
          <a:lstStyle/>
          <a:p>
            <a:r>
              <a:rPr lang="en-GB" sz="1200" b="1" u="sng" dirty="0"/>
              <a:t>Spacing – carbon cycle</a:t>
            </a:r>
          </a:p>
          <a:p>
            <a:pPr>
              <a:lnSpc>
                <a:spcPct val="150000"/>
              </a:lnSpc>
            </a:pPr>
            <a:r>
              <a:rPr lang="en-GB" sz="1200" dirty="0"/>
              <a:t>The lesson has examined how our atmosphere has changed. The carbon cycle also changes gases in our atmosphere and  has been taught in the Biology Ecology topic.</a:t>
            </a:r>
          </a:p>
          <a:p>
            <a:pPr marL="228600" indent="-228600">
              <a:lnSpc>
                <a:spcPct val="150000"/>
              </a:lnSpc>
              <a:buAutoNum type="arabicPeriod"/>
            </a:pPr>
            <a:r>
              <a:rPr lang="en-GB" sz="1200" b="0" i="0" dirty="0">
                <a:solidFill>
                  <a:srgbClr val="141414"/>
                </a:solidFill>
                <a:effectLst/>
                <a:latin typeface="ReithSans"/>
              </a:rPr>
              <a:t>Carbon enters the atmosphere as carbon dioxide from what 2 processes?</a:t>
            </a:r>
            <a:r>
              <a:rPr lang="en-GB" sz="1200" dirty="0"/>
              <a:t>.</a:t>
            </a:r>
          </a:p>
          <a:p>
            <a:pPr>
              <a:lnSpc>
                <a:spcPct val="150000"/>
              </a:lnSpc>
            </a:pPr>
            <a:r>
              <a:rPr lang="en-GB" sz="1200" dirty="0"/>
              <a:t>……………………………………………………………………………………………………………………………………………………………………………………………………………………………………………………………………………………………………</a:t>
            </a:r>
          </a:p>
          <a:p>
            <a:pPr>
              <a:lnSpc>
                <a:spcPct val="150000"/>
              </a:lnSpc>
            </a:pPr>
            <a:r>
              <a:rPr lang="en-GB" sz="1200" dirty="0"/>
              <a:t>2. What gas </a:t>
            </a:r>
            <a:r>
              <a:rPr lang="en-GB" sz="1200" b="0" i="0" dirty="0">
                <a:solidFill>
                  <a:srgbClr val="141414"/>
                </a:solidFill>
                <a:effectLst/>
                <a:latin typeface="ReithSans"/>
              </a:rPr>
              <a:t>is absorbed by producers to make glucose in photosynthesis</a:t>
            </a:r>
            <a:endParaRPr lang="en-GB" sz="1200" dirty="0"/>
          </a:p>
          <a:p>
            <a:pPr>
              <a:lnSpc>
                <a:spcPct val="150000"/>
              </a:lnSpc>
            </a:pPr>
            <a:r>
              <a:rPr lang="en-GB" sz="1200" dirty="0"/>
              <a:t>…………………………………………………………………………………………………………………………………………………3. </a:t>
            </a:r>
            <a:r>
              <a:rPr lang="en-GB" sz="1200" b="0" i="0" dirty="0">
                <a:solidFill>
                  <a:srgbClr val="141414"/>
                </a:solidFill>
                <a:effectLst/>
                <a:latin typeface="ReithSans"/>
              </a:rPr>
              <a:t>Animals feed on plants passing the carbon compounds along the food chain. Most of the carbon they consume is exhaled by what process?</a:t>
            </a:r>
          </a:p>
          <a:p>
            <a:pPr>
              <a:lnSpc>
                <a:spcPct val="150000"/>
              </a:lnSpc>
            </a:pPr>
            <a:r>
              <a:rPr lang="en-GB" sz="1200" dirty="0"/>
              <a:t>…………………………………………………………………………………………………………………………………………………</a:t>
            </a:r>
          </a:p>
          <a:p>
            <a:pPr algn="l" fontAlgn="base"/>
            <a:r>
              <a:rPr lang="en-GB" sz="1200" dirty="0"/>
              <a:t>4. </a:t>
            </a:r>
            <a:r>
              <a:rPr lang="en-GB" sz="1200" b="0" i="0" dirty="0">
                <a:solidFill>
                  <a:srgbClr val="141414"/>
                </a:solidFill>
                <a:effectLst/>
                <a:latin typeface="ReithSans"/>
              </a:rPr>
              <a:t>Whan animals and plants eventually die, what is the general name of the organisms that break down dead organisms? </a:t>
            </a:r>
            <a:endParaRPr lang="en-GB" sz="1200" dirty="0"/>
          </a:p>
          <a:p>
            <a:pPr>
              <a:lnSpc>
                <a:spcPct val="150000"/>
              </a:lnSpc>
            </a:pPr>
            <a:r>
              <a:rPr lang="en-GB" sz="1200" dirty="0"/>
              <a:t>………………………………………………………………………………………………………………………………………………..</a:t>
            </a:r>
          </a:p>
          <a:p>
            <a:pPr>
              <a:lnSpc>
                <a:spcPct val="150000"/>
              </a:lnSpc>
            </a:pPr>
            <a:r>
              <a:rPr lang="en-GB" sz="1200" dirty="0"/>
              <a:t>5. Describe the gas &amp; the process by which these organism contribute to the carbon cycle. </a:t>
            </a:r>
          </a:p>
          <a:p>
            <a:pPr>
              <a:lnSpc>
                <a:spcPct val="150000"/>
              </a:lnSpc>
            </a:pPr>
            <a:r>
              <a:rPr lang="en-GB" sz="1200" dirty="0"/>
              <a:t>……………………………………………………………………………………………………………………………………………………………………………………………………………………………………………………………………………………………………</a:t>
            </a:r>
          </a:p>
          <a:p>
            <a:pPr>
              <a:lnSpc>
                <a:spcPct val="150000"/>
              </a:lnSpc>
            </a:pPr>
            <a:r>
              <a:rPr lang="en-GB" sz="1200" dirty="0"/>
              <a:t>6. In some conditions without the presence of oxygen, decomposition may not occur. Suggest what may happen to the carbon locked in the dead organism? </a:t>
            </a:r>
          </a:p>
          <a:p>
            <a:pPr>
              <a:lnSpc>
                <a:spcPct val="150000"/>
              </a:lnSpc>
            </a:pPr>
            <a:r>
              <a:rPr lang="en-GB" sz="1200" dirty="0"/>
              <a:t>………………………………………………………………………………………………………………………………………………………………………………………………………………………………………………………………………………………………….</a:t>
            </a:r>
          </a:p>
          <a:p>
            <a:pPr>
              <a:lnSpc>
                <a:spcPct val="150000"/>
              </a:lnSpc>
            </a:pPr>
            <a:r>
              <a:rPr lang="en-GB" sz="1200" dirty="0"/>
              <a:t>7. Describe with a chemical equation how carbon dioxide is removed from the atmosphere? </a:t>
            </a:r>
          </a:p>
          <a:p>
            <a:pPr>
              <a:lnSpc>
                <a:spcPct val="150000"/>
              </a:lnSpc>
            </a:pPr>
            <a:r>
              <a:rPr lang="en-GB" sz="1200" dirty="0"/>
              <a:t>……………………………………………………………………………………………………………………………………………………………………………………………………………………………………………………………………………………………………</a:t>
            </a:r>
          </a:p>
          <a:p>
            <a:pPr>
              <a:lnSpc>
                <a:spcPct val="150000"/>
              </a:lnSpc>
            </a:pPr>
            <a:r>
              <a:rPr lang="en-GB" sz="1200" dirty="0"/>
              <a:t>8 . Describe with a chemical equation how carbon dioxide is added to the atmosphere by human activity? </a:t>
            </a:r>
          </a:p>
          <a:p>
            <a:pPr>
              <a:lnSpc>
                <a:spcPct val="150000"/>
              </a:lnSpc>
            </a:pPr>
            <a:r>
              <a:rPr lang="en-GB" sz="1200" dirty="0"/>
              <a:t>……………………………………………………………………………………………………………………………………………………………………………………………………………………………………………………………………………………………………</a:t>
            </a:r>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7D6D7FDB-FFCE-84B8-84B1-FCD1D2519D0E}"/>
              </a:ext>
            </a:extLst>
          </p:cNvPr>
          <p:cNvSpPr>
            <a:spLocks noGrp="1"/>
          </p:cNvSpPr>
          <p:nvPr>
            <p:ph type="sldNum" sz="quarter" idx="12"/>
          </p:nvPr>
        </p:nvSpPr>
        <p:spPr/>
        <p:txBody>
          <a:bodyPr/>
          <a:lstStyle/>
          <a:p>
            <a:fld id="{A49C798E-A141-4728-B2C1-C020555BD9EF}" type="slidenum">
              <a:rPr lang="en-GB" smtClean="0"/>
              <a:t>14</a:t>
            </a:fld>
            <a:endParaRPr lang="en-GB"/>
          </a:p>
        </p:txBody>
      </p:sp>
      <p:sp>
        <p:nvSpPr>
          <p:cNvPr id="3" name="TextBox 2">
            <a:extLst>
              <a:ext uri="{FF2B5EF4-FFF2-40B4-BE49-F238E27FC236}">
                <a16:creationId xmlns:a16="http://schemas.microsoft.com/office/drawing/2014/main" id="{DA75A82D-96BE-D03A-8FC0-BCA395AA5127}"/>
              </a:ext>
            </a:extLst>
          </p:cNvPr>
          <p:cNvSpPr txBox="1"/>
          <p:nvPr/>
        </p:nvSpPr>
        <p:spPr>
          <a:xfrm>
            <a:off x="2147595" y="1563110"/>
            <a:ext cx="2888512" cy="340734"/>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respiration and combustion</a:t>
            </a:r>
            <a:endParaRPr lang="en-GB" sz="1200" dirty="0"/>
          </a:p>
        </p:txBody>
      </p:sp>
      <p:sp>
        <p:nvSpPr>
          <p:cNvPr id="4" name="TextBox 3">
            <a:extLst>
              <a:ext uri="{FF2B5EF4-FFF2-40B4-BE49-F238E27FC236}">
                <a16:creationId xmlns:a16="http://schemas.microsoft.com/office/drawing/2014/main" id="{9D23C19C-3C4A-A896-0181-178C8F018A0B}"/>
              </a:ext>
            </a:extLst>
          </p:cNvPr>
          <p:cNvSpPr txBox="1"/>
          <p:nvPr/>
        </p:nvSpPr>
        <p:spPr>
          <a:xfrm>
            <a:off x="5036107" y="2240989"/>
            <a:ext cx="559982" cy="340734"/>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CO2</a:t>
            </a:r>
            <a:endParaRPr lang="en-GB" sz="1200" dirty="0"/>
          </a:p>
        </p:txBody>
      </p:sp>
      <p:sp>
        <p:nvSpPr>
          <p:cNvPr id="5" name="TextBox 4">
            <a:extLst>
              <a:ext uri="{FF2B5EF4-FFF2-40B4-BE49-F238E27FC236}">
                <a16:creationId xmlns:a16="http://schemas.microsoft.com/office/drawing/2014/main" id="{921F3F4D-20F0-C617-D8C3-AA05896B98FD}"/>
              </a:ext>
            </a:extLst>
          </p:cNvPr>
          <p:cNvSpPr txBox="1"/>
          <p:nvPr/>
        </p:nvSpPr>
        <p:spPr>
          <a:xfrm>
            <a:off x="4103393" y="3016001"/>
            <a:ext cx="1511595" cy="340734"/>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Aerobic respiration</a:t>
            </a:r>
            <a:endParaRPr lang="en-GB" sz="1200" dirty="0"/>
          </a:p>
        </p:txBody>
      </p:sp>
      <p:sp>
        <p:nvSpPr>
          <p:cNvPr id="6" name="TextBox 5">
            <a:extLst>
              <a:ext uri="{FF2B5EF4-FFF2-40B4-BE49-F238E27FC236}">
                <a16:creationId xmlns:a16="http://schemas.microsoft.com/office/drawing/2014/main" id="{B9387084-1144-76C2-4214-DCD52089FFEB}"/>
              </a:ext>
            </a:extLst>
          </p:cNvPr>
          <p:cNvSpPr txBox="1"/>
          <p:nvPr/>
        </p:nvSpPr>
        <p:spPr>
          <a:xfrm>
            <a:off x="3140150" y="3620646"/>
            <a:ext cx="2402776" cy="340734"/>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Detritus feeders / Decomposers</a:t>
            </a:r>
            <a:endParaRPr lang="en-GB" sz="1200" dirty="0"/>
          </a:p>
        </p:txBody>
      </p:sp>
      <p:sp>
        <p:nvSpPr>
          <p:cNvPr id="7" name="TextBox 6">
            <a:extLst>
              <a:ext uri="{FF2B5EF4-FFF2-40B4-BE49-F238E27FC236}">
                <a16:creationId xmlns:a16="http://schemas.microsoft.com/office/drawing/2014/main" id="{292EED8C-6874-DFF1-FD21-B8827D55BB20}"/>
              </a:ext>
            </a:extLst>
          </p:cNvPr>
          <p:cNvSpPr txBox="1"/>
          <p:nvPr/>
        </p:nvSpPr>
        <p:spPr>
          <a:xfrm>
            <a:off x="646814" y="4345391"/>
            <a:ext cx="5564372" cy="461665"/>
          </a:xfrm>
          <a:prstGeom prst="rect">
            <a:avLst/>
          </a:prstGeom>
          <a:solidFill>
            <a:schemeClr val="bg1"/>
          </a:solidFill>
          <a:ln>
            <a:solidFill>
              <a:schemeClr val="tx1"/>
            </a:solidFill>
          </a:ln>
        </p:spPr>
        <p:txBody>
          <a:bodyPr wrap="square" rtlCol="0">
            <a:spAutoFit/>
          </a:bodyPr>
          <a:lstStyle/>
          <a:p>
            <a:pPr algn="l" fontAlgn="base"/>
            <a:r>
              <a:rPr lang="en-GB" sz="1200" b="0" i="0" dirty="0">
                <a:solidFill>
                  <a:srgbClr val="141414"/>
                </a:solidFill>
                <a:effectLst/>
                <a:latin typeface="ReithSans"/>
              </a:rPr>
              <a:t>Decomposers break down the dead organisms and return the carbon in their bodies to the atmosphere as carbon dioxide by respiration. </a:t>
            </a:r>
            <a:r>
              <a:rPr lang="en-GB" sz="1200" dirty="0"/>
              <a:t>.</a:t>
            </a:r>
            <a:endParaRPr lang="en-GB" sz="1200" b="0" i="0" dirty="0">
              <a:solidFill>
                <a:srgbClr val="141414"/>
              </a:solidFill>
              <a:effectLst/>
              <a:latin typeface="ReithSans"/>
            </a:endParaRPr>
          </a:p>
        </p:txBody>
      </p:sp>
      <p:sp>
        <p:nvSpPr>
          <p:cNvPr id="8" name="TextBox 7">
            <a:extLst>
              <a:ext uri="{FF2B5EF4-FFF2-40B4-BE49-F238E27FC236}">
                <a16:creationId xmlns:a16="http://schemas.microsoft.com/office/drawing/2014/main" id="{F5669F5B-82F9-7C50-21E0-58C38F83DA79}"/>
              </a:ext>
            </a:extLst>
          </p:cNvPr>
          <p:cNvSpPr txBox="1"/>
          <p:nvPr/>
        </p:nvSpPr>
        <p:spPr>
          <a:xfrm>
            <a:off x="809665" y="5446522"/>
            <a:ext cx="5564372" cy="461665"/>
          </a:xfrm>
          <a:prstGeom prst="rect">
            <a:avLst/>
          </a:prstGeom>
          <a:solidFill>
            <a:schemeClr val="bg1"/>
          </a:solidFill>
          <a:ln>
            <a:solidFill>
              <a:schemeClr val="tx1"/>
            </a:solidFill>
          </a:ln>
        </p:spPr>
        <p:txBody>
          <a:bodyPr wrap="square" rtlCol="0">
            <a:spAutoFit/>
          </a:bodyPr>
          <a:lstStyle/>
          <a:p>
            <a:pPr algn="l" fontAlgn="base"/>
            <a:r>
              <a:rPr lang="en-GB" sz="1200" b="0" i="0" dirty="0">
                <a:solidFill>
                  <a:srgbClr val="141414"/>
                </a:solidFill>
                <a:effectLst/>
                <a:latin typeface="ReithSans"/>
              </a:rPr>
              <a:t>The plant and animal material may then be available as fossil fuel in the future for combustion.</a:t>
            </a:r>
          </a:p>
        </p:txBody>
      </p:sp>
      <p:sp>
        <p:nvSpPr>
          <p:cNvPr id="9" name="TextBox 8">
            <a:extLst>
              <a:ext uri="{FF2B5EF4-FFF2-40B4-BE49-F238E27FC236}">
                <a16:creationId xmlns:a16="http://schemas.microsoft.com/office/drawing/2014/main" id="{066FBCFB-6B16-5AC3-6A34-221DA275597F}"/>
              </a:ext>
            </a:extLst>
          </p:cNvPr>
          <p:cNvSpPr txBox="1"/>
          <p:nvPr/>
        </p:nvSpPr>
        <p:spPr>
          <a:xfrm>
            <a:off x="696433" y="6387395"/>
            <a:ext cx="5564372" cy="276999"/>
          </a:xfrm>
          <a:prstGeom prst="rect">
            <a:avLst/>
          </a:prstGeom>
          <a:solidFill>
            <a:schemeClr val="bg1"/>
          </a:solidFill>
          <a:ln>
            <a:solidFill>
              <a:schemeClr val="tx1"/>
            </a:solidFill>
          </a:ln>
        </p:spPr>
        <p:txBody>
          <a:bodyPr wrap="square" rtlCol="0">
            <a:spAutoFit/>
          </a:bodyPr>
          <a:lstStyle/>
          <a:p>
            <a:pPr fontAlgn="base"/>
            <a:r>
              <a:rPr lang="en-GB" sz="1200" b="0" i="0" dirty="0">
                <a:solidFill>
                  <a:srgbClr val="141414"/>
                </a:solidFill>
                <a:effectLst/>
                <a:latin typeface="ReithSans"/>
              </a:rPr>
              <a:t>Plants – photosynthesising  </a:t>
            </a:r>
            <a:r>
              <a:rPr lang="en-GB" sz="1200" b="0" i="0" dirty="0">
                <a:solidFill>
                  <a:srgbClr val="231F20"/>
                </a:solidFill>
                <a:effectLst/>
                <a:latin typeface="ReithSans"/>
              </a:rPr>
              <a:t>carbon dioxide + water → glucose + oxygen</a:t>
            </a:r>
            <a:endParaRPr lang="en-GB" sz="1200" b="0" i="0" dirty="0">
              <a:solidFill>
                <a:srgbClr val="141414"/>
              </a:solidFill>
              <a:effectLst/>
              <a:latin typeface="ReithSans"/>
            </a:endParaRPr>
          </a:p>
        </p:txBody>
      </p:sp>
      <p:sp>
        <p:nvSpPr>
          <p:cNvPr id="11" name="TextBox 10">
            <a:extLst>
              <a:ext uri="{FF2B5EF4-FFF2-40B4-BE49-F238E27FC236}">
                <a16:creationId xmlns:a16="http://schemas.microsoft.com/office/drawing/2014/main" id="{146F53FE-7369-18FB-D9ED-F1F9603B7C09}"/>
              </a:ext>
            </a:extLst>
          </p:cNvPr>
          <p:cNvSpPr txBox="1"/>
          <p:nvPr/>
        </p:nvSpPr>
        <p:spPr>
          <a:xfrm>
            <a:off x="572387" y="7350026"/>
            <a:ext cx="5564372" cy="461665"/>
          </a:xfrm>
          <a:prstGeom prst="rect">
            <a:avLst/>
          </a:prstGeom>
          <a:solidFill>
            <a:schemeClr val="bg1"/>
          </a:solidFill>
          <a:ln>
            <a:solidFill>
              <a:schemeClr val="tx1"/>
            </a:solidFill>
          </a:ln>
        </p:spPr>
        <p:txBody>
          <a:bodyPr wrap="square" rtlCol="0">
            <a:spAutoFit/>
          </a:bodyPr>
          <a:lstStyle/>
          <a:p>
            <a:pPr fontAlgn="base"/>
            <a:r>
              <a:rPr lang="en-GB" sz="1200" b="0" i="0" dirty="0">
                <a:solidFill>
                  <a:srgbClr val="141414"/>
                </a:solidFill>
                <a:effectLst/>
                <a:latin typeface="ReithSans"/>
              </a:rPr>
              <a:t>Burning / Combustion  Fossil fuels – oxygen </a:t>
            </a:r>
            <a:r>
              <a:rPr lang="en-GB" sz="1200" b="0" i="0" dirty="0">
                <a:solidFill>
                  <a:srgbClr val="231F20"/>
                </a:solidFill>
                <a:effectLst/>
                <a:latin typeface="ReithSans"/>
              </a:rPr>
              <a:t>+ </a:t>
            </a:r>
            <a:r>
              <a:rPr lang="en-GB" sz="1200" b="0" i="0" dirty="0" err="1">
                <a:solidFill>
                  <a:srgbClr val="231F20"/>
                </a:solidFill>
                <a:effectLst/>
                <a:latin typeface="ReithSans"/>
              </a:rPr>
              <a:t>hydroCARBON</a:t>
            </a:r>
            <a:r>
              <a:rPr lang="en-GB" sz="1200" b="0" i="0" dirty="0">
                <a:solidFill>
                  <a:srgbClr val="231F20"/>
                </a:solidFill>
                <a:effectLst/>
                <a:latin typeface="ReithSans"/>
              </a:rPr>
              <a:t> → carbon dioxide + water (+ energy)</a:t>
            </a:r>
            <a:endParaRPr lang="en-GB" sz="1200" b="0" i="0" dirty="0">
              <a:solidFill>
                <a:srgbClr val="141414"/>
              </a:solidFill>
              <a:effectLst/>
              <a:latin typeface="ReithSans"/>
            </a:endParaRPr>
          </a:p>
        </p:txBody>
      </p:sp>
      <p:sp>
        <p:nvSpPr>
          <p:cNvPr id="13" name="Rectangle 12">
            <a:extLst>
              <a:ext uri="{FF2B5EF4-FFF2-40B4-BE49-F238E27FC236}">
                <a16:creationId xmlns:a16="http://schemas.microsoft.com/office/drawing/2014/main" id="{626E3100-7587-B5F9-69AC-3A2934EE82A5}"/>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513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571B-F447-44C1-C8E0-2E8983E909B6}"/>
              </a:ext>
            </a:extLst>
          </p:cNvPr>
          <p:cNvSpPr>
            <a:spLocks noGrp="1"/>
          </p:cNvSpPr>
          <p:nvPr>
            <p:ph type="sldNum" sz="quarter" idx="12"/>
          </p:nvPr>
        </p:nvSpPr>
        <p:spPr/>
        <p:txBody>
          <a:bodyPr/>
          <a:lstStyle/>
          <a:p>
            <a:fld id="{A49C798E-A141-4728-B2C1-C020555BD9EF}" type="slidenum">
              <a:rPr lang="en-GB" smtClean="0"/>
              <a:t>15</a:t>
            </a:fld>
            <a:endParaRPr lang="en-GB"/>
          </a:p>
        </p:txBody>
      </p:sp>
      <p:sp>
        <p:nvSpPr>
          <p:cNvPr id="14" name="Rectangle 12">
            <a:extLst>
              <a:ext uri="{FF2B5EF4-FFF2-40B4-BE49-F238E27FC236}">
                <a16:creationId xmlns:a16="http://schemas.microsoft.com/office/drawing/2014/main" id="{B99F4163-8BA2-1ABF-1AAA-62E69471E481}"/>
              </a:ext>
            </a:extLst>
          </p:cNvPr>
          <p:cNvSpPr>
            <a:spLocks noChangeArrowheads="1"/>
          </p:cNvSpPr>
          <p:nvPr/>
        </p:nvSpPr>
        <p:spPr bwMode="auto">
          <a:xfrm>
            <a:off x="1293813" y="488347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AA338526-2A81-3A6C-B1F0-AA2658B10A2B}"/>
              </a:ext>
            </a:extLst>
          </p:cNvPr>
          <p:cNvSpPr txBox="1"/>
          <p:nvPr/>
        </p:nvSpPr>
        <p:spPr>
          <a:xfrm>
            <a:off x="488856" y="390293"/>
            <a:ext cx="5897657" cy="7819705"/>
          </a:xfrm>
          <a:prstGeom prst="rect">
            <a:avLst/>
          </a:prstGeom>
          <a:noFill/>
        </p:spPr>
        <p:txBody>
          <a:bodyPr wrap="square">
            <a:spAutoFit/>
          </a:bodyPr>
          <a:lstStyle/>
          <a:p>
            <a:pPr>
              <a:lnSpc>
                <a:spcPct val="150000"/>
              </a:lnSpc>
            </a:pPr>
            <a:r>
              <a:rPr lang="en-GB" sz="1200" b="1" dirty="0"/>
              <a:t>Q1</a:t>
            </a:r>
            <a:r>
              <a:rPr lang="en-GB" sz="1200" dirty="0"/>
              <a:t>.Greenhouse gases affect the temperature of the Earth.</a:t>
            </a:r>
          </a:p>
          <a:p>
            <a:pPr>
              <a:lnSpc>
                <a:spcPct val="150000"/>
              </a:lnSpc>
            </a:pPr>
            <a:r>
              <a:rPr lang="en-GB" sz="1200" dirty="0"/>
              <a:t>(a)     Which gas is a greenhouse gas?</a:t>
            </a:r>
          </a:p>
          <a:p>
            <a:pPr>
              <a:lnSpc>
                <a:spcPct val="150000"/>
              </a:lnSpc>
            </a:pPr>
            <a:r>
              <a:rPr lang="en-GB" sz="1200" dirty="0"/>
              <a:t>  	Circle one word	 </a:t>
            </a:r>
          </a:p>
          <a:p>
            <a:pPr>
              <a:lnSpc>
                <a:spcPct val="150000"/>
              </a:lnSpc>
            </a:pPr>
            <a:r>
              <a:rPr lang="en-GB" sz="1200" dirty="0"/>
              <a:t> 	•	Argon	 </a:t>
            </a:r>
          </a:p>
          <a:p>
            <a:pPr>
              <a:lnSpc>
                <a:spcPct val="150000"/>
              </a:lnSpc>
            </a:pPr>
            <a:r>
              <a:rPr lang="en-GB" sz="1200" dirty="0"/>
              <a:t> 	•	Methane	 </a:t>
            </a:r>
          </a:p>
          <a:p>
            <a:pPr>
              <a:lnSpc>
                <a:spcPct val="150000"/>
              </a:lnSpc>
            </a:pPr>
            <a:r>
              <a:rPr lang="en-GB" sz="1200" dirty="0"/>
              <a:t> 	•	Nitrogen	 </a:t>
            </a:r>
          </a:p>
          <a:p>
            <a:pPr>
              <a:lnSpc>
                <a:spcPct val="150000"/>
              </a:lnSpc>
            </a:pPr>
            <a:r>
              <a:rPr lang="en-GB" sz="1200" dirty="0"/>
              <a:t> 	•	Oxygen	 							(1)</a:t>
            </a:r>
          </a:p>
          <a:p>
            <a:pPr>
              <a:lnSpc>
                <a:spcPct val="150000"/>
              </a:lnSpc>
            </a:pPr>
            <a:r>
              <a:rPr lang="en-GB" sz="1200" dirty="0"/>
              <a:t>(b)     An increase in global temperature will cause climate change. What is one possible effect of climate change?</a:t>
            </a:r>
          </a:p>
          <a:p>
            <a:pPr>
              <a:lnSpc>
                <a:spcPct val="150000"/>
              </a:lnSpc>
            </a:pPr>
            <a:r>
              <a:rPr lang="en-GB" sz="1200" dirty="0"/>
              <a:t> </a:t>
            </a:r>
          </a:p>
          <a:p>
            <a:pPr>
              <a:lnSpc>
                <a:spcPct val="150000"/>
              </a:lnSpc>
            </a:pPr>
            <a:r>
              <a:rPr lang="en-GB" sz="1200" dirty="0"/>
              <a:t> 	Circle one word	 </a:t>
            </a:r>
          </a:p>
          <a:p>
            <a:pPr marL="171450" indent="-171450">
              <a:lnSpc>
                <a:spcPct val="150000"/>
              </a:lnSpc>
              <a:buFont typeface="Arial" panose="020B0604020202020204" pitchFamily="34" charset="0"/>
              <a:buChar char="•"/>
            </a:pPr>
            <a:r>
              <a:rPr lang="en-GB" sz="1200" dirty="0"/>
              <a:t> 	Deforestation	 </a:t>
            </a:r>
          </a:p>
          <a:p>
            <a:pPr marL="171450" indent="-171450">
              <a:lnSpc>
                <a:spcPct val="150000"/>
              </a:lnSpc>
              <a:buFont typeface="Arial" panose="020B0604020202020204" pitchFamily="34" charset="0"/>
              <a:buChar char="•"/>
            </a:pPr>
            <a:r>
              <a:rPr lang="en-GB" sz="1200" dirty="0"/>
              <a:t> 	Global dimming	 </a:t>
            </a:r>
          </a:p>
          <a:p>
            <a:pPr marL="171450" indent="-171450">
              <a:lnSpc>
                <a:spcPct val="150000"/>
              </a:lnSpc>
              <a:buFont typeface="Arial" panose="020B0604020202020204" pitchFamily="34" charset="0"/>
              <a:buChar char="•"/>
            </a:pPr>
            <a:r>
              <a:rPr lang="en-GB" sz="1200" dirty="0"/>
              <a:t> 	Sea levels rising	 </a:t>
            </a:r>
          </a:p>
          <a:p>
            <a:pPr marL="171450" indent="-171450">
              <a:lnSpc>
                <a:spcPct val="150000"/>
              </a:lnSpc>
              <a:buFont typeface="Arial" panose="020B0604020202020204" pitchFamily="34" charset="0"/>
              <a:buChar char="•"/>
            </a:pPr>
            <a:r>
              <a:rPr lang="en-GB" sz="1200" dirty="0"/>
              <a:t> 	Volcanic activity								(1)</a:t>
            </a:r>
          </a:p>
          <a:p>
            <a:pPr marL="171450" indent="-171450">
              <a:lnSpc>
                <a:spcPct val="150000"/>
              </a:lnSpc>
              <a:buFont typeface="Arial" panose="020B0604020202020204" pitchFamily="34" charset="0"/>
              <a:buChar char="•"/>
            </a:pPr>
            <a:endParaRPr lang="en-GB" sz="1200" dirty="0"/>
          </a:p>
          <a:p>
            <a:pPr>
              <a:lnSpc>
                <a:spcPct val="150000"/>
              </a:lnSpc>
            </a:pPr>
            <a:r>
              <a:rPr lang="en-GB" sz="1200" dirty="0"/>
              <a:t>The amount of carbon dioxide in the Earth’s atmosphere has changed since the Earth was formed.  The amount of carbon dioxide continues to change because of human activities.</a:t>
            </a:r>
          </a:p>
          <a:p>
            <a:pPr>
              <a:lnSpc>
                <a:spcPct val="150000"/>
              </a:lnSpc>
            </a:pPr>
            <a:r>
              <a:rPr lang="en-GB" sz="1200" dirty="0"/>
              <a:t>(c)     Cement is produced when a mixture of calcium carbonate and clay is heated in a rotary kiln. The fuel mixture is a hydrocarbon and air.</a:t>
            </a:r>
          </a:p>
          <a:p>
            <a:pPr>
              <a:lnSpc>
                <a:spcPct val="150000"/>
              </a:lnSpc>
            </a:pPr>
            <a:r>
              <a:rPr lang="en-GB" sz="1200" dirty="0"/>
              <a:t>Hydrocarbons react with oxygen to produce carbon dioxide.</a:t>
            </a:r>
          </a:p>
          <a:p>
            <a:pPr>
              <a:lnSpc>
                <a:spcPct val="150000"/>
              </a:lnSpc>
            </a:pPr>
            <a:r>
              <a:rPr lang="en-GB" sz="1200" dirty="0"/>
              <a:t>Calcium carbonate decomposes to produce carbon dioxide.</a:t>
            </a:r>
          </a:p>
          <a:p>
            <a:pPr marL="285750" indent="-285750">
              <a:lnSpc>
                <a:spcPct val="150000"/>
              </a:lnSpc>
              <a:buAutoNum type="romanLcParenBoth"/>
            </a:pPr>
            <a:r>
              <a:rPr lang="en-GB" sz="1200" dirty="0"/>
              <a:t>Complete each chemical equation by writing the formula of the other product.</a:t>
            </a:r>
          </a:p>
          <a:p>
            <a:pPr algn="r">
              <a:lnSpc>
                <a:spcPct val="150000"/>
              </a:lnSpc>
            </a:pPr>
            <a:r>
              <a:rPr lang="en-GB" sz="1200" dirty="0"/>
              <a:t>(2)</a:t>
            </a:r>
          </a:p>
          <a:p>
            <a:pPr>
              <a:lnSpc>
                <a:spcPct val="150000"/>
              </a:lnSpc>
            </a:pPr>
            <a:endParaRPr lang="en-GB" sz="1200" dirty="0"/>
          </a:p>
          <a:p>
            <a:pPr>
              <a:lnSpc>
                <a:spcPct val="150000"/>
              </a:lnSpc>
            </a:pPr>
            <a:r>
              <a:rPr lang="en-GB" sz="1200" dirty="0"/>
              <a:t>(ii)     Hydrocarbons and calcium carbonate contain locked up carbon dioxide.</a:t>
            </a:r>
          </a:p>
          <a:p>
            <a:pPr>
              <a:lnSpc>
                <a:spcPct val="150000"/>
              </a:lnSpc>
            </a:pPr>
            <a:r>
              <a:rPr lang="en-GB" sz="1200" dirty="0"/>
              <a:t>What is locked up carbon dioxide?</a:t>
            </a:r>
          </a:p>
          <a:p>
            <a:pPr>
              <a:lnSpc>
                <a:spcPct val="150000"/>
              </a:lnSpc>
            </a:pPr>
            <a:r>
              <a:rPr lang="en-GB" sz="1200" dirty="0"/>
              <a:t>………………………………………………………………………………………………………………………………………… (1)</a:t>
            </a:r>
            <a:endParaRPr lang="en-GB" dirty="0"/>
          </a:p>
        </p:txBody>
      </p:sp>
      <p:pic>
        <p:nvPicPr>
          <p:cNvPr id="18" name="Picture 17">
            <a:extLst>
              <a:ext uri="{FF2B5EF4-FFF2-40B4-BE49-F238E27FC236}">
                <a16:creationId xmlns:a16="http://schemas.microsoft.com/office/drawing/2014/main" id="{CAA3F289-1A7F-DB06-6605-E0A73F301D3A}"/>
              </a:ext>
            </a:extLst>
          </p:cNvPr>
          <p:cNvPicPr>
            <a:picLocks noChangeAspect="1"/>
          </p:cNvPicPr>
          <p:nvPr/>
        </p:nvPicPr>
        <p:blipFill>
          <a:blip r:embed="rId2"/>
          <a:stretch>
            <a:fillRect/>
          </a:stretch>
        </p:blipFill>
        <p:spPr>
          <a:xfrm>
            <a:off x="1640777" y="7057073"/>
            <a:ext cx="2653160" cy="569024"/>
          </a:xfrm>
          <a:prstGeom prst="rect">
            <a:avLst/>
          </a:prstGeom>
        </p:spPr>
      </p:pic>
      <p:sp>
        <p:nvSpPr>
          <p:cNvPr id="19" name="TextBox 18">
            <a:extLst>
              <a:ext uri="{FF2B5EF4-FFF2-40B4-BE49-F238E27FC236}">
                <a16:creationId xmlns:a16="http://schemas.microsoft.com/office/drawing/2014/main" id="{0C1F1780-E31B-BBF5-93A7-1BF6065D233C}"/>
              </a:ext>
            </a:extLst>
          </p:cNvPr>
          <p:cNvSpPr txBox="1"/>
          <p:nvPr/>
        </p:nvSpPr>
        <p:spPr>
          <a:xfrm>
            <a:off x="2327942" y="1287070"/>
            <a:ext cx="744442" cy="276999"/>
          </a:xfrm>
          <a:prstGeom prst="rect">
            <a:avLst/>
          </a:prstGeom>
          <a:solidFill>
            <a:schemeClr val="bg1"/>
          </a:solidFill>
          <a:ln>
            <a:solidFill>
              <a:schemeClr val="tx1"/>
            </a:solidFill>
          </a:ln>
        </p:spPr>
        <p:txBody>
          <a:bodyPr wrap="square" rtlCol="0">
            <a:spAutoFit/>
          </a:bodyPr>
          <a:lstStyle/>
          <a:p>
            <a:r>
              <a:rPr lang="en-GB" sz="1200" dirty="0"/>
              <a:t>methane</a:t>
            </a:r>
          </a:p>
        </p:txBody>
      </p:sp>
      <p:sp>
        <p:nvSpPr>
          <p:cNvPr id="20" name="TextBox 19">
            <a:extLst>
              <a:ext uri="{FF2B5EF4-FFF2-40B4-BE49-F238E27FC236}">
                <a16:creationId xmlns:a16="http://schemas.microsoft.com/office/drawing/2014/main" id="{1919D8C6-D275-2045-6530-44A7B024B612}"/>
              </a:ext>
            </a:extLst>
          </p:cNvPr>
          <p:cNvSpPr txBox="1"/>
          <p:nvPr/>
        </p:nvSpPr>
        <p:spPr>
          <a:xfrm>
            <a:off x="2749012" y="3585184"/>
            <a:ext cx="1164620" cy="276999"/>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US" sz="1200" dirty="0">
                <a:effectLst/>
                <a:ea typeface="Times New Roman" panose="02020603050405020304" pitchFamily="18" charset="0"/>
              </a:rPr>
              <a:t>Sea levels rising</a:t>
            </a:r>
            <a:endParaRPr lang="en-GB" sz="1200" dirty="0">
              <a:effectLst/>
              <a:ea typeface="Times New Roman" panose="02020603050405020304" pitchFamily="18" charset="0"/>
            </a:endParaRPr>
          </a:p>
        </p:txBody>
      </p:sp>
      <p:sp>
        <p:nvSpPr>
          <p:cNvPr id="21" name="TextBox 20">
            <a:extLst>
              <a:ext uri="{FF2B5EF4-FFF2-40B4-BE49-F238E27FC236}">
                <a16:creationId xmlns:a16="http://schemas.microsoft.com/office/drawing/2014/main" id="{B7431AB8-198A-96F5-D29A-E5096C348960}"/>
              </a:ext>
            </a:extLst>
          </p:cNvPr>
          <p:cNvSpPr txBox="1"/>
          <p:nvPr/>
        </p:nvSpPr>
        <p:spPr>
          <a:xfrm>
            <a:off x="3954258" y="7057073"/>
            <a:ext cx="2432255" cy="615553"/>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GB" sz="1200" dirty="0">
                <a:effectLst/>
                <a:ea typeface="Times New Roman" panose="02020603050405020304" pitchFamily="18" charset="0"/>
              </a:rPr>
              <a:t>H2O   must be formula     1</a:t>
            </a:r>
          </a:p>
          <a:p>
            <a:pPr>
              <a:spcBef>
                <a:spcPts val="1200"/>
              </a:spcBef>
              <a:spcAft>
                <a:spcPts val="0"/>
              </a:spcAft>
            </a:pPr>
            <a:r>
              <a:rPr lang="en-GB" sz="1200" dirty="0" err="1">
                <a:effectLst/>
                <a:ea typeface="Times New Roman" panose="02020603050405020304" pitchFamily="18" charset="0"/>
              </a:rPr>
              <a:t>CaO</a:t>
            </a:r>
            <a:r>
              <a:rPr lang="en-GB" sz="1200" dirty="0">
                <a:effectLst/>
                <a:ea typeface="Times New Roman" panose="02020603050405020304" pitchFamily="18" charset="0"/>
              </a:rPr>
              <a:t> must be formula    1</a:t>
            </a:r>
          </a:p>
        </p:txBody>
      </p:sp>
      <p:sp>
        <p:nvSpPr>
          <p:cNvPr id="22" name="TextBox 21">
            <a:extLst>
              <a:ext uri="{FF2B5EF4-FFF2-40B4-BE49-F238E27FC236}">
                <a16:creationId xmlns:a16="http://schemas.microsoft.com/office/drawing/2014/main" id="{4606757B-214E-8C2F-027E-2CF2B81996B7}"/>
              </a:ext>
            </a:extLst>
          </p:cNvPr>
          <p:cNvSpPr txBox="1"/>
          <p:nvPr/>
        </p:nvSpPr>
        <p:spPr>
          <a:xfrm>
            <a:off x="2700163" y="7856930"/>
            <a:ext cx="3344393" cy="646331"/>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US" sz="1200" dirty="0">
                <a:effectLst/>
                <a:latin typeface="+mj-lt"/>
                <a:ea typeface="Times New Roman" panose="02020603050405020304" pitchFamily="18" charset="0"/>
              </a:rPr>
              <a:t>carbon dioxide from the air / (Earth’s early) atmosphere </a:t>
            </a:r>
            <a:r>
              <a:rPr lang="en-GB" sz="1200" dirty="0">
                <a:effectLst/>
                <a:latin typeface="+mj-lt"/>
                <a:ea typeface="Times New Roman" panose="02020603050405020304" pitchFamily="18" charset="0"/>
              </a:rPr>
              <a:t>formed (sedimentary) rocks or fossil fuels</a:t>
            </a:r>
            <a:endParaRPr lang="en-GB" sz="1200" dirty="0">
              <a:effectLst/>
              <a:ea typeface="Times New Roman" panose="02020603050405020304" pitchFamily="18" charset="0"/>
            </a:endParaRPr>
          </a:p>
        </p:txBody>
      </p:sp>
      <p:sp>
        <p:nvSpPr>
          <p:cNvPr id="3" name="Rectangle 2">
            <a:extLst>
              <a:ext uri="{FF2B5EF4-FFF2-40B4-BE49-F238E27FC236}">
                <a16:creationId xmlns:a16="http://schemas.microsoft.com/office/drawing/2014/main" id="{B093ABF8-D165-33F9-C463-18FCE0895C7E}"/>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2761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571B-F447-44C1-C8E0-2E8983E909B6}"/>
              </a:ext>
            </a:extLst>
          </p:cNvPr>
          <p:cNvSpPr>
            <a:spLocks noGrp="1"/>
          </p:cNvSpPr>
          <p:nvPr>
            <p:ph type="sldNum" sz="quarter" idx="12"/>
          </p:nvPr>
        </p:nvSpPr>
        <p:spPr/>
        <p:txBody>
          <a:bodyPr/>
          <a:lstStyle/>
          <a:p>
            <a:fld id="{A49C798E-A141-4728-B2C1-C020555BD9EF}" type="slidenum">
              <a:rPr lang="en-GB" smtClean="0"/>
              <a:t>16</a:t>
            </a:fld>
            <a:endParaRPr lang="en-GB"/>
          </a:p>
        </p:txBody>
      </p:sp>
      <p:sp>
        <p:nvSpPr>
          <p:cNvPr id="5" name="TextBox 4">
            <a:extLst>
              <a:ext uri="{FF2B5EF4-FFF2-40B4-BE49-F238E27FC236}">
                <a16:creationId xmlns:a16="http://schemas.microsoft.com/office/drawing/2014/main" id="{110DB437-3F31-3B31-EBEF-B43F3E7C5B21}"/>
              </a:ext>
            </a:extLst>
          </p:cNvPr>
          <p:cNvSpPr txBox="1"/>
          <p:nvPr/>
        </p:nvSpPr>
        <p:spPr>
          <a:xfrm>
            <a:off x="672083" y="579863"/>
            <a:ext cx="5714429" cy="3354765"/>
          </a:xfrm>
          <a:prstGeom prst="rect">
            <a:avLst/>
          </a:prstGeom>
          <a:noFill/>
        </p:spPr>
        <p:txBody>
          <a:bodyPr wrap="square">
            <a:spAutoFit/>
          </a:bodyPr>
          <a:lstStyle/>
          <a:p>
            <a:pPr>
              <a:lnSpc>
                <a:spcPct val="150000"/>
              </a:lnSpc>
              <a:spcBef>
                <a:spcPts val="1200"/>
              </a:spcBef>
              <a:spcAft>
                <a:spcPts val="0"/>
              </a:spcAft>
            </a:pPr>
            <a:r>
              <a:rPr lang="en-US" sz="1200" dirty="0">
                <a:latin typeface="Calibri" panose="020F0502020204030204" pitchFamily="34" charset="0"/>
                <a:ea typeface="Times New Roman" panose="02020603050405020304" pitchFamily="18" charset="0"/>
              </a:rPr>
              <a:t>d</a:t>
            </a:r>
            <a:r>
              <a:rPr lang="en-US" sz="1200" dirty="0">
                <a:effectLst/>
                <a:latin typeface="Calibri" panose="020F0502020204030204" pitchFamily="34" charset="0"/>
                <a:ea typeface="Times New Roman" panose="02020603050405020304" pitchFamily="18" charset="0"/>
              </a:rPr>
              <a:t>)     </a:t>
            </a:r>
            <a:r>
              <a:rPr lang="en-US" sz="1200" b="1" dirty="0">
                <a:effectLst/>
                <a:latin typeface="Calibri" panose="020F0502020204030204" pitchFamily="34" charset="0"/>
                <a:ea typeface="Times New Roman" panose="02020603050405020304" pitchFamily="18" charset="0"/>
              </a:rPr>
              <a:t>Graph 1</a:t>
            </a:r>
            <a:r>
              <a:rPr lang="en-US" sz="1200" dirty="0">
                <a:effectLst/>
                <a:latin typeface="Calibri" panose="020F0502020204030204" pitchFamily="34" charset="0"/>
                <a:ea typeface="Times New Roman" panose="02020603050405020304" pitchFamily="18" charset="0"/>
              </a:rPr>
              <a:t> shows how the percentage of carbon dioxide in the atmosphere changed in the last 4500 million years.</a:t>
            </a: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GB" sz="1200" dirty="0">
              <a:effectLst/>
              <a:latin typeface="Calibri" panose="020F050202020403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BB0B187E-4477-84D5-550A-459ADC315251}"/>
              </a:ext>
            </a:extLst>
          </p:cNvPr>
          <p:cNvPicPr>
            <a:picLocks noChangeAspect="1"/>
          </p:cNvPicPr>
          <p:nvPr/>
        </p:nvPicPr>
        <p:blipFill>
          <a:blip r:embed="rId2"/>
          <a:stretch>
            <a:fillRect/>
          </a:stretch>
        </p:blipFill>
        <p:spPr>
          <a:xfrm>
            <a:off x="1119378" y="1162852"/>
            <a:ext cx="4318488" cy="2486215"/>
          </a:xfrm>
          <a:prstGeom prst="rect">
            <a:avLst/>
          </a:prstGeom>
        </p:spPr>
      </p:pic>
      <p:sp>
        <p:nvSpPr>
          <p:cNvPr id="9" name="TextBox 8">
            <a:extLst>
              <a:ext uri="{FF2B5EF4-FFF2-40B4-BE49-F238E27FC236}">
                <a16:creationId xmlns:a16="http://schemas.microsoft.com/office/drawing/2014/main" id="{B137A437-74E8-5E2C-EBBA-CDD6AB3ACE5F}"/>
              </a:ext>
            </a:extLst>
          </p:cNvPr>
          <p:cNvSpPr txBox="1"/>
          <p:nvPr/>
        </p:nvSpPr>
        <p:spPr>
          <a:xfrm>
            <a:off x="672083" y="3649067"/>
            <a:ext cx="5513834" cy="3724096"/>
          </a:xfrm>
          <a:prstGeom prst="rect">
            <a:avLst/>
          </a:prstGeom>
          <a:noFill/>
        </p:spPr>
        <p:txBody>
          <a:bodyPr wrap="square">
            <a:spAutoFit/>
          </a:bodyPr>
          <a:lstStyle/>
          <a:p>
            <a:pPr>
              <a:lnSpc>
                <a:spcPct val="150000"/>
              </a:lnSpc>
              <a:spcBef>
                <a:spcPts val="1200"/>
              </a:spcBef>
              <a:spcAft>
                <a:spcPts val="0"/>
              </a:spcAft>
            </a:pPr>
            <a:r>
              <a:rPr lang="en-US" sz="1200" dirty="0">
                <a:effectLst/>
                <a:ea typeface="Times New Roman" panose="02020603050405020304" pitchFamily="18" charset="0"/>
              </a:rPr>
              <a:t>Use information from </a:t>
            </a:r>
            <a:r>
              <a:rPr lang="en-US" sz="1200" b="1" dirty="0">
                <a:effectLst/>
                <a:ea typeface="Times New Roman" panose="02020603050405020304" pitchFamily="18" charset="0"/>
              </a:rPr>
              <a:t>Graph 1</a:t>
            </a:r>
            <a:r>
              <a:rPr lang="en-US" sz="1200" dirty="0">
                <a:effectLst/>
                <a:ea typeface="Times New Roman" panose="02020603050405020304" pitchFamily="18" charset="0"/>
              </a:rPr>
              <a:t> to answer these questions.</a:t>
            </a:r>
            <a:endParaRPr lang="en-GB" sz="1200" dirty="0">
              <a:effectLst/>
              <a:ea typeface="Times New Roman" panose="02020603050405020304" pitchFamily="18" charset="0"/>
            </a:endParaRPr>
          </a:p>
          <a:p>
            <a:pPr>
              <a:lnSpc>
                <a:spcPct val="150000"/>
              </a:lnSpc>
              <a:spcBef>
                <a:spcPts val="1200"/>
              </a:spcBef>
              <a:spcAft>
                <a:spcPts val="0"/>
              </a:spcAft>
            </a:pPr>
            <a:r>
              <a:rPr lang="en-US" sz="1200" dirty="0">
                <a:effectLst/>
                <a:ea typeface="Times New Roman" panose="02020603050405020304" pitchFamily="18" charset="0"/>
              </a:rPr>
              <a:t>(</a:t>
            </a:r>
            <a:r>
              <a:rPr lang="en-US" sz="1200" dirty="0" err="1">
                <a:effectLst/>
                <a:ea typeface="Times New Roman" panose="02020603050405020304" pitchFamily="18" charset="0"/>
              </a:rPr>
              <a:t>i</a:t>
            </a:r>
            <a:r>
              <a:rPr lang="en-US" sz="1200" dirty="0">
                <a:effectLst/>
                <a:ea typeface="Times New Roman" panose="02020603050405020304" pitchFamily="18" charset="0"/>
              </a:rPr>
              <a:t>)      Describe how the percentage of carbon dioxide has changed in the last 4500 million years.</a:t>
            </a:r>
          </a:p>
          <a:p>
            <a:pPr>
              <a:lnSpc>
                <a:spcPct val="150000"/>
              </a:lnSpc>
              <a:spcBef>
                <a:spcPts val="1200"/>
              </a:spcBef>
              <a:spcAft>
                <a:spcPts val="0"/>
              </a:spcAft>
            </a:pPr>
            <a:r>
              <a:rPr lang="en-GB" sz="1200" dirty="0">
                <a:effectLst/>
                <a:ea typeface="Times New Roman" panose="02020603050405020304" pitchFamily="18" charset="0"/>
              </a:rPr>
              <a:t>……………………………………………………………………………………………………………………………………………………………………………………………………………………………………………………………………………………………………………………………………………………………………………………………………………(</a:t>
            </a:r>
            <a:r>
              <a:rPr lang="en-US" sz="1200" b="1" dirty="0">
                <a:effectLst/>
                <a:ea typeface="Times New Roman" panose="02020603050405020304" pitchFamily="18" charset="0"/>
              </a:rPr>
              <a:t>2)</a:t>
            </a:r>
            <a:endParaRPr lang="en-GB" sz="1200" dirty="0">
              <a:effectLst/>
              <a:ea typeface="Times New Roman" panose="02020603050405020304" pitchFamily="18" charset="0"/>
            </a:endParaRPr>
          </a:p>
          <a:p>
            <a:pPr>
              <a:spcBef>
                <a:spcPts val="1200"/>
              </a:spcBef>
              <a:spcAft>
                <a:spcPts val="0"/>
              </a:spcAft>
            </a:pPr>
            <a:r>
              <a:rPr lang="en-US" sz="1200" dirty="0">
                <a:effectLst/>
                <a:ea typeface="Times New Roman" panose="02020603050405020304" pitchFamily="18" charset="0"/>
              </a:rPr>
              <a:t>(ii)     Give </a:t>
            </a:r>
            <a:r>
              <a:rPr lang="en-US" sz="1200" b="1" dirty="0">
                <a:effectLst/>
                <a:ea typeface="Times New Roman" panose="02020603050405020304" pitchFamily="18" charset="0"/>
              </a:rPr>
              <a:t>two</a:t>
            </a:r>
            <a:r>
              <a:rPr lang="en-US" sz="1200" dirty="0">
                <a:effectLst/>
                <a:ea typeface="Times New Roman" panose="02020603050405020304" pitchFamily="18" charset="0"/>
              </a:rPr>
              <a:t> reasons why the percentage of carbon dioxide has changed.</a:t>
            </a:r>
          </a:p>
          <a:p>
            <a:pPr>
              <a:lnSpc>
                <a:spcPct val="150000"/>
              </a:lnSpc>
              <a:spcBef>
                <a:spcPts val="1200"/>
              </a:spcBef>
            </a:pPr>
            <a:r>
              <a:rPr lang="en-GB" sz="1200" dirty="0">
                <a:effectLst/>
                <a:ea typeface="Times New Roman" panose="02020603050405020304" pitchFamily="18" charset="0"/>
              </a:rPr>
              <a:t>……………………………………………………………………………………………………………………………………………………………………………………………………………………………………………………………………………………………………………………………………………………………………………………………………………(</a:t>
            </a:r>
            <a:r>
              <a:rPr lang="en-US" sz="1200" b="1" dirty="0">
                <a:effectLst/>
                <a:ea typeface="Times New Roman" panose="02020603050405020304" pitchFamily="18" charset="0"/>
              </a:rPr>
              <a:t>2)</a:t>
            </a:r>
            <a:endParaRPr lang="en-GB" sz="1200" dirty="0">
              <a:effectLst/>
              <a:ea typeface="Times New Roman" panose="02020603050405020304" pitchFamily="18" charset="0"/>
            </a:endParaRPr>
          </a:p>
          <a:p>
            <a:pPr>
              <a:spcBef>
                <a:spcPts val="1200"/>
              </a:spcBef>
              <a:spcAft>
                <a:spcPts val="0"/>
              </a:spcAft>
            </a:pPr>
            <a:endParaRPr lang="en-GB" sz="1200" dirty="0">
              <a:effectLst/>
              <a:ea typeface="Times New Roman" panose="02020603050405020304" pitchFamily="18" charset="0"/>
            </a:endParaRPr>
          </a:p>
        </p:txBody>
      </p:sp>
      <p:sp>
        <p:nvSpPr>
          <p:cNvPr id="10" name="TextBox 9">
            <a:extLst>
              <a:ext uri="{FF2B5EF4-FFF2-40B4-BE49-F238E27FC236}">
                <a16:creationId xmlns:a16="http://schemas.microsoft.com/office/drawing/2014/main" id="{EB01CB85-A462-923B-8A37-CE30FCA2EE93}"/>
              </a:ext>
            </a:extLst>
          </p:cNvPr>
          <p:cNvSpPr txBox="1"/>
          <p:nvPr/>
        </p:nvSpPr>
        <p:spPr>
          <a:xfrm>
            <a:off x="1119378" y="4887066"/>
            <a:ext cx="4318488" cy="276999"/>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US" sz="1200" dirty="0">
                <a:effectLst/>
                <a:latin typeface="+mj-lt"/>
                <a:ea typeface="Times New Roman" panose="02020603050405020304" pitchFamily="18" charset="0"/>
              </a:rPr>
              <a:t>decreases rapidly at first       </a:t>
            </a:r>
            <a:r>
              <a:rPr lang="en-US" sz="1200" b="1" dirty="0">
                <a:effectLst/>
                <a:latin typeface="+mj-lt"/>
                <a:ea typeface="Times New Roman" panose="02020603050405020304" pitchFamily="18" charset="0"/>
              </a:rPr>
              <a:t>1   </a:t>
            </a:r>
            <a:r>
              <a:rPr lang="en-US" sz="1200" dirty="0">
                <a:effectLst/>
                <a:latin typeface="+mj-lt"/>
                <a:ea typeface="Times New Roman" panose="02020603050405020304" pitchFamily="18" charset="0"/>
              </a:rPr>
              <a:t>then slowly </a:t>
            </a:r>
            <a:r>
              <a:rPr lang="en-US" sz="1200" b="1" dirty="0">
                <a:effectLst/>
                <a:latin typeface="+mj-lt"/>
                <a:ea typeface="Times New Roman" panose="02020603050405020304" pitchFamily="18" charset="0"/>
              </a:rPr>
              <a:t>or</a:t>
            </a:r>
            <a:r>
              <a:rPr lang="en-US" sz="1200" dirty="0">
                <a:effectLst/>
                <a:latin typeface="+mj-lt"/>
                <a:ea typeface="Times New Roman" panose="02020603050405020304" pitchFamily="18" charset="0"/>
              </a:rPr>
              <a:t> levels off    1</a:t>
            </a:r>
            <a:endParaRPr lang="en-GB" sz="1200" dirty="0">
              <a:effectLst/>
              <a:latin typeface="+mj-lt"/>
              <a:ea typeface="Times New Roman" panose="02020603050405020304" pitchFamily="18" charset="0"/>
            </a:endParaRPr>
          </a:p>
        </p:txBody>
      </p:sp>
      <p:sp>
        <p:nvSpPr>
          <p:cNvPr id="11" name="TextBox 10">
            <a:extLst>
              <a:ext uri="{FF2B5EF4-FFF2-40B4-BE49-F238E27FC236}">
                <a16:creationId xmlns:a16="http://schemas.microsoft.com/office/drawing/2014/main" id="{35E85590-5883-F1C9-66AF-86EE79AC58E8}"/>
              </a:ext>
            </a:extLst>
          </p:cNvPr>
          <p:cNvSpPr txBox="1"/>
          <p:nvPr/>
        </p:nvSpPr>
        <p:spPr>
          <a:xfrm>
            <a:off x="1857100" y="6153080"/>
            <a:ext cx="3344393" cy="1969770"/>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GB" sz="1200" dirty="0">
                <a:effectLst/>
                <a:latin typeface="+mj-lt"/>
                <a:ea typeface="Times New Roman" panose="02020603050405020304" pitchFamily="18" charset="0"/>
              </a:rPr>
              <a:t>any two from:</a:t>
            </a:r>
          </a:p>
          <a:p>
            <a:pPr>
              <a:spcBef>
                <a:spcPts val="1200"/>
              </a:spcBef>
              <a:spcAft>
                <a:spcPts val="0"/>
              </a:spcAft>
            </a:pPr>
            <a:r>
              <a:rPr lang="en-GB" sz="1200" dirty="0">
                <a:effectLst/>
                <a:latin typeface="+mj-lt"/>
                <a:ea typeface="Times New Roman" panose="02020603050405020304" pitchFamily="18" charset="0"/>
              </a:rPr>
              <a:t>accept photosynthesis</a:t>
            </a:r>
          </a:p>
          <a:p>
            <a:pPr>
              <a:spcBef>
                <a:spcPts val="1200"/>
              </a:spcBef>
              <a:spcAft>
                <a:spcPts val="0"/>
              </a:spcAft>
            </a:pPr>
            <a:r>
              <a:rPr lang="en-GB" sz="1200" dirty="0">
                <a:effectLst/>
                <a:latin typeface="+mj-lt"/>
                <a:ea typeface="Times New Roman" panose="02020603050405020304" pitchFamily="18" charset="0"/>
              </a:rPr>
              <a:t>•        used by plants</a:t>
            </a:r>
          </a:p>
          <a:p>
            <a:pPr>
              <a:spcBef>
                <a:spcPts val="1200"/>
              </a:spcBef>
              <a:spcAft>
                <a:spcPts val="0"/>
              </a:spcAft>
            </a:pPr>
            <a:r>
              <a:rPr lang="en-GB" sz="1200" dirty="0">
                <a:effectLst/>
                <a:latin typeface="+mj-lt"/>
                <a:ea typeface="Times New Roman" panose="02020603050405020304" pitchFamily="18" charset="0"/>
              </a:rPr>
              <a:t>•        dissolved in oceans</a:t>
            </a:r>
          </a:p>
          <a:p>
            <a:pPr>
              <a:spcBef>
                <a:spcPts val="1200"/>
              </a:spcBef>
              <a:spcAft>
                <a:spcPts val="0"/>
              </a:spcAft>
            </a:pPr>
            <a:r>
              <a:rPr lang="en-GB" sz="1200" dirty="0">
                <a:effectLst/>
                <a:latin typeface="+mj-lt"/>
                <a:ea typeface="Times New Roman" panose="02020603050405020304" pitchFamily="18" charset="0"/>
              </a:rPr>
              <a:t>•        ‘locked up’ in fossil fuels or formed fossil fuels</a:t>
            </a:r>
          </a:p>
          <a:p>
            <a:pPr>
              <a:spcBef>
                <a:spcPts val="1200"/>
              </a:spcBef>
              <a:spcAft>
                <a:spcPts val="0"/>
              </a:spcAft>
            </a:pPr>
            <a:r>
              <a:rPr lang="en-GB" sz="1200" dirty="0">
                <a:effectLst/>
                <a:latin typeface="+mj-lt"/>
                <a:ea typeface="Times New Roman" panose="02020603050405020304" pitchFamily="18" charset="0"/>
              </a:rPr>
              <a:t>•        ‘locked up’ in rocks or formed rocks</a:t>
            </a:r>
          </a:p>
        </p:txBody>
      </p:sp>
      <p:sp>
        <p:nvSpPr>
          <p:cNvPr id="3" name="Rectangle 2">
            <a:extLst>
              <a:ext uri="{FF2B5EF4-FFF2-40B4-BE49-F238E27FC236}">
                <a16:creationId xmlns:a16="http://schemas.microsoft.com/office/drawing/2014/main" id="{E4063046-7074-91C6-3684-CACF4620CFF7}"/>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34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571B-F447-44C1-C8E0-2E8983E909B6}"/>
              </a:ext>
            </a:extLst>
          </p:cNvPr>
          <p:cNvSpPr>
            <a:spLocks noGrp="1"/>
          </p:cNvSpPr>
          <p:nvPr>
            <p:ph type="sldNum" sz="quarter" idx="12"/>
          </p:nvPr>
        </p:nvSpPr>
        <p:spPr/>
        <p:txBody>
          <a:bodyPr/>
          <a:lstStyle/>
          <a:p>
            <a:fld id="{A49C798E-A141-4728-B2C1-C020555BD9EF}" type="slidenum">
              <a:rPr lang="en-GB" smtClean="0"/>
              <a:t>17</a:t>
            </a:fld>
            <a:endParaRPr lang="en-GB"/>
          </a:p>
        </p:txBody>
      </p:sp>
      <p:sp>
        <p:nvSpPr>
          <p:cNvPr id="5" name="TextBox 4">
            <a:extLst>
              <a:ext uri="{FF2B5EF4-FFF2-40B4-BE49-F238E27FC236}">
                <a16:creationId xmlns:a16="http://schemas.microsoft.com/office/drawing/2014/main" id="{110DB437-3F31-3B31-EBEF-B43F3E7C5B21}"/>
              </a:ext>
            </a:extLst>
          </p:cNvPr>
          <p:cNvSpPr txBox="1"/>
          <p:nvPr/>
        </p:nvSpPr>
        <p:spPr>
          <a:xfrm>
            <a:off x="672083" y="579863"/>
            <a:ext cx="5714429" cy="7940635"/>
          </a:xfrm>
          <a:prstGeom prst="rect">
            <a:avLst/>
          </a:prstGeom>
          <a:noFill/>
        </p:spPr>
        <p:txBody>
          <a:bodyPr wrap="square">
            <a:spAutoFit/>
          </a:bodyPr>
          <a:lstStyle/>
          <a:p>
            <a:pPr>
              <a:lnSpc>
                <a:spcPct val="150000"/>
              </a:lnSpc>
              <a:spcBef>
                <a:spcPts val="1200"/>
              </a:spcBef>
              <a:spcAft>
                <a:spcPts val="0"/>
              </a:spcAft>
            </a:pPr>
            <a:r>
              <a:rPr lang="en-GB" sz="1200" b="1" dirty="0">
                <a:latin typeface="Calibri" panose="020F0502020204030204" pitchFamily="34" charset="0"/>
                <a:ea typeface="Times New Roman" panose="02020603050405020304" pitchFamily="18" charset="0"/>
              </a:rPr>
              <a:t>Q2</a:t>
            </a:r>
            <a:r>
              <a:rPr lang="en-GB" sz="1200" dirty="0">
                <a:latin typeface="Calibri" panose="020F0502020204030204" pitchFamily="34" charset="0"/>
                <a:ea typeface="Times New Roman" panose="02020603050405020304" pitchFamily="18" charset="0"/>
              </a:rPr>
              <a:t>. This question is about life, the Earth and its atmosphere.</a:t>
            </a:r>
          </a:p>
          <a:p>
            <a:pPr>
              <a:lnSpc>
                <a:spcPct val="150000"/>
              </a:lnSpc>
              <a:spcBef>
                <a:spcPts val="1200"/>
              </a:spcBef>
              <a:spcAft>
                <a:spcPts val="0"/>
              </a:spcAft>
            </a:pPr>
            <a:r>
              <a:rPr lang="en-GB" sz="1200" dirty="0">
                <a:latin typeface="Calibri" panose="020F0502020204030204" pitchFamily="34" charset="0"/>
                <a:ea typeface="Times New Roman" panose="02020603050405020304" pitchFamily="18" charset="0"/>
              </a:rPr>
              <a:t>(a)     There are many theories about how life was formed on Earth.</a:t>
            </a:r>
          </a:p>
          <a:p>
            <a:pPr>
              <a:lnSpc>
                <a:spcPct val="150000"/>
              </a:lnSpc>
              <a:spcBef>
                <a:spcPts val="1200"/>
              </a:spcBef>
              <a:spcAft>
                <a:spcPts val="0"/>
              </a:spcAft>
            </a:pPr>
            <a:r>
              <a:rPr lang="en-GB" sz="1200" dirty="0">
                <a:latin typeface="Calibri" panose="020F0502020204030204" pitchFamily="34" charset="0"/>
                <a:ea typeface="Times New Roman" panose="02020603050405020304" pitchFamily="18" charset="0"/>
              </a:rPr>
              <a:t>Suggest one reason why there are many theories.</a:t>
            </a:r>
          </a:p>
          <a:p>
            <a:pPr>
              <a:lnSpc>
                <a:spcPct val="150000"/>
              </a:lnSpc>
              <a:spcBef>
                <a:spcPts val="1200"/>
              </a:spcBef>
              <a:spcAft>
                <a:spcPts val="0"/>
              </a:spcAft>
            </a:pPr>
            <a:r>
              <a:rPr lang="en-US" sz="1200" dirty="0">
                <a:latin typeface="Calibri" panose="020F0502020204030204" pitchFamily="34" charset="0"/>
                <a:ea typeface="Times New Roman" panose="02020603050405020304" pitchFamily="18" charset="0"/>
              </a:rPr>
              <a:t>…………………………………………………………………………………………………………………………………………………………………………………………………………………………………………………………………………………(1)</a:t>
            </a:r>
          </a:p>
          <a:p>
            <a:pPr>
              <a:lnSpc>
                <a:spcPct val="150000"/>
              </a:lnSpc>
              <a:spcBef>
                <a:spcPts val="1200"/>
              </a:spcBef>
              <a:spcAft>
                <a:spcPts val="0"/>
              </a:spcAft>
            </a:pPr>
            <a:r>
              <a:rPr lang="en-GB" sz="1200" dirty="0">
                <a:latin typeface="Calibri" panose="020F0502020204030204" pitchFamily="34" charset="0"/>
                <a:ea typeface="Times New Roman" panose="02020603050405020304" pitchFamily="18" charset="0"/>
              </a:rPr>
              <a:t>(b)     In this question you will be assessed on using good English, organising information clearly and using specialist terms where appropriate.</a:t>
            </a:r>
          </a:p>
          <a:p>
            <a:pPr>
              <a:lnSpc>
                <a:spcPct val="150000"/>
              </a:lnSpc>
              <a:spcBef>
                <a:spcPts val="1200"/>
              </a:spcBef>
              <a:spcAft>
                <a:spcPts val="0"/>
              </a:spcAft>
            </a:pPr>
            <a:r>
              <a:rPr lang="en-GB" sz="1200" dirty="0">
                <a:latin typeface="Calibri" panose="020F0502020204030204" pitchFamily="34" charset="0"/>
                <a:ea typeface="Times New Roman" panose="02020603050405020304" pitchFamily="18" charset="0"/>
              </a:rPr>
              <a:t>This Earth and its atmosphere today are not like the early Earth and its atmosphere</a:t>
            </a:r>
          </a:p>
          <a:p>
            <a:pPr>
              <a:lnSpc>
                <a:spcPct val="150000"/>
              </a:lnSpc>
              <a:spcBef>
                <a:spcPts val="1200"/>
              </a:spcBef>
              <a:spcAft>
                <a:spcPts val="0"/>
              </a:spcAft>
            </a:pPr>
            <a:endParaRPr lang="en-GB" sz="1200" dirty="0">
              <a:latin typeface="Calibri" panose="020F0502020204030204" pitchFamily="34" charset="0"/>
              <a:ea typeface="Times New Roman" panose="02020603050405020304" pitchFamily="18" charset="0"/>
            </a:endParaRPr>
          </a:p>
          <a:p>
            <a:pPr>
              <a:lnSpc>
                <a:spcPct val="150000"/>
              </a:lnSpc>
              <a:spcBef>
                <a:spcPts val="1200"/>
              </a:spcBef>
              <a:spcAft>
                <a:spcPts val="0"/>
              </a:spcAft>
            </a:pPr>
            <a:endParaRPr lang="en-GB" sz="1200" dirty="0">
              <a:latin typeface="Calibri" panose="020F0502020204030204" pitchFamily="34" charset="0"/>
              <a:ea typeface="Times New Roman" panose="02020603050405020304" pitchFamily="18" charset="0"/>
            </a:endParaRPr>
          </a:p>
          <a:p>
            <a:pPr algn="ctr">
              <a:lnSpc>
                <a:spcPct val="150000"/>
              </a:lnSpc>
              <a:spcBef>
                <a:spcPts val="1200"/>
              </a:spcBef>
              <a:spcAft>
                <a:spcPts val="0"/>
              </a:spcAft>
            </a:pPr>
            <a:endParaRPr lang="en-GB" sz="1200" dirty="0">
              <a:latin typeface="Calibri" panose="020F0502020204030204" pitchFamily="34" charset="0"/>
              <a:ea typeface="Times New Roman" panose="02020603050405020304" pitchFamily="18" charset="0"/>
            </a:endParaRPr>
          </a:p>
          <a:p>
            <a:pPr>
              <a:lnSpc>
                <a:spcPct val="150000"/>
              </a:lnSpc>
              <a:spcBef>
                <a:spcPts val="1200"/>
              </a:spcBef>
              <a:spcAft>
                <a:spcPts val="0"/>
              </a:spcAft>
            </a:pPr>
            <a:endParaRPr lang="en-GB" sz="1200" dirty="0">
              <a:latin typeface="Calibri" panose="020F0502020204030204" pitchFamily="34" charset="0"/>
              <a:ea typeface="Times New Roman" panose="02020603050405020304" pitchFamily="18" charset="0"/>
            </a:endParaRPr>
          </a:p>
          <a:p>
            <a:pPr>
              <a:lnSpc>
                <a:spcPct val="150000"/>
              </a:lnSpc>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GB" sz="1200" dirty="0">
              <a:effectLst/>
              <a:latin typeface="Calibri" panose="020F050202020403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B137A437-74E8-5E2C-EBBA-CDD6AB3ACE5F}"/>
              </a:ext>
            </a:extLst>
          </p:cNvPr>
          <p:cNvSpPr txBox="1"/>
          <p:nvPr/>
        </p:nvSpPr>
        <p:spPr>
          <a:xfrm>
            <a:off x="672082" y="5876217"/>
            <a:ext cx="5513834" cy="2710614"/>
          </a:xfrm>
          <a:prstGeom prst="rect">
            <a:avLst/>
          </a:prstGeom>
          <a:noFill/>
        </p:spPr>
        <p:txBody>
          <a:bodyPr wrap="square">
            <a:spAutoFit/>
          </a:bodyPr>
          <a:lstStyle/>
          <a:p>
            <a:pPr>
              <a:lnSpc>
                <a:spcPct val="150000"/>
              </a:lnSpc>
              <a:spcBef>
                <a:spcPts val="1200"/>
              </a:spcBef>
              <a:spcAft>
                <a:spcPts val="0"/>
              </a:spcAft>
            </a:pPr>
            <a:r>
              <a:rPr lang="en-GB" sz="1200" dirty="0">
                <a:effectLst/>
                <a:ea typeface="Times New Roman" panose="02020603050405020304" pitchFamily="18" charset="0"/>
              </a:rPr>
              <a:t>Describe and explain how the surface of the early Earth and its atmosphere have changed to form the surface of the Earth and its atmosphere today</a:t>
            </a:r>
            <a:endParaRPr lang="en-GB" sz="1200" dirty="0">
              <a:ea typeface="Times New Roman" panose="02020603050405020304" pitchFamily="18" charset="0"/>
            </a:endParaRPr>
          </a:p>
          <a:p>
            <a:pPr>
              <a:lnSpc>
                <a:spcPct val="150000"/>
              </a:lnSpc>
              <a:spcBef>
                <a:spcPts val="1200"/>
              </a:spcBef>
              <a:spcAft>
                <a:spcPts val="0"/>
              </a:spcAft>
            </a:pPr>
            <a:r>
              <a:rPr lang="en-GB" sz="1200" dirty="0">
                <a:effectLst/>
                <a:ea typeface="Times New Roman" panose="02020603050405020304" pitchFamily="18" charset="0"/>
              </a:rPr>
              <a:t>………………………………………………………………………………………………………………………………………………………………………………………………………………………………………………………………………………………………………………………………………………………………………………………………………………………………………………………………………………………………………………………………………………………………………………………………………………………………………………………………………………………………………………………………………………………………………………………………………………………………………………………………………………………………………………………………………………………………(6</a:t>
            </a:r>
            <a:r>
              <a:rPr lang="en-US" sz="1200" b="1" dirty="0">
                <a:effectLst/>
                <a:ea typeface="Times New Roman" panose="02020603050405020304" pitchFamily="18" charset="0"/>
              </a:rPr>
              <a:t>)</a:t>
            </a:r>
            <a:endParaRPr lang="en-GB" sz="1200" dirty="0">
              <a:effectLst/>
              <a:ea typeface="Times New Roman" panose="02020603050405020304" pitchFamily="18" charset="0"/>
            </a:endParaRPr>
          </a:p>
        </p:txBody>
      </p:sp>
      <p:sp>
        <p:nvSpPr>
          <p:cNvPr id="11" name="TextBox 10">
            <a:extLst>
              <a:ext uri="{FF2B5EF4-FFF2-40B4-BE49-F238E27FC236}">
                <a16:creationId xmlns:a16="http://schemas.microsoft.com/office/drawing/2014/main" id="{35E85590-5883-F1C9-66AF-86EE79AC58E8}"/>
              </a:ext>
            </a:extLst>
          </p:cNvPr>
          <p:cNvSpPr txBox="1"/>
          <p:nvPr/>
        </p:nvSpPr>
        <p:spPr>
          <a:xfrm>
            <a:off x="749809" y="1744174"/>
            <a:ext cx="5142384" cy="1015663"/>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GB" sz="1000" dirty="0">
                <a:effectLst/>
                <a:latin typeface="+mj-lt"/>
                <a:ea typeface="Times New Roman" panose="02020603050405020304" pitchFamily="18" charset="0"/>
              </a:rPr>
              <a:t>(a)     any one from:</a:t>
            </a:r>
          </a:p>
          <a:p>
            <a:pPr>
              <a:spcBef>
                <a:spcPts val="1200"/>
              </a:spcBef>
              <a:spcAft>
                <a:spcPts val="0"/>
              </a:spcAft>
            </a:pPr>
            <a:r>
              <a:rPr lang="en-GB" sz="1000" dirty="0">
                <a:effectLst/>
                <a:latin typeface="+mj-lt"/>
                <a:ea typeface="Times New Roman" panose="02020603050405020304" pitchFamily="18" charset="0"/>
              </a:rPr>
              <a:t>•        not enough evidence or proof  / (life and the Earth were created) billions of years ago / allow a long time ago</a:t>
            </a:r>
          </a:p>
          <a:p>
            <a:pPr>
              <a:spcBef>
                <a:spcPts val="1200"/>
              </a:spcBef>
              <a:spcAft>
                <a:spcPts val="0"/>
              </a:spcAft>
            </a:pPr>
            <a:r>
              <a:rPr lang="en-GB" sz="1000" dirty="0">
                <a:effectLst/>
                <a:latin typeface="+mj-lt"/>
                <a:ea typeface="Times New Roman" panose="02020603050405020304" pitchFamily="18" charset="0"/>
              </a:rPr>
              <a:t>ignore different beliefs or no one was there.</a:t>
            </a:r>
          </a:p>
        </p:txBody>
      </p:sp>
      <p:pic>
        <p:nvPicPr>
          <p:cNvPr id="6" name="Picture 5">
            <a:extLst>
              <a:ext uri="{FF2B5EF4-FFF2-40B4-BE49-F238E27FC236}">
                <a16:creationId xmlns:a16="http://schemas.microsoft.com/office/drawing/2014/main" id="{C213B606-D4D7-A854-D743-4F70FE3A5446}"/>
              </a:ext>
            </a:extLst>
          </p:cNvPr>
          <p:cNvPicPr>
            <a:picLocks noChangeAspect="1"/>
          </p:cNvPicPr>
          <p:nvPr/>
        </p:nvPicPr>
        <p:blipFill>
          <a:blip r:embed="rId2"/>
          <a:stretch>
            <a:fillRect/>
          </a:stretch>
        </p:blipFill>
        <p:spPr>
          <a:xfrm>
            <a:off x="1241867" y="3729953"/>
            <a:ext cx="4445701" cy="2146264"/>
          </a:xfrm>
          <a:prstGeom prst="rect">
            <a:avLst/>
          </a:prstGeom>
        </p:spPr>
      </p:pic>
      <p:sp>
        <p:nvSpPr>
          <p:cNvPr id="8" name="TextBox 7">
            <a:extLst>
              <a:ext uri="{FF2B5EF4-FFF2-40B4-BE49-F238E27FC236}">
                <a16:creationId xmlns:a16="http://schemas.microsoft.com/office/drawing/2014/main" id="{6ECBCDB8-E98A-27E4-FC52-87A8DE37EBFD}"/>
              </a:ext>
            </a:extLst>
          </p:cNvPr>
          <p:cNvSpPr txBox="1"/>
          <p:nvPr/>
        </p:nvSpPr>
        <p:spPr>
          <a:xfrm>
            <a:off x="857807" y="5210252"/>
            <a:ext cx="5142384" cy="3170099"/>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GB" sz="1000" dirty="0">
                <a:effectLst/>
                <a:latin typeface="+mj-lt"/>
                <a:ea typeface="Times New Roman" panose="02020603050405020304" pitchFamily="18" charset="0"/>
              </a:rPr>
              <a:t>Main changes</a:t>
            </a:r>
          </a:p>
          <a:p>
            <a:pPr>
              <a:spcBef>
                <a:spcPts val="1200"/>
              </a:spcBef>
              <a:spcAft>
                <a:spcPts val="0"/>
              </a:spcAft>
            </a:pPr>
            <a:r>
              <a:rPr lang="en-GB" sz="1000" dirty="0">
                <a:effectLst/>
                <a:latin typeface="+mj-lt"/>
                <a:ea typeface="Times New Roman" panose="02020603050405020304" pitchFamily="18" charset="0"/>
              </a:rPr>
              <a:t>•        oxygen increased because plants / algae developed and used carbon dioxide for photosynthesis / growth producing oxygen; carbon dioxide decreased because of this</a:t>
            </a:r>
          </a:p>
          <a:p>
            <a:pPr>
              <a:spcBef>
                <a:spcPts val="1200"/>
              </a:spcBef>
              <a:spcAft>
                <a:spcPts val="0"/>
              </a:spcAft>
            </a:pPr>
            <a:r>
              <a:rPr lang="en-GB" sz="1000" dirty="0">
                <a:effectLst/>
                <a:latin typeface="+mj-lt"/>
                <a:ea typeface="Times New Roman" panose="02020603050405020304" pitchFamily="18" charset="0"/>
              </a:rPr>
              <a:t>•        carbon dioxide decreased because oceans formed and dissolved / absorbed carbon dioxide; carbon dioxide became locked up in sedimentary / carbonate rocks and / or fossil fuels</a:t>
            </a:r>
          </a:p>
          <a:p>
            <a:pPr>
              <a:spcBef>
                <a:spcPts val="1200"/>
              </a:spcBef>
              <a:spcAft>
                <a:spcPts val="0"/>
              </a:spcAft>
            </a:pPr>
            <a:r>
              <a:rPr lang="en-GB" sz="1000" dirty="0">
                <a:effectLst/>
                <a:latin typeface="+mj-lt"/>
                <a:ea typeface="Times New Roman" panose="02020603050405020304" pitchFamily="18" charset="0"/>
              </a:rPr>
              <a:t>•        oceans formed because the Earth / water vapour cooled and water vapour in the atmosphere condensed</a:t>
            </a:r>
          </a:p>
          <a:p>
            <a:pPr>
              <a:spcBef>
                <a:spcPts val="1200"/>
              </a:spcBef>
              <a:spcAft>
                <a:spcPts val="0"/>
              </a:spcAft>
            </a:pPr>
            <a:r>
              <a:rPr lang="en-GB" sz="1000" dirty="0">
                <a:effectLst/>
                <a:latin typeface="+mj-lt"/>
                <a:ea typeface="Times New Roman" panose="02020603050405020304" pitchFamily="18" charset="0"/>
              </a:rPr>
              <a:t>•        continents formed because the Earth cooled forming a supercontinent / Pangaea which formed the separate continents</a:t>
            </a:r>
          </a:p>
          <a:p>
            <a:pPr>
              <a:spcBef>
                <a:spcPts val="1200"/>
              </a:spcBef>
              <a:spcAft>
                <a:spcPts val="0"/>
              </a:spcAft>
            </a:pPr>
            <a:r>
              <a:rPr lang="en-GB" sz="1000" dirty="0">
                <a:effectLst/>
                <a:latin typeface="+mj-lt"/>
                <a:ea typeface="Times New Roman" panose="02020603050405020304" pitchFamily="18" charset="0"/>
              </a:rPr>
              <a:t>•        volcanoes reduced because the Earth cooled forming a crust.</a:t>
            </a:r>
          </a:p>
          <a:p>
            <a:pPr>
              <a:spcBef>
                <a:spcPts val="1200"/>
              </a:spcBef>
              <a:spcAft>
                <a:spcPts val="0"/>
              </a:spcAft>
            </a:pPr>
            <a:r>
              <a:rPr lang="en-GB" sz="1000" dirty="0">
                <a:effectLst/>
                <a:latin typeface="+mj-lt"/>
                <a:ea typeface="Times New Roman" panose="02020603050405020304" pitchFamily="18" charset="0"/>
              </a:rPr>
              <a:t>Other changes</a:t>
            </a:r>
          </a:p>
          <a:p>
            <a:pPr>
              <a:spcBef>
                <a:spcPts val="1200"/>
              </a:spcBef>
              <a:spcAft>
                <a:spcPts val="0"/>
              </a:spcAft>
            </a:pPr>
            <a:r>
              <a:rPr lang="en-GB" sz="1000" dirty="0">
                <a:effectLst/>
                <a:latin typeface="+mj-lt"/>
                <a:ea typeface="Times New Roman" panose="02020603050405020304" pitchFamily="18" charset="0"/>
              </a:rPr>
              <a:t>•        nitrogen has formed because ammonia in the Earth’s early atmosphere reacted with oxygen / denitrifying bacteria.</a:t>
            </a:r>
          </a:p>
        </p:txBody>
      </p:sp>
      <p:sp>
        <p:nvSpPr>
          <p:cNvPr id="3" name="Rectangle 2">
            <a:extLst>
              <a:ext uri="{FF2B5EF4-FFF2-40B4-BE49-F238E27FC236}">
                <a16:creationId xmlns:a16="http://schemas.microsoft.com/office/drawing/2014/main" id="{60AC960C-07B1-3AB7-B50C-6D54D9F3D3F6}"/>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058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571B-F447-44C1-C8E0-2E8983E909B6}"/>
              </a:ext>
            </a:extLst>
          </p:cNvPr>
          <p:cNvSpPr>
            <a:spLocks noGrp="1"/>
          </p:cNvSpPr>
          <p:nvPr>
            <p:ph type="sldNum" sz="quarter" idx="12"/>
          </p:nvPr>
        </p:nvSpPr>
        <p:spPr/>
        <p:txBody>
          <a:bodyPr/>
          <a:lstStyle/>
          <a:p>
            <a:fld id="{A49C798E-A141-4728-B2C1-C020555BD9EF}" type="slidenum">
              <a:rPr lang="en-GB" smtClean="0"/>
              <a:t>18</a:t>
            </a:fld>
            <a:endParaRPr lang="en-GB"/>
          </a:p>
        </p:txBody>
      </p:sp>
      <p:sp>
        <p:nvSpPr>
          <p:cNvPr id="5" name="TextBox 4">
            <a:extLst>
              <a:ext uri="{FF2B5EF4-FFF2-40B4-BE49-F238E27FC236}">
                <a16:creationId xmlns:a16="http://schemas.microsoft.com/office/drawing/2014/main" id="{E52BCE0F-5F41-C860-2E4F-3D275D756618}"/>
              </a:ext>
            </a:extLst>
          </p:cNvPr>
          <p:cNvSpPr txBox="1"/>
          <p:nvPr/>
        </p:nvSpPr>
        <p:spPr>
          <a:xfrm>
            <a:off x="498347" y="467704"/>
            <a:ext cx="5820156" cy="7755969"/>
          </a:xfrm>
          <a:prstGeom prst="rect">
            <a:avLst/>
          </a:prstGeom>
          <a:noFill/>
        </p:spPr>
        <p:txBody>
          <a:bodyPr wrap="square">
            <a:spAutoFit/>
          </a:bodyPr>
          <a:lstStyle/>
          <a:p>
            <a:r>
              <a:rPr lang="en-GB" sz="1200" b="1" dirty="0"/>
              <a:t>Q3.          </a:t>
            </a:r>
            <a:r>
              <a:rPr lang="en-GB" sz="1200" dirty="0"/>
              <a:t>The Earth has a layered structure and is surrounded by an atmosphere.</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a:lnSpc>
                <a:spcPct val="150000"/>
              </a:lnSpc>
            </a:pPr>
            <a:r>
              <a:rPr lang="en-GB" sz="1200" dirty="0"/>
              <a:t>Scientists believe that the Earth’s atmosphere was formed by volcanoes releasing gases.</a:t>
            </a:r>
          </a:p>
          <a:p>
            <a:pPr>
              <a:lnSpc>
                <a:spcPct val="150000"/>
              </a:lnSpc>
            </a:pPr>
            <a:r>
              <a:rPr lang="en-GB" sz="1200" dirty="0"/>
              <a:t>This early atmosphere was about 95 % carbon dioxide.</a:t>
            </a:r>
          </a:p>
          <a:p>
            <a:pPr>
              <a:lnSpc>
                <a:spcPct val="150000"/>
              </a:lnSpc>
            </a:pPr>
            <a:r>
              <a:rPr lang="en-GB" sz="1200" dirty="0"/>
              <a:t>The composition of the Earth’s atmosphere is always changing.</a:t>
            </a:r>
          </a:p>
          <a:p>
            <a:pPr>
              <a:lnSpc>
                <a:spcPct val="150000"/>
              </a:lnSpc>
            </a:pPr>
            <a:r>
              <a:rPr lang="en-GB" sz="1200" dirty="0"/>
              <a:t>(</a:t>
            </a:r>
            <a:r>
              <a:rPr lang="en-GB" sz="1200" dirty="0" err="1"/>
              <a:t>i</a:t>
            </a:r>
            <a:r>
              <a:rPr lang="en-GB" sz="1200" dirty="0"/>
              <a:t>)      The Earth’s atmosphere today contains about 0.035 % carbon dioxide.</a:t>
            </a:r>
          </a:p>
          <a:p>
            <a:pPr>
              <a:lnSpc>
                <a:spcPct val="150000"/>
              </a:lnSpc>
            </a:pPr>
            <a:r>
              <a:rPr lang="en-GB" sz="1200" dirty="0"/>
              <a:t>What happened to most of the carbon dioxide that was in the Earth’s early atmosphere?</a:t>
            </a:r>
          </a:p>
          <a:p>
            <a:pPr>
              <a:lnSpc>
                <a:spcPct val="150000"/>
              </a:lnSpc>
            </a:pPr>
            <a:r>
              <a:rPr lang="en-GB" sz="1200" dirty="0"/>
              <a:t>……………………………………………………………………………………………………………………………………………………………………………………………………………………………………………………………………………………….. ………………………………………………………………………………………………………………………..………………(2)</a:t>
            </a:r>
          </a:p>
          <a:p>
            <a:pPr>
              <a:lnSpc>
                <a:spcPct val="150000"/>
              </a:lnSpc>
            </a:pPr>
            <a:r>
              <a:rPr lang="en-GB" sz="1200" dirty="0"/>
              <a:t>(ii)     About 60 million years ago a large meteorite hit the Earth.</a:t>
            </a:r>
          </a:p>
          <a:p>
            <a:pPr>
              <a:lnSpc>
                <a:spcPct val="150000"/>
              </a:lnSpc>
            </a:pPr>
            <a:r>
              <a:rPr lang="en-GB" sz="1200" dirty="0"/>
              <a:t>This meteorite heated limestone in the Earth’s crust causing the release of large amounts of carbon dioxide. Explain how carbon dioxide is released from limestone.</a:t>
            </a:r>
          </a:p>
          <a:p>
            <a:pPr>
              <a:lnSpc>
                <a:spcPct val="150000"/>
              </a:lnSpc>
            </a:pPr>
            <a:r>
              <a:rPr lang="en-GB" sz="1200" dirty="0"/>
              <a:t>……………………………………………………………………………………………………………………………………………………………………………………………………………………………………………………………………………………….. ………………………………………………………………………………………………………………………..………………(2)</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endParaRPr lang="en-GB" sz="1200" dirty="0"/>
          </a:p>
          <a:p>
            <a:endParaRPr lang="en-GB" sz="1200" dirty="0"/>
          </a:p>
        </p:txBody>
      </p:sp>
      <p:pic>
        <p:nvPicPr>
          <p:cNvPr id="6" name="Picture 5">
            <a:extLst>
              <a:ext uri="{FF2B5EF4-FFF2-40B4-BE49-F238E27FC236}">
                <a16:creationId xmlns:a16="http://schemas.microsoft.com/office/drawing/2014/main" id="{79AA499E-1D5C-CF35-F3AD-3D3644BCEC56}"/>
              </a:ext>
            </a:extLst>
          </p:cNvPr>
          <p:cNvPicPr>
            <a:picLocks noChangeAspect="1"/>
          </p:cNvPicPr>
          <p:nvPr/>
        </p:nvPicPr>
        <p:blipFill>
          <a:blip r:embed="rId2"/>
          <a:stretch>
            <a:fillRect/>
          </a:stretch>
        </p:blipFill>
        <p:spPr>
          <a:xfrm>
            <a:off x="2325283" y="1060703"/>
            <a:ext cx="2166285" cy="1484493"/>
          </a:xfrm>
          <a:prstGeom prst="rect">
            <a:avLst/>
          </a:prstGeom>
        </p:spPr>
      </p:pic>
      <p:sp>
        <p:nvSpPr>
          <p:cNvPr id="7" name="TextBox 6">
            <a:extLst>
              <a:ext uri="{FF2B5EF4-FFF2-40B4-BE49-F238E27FC236}">
                <a16:creationId xmlns:a16="http://schemas.microsoft.com/office/drawing/2014/main" id="{3D01DDFD-BEEF-843F-E0BC-50A46F707FAF}"/>
              </a:ext>
            </a:extLst>
          </p:cNvPr>
          <p:cNvSpPr txBox="1"/>
          <p:nvPr/>
        </p:nvSpPr>
        <p:spPr>
          <a:xfrm>
            <a:off x="660398" y="3028648"/>
            <a:ext cx="5496053" cy="1785104"/>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GB" sz="1000" dirty="0">
                <a:effectLst/>
                <a:latin typeface="+mj-lt"/>
                <a:ea typeface="Times New Roman" panose="02020603050405020304" pitchFamily="18" charset="0"/>
              </a:rPr>
              <a:t>any two from:</a:t>
            </a:r>
          </a:p>
          <a:p>
            <a:pPr>
              <a:spcBef>
                <a:spcPts val="1200"/>
              </a:spcBef>
              <a:spcAft>
                <a:spcPts val="0"/>
              </a:spcAft>
            </a:pPr>
            <a:r>
              <a:rPr lang="en-GB" sz="1000" dirty="0">
                <a:effectLst/>
                <a:latin typeface="+mj-lt"/>
                <a:ea typeface="Times New Roman" panose="02020603050405020304" pitchFamily="18" charset="0"/>
              </a:rPr>
              <a:t>•        used by plants / allow specific plants and algae</a:t>
            </a:r>
          </a:p>
          <a:p>
            <a:pPr>
              <a:spcBef>
                <a:spcPts val="1200"/>
              </a:spcBef>
              <a:spcAft>
                <a:spcPts val="0"/>
              </a:spcAft>
            </a:pPr>
            <a:r>
              <a:rPr lang="en-GB" sz="1000" dirty="0">
                <a:effectLst/>
                <a:latin typeface="+mj-lt"/>
                <a:ea typeface="Times New Roman" panose="02020603050405020304" pitchFamily="18" charset="0"/>
              </a:rPr>
              <a:t>•        used for photosynthesis   (ignore oxygen released / respiration)</a:t>
            </a:r>
          </a:p>
          <a:p>
            <a:pPr>
              <a:spcBef>
                <a:spcPts val="1200"/>
              </a:spcBef>
              <a:spcAft>
                <a:spcPts val="0"/>
              </a:spcAft>
            </a:pPr>
            <a:r>
              <a:rPr lang="en-GB" sz="1000" dirty="0">
                <a:effectLst/>
                <a:latin typeface="+mj-lt"/>
                <a:ea typeface="Times New Roman" panose="02020603050405020304" pitchFamily="18" charset="0"/>
              </a:rPr>
              <a:t>•        absorbed / dissolved in oceans</a:t>
            </a:r>
          </a:p>
          <a:p>
            <a:pPr>
              <a:spcBef>
                <a:spcPts val="1200"/>
              </a:spcBef>
              <a:spcAft>
                <a:spcPts val="0"/>
              </a:spcAft>
            </a:pPr>
            <a:r>
              <a:rPr lang="en-GB" sz="1000" dirty="0">
                <a:effectLst/>
                <a:latin typeface="+mj-lt"/>
                <a:ea typeface="Times New Roman" panose="02020603050405020304" pitchFamily="18" charset="0"/>
              </a:rPr>
              <a:t>ignore oceans formed</a:t>
            </a:r>
          </a:p>
          <a:p>
            <a:pPr>
              <a:spcBef>
                <a:spcPts val="1200"/>
              </a:spcBef>
              <a:spcAft>
                <a:spcPts val="0"/>
              </a:spcAft>
            </a:pPr>
            <a:r>
              <a:rPr lang="en-GB" sz="1000" dirty="0">
                <a:effectLst/>
                <a:latin typeface="+mj-lt"/>
                <a:ea typeface="Times New Roman" panose="02020603050405020304" pitchFamily="18" charset="0"/>
              </a:rPr>
              <a:t>•        locked up in fossil fuels / limestone / sedimentary rocks     2</a:t>
            </a:r>
          </a:p>
        </p:txBody>
      </p:sp>
      <p:sp>
        <p:nvSpPr>
          <p:cNvPr id="8" name="TextBox 7">
            <a:extLst>
              <a:ext uri="{FF2B5EF4-FFF2-40B4-BE49-F238E27FC236}">
                <a16:creationId xmlns:a16="http://schemas.microsoft.com/office/drawing/2014/main" id="{4E14F6A5-DE20-A229-A67B-A96ABD176AB4}"/>
              </a:ext>
            </a:extLst>
          </p:cNvPr>
          <p:cNvSpPr txBox="1"/>
          <p:nvPr/>
        </p:nvSpPr>
        <p:spPr>
          <a:xfrm>
            <a:off x="998728" y="5634411"/>
            <a:ext cx="4318488" cy="1631216"/>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US" sz="1200" dirty="0">
                <a:effectLst/>
                <a:latin typeface="+mj-lt"/>
                <a:ea typeface="Times New Roman" panose="02020603050405020304" pitchFamily="18" charset="0"/>
              </a:rPr>
              <a:t>(ii)     calcium carbonate / CaCO3                1</a:t>
            </a:r>
          </a:p>
          <a:p>
            <a:pPr>
              <a:spcBef>
                <a:spcPts val="1200"/>
              </a:spcBef>
              <a:spcAft>
                <a:spcPts val="0"/>
              </a:spcAft>
            </a:pPr>
            <a:r>
              <a:rPr lang="en-US" sz="1200" dirty="0">
                <a:effectLst/>
                <a:latin typeface="+mj-lt"/>
                <a:ea typeface="Times New Roman" panose="02020603050405020304" pitchFamily="18" charset="0"/>
              </a:rPr>
              <a:t>decomposed / thermal decomposition</a:t>
            </a:r>
          </a:p>
          <a:p>
            <a:pPr>
              <a:spcBef>
                <a:spcPts val="1200"/>
              </a:spcBef>
              <a:spcAft>
                <a:spcPts val="0"/>
              </a:spcAft>
            </a:pPr>
            <a:r>
              <a:rPr lang="en-US" sz="1200" dirty="0">
                <a:effectLst/>
                <a:latin typeface="+mj-lt"/>
                <a:ea typeface="Times New Roman" panose="02020603050405020304" pitchFamily="18" charset="0"/>
              </a:rPr>
              <a:t>do not allow reaction with oxygen</a:t>
            </a:r>
          </a:p>
          <a:p>
            <a:pPr>
              <a:spcBef>
                <a:spcPts val="1200"/>
              </a:spcBef>
              <a:spcAft>
                <a:spcPts val="0"/>
              </a:spcAft>
            </a:pPr>
            <a:r>
              <a:rPr lang="en-US" sz="1200" dirty="0">
                <a:effectLst/>
                <a:latin typeface="+mj-lt"/>
                <a:ea typeface="Times New Roman" panose="02020603050405020304" pitchFamily="18" charset="0"/>
              </a:rPr>
              <a:t>accept quicklime / calcium oxide produced</a:t>
            </a:r>
          </a:p>
          <a:p>
            <a:pPr>
              <a:spcBef>
                <a:spcPts val="1200"/>
              </a:spcBef>
              <a:spcAft>
                <a:spcPts val="0"/>
              </a:spcAft>
            </a:pPr>
            <a:r>
              <a:rPr lang="en-US" sz="1200" dirty="0">
                <a:effectLst/>
                <a:latin typeface="+mj-lt"/>
                <a:ea typeface="Times New Roman" panose="02020603050405020304" pitchFamily="18" charset="0"/>
              </a:rPr>
              <a:t>CaCO3→ </a:t>
            </a:r>
            <a:r>
              <a:rPr lang="en-US" sz="1200" dirty="0" err="1">
                <a:effectLst/>
                <a:latin typeface="+mj-lt"/>
                <a:ea typeface="Times New Roman" panose="02020603050405020304" pitchFamily="18" charset="0"/>
              </a:rPr>
              <a:t>CaO</a:t>
            </a:r>
            <a:r>
              <a:rPr lang="en-US" sz="1200" dirty="0">
                <a:effectLst/>
                <a:latin typeface="+mj-lt"/>
                <a:ea typeface="Times New Roman" panose="02020603050405020304" pitchFamily="18" charset="0"/>
              </a:rPr>
              <a:t> + CO2 gains 2 marks             1</a:t>
            </a:r>
          </a:p>
        </p:txBody>
      </p:sp>
      <p:sp>
        <p:nvSpPr>
          <p:cNvPr id="3" name="Rectangle 2">
            <a:extLst>
              <a:ext uri="{FF2B5EF4-FFF2-40B4-BE49-F238E27FC236}">
                <a16:creationId xmlns:a16="http://schemas.microsoft.com/office/drawing/2014/main" id="{609B3FAC-6A8B-F91F-DF87-CD6B2F6016AF}"/>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27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571B-F447-44C1-C8E0-2E8983E909B6}"/>
              </a:ext>
            </a:extLst>
          </p:cNvPr>
          <p:cNvSpPr>
            <a:spLocks noGrp="1"/>
          </p:cNvSpPr>
          <p:nvPr>
            <p:ph type="sldNum" sz="quarter" idx="12"/>
          </p:nvPr>
        </p:nvSpPr>
        <p:spPr/>
        <p:txBody>
          <a:bodyPr/>
          <a:lstStyle/>
          <a:p>
            <a:fld id="{A49C798E-A141-4728-B2C1-C020555BD9EF}" type="slidenum">
              <a:rPr lang="en-GB" smtClean="0"/>
              <a:t>19</a:t>
            </a:fld>
            <a:endParaRPr lang="en-GB"/>
          </a:p>
        </p:txBody>
      </p:sp>
      <p:sp>
        <p:nvSpPr>
          <p:cNvPr id="5" name="TextBox 4">
            <a:extLst>
              <a:ext uri="{FF2B5EF4-FFF2-40B4-BE49-F238E27FC236}">
                <a16:creationId xmlns:a16="http://schemas.microsoft.com/office/drawing/2014/main" id="{2AAFD99E-A9AE-85BF-6845-F983C4C490DA}"/>
              </a:ext>
            </a:extLst>
          </p:cNvPr>
          <p:cNvSpPr txBox="1"/>
          <p:nvPr/>
        </p:nvSpPr>
        <p:spPr>
          <a:xfrm>
            <a:off x="498347" y="579863"/>
            <a:ext cx="5888165" cy="7542706"/>
          </a:xfrm>
          <a:prstGeom prst="rect">
            <a:avLst/>
          </a:prstGeom>
          <a:noFill/>
        </p:spPr>
        <p:txBody>
          <a:bodyPr wrap="square">
            <a:spAutoFit/>
          </a:bodyPr>
          <a:lstStyle/>
          <a:p>
            <a:pPr>
              <a:lnSpc>
                <a:spcPct val="150000"/>
              </a:lnSpc>
            </a:pPr>
            <a:r>
              <a:rPr lang="en-GB" sz="1200" b="1" dirty="0"/>
              <a:t>Q4</a:t>
            </a:r>
            <a:r>
              <a:rPr lang="en-GB" sz="1200" dirty="0"/>
              <a:t>.   	For 200 million years the proportions of the different gases in the atmosphere have been much the same as today. Over the past 150 years the amount of carbon dioxide in the atmosphere has increased from 0.03% to 0.04%.</a:t>
            </a:r>
          </a:p>
          <a:p>
            <a:pPr>
              <a:lnSpc>
                <a:spcPct val="150000"/>
              </a:lnSpc>
            </a:pPr>
            <a:r>
              <a:rPr lang="en-GB" sz="1200" dirty="0"/>
              <a:t>(a)     Describe how carbon dioxide is released into the atmosphere:</a:t>
            </a:r>
          </a:p>
          <a:p>
            <a:pPr marL="742950" lvl="1" indent="-285750">
              <a:lnSpc>
                <a:spcPct val="150000"/>
              </a:lnSpc>
              <a:buAutoNum type="romanLcParenBoth"/>
            </a:pPr>
            <a:r>
              <a:rPr lang="en-GB" sz="1200" dirty="0"/>
              <a:t>by human and industrial activity;</a:t>
            </a:r>
          </a:p>
          <a:p>
            <a:pPr lvl="1">
              <a:lnSpc>
                <a:spcPct val="150000"/>
              </a:lnSpc>
            </a:pPr>
            <a:r>
              <a:rPr lang="en-GB" sz="1200" dirty="0"/>
              <a:t>………………………………………………………………………………………………………………………………………………………………………………………………………………………………………………………………………… ………………………………………………………………………………………………………………………………(2)</a:t>
            </a:r>
          </a:p>
          <a:p>
            <a:pPr marL="742950" lvl="1" indent="-285750">
              <a:lnSpc>
                <a:spcPct val="150000"/>
              </a:lnSpc>
              <a:buAutoNum type="romanLcParenBoth" startAt="2"/>
            </a:pPr>
            <a:r>
              <a:rPr lang="en-GB" sz="1200" dirty="0"/>
              <a:t>from carbonate rocks by geological activity.</a:t>
            </a:r>
          </a:p>
          <a:p>
            <a:pPr lvl="1">
              <a:lnSpc>
                <a:spcPct val="150000"/>
              </a:lnSpc>
            </a:pPr>
            <a:r>
              <a:rPr lang="en-GB" sz="1200" dirty="0"/>
              <a:t>………………………………………………………………………………………………………………………………………………………………………………………………………………………………………………………………………… ………………………………………………………………………………………………………………………………(2)</a:t>
            </a:r>
          </a:p>
          <a:p>
            <a:pPr marL="228600" indent="-228600">
              <a:lnSpc>
                <a:spcPct val="150000"/>
              </a:lnSpc>
              <a:buAutoNum type="alphaLcParenR" startAt="2"/>
            </a:pPr>
            <a:r>
              <a:rPr lang="en-GB" sz="1200" dirty="0"/>
              <a:t>Explain how the seas and oceans can decrease the amount of carbon dioxide in the atmosphere.</a:t>
            </a:r>
          </a:p>
          <a:p>
            <a:pPr lvl="1">
              <a:lnSpc>
                <a:spcPct val="150000"/>
              </a:lnSpc>
            </a:pPr>
            <a:r>
              <a:rPr lang="en-GB" sz="1200" dirty="0"/>
              <a:t>…………………………………………………………………………………………………………………………………… ………………………………………………………………………………………………………………………………………………………………………………………………………………………………………………………………………… …………………………………………………………………………………………………………………………………… ………………………………………………………………………………………………………………………………(3)</a:t>
            </a:r>
          </a:p>
          <a:p>
            <a:pPr marL="228600" indent="-228600">
              <a:lnSpc>
                <a:spcPct val="150000"/>
              </a:lnSpc>
              <a:buAutoNum type="alphaLcParenBoth" startAt="3"/>
            </a:pPr>
            <a:r>
              <a:rPr lang="en-GB" sz="1200" dirty="0"/>
              <a:t>(</a:t>
            </a:r>
            <a:r>
              <a:rPr lang="en-GB" sz="1200" dirty="0" err="1"/>
              <a:t>i</a:t>
            </a:r>
            <a:r>
              <a:rPr lang="en-GB" sz="1200" dirty="0"/>
              <a:t>)      Give one reason why the amount of carbon dioxide in the atmosphere is increasing gradually.</a:t>
            </a:r>
          </a:p>
          <a:p>
            <a:pPr lvl="1">
              <a:lnSpc>
                <a:spcPct val="150000"/>
              </a:lnSpc>
            </a:pPr>
            <a:r>
              <a:rPr lang="en-GB" sz="1200" dirty="0"/>
              <a:t>………………………………………………………………………………………………………………………………(1)</a:t>
            </a:r>
          </a:p>
          <a:p>
            <a:pPr>
              <a:lnSpc>
                <a:spcPct val="150000"/>
              </a:lnSpc>
            </a:pPr>
            <a:r>
              <a:rPr lang="en-GB" sz="1200" dirty="0"/>
              <a:t>       (ii)     Give one effect that increasing levels of carbon dioxide in the atmosphere may have on the environment.</a:t>
            </a:r>
          </a:p>
          <a:p>
            <a:pPr lvl="1">
              <a:lnSpc>
                <a:spcPct val="150000"/>
              </a:lnSpc>
            </a:pPr>
            <a:r>
              <a:rPr lang="en-GB" sz="1200" dirty="0"/>
              <a:t>………………………………………………………………………………………………………………………………(1)</a:t>
            </a:r>
          </a:p>
          <a:p>
            <a:pPr lvl="1">
              <a:lnSpc>
                <a:spcPct val="150000"/>
              </a:lnSpc>
            </a:pPr>
            <a:endParaRPr lang="en-GB" sz="1200" dirty="0"/>
          </a:p>
          <a:p>
            <a:pPr lvl="1">
              <a:lnSpc>
                <a:spcPct val="150000"/>
              </a:lnSpc>
            </a:pPr>
            <a:endParaRPr lang="en-GB" sz="1200" dirty="0"/>
          </a:p>
        </p:txBody>
      </p:sp>
      <p:sp>
        <p:nvSpPr>
          <p:cNvPr id="6" name="TextBox 5">
            <a:extLst>
              <a:ext uri="{FF2B5EF4-FFF2-40B4-BE49-F238E27FC236}">
                <a16:creationId xmlns:a16="http://schemas.microsoft.com/office/drawing/2014/main" id="{6E5C1891-5E07-6CE5-4742-1C2347C9ACBC}"/>
              </a:ext>
            </a:extLst>
          </p:cNvPr>
          <p:cNvSpPr txBox="1"/>
          <p:nvPr/>
        </p:nvSpPr>
        <p:spPr>
          <a:xfrm>
            <a:off x="498347" y="1985891"/>
            <a:ext cx="5730221" cy="246221"/>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GB" sz="1000" dirty="0">
                <a:effectLst/>
                <a:latin typeface="+mj-lt"/>
                <a:ea typeface="Times New Roman" panose="02020603050405020304" pitchFamily="18" charset="0"/>
              </a:rPr>
              <a:t>a)     (</a:t>
            </a:r>
            <a:r>
              <a:rPr lang="en-GB" sz="1000" dirty="0" err="1">
                <a:effectLst/>
                <a:latin typeface="+mj-lt"/>
                <a:ea typeface="Times New Roman" panose="02020603050405020304" pitchFamily="18" charset="0"/>
              </a:rPr>
              <a:t>i</a:t>
            </a:r>
            <a:r>
              <a:rPr lang="en-GB" sz="1000" dirty="0">
                <a:effectLst/>
                <a:latin typeface="+mj-lt"/>
                <a:ea typeface="Times New Roman" panose="02020603050405020304" pitchFamily="18" charset="0"/>
              </a:rPr>
              <a:t>)      burning / breathing / respiration / fuels / food     - for 1 mark each       2</a:t>
            </a:r>
          </a:p>
        </p:txBody>
      </p:sp>
      <p:sp>
        <p:nvSpPr>
          <p:cNvPr id="7" name="TextBox 6">
            <a:extLst>
              <a:ext uri="{FF2B5EF4-FFF2-40B4-BE49-F238E27FC236}">
                <a16:creationId xmlns:a16="http://schemas.microsoft.com/office/drawing/2014/main" id="{4BF4C4A6-EB77-3104-8346-64719148C96A}"/>
              </a:ext>
            </a:extLst>
          </p:cNvPr>
          <p:cNvSpPr txBox="1"/>
          <p:nvPr/>
        </p:nvSpPr>
        <p:spPr>
          <a:xfrm>
            <a:off x="853134" y="3090029"/>
            <a:ext cx="5207488" cy="584775"/>
          </a:xfrm>
          <a:prstGeom prst="rect">
            <a:avLst/>
          </a:prstGeom>
          <a:solidFill>
            <a:schemeClr val="bg1"/>
          </a:solidFill>
          <a:ln>
            <a:solidFill>
              <a:schemeClr val="tx1"/>
            </a:solidFill>
          </a:ln>
        </p:spPr>
        <p:txBody>
          <a:bodyPr wrap="square" rtlCol="0">
            <a:spAutoFit/>
          </a:bodyPr>
          <a:lstStyle/>
          <a:p>
            <a:pPr marL="285750" indent="-285750">
              <a:spcBef>
                <a:spcPts val="1200"/>
              </a:spcBef>
              <a:spcAft>
                <a:spcPts val="0"/>
              </a:spcAft>
              <a:buAutoNum type="romanLcParenR" startAt="2"/>
            </a:pPr>
            <a:r>
              <a:rPr lang="en-GB" sz="1000" dirty="0">
                <a:effectLst/>
                <a:latin typeface="+mj-lt"/>
                <a:ea typeface="Times New Roman" panose="02020603050405020304" pitchFamily="18" charset="0"/>
              </a:rPr>
              <a:t>rock is heated / subducted (</a:t>
            </a:r>
            <a:r>
              <a:rPr lang="en-GB" sz="1000" dirty="0" err="1">
                <a:effectLst/>
                <a:latin typeface="+mj-lt"/>
                <a:ea typeface="Times New Roman" panose="02020603050405020304" pitchFamily="18" charset="0"/>
              </a:rPr>
              <a:t>owtte</a:t>
            </a:r>
            <a:r>
              <a:rPr lang="en-GB" sz="1000" dirty="0">
                <a:effectLst/>
                <a:latin typeface="+mj-lt"/>
                <a:ea typeface="Times New Roman" panose="02020603050405020304" pitchFamily="18" charset="0"/>
              </a:rPr>
              <a:t>) / close to magma / melted</a:t>
            </a:r>
          </a:p>
          <a:p>
            <a:pPr>
              <a:spcBef>
                <a:spcPts val="1200"/>
              </a:spcBef>
              <a:spcAft>
                <a:spcPts val="0"/>
              </a:spcAft>
            </a:pPr>
            <a:r>
              <a:rPr lang="en-GB" sz="1000" dirty="0">
                <a:effectLst/>
                <a:latin typeface="+mj-lt"/>
                <a:ea typeface="Times New Roman" panose="02020603050405020304" pitchFamily="18" charset="0"/>
              </a:rPr>
              <a:t>rock is decomposed / carbon dioxide released through volcanoes     </a:t>
            </a:r>
            <a:r>
              <a:rPr lang="en-GB" sz="1200" dirty="0">
                <a:effectLst/>
                <a:latin typeface="+mj-lt"/>
                <a:ea typeface="Times New Roman" panose="02020603050405020304" pitchFamily="18" charset="0"/>
              </a:rPr>
              <a:t>for 1 mark each</a:t>
            </a:r>
          </a:p>
        </p:txBody>
      </p:sp>
      <p:sp>
        <p:nvSpPr>
          <p:cNvPr id="8" name="TextBox 7">
            <a:extLst>
              <a:ext uri="{FF2B5EF4-FFF2-40B4-BE49-F238E27FC236}">
                <a16:creationId xmlns:a16="http://schemas.microsoft.com/office/drawing/2014/main" id="{0481967A-20DA-6A29-4F05-26237A2481F7}"/>
              </a:ext>
            </a:extLst>
          </p:cNvPr>
          <p:cNvSpPr txBox="1"/>
          <p:nvPr/>
        </p:nvSpPr>
        <p:spPr>
          <a:xfrm>
            <a:off x="825256" y="4499635"/>
            <a:ext cx="5207488" cy="1169551"/>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GB" sz="1000" dirty="0">
                <a:effectLst/>
                <a:latin typeface="+mj-lt"/>
                <a:ea typeface="Times New Roman" panose="02020603050405020304" pitchFamily="18" charset="0"/>
              </a:rPr>
              <a:t>(b)     carbon dioxide reacts / dissolves in sea-water / dissolves in rain water</a:t>
            </a:r>
          </a:p>
          <a:p>
            <a:pPr>
              <a:spcBef>
                <a:spcPts val="1200"/>
              </a:spcBef>
              <a:spcAft>
                <a:spcPts val="0"/>
              </a:spcAft>
            </a:pPr>
            <a:r>
              <a:rPr lang="en-GB" sz="1000" dirty="0">
                <a:effectLst/>
                <a:latin typeface="+mj-lt"/>
                <a:ea typeface="Times New Roman" panose="02020603050405020304" pitchFamily="18" charset="0"/>
              </a:rPr>
              <a:t>insoluble carbonates / calcium carbonate  is formed carbon dioxide turned into shells / coral / limestone / chalk / sediments also soluble </a:t>
            </a:r>
            <a:r>
              <a:rPr lang="en-GB" sz="1000" dirty="0" err="1">
                <a:effectLst/>
                <a:latin typeface="+mj-lt"/>
                <a:ea typeface="Times New Roman" panose="02020603050405020304" pitchFamily="18" charset="0"/>
              </a:rPr>
              <a:t>hydrogencarbonates</a:t>
            </a:r>
            <a:r>
              <a:rPr lang="en-GB" sz="1000" dirty="0">
                <a:effectLst/>
                <a:latin typeface="+mj-lt"/>
                <a:ea typeface="Times New Roman" panose="02020603050405020304" pitchFamily="18" charset="0"/>
              </a:rPr>
              <a:t> (calcium / magnesium) are formed photosynthesis by plants</a:t>
            </a:r>
          </a:p>
          <a:p>
            <a:pPr>
              <a:spcBef>
                <a:spcPts val="1200"/>
              </a:spcBef>
              <a:spcAft>
                <a:spcPts val="0"/>
              </a:spcAft>
            </a:pPr>
            <a:r>
              <a:rPr lang="en-GB" sz="1000" dirty="0">
                <a:effectLst/>
                <a:latin typeface="+mj-lt"/>
                <a:ea typeface="Times New Roman" panose="02020603050405020304" pitchFamily="18" charset="0"/>
              </a:rPr>
              <a:t>any three for 1 mark each</a:t>
            </a:r>
          </a:p>
        </p:txBody>
      </p:sp>
      <p:sp>
        <p:nvSpPr>
          <p:cNvPr id="9" name="TextBox 8">
            <a:extLst>
              <a:ext uri="{FF2B5EF4-FFF2-40B4-BE49-F238E27FC236}">
                <a16:creationId xmlns:a16="http://schemas.microsoft.com/office/drawing/2014/main" id="{F6C78183-B6FF-ED03-404C-92A6927F1F77}"/>
              </a:ext>
            </a:extLst>
          </p:cNvPr>
          <p:cNvSpPr txBox="1"/>
          <p:nvPr/>
        </p:nvSpPr>
        <p:spPr>
          <a:xfrm>
            <a:off x="759713" y="5942327"/>
            <a:ext cx="5661640" cy="707886"/>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GB" sz="1000" dirty="0">
                <a:effectLst/>
                <a:latin typeface="+mj-lt"/>
                <a:ea typeface="Times New Roman" panose="02020603050405020304" pitchFamily="18" charset="0"/>
              </a:rPr>
              <a:t>(c)     (</a:t>
            </a:r>
            <a:r>
              <a:rPr lang="en-GB" sz="1000" dirty="0" err="1">
                <a:effectLst/>
                <a:latin typeface="+mj-lt"/>
                <a:ea typeface="Times New Roman" panose="02020603050405020304" pitchFamily="18" charset="0"/>
              </a:rPr>
              <a:t>i</a:t>
            </a:r>
            <a:r>
              <a:rPr lang="en-GB" sz="1000" dirty="0">
                <a:effectLst/>
                <a:latin typeface="+mj-lt"/>
                <a:ea typeface="Times New Roman" panose="02020603050405020304" pitchFamily="18" charset="0"/>
              </a:rPr>
              <a:t>)      sea unable to absorb all the extra carbon dioxide being produced </a:t>
            </a:r>
          </a:p>
          <a:p>
            <a:pPr>
              <a:spcBef>
                <a:spcPts val="1200"/>
              </a:spcBef>
              <a:spcAft>
                <a:spcPts val="0"/>
              </a:spcAft>
            </a:pPr>
            <a:r>
              <a:rPr lang="en-GB" sz="1000" dirty="0">
                <a:effectLst/>
                <a:latin typeface="+mj-lt"/>
                <a:ea typeface="Times New Roman" panose="02020603050405020304" pitchFamily="18" charset="0"/>
              </a:rPr>
              <a:t>more trees being cut down / deforestation increased burning of fuels / more cars / more industry (not more people)                                            any one for 1 mark</a:t>
            </a:r>
          </a:p>
        </p:txBody>
      </p:sp>
      <p:sp>
        <p:nvSpPr>
          <p:cNvPr id="10" name="TextBox 9">
            <a:extLst>
              <a:ext uri="{FF2B5EF4-FFF2-40B4-BE49-F238E27FC236}">
                <a16:creationId xmlns:a16="http://schemas.microsoft.com/office/drawing/2014/main" id="{C9B9125F-D702-D3CB-636C-E247F29011E3}"/>
              </a:ext>
            </a:extLst>
          </p:cNvPr>
          <p:cNvSpPr txBox="1"/>
          <p:nvPr/>
        </p:nvSpPr>
        <p:spPr>
          <a:xfrm>
            <a:off x="759713" y="7297591"/>
            <a:ext cx="5207488" cy="615553"/>
          </a:xfrm>
          <a:prstGeom prst="rect">
            <a:avLst/>
          </a:prstGeom>
          <a:solidFill>
            <a:schemeClr val="bg1"/>
          </a:solidFill>
          <a:ln>
            <a:solidFill>
              <a:schemeClr val="tx1"/>
            </a:solidFill>
          </a:ln>
        </p:spPr>
        <p:txBody>
          <a:bodyPr wrap="square" rtlCol="0">
            <a:spAutoFit/>
          </a:bodyPr>
          <a:lstStyle/>
          <a:p>
            <a:pPr>
              <a:spcBef>
                <a:spcPts val="1200"/>
              </a:spcBef>
              <a:spcAft>
                <a:spcPts val="0"/>
              </a:spcAft>
            </a:pPr>
            <a:r>
              <a:rPr lang="en-GB" sz="1200" dirty="0">
                <a:effectLst/>
                <a:latin typeface="+mj-lt"/>
                <a:ea typeface="Times New Roman" panose="02020603050405020304" pitchFamily="18" charset="0"/>
              </a:rPr>
              <a:t>(ii)     global warming / greenhouse effect or effects such as melting ice caps /</a:t>
            </a:r>
          </a:p>
          <a:p>
            <a:pPr>
              <a:spcBef>
                <a:spcPts val="1200"/>
              </a:spcBef>
              <a:spcAft>
                <a:spcPts val="0"/>
              </a:spcAft>
            </a:pPr>
            <a:r>
              <a:rPr lang="en-GB" sz="1200" dirty="0">
                <a:effectLst/>
                <a:latin typeface="+mj-lt"/>
                <a:ea typeface="Times New Roman" panose="02020603050405020304" pitchFamily="18" charset="0"/>
              </a:rPr>
              <a:t>rising sea levels / climatic change / more deserts  (not changes to ozone layer)</a:t>
            </a:r>
          </a:p>
        </p:txBody>
      </p:sp>
      <p:sp>
        <p:nvSpPr>
          <p:cNvPr id="3" name="Rectangle 2">
            <a:extLst>
              <a:ext uri="{FF2B5EF4-FFF2-40B4-BE49-F238E27FC236}">
                <a16:creationId xmlns:a16="http://schemas.microsoft.com/office/drawing/2014/main" id="{74848707-EE4C-8993-F529-BF9166F01C90}"/>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721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1621477909"/>
              </p:ext>
            </p:extLst>
          </p:nvPr>
        </p:nvGraphicFramePr>
        <p:xfrm>
          <a:off x="273050" y="926634"/>
          <a:ext cx="6311900" cy="119888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The particle model is essential to understanding the chemistry of the atmosphere.</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r>
                        <a:rPr lang="en-GB" sz="1200" dirty="0"/>
                        <a:t>Understanding wave properties and light is a prerequisite to understanding global warming. </a:t>
                      </a:r>
                    </a:p>
                  </a:txBody>
                  <a:tcPr>
                    <a:solidFill>
                      <a:schemeClr val="bg1"/>
                    </a:solidFill>
                  </a:tcPr>
                </a:tc>
                <a:extLst>
                  <a:ext uri="{0D108BD9-81ED-4DB2-BD59-A6C34878D82A}">
                    <a16:rowId xmlns:a16="http://schemas.microsoft.com/office/drawing/2014/main" val="3524525738"/>
                  </a:ext>
                </a:extLst>
              </a:tr>
            </a:tbl>
          </a:graphicData>
        </a:graphic>
      </p:graphicFrame>
      <p:sp>
        <p:nvSpPr>
          <p:cNvPr id="2" name="TextBox 1">
            <a:extLst>
              <a:ext uri="{FF2B5EF4-FFF2-40B4-BE49-F238E27FC236}">
                <a16:creationId xmlns:a16="http://schemas.microsoft.com/office/drawing/2014/main" id="{09A096BB-3A7E-B87A-B819-0C0E2AC1F8DB}"/>
              </a:ext>
            </a:extLst>
          </p:cNvPr>
          <p:cNvSpPr txBox="1"/>
          <p:nvPr/>
        </p:nvSpPr>
        <p:spPr>
          <a:xfrm>
            <a:off x="3299995" y="8550419"/>
            <a:ext cx="482600" cy="307777"/>
          </a:xfrm>
          <a:prstGeom prst="rect">
            <a:avLst/>
          </a:prstGeom>
          <a:noFill/>
        </p:spPr>
        <p:txBody>
          <a:bodyPr wrap="square" rtlCol="0">
            <a:spAutoFit/>
          </a:bodyPr>
          <a:lstStyle/>
          <a:p>
            <a:r>
              <a:rPr lang="en-GB" sz="1400" dirty="0"/>
              <a:t>1</a:t>
            </a:r>
          </a:p>
        </p:txBody>
      </p:sp>
      <p:graphicFrame>
        <p:nvGraphicFramePr>
          <p:cNvPr id="3" name="Table 6">
            <a:extLst>
              <a:ext uri="{FF2B5EF4-FFF2-40B4-BE49-F238E27FC236}">
                <a16:creationId xmlns:a16="http://schemas.microsoft.com/office/drawing/2014/main" id="{AB1C4FED-5E78-719C-9547-95465E25D0D2}"/>
              </a:ext>
            </a:extLst>
          </p:cNvPr>
          <p:cNvGraphicFramePr>
            <a:graphicFrameLocks noGrp="1"/>
          </p:cNvGraphicFramePr>
          <p:nvPr>
            <p:extLst>
              <p:ext uri="{D42A27DB-BD31-4B8C-83A1-F6EECF244321}">
                <p14:modId xmlns:p14="http://schemas.microsoft.com/office/powerpoint/2010/main" val="3428106392"/>
              </p:ext>
            </p:extLst>
          </p:nvPr>
        </p:nvGraphicFramePr>
        <p:xfrm>
          <a:off x="273050" y="2309424"/>
          <a:ext cx="6311900" cy="1854200"/>
        </p:xfrm>
        <a:graphic>
          <a:graphicData uri="http://schemas.openxmlformats.org/drawingml/2006/table">
            <a:tbl>
              <a:tblPr firstRow="1" bandRow="1">
                <a:tableStyleId>{5C22544A-7EE6-4342-B048-85BDC9FD1C3A}</a:tableStyleId>
              </a:tblPr>
              <a:tblGrid>
                <a:gridCol w="1916697">
                  <a:extLst>
                    <a:ext uri="{9D8B030D-6E8A-4147-A177-3AD203B41FA5}">
                      <a16:colId xmlns:a16="http://schemas.microsoft.com/office/drawing/2014/main" val="529745008"/>
                    </a:ext>
                  </a:extLst>
                </a:gridCol>
                <a:gridCol w="4395203">
                  <a:extLst>
                    <a:ext uri="{9D8B030D-6E8A-4147-A177-3AD203B41FA5}">
                      <a16:colId xmlns:a16="http://schemas.microsoft.com/office/drawing/2014/main" val="2947304504"/>
                    </a:ext>
                  </a:extLst>
                </a:gridCol>
              </a:tblGrid>
              <a:tr h="370840">
                <a:tc>
                  <a:txBody>
                    <a:bodyPr/>
                    <a:lstStyle/>
                    <a:p>
                      <a:r>
                        <a:rPr lang="en-GB" sz="1200" dirty="0">
                          <a:solidFill>
                            <a:schemeClr val="tx1"/>
                          </a:solidFill>
                        </a:rPr>
                        <a:t>Sub-topic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1200" dirty="0">
                          <a:solidFill>
                            <a:schemeClr val="tx1"/>
                          </a:solidFill>
                        </a:rPr>
                        <a:t>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80566975"/>
                  </a:ext>
                </a:extLst>
              </a:tr>
              <a:tr h="370840">
                <a:tc>
                  <a:txBody>
                    <a:bodyPr/>
                    <a:lstStyle/>
                    <a:p>
                      <a:r>
                        <a:rPr lang="en-GB" sz="1200" dirty="0">
                          <a:solidFill>
                            <a:schemeClr val="tx1"/>
                          </a:solidFill>
                        </a:rPr>
                        <a:t>Subtopic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rPr>
                        <a:t>The composition and evolution of the Earth’s atmosphere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1998342"/>
                  </a:ext>
                </a:extLst>
              </a:tr>
              <a:tr h="370840">
                <a:tc>
                  <a:txBody>
                    <a:bodyPr/>
                    <a:lstStyle/>
                    <a:p>
                      <a:r>
                        <a:rPr lang="en-GB" sz="1200" dirty="0">
                          <a:solidFill>
                            <a:schemeClr val="tx1"/>
                          </a:solidFill>
                        </a:rPr>
                        <a:t>Subtopic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rPr>
                        <a:t>Greenhouse Gases &amp; Climate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908708"/>
                  </a:ext>
                </a:extLst>
              </a:tr>
              <a:tr h="370840">
                <a:tc>
                  <a:txBody>
                    <a:bodyPr/>
                    <a:lstStyle/>
                    <a:p>
                      <a:r>
                        <a:rPr lang="en-GB" sz="1200" dirty="0">
                          <a:solidFill>
                            <a:schemeClr val="tx1"/>
                          </a:solidFill>
                        </a:rPr>
                        <a:t>Subtopic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u="none" dirty="0"/>
                        <a:t>The carbon footprint and its reduction </a:t>
                      </a: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6645074"/>
                  </a:ext>
                </a:extLst>
              </a:tr>
              <a:tr h="370840">
                <a:tc>
                  <a:txBody>
                    <a:bodyPr/>
                    <a:lstStyle/>
                    <a:p>
                      <a:r>
                        <a:rPr lang="en-GB" sz="1200" dirty="0">
                          <a:solidFill>
                            <a:schemeClr val="tx1"/>
                          </a:solidFill>
                        </a:rPr>
                        <a:t>Subtopic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rPr>
                        <a:t>Atmospheric pollution.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497667"/>
                  </a:ext>
                </a:extLst>
              </a:tr>
            </a:tbl>
          </a:graphicData>
        </a:graphic>
      </p:graphicFrame>
      <p:graphicFrame>
        <p:nvGraphicFramePr>
          <p:cNvPr id="7" name="Table 8">
            <a:extLst>
              <a:ext uri="{FF2B5EF4-FFF2-40B4-BE49-F238E27FC236}">
                <a16:creationId xmlns:a16="http://schemas.microsoft.com/office/drawing/2014/main" id="{12A9C33B-0355-3179-5413-625CB9946BD9}"/>
              </a:ext>
            </a:extLst>
          </p:cNvPr>
          <p:cNvGraphicFramePr>
            <a:graphicFrameLocks noGrp="1"/>
          </p:cNvGraphicFramePr>
          <p:nvPr>
            <p:extLst>
              <p:ext uri="{D42A27DB-BD31-4B8C-83A1-F6EECF244321}">
                <p14:modId xmlns:p14="http://schemas.microsoft.com/office/powerpoint/2010/main" val="3962001735"/>
              </p:ext>
            </p:extLst>
          </p:nvPr>
        </p:nvGraphicFramePr>
        <p:xfrm>
          <a:off x="273050" y="4347534"/>
          <a:ext cx="6311900" cy="165100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0">
                <a:tc>
                  <a:txBody>
                    <a:bodyPr/>
                    <a:lstStyle/>
                    <a:p>
                      <a:r>
                        <a:rPr lang="en-GB" sz="1200" dirty="0"/>
                        <a:t>By the end of this topic you should know…</a:t>
                      </a:r>
                    </a:p>
                  </a:txBody>
                  <a:tcPr/>
                </a:tc>
                <a:tc>
                  <a:txBody>
                    <a:bodyPr/>
                    <a:lstStyle/>
                    <a:p>
                      <a:r>
                        <a:rPr lang="en-GB" sz="1200" dirty="0"/>
                        <a:t>The composition of the atmosphere, how it has changed over time and how humans contribute to those changes.</a:t>
                      </a:r>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r>
                        <a:rPr lang="en-GB" sz="1200" dirty="0"/>
                        <a:t>Explain how the atmosphere has changed over time and how humans continue to contribute to this. </a:t>
                      </a:r>
                    </a:p>
                  </a:txBody>
                  <a:tcPr/>
                </a:tc>
                <a:extLst>
                  <a:ext uri="{0D108BD9-81ED-4DB2-BD59-A6C34878D82A}">
                    <a16:rowId xmlns:a16="http://schemas.microsoft.com/office/drawing/2014/main" val="1000013991"/>
                  </a:ext>
                </a:extLst>
              </a:tr>
            </a:tbl>
          </a:graphicData>
        </a:graphic>
      </p:graphicFrame>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en-GB" b="1" u="sng" dirty="0"/>
              <a:t>Subtopic 2:  Greenhouse Gases &amp; Climate Change</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We are learning how human activities contribute towards an increase in greenhouse gases and global climate change</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09929"/>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sub-topic helps us understand why it is important to consider how human activities affect our atmosphere and may result in global climate changes.</a:t>
            </a:r>
          </a:p>
          <a:p>
            <a:endParaRPr lang="en-US" sz="1200" dirty="0">
              <a:latin typeface="+mj-lt"/>
            </a:endParaRP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7" name="Slide Number Placeholder 6">
            <a:extLst>
              <a:ext uri="{FF2B5EF4-FFF2-40B4-BE49-F238E27FC236}">
                <a16:creationId xmlns:a16="http://schemas.microsoft.com/office/drawing/2014/main" id="{01007394-FA0A-9A5D-AA13-2D48CB619E58}"/>
              </a:ext>
            </a:extLst>
          </p:cNvPr>
          <p:cNvSpPr>
            <a:spLocks noGrp="1"/>
          </p:cNvSpPr>
          <p:nvPr>
            <p:ph type="sldNum" sz="quarter" idx="12"/>
          </p:nvPr>
        </p:nvSpPr>
        <p:spPr/>
        <p:txBody>
          <a:bodyPr/>
          <a:lstStyle/>
          <a:p>
            <a:fld id="{A49C798E-A141-4728-B2C1-C020555BD9EF}" type="slidenum">
              <a:rPr lang="en-GB" dirty="0" smtClean="0"/>
              <a:t>20</a:t>
            </a:fld>
            <a:endParaRPr lang="en-GB" dirty="0"/>
          </a:p>
        </p:txBody>
      </p:sp>
    </p:spTree>
    <p:extLst>
      <p:ext uri="{BB962C8B-B14F-4D97-AF65-F5344CB8AC3E}">
        <p14:creationId xmlns:p14="http://schemas.microsoft.com/office/powerpoint/2010/main" val="1588109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22543"/>
            <a:ext cx="6445250" cy="1569660"/>
          </a:xfrm>
          <a:prstGeom prst="rect">
            <a:avLst/>
          </a:prstGeom>
          <a:noFill/>
          <a:ln w="12700">
            <a:solidFill>
              <a:schemeClr val="tx1"/>
            </a:solidFill>
            <a:prstDash val="dash"/>
          </a:ln>
        </p:spPr>
        <p:txBody>
          <a:bodyPr wrap="square" rtlCol="0">
            <a:spAutoFit/>
          </a:bodyPr>
          <a:lstStyle/>
          <a:p>
            <a:r>
              <a:rPr lang="en-GB" sz="1200" b="1" dirty="0"/>
              <a:t>AQA Content</a:t>
            </a:r>
          </a:p>
          <a:p>
            <a:pPr>
              <a:lnSpc>
                <a:spcPct val="150000"/>
              </a:lnSpc>
            </a:pPr>
            <a:r>
              <a:rPr lang="en-GB" sz="1200" dirty="0"/>
              <a:t>5.9.2 Carbon dioxide and methane as greenhouse gases</a:t>
            </a:r>
          </a:p>
          <a:p>
            <a:pPr>
              <a:lnSpc>
                <a:spcPct val="150000"/>
              </a:lnSpc>
            </a:pPr>
            <a:r>
              <a:rPr lang="en-GB" sz="1200" dirty="0"/>
              <a:t>5.9.2.1 Greenhouse gases</a:t>
            </a:r>
          </a:p>
          <a:p>
            <a:pPr>
              <a:lnSpc>
                <a:spcPct val="150000"/>
              </a:lnSpc>
            </a:pPr>
            <a:r>
              <a:rPr lang="en-GB" sz="1200" dirty="0"/>
              <a:t>5.9.2.2 Human activities which contribute to an increase in greenhouse gases in the </a:t>
            </a:r>
          </a:p>
          <a:p>
            <a:pPr>
              <a:lnSpc>
                <a:spcPct val="150000"/>
              </a:lnSpc>
            </a:pPr>
            <a:r>
              <a:rPr lang="en-GB" sz="1200" dirty="0"/>
              <a:t>atmosphere</a:t>
            </a:r>
          </a:p>
          <a:p>
            <a:r>
              <a:rPr lang="en-GB" sz="1200" dirty="0"/>
              <a:t>5.9.2.3 Global climate change</a:t>
            </a:r>
          </a:p>
        </p:txBody>
      </p:sp>
      <p:sp>
        <p:nvSpPr>
          <p:cNvPr id="2" name="Slide Number Placeholder 1">
            <a:extLst>
              <a:ext uri="{FF2B5EF4-FFF2-40B4-BE49-F238E27FC236}">
                <a16:creationId xmlns:a16="http://schemas.microsoft.com/office/drawing/2014/main" id="{CE726F5D-B0E3-2BB6-6B48-8FA466BCC902}"/>
              </a:ext>
            </a:extLst>
          </p:cNvPr>
          <p:cNvSpPr>
            <a:spLocks noGrp="1"/>
          </p:cNvSpPr>
          <p:nvPr>
            <p:ph type="sldNum" sz="quarter" idx="12"/>
          </p:nvPr>
        </p:nvSpPr>
        <p:spPr/>
        <p:txBody>
          <a:bodyPr/>
          <a:lstStyle/>
          <a:p>
            <a:fld id="{A49C798E-A141-4728-B2C1-C020555BD9EF}" type="slidenum">
              <a:rPr lang="en-GB" dirty="0" smtClean="0"/>
              <a:t>21</a:t>
            </a:fld>
            <a:endParaRPr lang="en-GB" dirty="0"/>
          </a:p>
        </p:txBody>
      </p:sp>
      <p:pic>
        <p:nvPicPr>
          <p:cNvPr id="5" name="Picture 4">
            <a:extLst>
              <a:ext uri="{FF2B5EF4-FFF2-40B4-BE49-F238E27FC236}">
                <a16:creationId xmlns:a16="http://schemas.microsoft.com/office/drawing/2014/main" id="{1B3179AD-B859-E044-729A-535991800245}"/>
              </a:ext>
            </a:extLst>
          </p:cNvPr>
          <p:cNvPicPr>
            <a:picLocks noChangeAspect="1"/>
          </p:cNvPicPr>
          <p:nvPr/>
        </p:nvPicPr>
        <p:blipFill>
          <a:blip r:embed="rId2"/>
          <a:stretch>
            <a:fillRect/>
          </a:stretch>
        </p:blipFill>
        <p:spPr>
          <a:xfrm>
            <a:off x="401066" y="2157901"/>
            <a:ext cx="5833872" cy="1911838"/>
          </a:xfrm>
          <a:prstGeom prst="rect">
            <a:avLst/>
          </a:prstGeom>
        </p:spPr>
      </p:pic>
      <p:pic>
        <p:nvPicPr>
          <p:cNvPr id="8" name="Picture 7">
            <a:extLst>
              <a:ext uri="{FF2B5EF4-FFF2-40B4-BE49-F238E27FC236}">
                <a16:creationId xmlns:a16="http://schemas.microsoft.com/office/drawing/2014/main" id="{82FE8F43-B584-EC0A-3F1F-890A87F4F029}"/>
              </a:ext>
            </a:extLst>
          </p:cNvPr>
          <p:cNvPicPr>
            <a:picLocks noChangeAspect="1"/>
          </p:cNvPicPr>
          <p:nvPr/>
        </p:nvPicPr>
        <p:blipFill>
          <a:blip r:embed="rId3"/>
          <a:stretch>
            <a:fillRect/>
          </a:stretch>
        </p:blipFill>
        <p:spPr>
          <a:xfrm>
            <a:off x="249491" y="4069739"/>
            <a:ext cx="5985447" cy="4871061"/>
          </a:xfrm>
          <a:prstGeom prst="rect">
            <a:avLst/>
          </a:prstGeom>
        </p:spPr>
      </p:pic>
    </p:spTree>
    <p:extLst>
      <p:ext uri="{BB962C8B-B14F-4D97-AF65-F5344CB8AC3E}">
        <p14:creationId xmlns:p14="http://schemas.microsoft.com/office/powerpoint/2010/main" val="247478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1569660"/>
          </a:xfrm>
          <a:prstGeom prst="rect">
            <a:avLst/>
          </a:prstGeom>
          <a:noFill/>
          <a:ln w="12700">
            <a:solidFill>
              <a:schemeClr val="tx1"/>
            </a:solidFill>
            <a:prstDash val="dash"/>
          </a:ln>
        </p:spPr>
        <p:txBody>
          <a:bodyPr wrap="square" rtlCol="0">
            <a:spAutoFit/>
          </a:bodyPr>
          <a:lstStyle/>
          <a:p>
            <a:r>
              <a:rPr lang="en-GB" sz="1200" b="1" dirty="0"/>
              <a:t>AQA Content</a:t>
            </a:r>
          </a:p>
          <a:p>
            <a:pPr>
              <a:lnSpc>
                <a:spcPct val="150000"/>
              </a:lnSpc>
            </a:pPr>
            <a:r>
              <a:rPr lang="en-GB" sz="1200" dirty="0"/>
              <a:t>5.9.2 Carbon dioxide and methane as greenhouse gases</a:t>
            </a:r>
          </a:p>
          <a:p>
            <a:pPr>
              <a:lnSpc>
                <a:spcPct val="150000"/>
              </a:lnSpc>
            </a:pPr>
            <a:r>
              <a:rPr lang="en-GB" sz="1200" dirty="0"/>
              <a:t>5.9.2.1 Greenhouse gases</a:t>
            </a:r>
          </a:p>
          <a:p>
            <a:pPr>
              <a:lnSpc>
                <a:spcPct val="150000"/>
              </a:lnSpc>
            </a:pPr>
            <a:r>
              <a:rPr lang="en-GB" sz="1200" dirty="0"/>
              <a:t>5.9.2.2 Human activities which contribute to an increase in greenhouse gases in the </a:t>
            </a:r>
          </a:p>
          <a:p>
            <a:pPr>
              <a:lnSpc>
                <a:spcPct val="150000"/>
              </a:lnSpc>
            </a:pPr>
            <a:r>
              <a:rPr lang="en-GB" sz="1200" dirty="0"/>
              <a:t>atmosphere</a:t>
            </a:r>
          </a:p>
          <a:p>
            <a:r>
              <a:rPr lang="en-GB" sz="1200" dirty="0"/>
              <a:t>5.9.2.3 Global climate change</a:t>
            </a:r>
          </a:p>
        </p:txBody>
      </p:sp>
      <p:sp>
        <p:nvSpPr>
          <p:cNvPr id="2" name="Slide Number Placeholder 1">
            <a:extLst>
              <a:ext uri="{FF2B5EF4-FFF2-40B4-BE49-F238E27FC236}">
                <a16:creationId xmlns:a16="http://schemas.microsoft.com/office/drawing/2014/main" id="{CE726F5D-B0E3-2BB6-6B48-8FA466BCC902}"/>
              </a:ext>
            </a:extLst>
          </p:cNvPr>
          <p:cNvSpPr>
            <a:spLocks noGrp="1"/>
          </p:cNvSpPr>
          <p:nvPr>
            <p:ph type="sldNum" sz="quarter" idx="12"/>
          </p:nvPr>
        </p:nvSpPr>
        <p:spPr/>
        <p:txBody>
          <a:bodyPr/>
          <a:lstStyle/>
          <a:p>
            <a:fld id="{A49C798E-A141-4728-B2C1-C020555BD9EF}" type="slidenum">
              <a:rPr lang="en-GB" dirty="0" smtClean="0"/>
              <a:t>22</a:t>
            </a:fld>
            <a:endParaRPr lang="en-GB" dirty="0"/>
          </a:p>
        </p:txBody>
      </p:sp>
      <p:pic>
        <p:nvPicPr>
          <p:cNvPr id="7" name="Picture 6">
            <a:extLst>
              <a:ext uri="{FF2B5EF4-FFF2-40B4-BE49-F238E27FC236}">
                <a16:creationId xmlns:a16="http://schemas.microsoft.com/office/drawing/2014/main" id="{5A566AEF-0C5D-6F98-E7CF-D13267E8AC1C}"/>
              </a:ext>
            </a:extLst>
          </p:cNvPr>
          <p:cNvPicPr>
            <a:picLocks noChangeAspect="1"/>
          </p:cNvPicPr>
          <p:nvPr/>
        </p:nvPicPr>
        <p:blipFill>
          <a:blip r:embed="rId2"/>
          <a:stretch>
            <a:fillRect/>
          </a:stretch>
        </p:blipFill>
        <p:spPr>
          <a:xfrm>
            <a:off x="273050" y="2322889"/>
            <a:ext cx="6395062" cy="2249111"/>
          </a:xfrm>
          <a:prstGeom prst="rect">
            <a:avLst/>
          </a:prstGeom>
        </p:spPr>
      </p:pic>
    </p:spTree>
    <p:extLst>
      <p:ext uri="{BB962C8B-B14F-4D97-AF65-F5344CB8AC3E}">
        <p14:creationId xmlns:p14="http://schemas.microsoft.com/office/powerpoint/2010/main" val="478615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884"/>
            <a:ext cx="6311900" cy="7481151"/>
          </a:xfrm>
          <a:prstGeom prst="rect">
            <a:avLst/>
          </a:prstGeom>
          <a:noFill/>
          <a:ln w="28575">
            <a:noFill/>
          </a:ln>
        </p:spPr>
        <p:txBody>
          <a:bodyPr wrap="square" rtlCol="0">
            <a:spAutoFit/>
          </a:bodyPr>
          <a:lstStyle/>
          <a:p>
            <a:r>
              <a:rPr lang="en-GB" sz="1400" b="1" dirty="0"/>
              <a:t>I wasn’t there but I still care!</a:t>
            </a:r>
          </a:p>
          <a:p>
            <a:pPr>
              <a:lnSpc>
                <a:spcPct val="150000"/>
              </a:lnSpc>
            </a:pPr>
            <a:r>
              <a:rPr lang="en-GB" sz="1200" dirty="0"/>
              <a:t>Using the Chemistry AQA Text book from pages 194 -197 and the glossary on pages 271 -274 to help you answer the following;</a:t>
            </a:r>
          </a:p>
          <a:p>
            <a:pPr>
              <a:lnSpc>
                <a:spcPct val="150000"/>
              </a:lnSpc>
            </a:pPr>
            <a:r>
              <a:rPr lang="en-GB" sz="1200" dirty="0"/>
              <a:t>Name 5 gases (and their chemical formula) that scientists think were found in Earths early atmosphere ……………………………………………………………………………………………………………………………………………………………………………………………………………………………………………………………………………………………………………………</a:t>
            </a:r>
          </a:p>
          <a:p>
            <a:pPr>
              <a:lnSpc>
                <a:spcPct val="150000"/>
              </a:lnSpc>
            </a:pPr>
            <a:r>
              <a:rPr lang="en-GB" sz="1200" dirty="0"/>
              <a:t>State how the Earth’s early atmosphere was formed during the first billion years of existence ………………………………………………………………………………………………………………………………………………………… …………………………………………………………………………………………………………………………………………………………………………………………………………………………………………………………………………………………………………………… …………………………………………………………………………………………………………………………………………………………</a:t>
            </a:r>
          </a:p>
          <a:p>
            <a:pPr>
              <a:lnSpc>
                <a:spcPct val="150000"/>
              </a:lnSpc>
            </a:pPr>
            <a:r>
              <a:rPr lang="en-GB" sz="1200" dirty="0"/>
              <a:t>What are the gases and percentage proportions in our atmosphere today? ……………………………………………………………………………………………………………………………………………………………………………………………………………………………………………………………………………………………………………………</a:t>
            </a:r>
          </a:p>
          <a:p>
            <a:pPr>
              <a:lnSpc>
                <a:spcPct val="150000"/>
              </a:lnSpc>
            </a:pPr>
            <a:r>
              <a:rPr lang="en-GB" sz="1200" dirty="0"/>
              <a:t>Explain the origins of nitrogen gas and suggest why its percentage is still high in our atmosphere ……………………………………………………………………………………………………………………………………………………………………………………………………………………………………………………………………………………………………………………</a:t>
            </a:r>
          </a:p>
          <a:p>
            <a:pPr>
              <a:lnSpc>
                <a:spcPct val="150000"/>
              </a:lnSpc>
            </a:pPr>
            <a:r>
              <a:rPr lang="en-GB" sz="1200" dirty="0"/>
              <a:t>Explain how the levels of carbon dioxide have fallen over the last 5 billion years</a:t>
            </a:r>
          </a:p>
          <a:p>
            <a:pPr>
              <a:lnSpc>
                <a:spcPct val="150000"/>
              </a:lnSpc>
            </a:pPr>
            <a:r>
              <a:rPr lang="en-GB" sz="1200" dirty="0"/>
              <a:t>…………………………………………………………………………………………………………………………………………………………………………………………………………………………………………………………………………………………………………………… …………………………………………………………………………………………………………………………………………………………</a:t>
            </a:r>
          </a:p>
          <a:p>
            <a:pPr>
              <a:lnSpc>
                <a:spcPct val="150000"/>
              </a:lnSpc>
            </a:pPr>
            <a:r>
              <a:rPr lang="en-GB" sz="1200" dirty="0"/>
              <a:t>Explain with a chemical equation why oxygen levels have increased in our atmosphere</a:t>
            </a:r>
          </a:p>
          <a:p>
            <a:pPr>
              <a:lnSpc>
                <a:spcPct val="150000"/>
              </a:lnSpc>
            </a:pPr>
            <a:r>
              <a:rPr lang="en-GB" sz="1200" dirty="0"/>
              <a:t>…………………………………………………………………………………………………………………………………………………………………………………………………………………………………………………………………………………………………………………… ……………………………………………………………………………………………………………………………………………………………………………………………………………………………………………………………………………………………………………………</a:t>
            </a:r>
          </a:p>
        </p:txBody>
      </p:sp>
    </p:spTree>
    <p:extLst>
      <p:ext uri="{BB962C8B-B14F-4D97-AF65-F5344CB8AC3E}">
        <p14:creationId xmlns:p14="http://schemas.microsoft.com/office/powerpoint/2010/main" val="3730981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base" latinLnBrk="0" hangingPunct="1">
                        <a:lnSpc>
                          <a:spcPct val="15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The greenhouse effect</a:t>
                      </a:r>
                      <a:endParaRPr lang="en-GB" sz="1350" b="1" i="0" kern="1200" dirty="0">
                        <a:solidFill>
                          <a:schemeClr val="lt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Without </a:t>
                      </a:r>
                      <a:r>
                        <a:rPr lang="en-GB" sz="1200" b="0" i="1" kern="1200" dirty="0">
                          <a:solidFill>
                            <a:schemeClr val="tx1"/>
                          </a:solidFill>
                          <a:effectLst/>
                          <a:latin typeface="+mn-lt"/>
                          <a:ea typeface="+mn-ea"/>
                          <a:cs typeface="+mn-cs"/>
                        </a:rPr>
                        <a:t>greenhouse gases</a:t>
                      </a:r>
                      <a:r>
                        <a:rPr lang="en-GB" sz="1200" b="0" i="0" kern="1200" dirty="0">
                          <a:solidFill>
                            <a:schemeClr val="tx1"/>
                          </a:solidFill>
                          <a:effectLst/>
                          <a:latin typeface="+mn-lt"/>
                          <a:ea typeface="+mn-ea"/>
                          <a:cs typeface="+mn-cs"/>
                        </a:rPr>
                        <a:t> in its </a:t>
                      </a:r>
                      <a:r>
                        <a:rPr lang="en-GB" sz="1200" b="0" i="1" kern="1200" dirty="0">
                          <a:solidFill>
                            <a:schemeClr val="tx1"/>
                          </a:solidFill>
                          <a:effectLst/>
                          <a:latin typeface="+mn-lt"/>
                          <a:ea typeface="+mn-ea"/>
                          <a:cs typeface="+mn-cs"/>
                        </a:rPr>
                        <a:t>atmosphere</a:t>
                      </a:r>
                      <a:r>
                        <a:rPr lang="en-GB" sz="1200" b="0" i="0" kern="1200" dirty="0">
                          <a:solidFill>
                            <a:schemeClr val="tx1"/>
                          </a:solidFill>
                          <a:effectLst/>
                          <a:latin typeface="+mn-lt"/>
                          <a:ea typeface="+mn-ea"/>
                          <a:cs typeface="+mn-cs"/>
                        </a:rPr>
                        <a:t>, the Earth would be about 18°C colder on average than it is now. That would make it too cold to support life as we know it.</a:t>
                      </a:r>
                    </a:p>
                    <a:p>
                      <a:pPr fontAlgn="base">
                        <a:lnSpc>
                          <a:spcPct val="150000"/>
                        </a:lnSpc>
                      </a:pPr>
                      <a:r>
                        <a:rPr lang="en-GB" sz="1200" b="0" i="0" kern="1200" dirty="0">
                          <a:solidFill>
                            <a:schemeClr val="tx1"/>
                          </a:solidFill>
                          <a:effectLst/>
                          <a:latin typeface="+mn-lt"/>
                          <a:ea typeface="+mn-ea"/>
                          <a:cs typeface="+mn-cs"/>
                        </a:rPr>
                        <a:t>Greenhouse gases present in the atmosphere include: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water </a:t>
                      </a:r>
                      <a:r>
                        <a:rPr lang="en-GB" sz="1200" b="0" i="1" kern="1200" dirty="0">
                          <a:solidFill>
                            <a:schemeClr val="tx1"/>
                          </a:solidFill>
                          <a:effectLst/>
                          <a:latin typeface="+mn-lt"/>
                          <a:ea typeface="+mn-ea"/>
                          <a:cs typeface="+mn-cs"/>
                        </a:rPr>
                        <a:t>vapour</a:t>
                      </a:r>
                      <a:endParaRPr lang="en-GB"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carbon dioxide</a:t>
                      </a:r>
                      <a:endParaRPr lang="en-GB"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methane</a:t>
                      </a: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These greenhouse gases:  Absorb heat radiated from the Earth then release </a:t>
                      </a:r>
                      <a:r>
                        <a:rPr lang="en-GB" sz="1200" b="0" i="1" kern="1200" dirty="0">
                          <a:solidFill>
                            <a:schemeClr val="tx1"/>
                          </a:solidFill>
                          <a:effectLst/>
                          <a:latin typeface="+mn-lt"/>
                          <a:ea typeface="+mn-ea"/>
                          <a:cs typeface="+mn-cs"/>
                        </a:rPr>
                        <a:t>energy</a:t>
                      </a:r>
                      <a:r>
                        <a:rPr lang="en-GB" sz="1200" b="0" i="0" kern="1200" dirty="0">
                          <a:solidFill>
                            <a:schemeClr val="tx1"/>
                          </a:solidFill>
                          <a:effectLst/>
                          <a:latin typeface="+mn-lt"/>
                          <a:ea typeface="+mn-ea"/>
                          <a:cs typeface="+mn-cs"/>
                        </a:rPr>
                        <a:t> in all directions, which keeps the Earth warm. The diagram gives more details about this process, called the </a:t>
                      </a:r>
                      <a:r>
                        <a:rPr lang="en-GB" sz="1200" b="0" i="1" kern="1200" dirty="0">
                          <a:solidFill>
                            <a:schemeClr val="tx1"/>
                          </a:solidFill>
                          <a:effectLst/>
                          <a:latin typeface="+mn-lt"/>
                          <a:ea typeface="+mn-ea"/>
                          <a:cs typeface="+mn-cs"/>
                        </a:rPr>
                        <a:t>greenhouse effect</a:t>
                      </a:r>
                      <a:r>
                        <a:rPr lang="en-GB" sz="1200" b="0" i="0" kern="1200" dirty="0">
                          <a:solidFill>
                            <a:schemeClr val="tx1"/>
                          </a:solidFill>
                          <a:effectLst/>
                          <a:latin typeface="+mn-lt"/>
                          <a:ea typeface="+mn-ea"/>
                          <a:cs typeface="+mn-cs"/>
                        </a:rPr>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b="0" dirty="0">
                          <a:solidFill>
                            <a:schemeClr val="tx1"/>
                          </a:solidFill>
                          <a:latin typeface="+mn-lt"/>
                        </a:rPr>
                        <a:t>1. electromagnetic radiation of both short &amp; long wavelength passes through the Earth's atmosphere</a:t>
                      </a:r>
                    </a:p>
                    <a:p>
                      <a:pPr>
                        <a:lnSpc>
                          <a:spcPct val="150000"/>
                        </a:lnSpc>
                      </a:pPr>
                      <a:r>
                        <a:rPr lang="en-GB" sz="1200" b="0" dirty="0">
                          <a:solidFill>
                            <a:schemeClr val="tx1"/>
                          </a:solidFill>
                          <a:latin typeface="+mn-lt"/>
                        </a:rPr>
                        <a:t>2. the Earth absorbs most of the radiation and warms up</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24</a:t>
            </a:fld>
            <a:endParaRPr lang="en-GB" dirty="0"/>
          </a:p>
        </p:txBody>
      </p:sp>
      <p:pic>
        <p:nvPicPr>
          <p:cNvPr id="5" name="Picture 4">
            <a:extLst>
              <a:ext uri="{FF2B5EF4-FFF2-40B4-BE49-F238E27FC236}">
                <a16:creationId xmlns:a16="http://schemas.microsoft.com/office/drawing/2014/main" id="{7D7FD4AD-D6CC-C958-DB98-2519C41B3874}"/>
              </a:ext>
            </a:extLst>
          </p:cNvPr>
          <p:cNvPicPr>
            <a:picLocks noChangeAspect="1"/>
          </p:cNvPicPr>
          <p:nvPr/>
        </p:nvPicPr>
        <p:blipFill>
          <a:blip r:embed="rId2">
            <a:duotone>
              <a:prstClr val="black"/>
              <a:schemeClr val="accent3">
                <a:tint val="45000"/>
                <a:satMod val="400000"/>
              </a:schemeClr>
            </a:duotone>
          </a:blip>
          <a:stretch>
            <a:fillRect/>
          </a:stretch>
        </p:blipFill>
        <p:spPr>
          <a:xfrm>
            <a:off x="930101" y="3289300"/>
            <a:ext cx="5418255" cy="4553902"/>
          </a:xfrm>
          <a:prstGeom prst="rect">
            <a:avLst/>
          </a:prstGeom>
        </p:spPr>
      </p:pic>
    </p:spTree>
    <p:extLst>
      <p:ext uri="{BB962C8B-B14F-4D97-AF65-F5344CB8AC3E}">
        <p14:creationId xmlns:p14="http://schemas.microsoft.com/office/powerpoint/2010/main" val="1060396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67039"/>
        </p:xfrm>
        <a:graphic>
          <a:graphicData uri="http://schemas.openxmlformats.org/drawingml/2006/table">
            <a:tbl>
              <a:tblPr firstRow="1" bandRow="1">
                <a:tableStyleId>{5C22544A-7EE6-4342-B048-85BDC9FD1C3A}</a:tableStyleId>
              </a:tblPr>
              <a:tblGrid>
                <a:gridCol w="355173">
                  <a:extLst>
                    <a:ext uri="{9D8B030D-6E8A-4147-A177-3AD203B41FA5}">
                      <a16:colId xmlns:a16="http://schemas.microsoft.com/office/drawing/2014/main" val="1728834577"/>
                    </a:ext>
                  </a:extLst>
                </a:gridCol>
                <a:gridCol w="5804997">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ct val="150000"/>
                        </a:lnSpc>
                      </a:pPr>
                      <a:r>
                        <a:rPr lang="en-GB" sz="1200" b="0" i="0" kern="1200" dirty="0">
                          <a:solidFill>
                            <a:schemeClr val="tx1"/>
                          </a:solidFill>
                          <a:effectLst/>
                          <a:latin typeface="+mn-lt"/>
                          <a:ea typeface="+mn-ea"/>
                          <a:cs typeface="+mn-cs"/>
                        </a:rPr>
                        <a:t>3. the Earth radiates energy as infrared radiation</a:t>
                      </a:r>
                    </a:p>
                    <a:p>
                      <a:pPr algn="l" fontAlgn="base">
                        <a:lnSpc>
                          <a:spcPct val="150000"/>
                        </a:lnSpc>
                      </a:pPr>
                      <a:r>
                        <a:rPr lang="en-GB" sz="1200" b="0" i="0" kern="1200" dirty="0">
                          <a:solidFill>
                            <a:schemeClr val="tx1"/>
                          </a:solidFill>
                          <a:effectLst/>
                          <a:latin typeface="+mn-lt"/>
                          <a:ea typeface="+mn-ea"/>
                          <a:cs typeface="+mn-cs"/>
                        </a:rPr>
                        <a:t>4. the short wavelength infrared radiation is not absorbed by greenhouse gases and goes into space</a:t>
                      </a:r>
                    </a:p>
                    <a:p>
                      <a:pPr algn="l" fontAlgn="base">
                        <a:lnSpc>
                          <a:spcPct val="150000"/>
                        </a:lnSpc>
                      </a:pPr>
                      <a:r>
                        <a:rPr lang="en-GB" sz="1200" b="0" i="0" kern="1200" dirty="0">
                          <a:solidFill>
                            <a:schemeClr val="tx1"/>
                          </a:solidFill>
                          <a:effectLst/>
                          <a:latin typeface="+mn-lt"/>
                          <a:ea typeface="+mn-ea"/>
                          <a:cs typeface="+mn-cs"/>
                        </a:rPr>
                        <a:t>5. some of the long wavelength infrared radiation is absorbed by greenhouse gases in the atmosphere and the lower atmosphere warms up</a:t>
                      </a:r>
                    </a:p>
                    <a:p>
                      <a:pPr algn="l" fontAlgn="base">
                        <a:lnSpc>
                          <a:spcPct val="150000"/>
                        </a:lnSpc>
                      </a:pPr>
                      <a:r>
                        <a:rPr lang="en-GB" sz="1200" b="0" i="0" kern="1200" dirty="0">
                          <a:solidFill>
                            <a:schemeClr val="tx1"/>
                          </a:solidFill>
                          <a:effectLst/>
                          <a:latin typeface="+mn-lt"/>
                          <a:ea typeface="+mn-ea"/>
                          <a:cs typeface="+mn-cs"/>
                        </a:rPr>
                        <a:t>6. The long wavelength radiation is re-radiated back to Earth</a:t>
                      </a:r>
                    </a:p>
                    <a:p>
                      <a:pPr algn="l" fontAlgn="base">
                        <a:lnSpc>
                          <a:spcPct val="150000"/>
                        </a:lnSpc>
                      </a:pPr>
                      <a:r>
                        <a:rPr lang="en-GB" sz="1200" b="0" i="0" kern="1200" dirty="0">
                          <a:solidFill>
                            <a:schemeClr val="tx1"/>
                          </a:solidFill>
                          <a:effectLst/>
                          <a:latin typeface="+mn-lt"/>
                          <a:ea typeface="+mn-ea"/>
                          <a:cs typeface="+mn-cs"/>
                        </a:rPr>
                        <a:t>7. The temperature of the Earth’s surface increases</a:t>
                      </a:r>
                    </a:p>
                    <a:p>
                      <a:pPr algn="ctr" fontAlgn="base">
                        <a:lnSpc>
                          <a:spcPct val="150000"/>
                        </a:lnSpc>
                      </a:pPr>
                      <a:r>
                        <a:rPr lang="en-GB" sz="1200" b="1" i="0" kern="1200" dirty="0">
                          <a:solidFill>
                            <a:schemeClr val="tx1"/>
                          </a:solidFill>
                          <a:effectLst/>
                          <a:latin typeface="+mn-lt"/>
                          <a:ea typeface="+mn-ea"/>
                          <a:cs typeface="+mn-cs"/>
                        </a:rPr>
                        <a:t>Human activities and the greenhouse effect</a:t>
                      </a:r>
                    </a:p>
                    <a:p>
                      <a:pPr fontAlgn="base">
                        <a:lnSpc>
                          <a:spcPct val="150000"/>
                        </a:lnSpc>
                      </a:pPr>
                      <a:r>
                        <a:rPr lang="en-GB" sz="1200" b="0" i="0" kern="1200" dirty="0">
                          <a:solidFill>
                            <a:schemeClr val="tx1"/>
                          </a:solidFill>
                          <a:effectLst/>
                          <a:latin typeface="+mn-lt"/>
                          <a:ea typeface="+mn-ea"/>
                          <a:cs typeface="+mn-cs"/>
                        </a:rPr>
                        <a:t>Human activities are increasing the amount of some greenhouse gases in the atmosphere. For example: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farming cattle releases </a:t>
                      </a:r>
                      <a:r>
                        <a:rPr lang="en-GB" sz="1200" b="0" i="1" kern="1200" dirty="0">
                          <a:solidFill>
                            <a:schemeClr val="tx1"/>
                          </a:solidFill>
                          <a:effectLst/>
                          <a:latin typeface="+mn-lt"/>
                          <a:ea typeface="+mn-ea"/>
                          <a:cs typeface="+mn-cs"/>
                        </a:rPr>
                        <a:t>methane</a:t>
                      </a:r>
                      <a:endParaRPr lang="en-GB"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farming rice in </a:t>
                      </a:r>
                      <a:r>
                        <a:rPr lang="en-GB" sz="1200" b="0" i="1" kern="1200" dirty="0">
                          <a:solidFill>
                            <a:schemeClr val="tx1"/>
                          </a:solidFill>
                          <a:effectLst/>
                          <a:latin typeface="+mn-lt"/>
                          <a:ea typeface="+mn-ea"/>
                          <a:cs typeface="+mn-cs"/>
                        </a:rPr>
                        <a:t>paddy fields</a:t>
                      </a:r>
                      <a:r>
                        <a:rPr lang="en-GB" sz="1200" b="0" i="0" kern="1200" dirty="0">
                          <a:solidFill>
                            <a:schemeClr val="tx1"/>
                          </a:solidFill>
                          <a:effectLst/>
                          <a:latin typeface="+mn-lt"/>
                          <a:ea typeface="+mn-ea"/>
                          <a:cs typeface="+mn-cs"/>
                        </a:rPr>
                        <a:t> releases methane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burning </a:t>
                      </a:r>
                      <a:r>
                        <a:rPr lang="en-GB" sz="1200" b="0" i="1" kern="1200" dirty="0">
                          <a:solidFill>
                            <a:schemeClr val="tx1"/>
                          </a:solidFill>
                          <a:effectLst/>
                          <a:latin typeface="+mn-lt"/>
                          <a:ea typeface="+mn-ea"/>
                          <a:cs typeface="+mn-cs"/>
                        </a:rPr>
                        <a:t>fossil fuels</a:t>
                      </a:r>
                      <a:r>
                        <a:rPr lang="en-GB" sz="1200" b="0" i="0" kern="1200" dirty="0">
                          <a:solidFill>
                            <a:schemeClr val="tx1"/>
                          </a:solidFill>
                          <a:effectLst/>
                          <a:latin typeface="+mn-lt"/>
                          <a:ea typeface="+mn-ea"/>
                          <a:cs typeface="+mn-cs"/>
                        </a:rPr>
                        <a:t> in vehicles and </a:t>
                      </a:r>
                      <a:r>
                        <a:rPr lang="en-GB" sz="1200" b="0" i="1" kern="1200" dirty="0">
                          <a:solidFill>
                            <a:schemeClr val="tx1"/>
                          </a:solidFill>
                          <a:effectLst/>
                          <a:latin typeface="+mn-lt"/>
                          <a:ea typeface="+mn-ea"/>
                          <a:cs typeface="+mn-cs"/>
                        </a:rPr>
                        <a:t>power stations</a:t>
                      </a:r>
                      <a:r>
                        <a:rPr lang="en-GB" sz="1200" b="0" i="0" kern="1200" dirty="0">
                          <a:solidFill>
                            <a:schemeClr val="tx1"/>
                          </a:solidFill>
                          <a:effectLst/>
                          <a:latin typeface="+mn-lt"/>
                          <a:ea typeface="+mn-ea"/>
                          <a:cs typeface="+mn-cs"/>
                        </a:rPr>
                        <a:t> releases carbon dioxide</a:t>
                      </a: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deforestation</a:t>
                      </a:r>
                      <a:r>
                        <a:rPr lang="en-GB" sz="1200" b="0" i="0" kern="1200" dirty="0">
                          <a:solidFill>
                            <a:schemeClr val="tx1"/>
                          </a:solidFill>
                          <a:effectLst/>
                          <a:latin typeface="+mn-lt"/>
                          <a:ea typeface="+mn-ea"/>
                          <a:cs typeface="+mn-cs"/>
                        </a:rPr>
                        <a:t> releases carbon dioxide and reduces the absorption of carbon dioxide through </a:t>
                      </a:r>
                      <a:r>
                        <a:rPr lang="en-GB" sz="1200" b="0" i="1" kern="1200" dirty="0">
                          <a:solidFill>
                            <a:schemeClr val="tx1"/>
                          </a:solidFill>
                          <a:effectLst/>
                          <a:latin typeface="+mn-lt"/>
                          <a:ea typeface="+mn-ea"/>
                          <a:cs typeface="+mn-cs"/>
                        </a:rPr>
                        <a:t>photosynthesis</a:t>
                      </a:r>
                      <a:endParaRPr lang="en-GB" sz="1200" b="0" i="0" kern="1200" dirty="0">
                        <a:solidFill>
                          <a:schemeClr val="tx1"/>
                        </a:solidFill>
                        <a:effectLst/>
                        <a:latin typeface="+mn-lt"/>
                        <a:ea typeface="+mn-ea"/>
                        <a:cs typeface="+mn-cs"/>
                      </a:endParaRPr>
                    </a:p>
                    <a:p>
                      <a:pPr marL="45720" indent="0" algn="ctr">
                        <a:lnSpc>
                          <a:spcPct val="150000"/>
                        </a:lnSpc>
                        <a:buClr>
                          <a:srgbClr val="DBF5F9"/>
                        </a:buClr>
                        <a:buFont typeface="Wingdings" charset="2"/>
                        <a:buNone/>
                      </a:pPr>
                      <a:r>
                        <a:rPr lang="en-GB" sz="1200" b="1" dirty="0">
                          <a:solidFill>
                            <a:schemeClr val="tx1"/>
                          </a:solidFill>
                          <a:latin typeface="+mn-lt"/>
                          <a:cs typeface="Arial"/>
                        </a:rPr>
                        <a:t>Are humans causing climate change?</a:t>
                      </a:r>
                    </a:p>
                    <a:p>
                      <a:pPr marL="45720" indent="0" algn="l">
                        <a:lnSpc>
                          <a:spcPct val="150000"/>
                        </a:lnSpc>
                        <a:buClr>
                          <a:srgbClr val="DBF5F9"/>
                        </a:buClr>
                        <a:buFont typeface="Wingdings" charset="2"/>
                        <a:buNone/>
                      </a:pPr>
                      <a:r>
                        <a:rPr lang="en-GB" sz="1200" b="0" dirty="0">
                          <a:solidFill>
                            <a:schemeClr val="tx1"/>
                          </a:solidFill>
                          <a:latin typeface="+mn-lt"/>
                          <a:cs typeface="Arial"/>
                        </a:rPr>
                        <a:t>Not everyone in the world agrees that humans are causing global warming  by causing the release of greenhouse gases into the atmosphere. Some people believe that the current and ongoing rise in global temperatures is being caused by natural factors and cycles of climate change. However, the vast majority of scientists do believe that humans are responsible for the increase in greenhouse gases and therefore global warming. This is because the majority of evidence is peer-reviewed and  supports the theory that human activities are causing an increase in greenhouse gases and this is causing global warming. </a:t>
                      </a:r>
                    </a:p>
                    <a:p>
                      <a:pPr marL="45720" indent="0" algn="l">
                        <a:lnSpc>
                          <a:spcPct val="150000"/>
                        </a:lnSpc>
                        <a:buClr>
                          <a:srgbClr val="DBF5F9"/>
                        </a:buClr>
                        <a:buFont typeface="Wingdings" charset="2"/>
                        <a:buNone/>
                      </a:pPr>
                      <a:r>
                        <a:rPr lang="en-GB" sz="1200" b="0" dirty="0">
                          <a:solidFill>
                            <a:schemeClr val="tx1"/>
                          </a:solidFill>
                          <a:latin typeface="+mn-lt"/>
                          <a:cs typeface="Arial"/>
                        </a:rPr>
                        <a:t>However, climate science is complicated and it is difficult to predict and explain what will happen to global temperatures in the future, so scientists cannot be certain about global warming. </a:t>
                      </a:r>
                    </a:p>
                    <a:p>
                      <a:pPr marL="45720" indent="0" algn="l">
                        <a:lnSpc>
                          <a:spcPct val="150000"/>
                        </a:lnSpc>
                        <a:buClr>
                          <a:srgbClr val="DBF5F9"/>
                        </a:buClr>
                        <a:buFont typeface="Wingdings" charset="2"/>
                        <a:buNone/>
                      </a:pPr>
                      <a:r>
                        <a:rPr lang="en-GB" sz="1200" b="0" dirty="0">
                          <a:solidFill>
                            <a:schemeClr val="tx1"/>
                          </a:solidFill>
                          <a:latin typeface="+mn-lt"/>
                          <a:cs typeface="Arial"/>
                        </a:rPr>
                        <a:t>The media (</a:t>
                      </a:r>
                      <a:r>
                        <a:rPr lang="en-GB" sz="1200" b="0" dirty="0" err="1">
                          <a:solidFill>
                            <a:schemeClr val="tx1"/>
                          </a:solidFill>
                          <a:latin typeface="+mn-lt"/>
                          <a:cs typeface="Arial"/>
                        </a:rPr>
                        <a:t>eg</a:t>
                      </a:r>
                      <a:r>
                        <a:rPr lang="en-GB" sz="1200" b="0" dirty="0">
                          <a:solidFill>
                            <a:schemeClr val="tx1"/>
                          </a:solidFill>
                          <a:latin typeface="+mn-lt"/>
                          <a:cs typeface="Arial"/>
                        </a:rPr>
                        <a:t> websites, TV news, newspapers) may sometimes present opinions and articles which are simplified, inaccurate, based on only some of the evidence or biased. It is important for new evidence to be shared with as many people as possible, so that other scientists can check the results and interpretation, and repeat experiments for themselves.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25</a:t>
            </a:fld>
            <a:endParaRPr lang="en-GB" dirty="0"/>
          </a:p>
        </p:txBody>
      </p:sp>
    </p:spTree>
    <p:extLst>
      <p:ext uri="{BB962C8B-B14F-4D97-AF65-F5344CB8AC3E}">
        <p14:creationId xmlns:p14="http://schemas.microsoft.com/office/powerpoint/2010/main" val="3057461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When evaluating the quality of evidence on an issue like global warming, you should consider: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who did the research and whether they are trustworthy, skilled and experienced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who funded the research, because that might cause some bias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what methods were used to collect and analyse the data, because that might cause uncertainties in the evidence base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which organisation is reporting or publishing the evidence</a:t>
                      </a: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marL="0" indent="0" algn="ctr" fontAlgn="base">
                        <a:lnSpc>
                          <a:spcPct val="150000"/>
                        </a:lnSpc>
                        <a:buFont typeface="Arial" panose="020B0604020202020204" pitchFamily="34" charset="0"/>
                        <a:buNone/>
                      </a:pPr>
                      <a:r>
                        <a:rPr lang="en-GB" sz="1200" b="1" i="0" kern="1200" dirty="0">
                          <a:solidFill>
                            <a:schemeClr val="tx1"/>
                          </a:solidFill>
                          <a:effectLst/>
                          <a:latin typeface="+mn-lt"/>
                          <a:ea typeface="+mn-ea"/>
                          <a:cs typeface="+mn-cs"/>
                        </a:rPr>
                        <a:t>Global climate change</a:t>
                      </a:r>
                    </a:p>
                    <a:p>
                      <a:pPr marL="0" indent="0" fontAlgn="base">
                        <a:lnSpc>
                          <a:spcPct val="150000"/>
                        </a:lnSpc>
                        <a:buFont typeface="Arial" panose="020B0604020202020204" pitchFamily="34" charset="0"/>
                        <a:buNone/>
                      </a:pPr>
                      <a:r>
                        <a:rPr lang="en-GB" sz="1200" b="1" i="0" kern="1200" dirty="0">
                          <a:solidFill>
                            <a:schemeClr val="tx1"/>
                          </a:solidFill>
                          <a:effectLst/>
                          <a:latin typeface="+mn-lt"/>
                          <a:ea typeface="+mn-ea"/>
                          <a:cs typeface="+mn-cs"/>
                        </a:rPr>
                        <a:t>Climate versus weather</a:t>
                      </a:r>
                    </a:p>
                    <a:p>
                      <a:pPr marL="0" indent="0"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Climate  is different from weather  because </a:t>
                      </a:r>
                      <a:r>
                        <a:rPr lang="en-GB" sz="1200" b="0" i="0" u="sng" kern="1200" dirty="0">
                          <a:solidFill>
                            <a:schemeClr val="tx1"/>
                          </a:solidFill>
                          <a:effectLst/>
                          <a:latin typeface="+mn-lt"/>
                          <a:ea typeface="+mn-ea"/>
                          <a:cs typeface="+mn-cs"/>
                        </a:rPr>
                        <a:t>climate refers to the average temperature and cycles of weather over long periods of time </a:t>
                      </a:r>
                      <a:r>
                        <a:rPr lang="en-GB" sz="1200" b="0" i="0" kern="1200" dirty="0">
                          <a:solidFill>
                            <a:schemeClr val="tx1"/>
                          </a:solidFill>
                          <a:effectLst/>
                          <a:latin typeface="+mn-lt"/>
                          <a:ea typeface="+mn-ea"/>
                          <a:cs typeface="+mn-cs"/>
                        </a:rPr>
                        <a:t>- decades at least. You might talk about the weather being windy last week, or hotter last year than the year before. But unless you compare data for many years you cannot make a judgment about whether the climate is changing.</a:t>
                      </a:r>
                    </a:p>
                    <a:p>
                      <a:pPr marL="0" indent="0" fontAlgn="base">
                        <a:lnSpc>
                          <a:spcPct val="150000"/>
                        </a:lnSpc>
                        <a:buFont typeface="Arial" panose="020B0604020202020204" pitchFamily="34" charset="0"/>
                        <a:buNone/>
                      </a:pPr>
                      <a:r>
                        <a:rPr lang="en-GB" sz="1200" b="1" i="0" kern="1200" dirty="0">
                          <a:solidFill>
                            <a:schemeClr val="tx1"/>
                          </a:solidFill>
                          <a:effectLst/>
                          <a:latin typeface="+mn-lt"/>
                          <a:ea typeface="+mn-ea"/>
                          <a:cs typeface="+mn-cs"/>
                        </a:rPr>
                        <a:t>Climate change</a:t>
                      </a:r>
                    </a:p>
                    <a:p>
                      <a:pPr marL="0" indent="0"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The Earth’s climate has been constantly changing since the Earth was formed 4.6 billion years ago. This includes several ice ages and periods of much warmer global temperatures. Until 200 years ago, these changes were all caused by natural changes such as volcanic eruptions  and changes in the energy that reaches the Earth from the Sun.</a:t>
                      </a:r>
                    </a:p>
                    <a:p>
                      <a:pPr marL="0" indent="0" fontAlgn="base">
                        <a:lnSpc>
                          <a:spcPct val="150000"/>
                        </a:lnSpc>
                        <a:buFont typeface="Arial" panose="020B0604020202020204" pitchFamily="34" charset="0"/>
                        <a:buNone/>
                      </a:pPr>
                      <a:r>
                        <a:rPr lang="en-GB" sz="1200" b="1" i="0" kern="1200" dirty="0">
                          <a:solidFill>
                            <a:schemeClr val="tx1"/>
                          </a:solidFill>
                          <a:effectLst/>
                          <a:latin typeface="+mn-lt"/>
                          <a:ea typeface="+mn-ea"/>
                          <a:cs typeface="+mn-cs"/>
                        </a:rPr>
                        <a:t>Global warming</a:t>
                      </a:r>
                    </a:p>
                    <a:p>
                      <a:pPr marL="0" indent="0"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Global warming  is not the same as climate change. . </a:t>
                      </a:r>
                      <a:r>
                        <a:rPr lang="en-GB" sz="1200" b="0" i="0" u="sng" kern="1200" dirty="0">
                          <a:solidFill>
                            <a:schemeClr val="tx1"/>
                          </a:solidFill>
                          <a:effectLst/>
                          <a:latin typeface="+mn-lt"/>
                          <a:ea typeface="+mn-ea"/>
                          <a:cs typeface="+mn-cs"/>
                        </a:rPr>
                        <a:t>Global warming is usually used to describe the warming of the climate in the past 200 years</a:t>
                      </a:r>
                      <a:r>
                        <a:rPr lang="en-GB" sz="1200" b="0" i="0" kern="1200" dirty="0">
                          <a:solidFill>
                            <a:schemeClr val="tx1"/>
                          </a:solidFill>
                          <a:effectLst/>
                          <a:latin typeface="+mn-lt"/>
                          <a:ea typeface="+mn-ea"/>
                          <a:cs typeface="+mn-cs"/>
                        </a:rPr>
                        <a:t>, which the vast majority of scientists are almost certain has been caused by human activities.</a:t>
                      </a: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26</a:t>
            </a:fld>
            <a:endParaRPr lang="en-GB" dirty="0"/>
          </a:p>
        </p:txBody>
      </p:sp>
    </p:spTree>
    <p:extLst>
      <p:ext uri="{BB962C8B-B14F-4D97-AF65-F5344CB8AC3E}">
        <p14:creationId xmlns:p14="http://schemas.microsoft.com/office/powerpoint/2010/main" val="3810635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b="1" dirty="0">
                          <a:solidFill>
                            <a:schemeClr val="tx1"/>
                          </a:solidFill>
                        </a:rPr>
                        <a:t>The correlation between carbon dioxide and global warming</a:t>
                      </a:r>
                    </a:p>
                    <a:p>
                      <a:pPr>
                        <a:lnSpc>
                          <a:spcPct val="150000"/>
                        </a:lnSpc>
                      </a:pPr>
                      <a:r>
                        <a:rPr lang="en-GB" sz="1200" b="0" dirty="0">
                          <a:solidFill>
                            <a:schemeClr val="tx1"/>
                          </a:solidFill>
                        </a:rPr>
                        <a:t>One of the commonly used pieces of evidence that humans are causing global warming is that there is a strong correlation  between the increase in global carbon dioxide levels caused by human activities and the increase in global temperatures over the same timescale. Compare the following graph to the one above.</a:t>
                      </a: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27</a:t>
            </a:fld>
            <a:endParaRPr lang="en-GB" dirty="0"/>
          </a:p>
        </p:txBody>
      </p:sp>
      <p:pic>
        <p:nvPicPr>
          <p:cNvPr id="6" name="Picture 5">
            <a:extLst>
              <a:ext uri="{FF2B5EF4-FFF2-40B4-BE49-F238E27FC236}">
                <a16:creationId xmlns:a16="http://schemas.microsoft.com/office/drawing/2014/main" id="{68E6BB09-23DD-07A5-246B-70C5B4A7EF4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76187" y="521207"/>
            <a:ext cx="3705626" cy="2849823"/>
          </a:xfrm>
          <a:prstGeom prst="rect">
            <a:avLst/>
          </a:prstGeom>
        </p:spPr>
      </p:pic>
      <p:pic>
        <p:nvPicPr>
          <p:cNvPr id="8" name="Picture 7">
            <a:extLst>
              <a:ext uri="{FF2B5EF4-FFF2-40B4-BE49-F238E27FC236}">
                <a16:creationId xmlns:a16="http://schemas.microsoft.com/office/drawing/2014/main" id="{105AFF77-38FF-7A0F-C27B-8B4D0F325A7C}"/>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85011" y="5001768"/>
            <a:ext cx="3729977" cy="3076704"/>
          </a:xfrm>
          <a:prstGeom prst="rect">
            <a:avLst/>
          </a:prstGeom>
        </p:spPr>
      </p:pic>
    </p:spTree>
    <p:extLst>
      <p:ext uri="{BB962C8B-B14F-4D97-AF65-F5344CB8AC3E}">
        <p14:creationId xmlns:p14="http://schemas.microsoft.com/office/powerpoint/2010/main" val="4265861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base">
                        <a:lnSpc>
                          <a:spcPct val="150000"/>
                        </a:lnSpc>
                        <a:buFont typeface="Arial" panose="020B0604020202020204" pitchFamily="34" charset="0"/>
                        <a:buNone/>
                      </a:pPr>
                      <a:r>
                        <a:rPr lang="en-GB" sz="1200" b="1" i="0" kern="1200" dirty="0">
                          <a:solidFill>
                            <a:schemeClr val="tx1"/>
                          </a:solidFill>
                          <a:effectLst/>
                          <a:latin typeface="+mn-lt"/>
                          <a:ea typeface="+mn-ea"/>
                          <a:cs typeface="+mn-cs"/>
                        </a:rPr>
                        <a:t>The effects of global warming</a:t>
                      </a:r>
                    </a:p>
                    <a:p>
                      <a:pPr marL="0" indent="0" algn="l"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The effects of global warming include:</a:t>
                      </a:r>
                    </a:p>
                    <a:p>
                      <a:pPr marL="171450" indent="-171450" algn="l"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Glaciers  and polar ice melting </a:t>
                      </a:r>
                    </a:p>
                    <a:p>
                      <a:pPr marL="171450" indent="-171450" algn="l"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sea levels rising</a:t>
                      </a:r>
                    </a:p>
                    <a:p>
                      <a:pPr marL="171450" indent="-171450" algn="l"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patterns of rainfall changing, producing floods or droughts</a:t>
                      </a:r>
                    </a:p>
                    <a:p>
                      <a:pPr marL="171450" indent="-171450" algn="l"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Habitats changing</a:t>
                      </a:r>
                    </a:p>
                    <a:p>
                      <a:pPr marL="0" indent="0" algn="l"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We are already experiencing some of these effects. The consequences of global warming will affect billions of people, all around the world.</a:t>
                      </a: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28</a:t>
            </a:fld>
            <a:endParaRPr lang="en-GB" dirty="0"/>
          </a:p>
        </p:txBody>
      </p:sp>
      <p:pic>
        <p:nvPicPr>
          <p:cNvPr id="6" name="Picture 5">
            <a:extLst>
              <a:ext uri="{FF2B5EF4-FFF2-40B4-BE49-F238E27FC236}">
                <a16:creationId xmlns:a16="http://schemas.microsoft.com/office/drawing/2014/main" id="{4D600FA9-B36D-1736-43C4-C29983F1D1E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06424" y="3039880"/>
            <a:ext cx="5216258" cy="3690104"/>
          </a:xfrm>
          <a:prstGeom prst="rect">
            <a:avLst/>
          </a:prstGeom>
        </p:spPr>
      </p:pic>
    </p:spTree>
    <p:extLst>
      <p:ext uri="{BB962C8B-B14F-4D97-AF65-F5344CB8AC3E}">
        <p14:creationId xmlns:p14="http://schemas.microsoft.com/office/powerpoint/2010/main" val="2141552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Greenhouse Gases &amp; Climate change</a:t>
            </a:r>
          </a:p>
          <a:p>
            <a:pPr>
              <a:lnSpc>
                <a:spcPct val="150000"/>
              </a:lnSpc>
            </a:pPr>
            <a:r>
              <a:rPr lang="en-GB" sz="1200" dirty="0">
                <a:solidFill>
                  <a:schemeClr val="tx1"/>
                </a:solidFill>
              </a:rPr>
              <a:t>1. Name three greenhouse gases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a:t>
            </a:r>
            <a:r>
              <a:rPr lang="en-GB" sz="1200" b="0" i="0" dirty="0">
                <a:solidFill>
                  <a:srgbClr val="231F20"/>
                </a:solidFill>
                <a:effectLst/>
                <a:latin typeface="ReithSans"/>
              </a:rPr>
              <a:t>Suggest two reasons why climate change leads to rising sea levels.</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3. </a:t>
            </a:r>
            <a:r>
              <a:rPr lang="en-GB" sz="1200" b="0" i="0" dirty="0">
                <a:solidFill>
                  <a:srgbClr val="231F20"/>
                </a:solidFill>
                <a:effectLst/>
                <a:latin typeface="ReithSans"/>
              </a:rPr>
              <a:t>Which gas is produced during incomplete combustion of a hydrocarbon fuel? </a:t>
            </a:r>
            <a:r>
              <a:rPr lang="en-GB" sz="1200" dirty="0">
                <a:solidFill>
                  <a:schemeClr val="tx1"/>
                </a:solidFill>
              </a:rPr>
              <a:t>.………………………………………………………………………………………………………………………………………………………………</a:t>
            </a:r>
          </a:p>
          <a:p>
            <a:pPr>
              <a:lnSpc>
                <a:spcPct val="150000"/>
              </a:lnSpc>
            </a:pPr>
            <a:r>
              <a:rPr lang="en-GB" sz="1200" dirty="0">
                <a:solidFill>
                  <a:schemeClr val="tx1"/>
                </a:solidFill>
              </a:rPr>
              <a:t>4. </a:t>
            </a:r>
            <a:r>
              <a:rPr lang="en-GB" sz="1200" b="0" i="0" dirty="0">
                <a:solidFill>
                  <a:srgbClr val="231F20"/>
                </a:solidFill>
                <a:effectLst/>
                <a:latin typeface="ReithSans"/>
              </a:rPr>
              <a:t>What is the name of the atmospheric process which keeps the Earth warm by absorbing radiation from the Sun?</a:t>
            </a:r>
          </a:p>
          <a:p>
            <a:pPr>
              <a:lnSpc>
                <a:spcPct val="150000"/>
              </a:lnSpc>
            </a:pPr>
            <a:r>
              <a:rPr lang="en-GB" sz="1200" dirty="0">
                <a:solidFill>
                  <a:schemeClr val="tx1"/>
                </a:solidFill>
              </a:rPr>
              <a:t>…………………………………………………………………………………………………………………………………………………………………</a:t>
            </a:r>
          </a:p>
          <a:p>
            <a:pPr>
              <a:lnSpc>
                <a:spcPct val="150000"/>
              </a:lnSpc>
            </a:pPr>
            <a:r>
              <a:rPr lang="en-GB" sz="1200" dirty="0">
                <a:solidFill>
                  <a:schemeClr val="tx1"/>
                </a:solidFill>
              </a:rPr>
              <a:t>5. </a:t>
            </a:r>
            <a:r>
              <a:rPr lang="en-GB" sz="1200" b="0" i="0" dirty="0">
                <a:solidFill>
                  <a:srgbClr val="231F20"/>
                </a:solidFill>
                <a:effectLst/>
                <a:latin typeface="ReithSans"/>
              </a:rPr>
              <a:t>Suggest 2 causes of global warming</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a:t>
            </a:r>
            <a:r>
              <a:rPr lang="en-GB" sz="1200" b="0" i="0" dirty="0">
                <a:solidFill>
                  <a:srgbClr val="231F20"/>
                </a:solidFill>
                <a:effectLst/>
                <a:latin typeface="ReithSans"/>
              </a:rPr>
              <a:t>What do the vast majority of scientists believe about global warming?? </a:t>
            </a:r>
            <a:r>
              <a:rPr lang="en-GB" sz="1200" dirty="0">
                <a:solidFill>
                  <a:schemeClr val="tx1"/>
                </a:solidFill>
              </a:rPr>
              <a:t>………………………………………………………………………………………………………………………………………………………...........</a:t>
            </a:r>
          </a:p>
          <a:p>
            <a:pPr>
              <a:lnSpc>
                <a:spcPct val="150000"/>
              </a:lnSpc>
            </a:pPr>
            <a:r>
              <a:rPr lang="en-GB" sz="1200" dirty="0">
                <a:solidFill>
                  <a:schemeClr val="tx1"/>
                </a:solidFill>
              </a:rPr>
              <a:t>7. </a:t>
            </a:r>
            <a:r>
              <a:rPr lang="en-GB" sz="1200" b="0" i="0" dirty="0">
                <a:solidFill>
                  <a:srgbClr val="231F20"/>
                </a:solidFill>
                <a:effectLst/>
                <a:latin typeface="ReithSans"/>
              </a:rPr>
              <a:t>Suggest 2 effects of global warming</a:t>
            </a:r>
          </a:p>
          <a:p>
            <a:pPr>
              <a:lnSpc>
                <a:spcPct val="150000"/>
              </a:lnSpc>
            </a:pPr>
            <a:r>
              <a:rPr lang="en-GB" sz="1200" dirty="0">
                <a:solidFill>
                  <a:schemeClr val="tx1"/>
                </a:solidFill>
              </a:rPr>
              <a:t>……………………………………………………………………………………………………………………………………………………………………………………………………………………………………………………………………………………………………………………………………</a:t>
            </a:r>
          </a:p>
          <a:p>
            <a:pPr>
              <a:lnSpc>
                <a:spcPct val="150000"/>
              </a:lnSpc>
            </a:pPr>
            <a:r>
              <a:rPr lang="en-GB" sz="1200" dirty="0">
                <a:solidFill>
                  <a:schemeClr val="tx1"/>
                </a:solidFill>
              </a:rPr>
              <a:t>8. </a:t>
            </a:r>
            <a:r>
              <a:rPr lang="en-GB" sz="1200" b="0" i="0" dirty="0">
                <a:solidFill>
                  <a:srgbClr val="231F20"/>
                </a:solidFill>
                <a:effectLst/>
                <a:latin typeface="ReithSans"/>
              </a:rPr>
              <a:t>What is the difference between weather and climate?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9. </a:t>
            </a:r>
            <a:r>
              <a:rPr lang="en-GB" sz="1200" b="0" i="0" dirty="0">
                <a:solidFill>
                  <a:srgbClr val="231F20"/>
                </a:solidFill>
                <a:effectLst/>
                <a:latin typeface="ReithSans"/>
              </a:rPr>
              <a:t>Why is important that scientist have their work peer reviewed?</a:t>
            </a:r>
            <a:endParaRPr lang="en-GB" sz="1200" b="0" i="0" dirty="0">
              <a:solidFill>
                <a:schemeClr val="tx1"/>
              </a:solidFill>
              <a:effectLst/>
              <a:latin typeface="ReithSans"/>
            </a:endParaRPr>
          </a:p>
          <a:p>
            <a:pPr>
              <a:lnSpc>
                <a:spcPct val="150000"/>
              </a:lnSpc>
            </a:pPr>
            <a:r>
              <a:rPr lang="en-GB" sz="1200" dirty="0">
                <a:solidFill>
                  <a:schemeClr val="tx1"/>
                </a:solidFill>
              </a:rPr>
              <a:t>............................................................................................................................................................................................................................................................................................................................................</a:t>
            </a:r>
          </a:p>
          <a:p>
            <a:pPr>
              <a:lnSpc>
                <a:spcPct val="150000"/>
              </a:lnSpc>
            </a:pPr>
            <a:r>
              <a:rPr lang="en-GB" sz="1200" dirty="0">
                <a:solidFill>
                  <a:schemeClr val="tx1"/>
                </a:solidFill>
              </a:rPr>
              <a:t>10. Carbon dioxide, methane &amp; water vapour contribute to what?</a:t>
            </a:r>
          </a:p>
          <a:p>
            <a:pPr>
              <a:lnSpc>
                <a:spcPct val="150000"/>
              </a:lnSpc>
            </a:pPr>
            <a:r>
              <a:rPr lang="en-GB" sz="1200" dirty="0">
                <a:solidFill>
                  <a:schemeClr val="tx1"/>
                </a:solidFill>
              </a:rPr>
              <a:t>…………………………………………………………………………………………………………………………………………………………………………………………………………………………………………………………………………………………………………………………………..</a:t>
            </a:r>
          </a:p>
          <a:p>
            <a:pPr>
              <a:lnSpc>
                <a:spcPct val="150000"/>
              </a:lnSpc>
            </a:pPr>
            <a:r>
              <a:rPr lang="en-GB" sz="1200" dirty="0">
                <a:solidFill>
                  <a:schemeClr val="tx1"/>
                </a:solidFill>
              </a:rPr>
              <a:t>11. What is the word equation for combustion of a fossil fuel?</a:t>
            </a:r>
          </a:p>
          <a:p>
            <a:pPr>
              <a:lnSpc>
                <a:spcPct val="150000"/>
              </a:lnSpc>
            </a:pPr>
            <a:r>
              <a:rPr lang="en-GB" sz="1200" dirty="0">
                <a:solidFill>
                  <a:schemeClr val="tx1"/>
                </a:solidFill>
              </a:rPr>
              <a:t>…………………………………………………………………………………………………………………………………………………………………………………………………………………………………………………………………………………………………………………………………..</a:t>
            </a:r>
          </a:p>
          <a:p>
            <a:pPr>
              <a:lnSpc>
                <a:spcPct val="150000"/>
              </a:lnSpc>
            </a:pPr>
            <a:endParaRPr lang="en-GB" sz="1200" dirty="0">
              <a:solidFill>
                <a:schemeClr val="tx1"/>
              </a:solidFill>
            </a:endParaRPr>
          </a:p>
        </p:txBody>
      </p:sp>
      <p:sp>
        <p:nvSpPr>
          <p:cNvPr id="2" name="TextBox 1">
            <a:extLst>
              <a:ext uri="{FF2B5EF4-FFF2-40B4-BE49-F238E27FC236}">
                <a16:creationId xmlns:a16="http://schemas.microsoft.com/office/drawing/2014/main" id="{2CFA4B9A-553B-2E15-DA69-988B2AEEDC4F}"/>
              </a:ext>
            </a:extLst>
          </p:cNvPr>
          <p:cNvSpPr txBox="1"/>
          <p:nvPr/>
        </p:nvSpPr>
        <p:spPr>
          <a:xfrm>
            <a:off x="457199" y="782053"/>
            <a:ext cx="3005470" cy="276999"/>
          </a:xfrm>
          <a:prstGeom prst="rect">
            <a:avLst/>
          </a:prstGeom>
          <a:solidFill>
            <a:schemeClr val="bg1"/>
          </a:solidFill>
          <a:ln>
            <a:solidFill>
              <a:schemeClr val="tx1"/>
            </a:solidFill>
          </a:ln>
        </p:spPr>
        <p:txBody>
          <a:bodyPr wrap="square" rtlCol="0">
            <a:spAutoFit/>
          </a:bodyPr>
          <a:lstStyle/>
          <a:p>
            <a:r>
              <a:rPr lang="en-GB" sz="1200" dirty="0"/>
              <a:t>Carbon dioxide, water vapour, methane</a:t>
            </a:r>
          </a:p>
        </p:txBody>
      </p:sp>
      <p:sp>
        <p:nvSpPr>
          <p:cNvPr id="3" name="TextBox 2">
            <a:extLst>
              <a:ext uri="{FF2B5EF4-FFF2-40B4-BE49-F238E27FC236}">
                <a16:creationId xmlns:a16="http://schemas.microsoft.com/office/drawing/2014/main" id="{3A622990-D9C1-6164-6556-F8C984D1D69D}"/>
              </a:ext>
            </a:extLst>
          </p:cNvPr>
          <p:cNvSpPr txBox="1"/>
          <p:nvPr/>
        </p:nvSpPr>
        <p:spPr>
          <a:xfrm>
            <a:off x="513898" y="1631432"/>
            <a:ext cx="5277302" cy="461665"/>
          </a:xfrm>
          <a:prstGeom prst="rect">
            <a:avLst/>
          </a:prstGeom>
          <a:solidFill>
            <a:schemeClr val="bg1"/>
          </a:solidFill>
          <a:ln>
            <a:solidFill>
              <a:schemeClr val="tx1"/>
            </a:solidFill>
          </a:ln>
        </p:spPr>
        <p:txBody>
          <a:bodyPr wrap="square" rtlCol="0">
            <a:spAutoFit/>
          </a:bodyPr>
          <a:lstStyle/>
          <a:p>
            <a:r>
              <a:rPr lang="en-GB" sz="1200" dirty="0"/>
              <a:t>water from melting glaciers and polar ice enters the oceans. As the Earth’s temperature increases, seawater warms up and expands.</a:t>
            </a:r>
          </a:p>
        </p:txBody>
      </p:sp>
      <p:sp>
        <p:nvSpPr>
          <p:cNvPr id="5" name="TextBox 4">
            <a:extLst>
              <a:ext uri="{FF2B5EF4-FFF2-40B4-BE49-F238E27FC236}">
                <a16:creationId xmlns:a16="http://schemas.microsoft.com/office/drawing/2014/main" id="{8D4B6E3E-75D5-3BED-5EE0-1B14BC76AB37}"/>
              </a:ext>
            </a:extLst>
          </p:cNvPr>
          <p:cNvSpPr txBox="1"/>
          <p:nvPr/>
        </p:nvSpPr>
        <p:spPr>
          <a:xfrm>
            <a:off x="2073347" y="2410698"/>
            <a:ext cx="1389322" cy="276999"/>
          </a:xfrm>
          <a:prstGeom prst="rect">
            <a:avLst/>
          </a:prstGeom>
          <a:solidFill>
            <a:schemeClr val="bg1"/>
          </a:solidFill>
          <a:ln>
            <a:solidFill>
              <a:schemeClr val="tx1"/>
            </a:solidFill>
          </a:ln>
        </p:spPr>
        <p:txBody>
          <a:bodyPr wrap="square" rtlCol="0">
            <a:spAutoFit/>
          </a:bodyPr>
          <a:lstStyle/>
          <a:p>
            <a:r>
              <a:rPr lang="en-GB" sz="1200" b="0" i="0" dirty="0">
                <a:solidFill>
                  <a:srgbClr val="231F20"/>
                </a:solidFill>
                <a:effectLst/>
                <a:latin typeface="ReithSans"/>
              </a:rPr>
              <a:t>Carbon dioxide</a:t>
            </a:r>
            <a:endParaRPr lang="en-GB" sz="1200" dirty="0"/>
          </a:p>
        </p:txBody>
      </p:sp>
      <p:sp>
        <p:nvSpPr>
          <p:cNvPr id="6" name="TextBox 5">
            <a:extLst>
              <a:ext uri="{FF2B5EF4-FFF2-40B4-BE49-F238E27FC236}">
                <a16:creationId xmlns:a16="http://schemas.microsoft.com/office/drawing/2014/main" id="{7801C056-CCA9-A553-7BD0-77CF943984B3}"/>
              </a:ext>
            </a:extLst>
          </p:cNvPr>
          <p:cNvSpPr txBox="1"/>
          <p:nvPr/>
        </p:nvSpPr>
        <p:spPr>
          <a:xfrm>
            <a:off x="1702380" y="3064960"/>
            <a:ext cx="1524009" cy="276999"/>
          </a:xfrm>
          <a:prstGeom prst="rect">
            <a:avLst/>
          </a:prstGeom>
          <a:solidFill>
            <a:schemeClr val="bg1"/>
          </a:solidFill>
          <a:ln>
            <a:solidFill>
              <a:schemeClr val="tx1"/>
            </a:solidFill>
          </a:ln>
        </p:spPr>
        <p:txBody>
          <a:bodyPr wrap="square" rtlCol="0">
            <a:spAutoFit/>
          </a:bodyPr>
          <a:lstStyle/>
          <a:p>
            <a:r>
              <a:rPr lang="en-GB" sz="1200" dirty="0"/>
              <a:t>Greenhouse effect</a:t>
            </a:r>
          </a:p>
        </p:txBody>
      </p:sp>
      <p:sp>
        <p:nvSpPr>
          <p:cNvPr id="7" name="TextBox 6">
            <a:extLst>
              <a:ext uri="{FF2B5EF4-FFF2-40B4-BE49-F238E27FC236}">
                <a16:creationId xmlns:a16="http://schemas.microsoft.com/office/drawing/2014/main" id="{63713FB8-0295-F949-E9A9-2AF4F66F4881}"/>
              </a:ext>
            </a:extLst>
          </p:cNvPr>
          <p:cNvSpPr txBox="1"/>
          <p:nvPr/>
        </p:nvSpPr>
        <p:spPr>
          <a:xfrm>
            <a:off x="2189410" y="3765863"/>
            <a:ext cx="3812959" cy="461665"/>
          </a:xfrm>
          <a:prstGeom prst="rect">
            <a:avLst/>
          </a:prstGeom>
          <a:solidFill>
            <a:schemeClr val="bg1"/>
          </a:solidFill>
          <a:ln>
            <a:solidFill>
              <a:schemeClr val="tx1"/>
            </a:solidFill>
          </a:ln>
        </p:spPr>
        <p:txBody>
          <a:bodyPr wrap="square" rtlCol="0">
            <a:spAutoFit/>
          </a:bodyPr>
          <a:lstStyle/>
          <a:p>
            <a:r>
              <a:rPr lang="en-GB" sz="1200" dirty="0"/>
              <a:t>Burning fossil fuels, deforestation, increased landfill, more meat production</a:t>
            </a:r>
          </a:p>
        </p:txBody>
      </p:sp>
      <p:sp>
        <p:nvSpPr>
          <p:cNvPr id="8" name="TextBox 7">
            <a:extLst>
              <a:ext uri="{FF2B5EF4-FFF2-40B4-BE49-F238E27FC236}">
                <a16:creationId xmlns:a16="http://schemas.microsoft.com/office/drawing/2014/main" id="{B99782A7-7498-C82C-1730-A99BE4EA92B0}"/>
              </a:ext>
            </a:extLst>
          </p:cNvPr>
          <p:cNvSpPr txBox="1"/>
          <p:nvPr/>
        </p:nvSpPr>
        <p:spPr>
          <a:xfrm>
            <a:off x="1205016" y="4634741"/>
            <a:ext cx="2257653" cy="276999"/>
          </a:xfrm>
          <a:prstGeom prst="rect">
            <a:avLst/>
          </a:prstGeom>
          <a:solidFill>
            <a:schemeClr val="bg1"/>
          </a:solidFill>
          <a:ln>
            <a:solidFill>
              <a:schemeClr val="tx1"/>
            </a:solidFill>
          </a:ln>
        </p:spPr>
        <p:txBody>
          <a:bodyPr wrap="square" rtlCol="0">
            <a:spAutoFit/>
          </a:bodyPr>
          <a:lstStyle/>
          <a:p>
            <a:r>
              <a:rPr lang="en-GB" sz="1200" dirty="0"/>
              <a:t>Result of human activity</a:t>
            </a:r>
          </a:p>
        </p:txBody>
      </p:sp>
      <p:sp>
        <p:nvSpPr>
          <p:cNvPr id="9" name="TextBox 8">
            <a:extLst>
              <a:ext uri="{FF2B5EF4-FFF2-40B4-BE49-F238E27FC236}">
                <a16:creationId xmlns:a16="http://schemas.microsoft.com/office/drawing/2014/main" id="{49BFE910-D800-F802-BD8F-C4802635786F}"/>
              </a:ext>
            </a:extLst>
          </p:cNvPr>
          <p:cNvSpPr txBox="1"/>
          <p:nvPr/>
        </p:nvSpPr>
        <p:spPr>
          <a:xfrm>
            <a:off x="332123" y="5211262"/>
            <a:ext cx="6261092" cy="461665"/>
          </a:xfrm>
          <a:prstGeom prst="rect">
            <a:avLst/>
          </a:prstGeom>
          <a:solidFill>
            <a:schemeClr val="bg1"/>
          </a:solidFill>
          <a:ln>
            <a:solidFill>
              <a:schemeClr val="tx1"/>
            </a:solidFill>
          </a:ln>
        </p:spPr>
        <p:txBody>
          <a:bodyPr wrap="square" rtlCol="0">
            <a:spAutoFit/>
          </a:bodyPr>
          <a:lstStyle/>
          <a:p>
            <a:r>
              <a:rPr lang="en-GB" sz="1200" b="0" i="0" dirty="0">
                <a:solidFill>
                  <a:srgbClr val="231F20"/>
                </a:solidFill>
                <a:effectLst/>
                <a:latin typeface="ReithSans"/>
              </a:rPr>
              <a:t>Climate change, ice caps melting, flooding, habitat destruction, reduce in biodiversity, drought,  problematic agriculture, famine</a:t>
            </a:r>
            <a:endParaRPr lang="en-GB" sz="1200" dirty="0"/>
          </a:p>
        </p:txBody>
      </p:sp>
      <p:sp>
        <p:nvSpPr>
          <p:cNvPr id="10" name="TextBox 9">
            <a:extLst>
              <a:ext uri="{FF2B5EF4-FFF2-40B4-BE49-F238E27FC236}">
                <a16:creationId xmlns:a16="http://schemas.microsoft.com/office/drawing/2014/main" id="{77CBCEEF-CD90-70E0-C36A-A95D92CDB330}"/>
              </a:ext>
            </a:extLst>
          </p:cNvPr>
          <p:cNvSpPr txBox="1"/>
          <p:nvPr/>
        </p:nvSpPr>
        <p:spPr>
          <a:xfrm>
            <a:off x="824018" y="6029571"/>
            <a:ext cx="4230582" cy="461665"/>
          </a:xfrm>
          <a:prstGeom prst="rect">
            <a:avLst/>
          </a:prstGeom>
          <a:solidFill>
            <a:schemeClr val="bg1"/>
          </a:solidFill>
          <a:ln>
            <a:solidFill>
              <a:schemeClr val="tx1"/>
            </a:solidFill>
          </a:ln>
        </p:spPr>
        <p:txBody>
          <a:bodyPr wrap="square" rtlCol="0">
            <a:spAutoFit/>
          </a:bodyPr>
          <a:lstStyle/>
          <a:p>
            <a:r>
              <a:rPr lang="en-GB" sz="1200" b="0" i="0" dirty="0">
                <a:solidFill>
                  <a:srgbClr val="231F20"/>
                </a:solidFill>
                <a:effectLst/>
                <a:latin typeface="ReithSans"/>
              </a:rPr>
              <a:t>Climate refers to the average temperature and weather over long periods of time.</a:t>
            </a:r>
            <a:endParaRPr lang="en-GB" sz="1200" dirty="0"/>
          </a:p>
        </p:txBody>
      </p:sp>
      <p:sp>
        <p:nvSpPr>
          <p:cNvPr id="11" name="TextBox 10">
            <a:extLst>
              <a:ext uri="{FF2B5EF4-FFF2-40B4-BE49-F238E27FC236}">
                <a16:creationId xmlns:a16="http://schemas.microsoft.com/office/drawing/2014/main" id="{8BC8A60B-A495-7213-A893-D6976D118435}"/>
              </a:ext>
            </a:extLst>
          </p:cNvPr>
          <p:cNvSpPr txBox="1"/>
          <p:nvPr/>
        </p:nvSpPr>
        <p:spPr>
          <a:xfrm>
            <a:off x="457192" y="7681887"/>
            <a:ext cx="1616156" cy="276999"/>
          </a:xfrm>
          <a:prstGeom prst="rect">
            <a:avLst/>
          </a:prstGeom>
          <a:solidFill>
            <a:schemeClr val="bg1"/>
          </a:solidFill>
          <a:ln>
            <a:solidFill>
              <a:schemeClr val="tx1"/>
            </a:solidFill>
          </a:ln>
        </p:spPr>
        <p:txBody>
          <a:bodyPr wrap="square" rtlCol="0">
            <a:spAutoFit/>
          </a:bodyPr>
          <a:lstStyle/>
          <a:p>
            <a:r>
              <a:rPr lang="en-GB" sz="1200" dirty="0"/>
              <a:t>Greenhouse effect</a:t>
            </a:r>
          </a:p>
        </p:txBody>
      </p:sp>
      <p:sp>
        <p:nvSpPr>
          <p:cNvPr id="12" name="TextBox 11">
            <a:extLst>
              <a:ext uri="{FF2B5EF4-FFF2-40B4-BE49-F238E27FC236}">
                <a16:creationId xmlns:a16="http://schemas.microsoft.com/office/drawing/2014/main" id="{7B0B5951-F80F-E8E6-D905-A01E69A29BCD}"/>
              </a:ext>
            </a:extLst>
          </p:cNvPr>
          <p:cNvSpPr txBox="1"/>
          <p:nvPr/>
        </p:nvSpPr>
        <p:spPr>
          <a:xfrm>
            <a:off x="645183" y="8519999"/>
            <a:ext cx="5943601" cy="276999"/>
          </a:xfrm>
          <a:prstGeom prst="rect">
            <a:avLst/>
          </a:prstGeom>
          <a:solidFill>
            <a:schemeClr val="bg1"/>
          </a:solidFill>
          <a:ln>
            <a:solidFill>
              <a:schemeClr val="tx1"/>
            </a:solidFill>
          </a:ln>
        </p:spPr>
        <p:txBody>
          <a:bodyPr wrap="square" rtlCol="0">
            <a:spAutoFit/>
          </a:bodyPr>
          <a:lstStyle/>
          <a:p>
            <a:r>
              <a:rPr lang="en-GB" sz="1200" b="0" i="0" dirty="0">
                <a:solidFill>
                  <a:srgbClr val="231F20"/>
                </a:solidFill>
                <a:effectLst/>
                <a:latin typeface="ReithSans"/>
              </a:rPr>
              <a:t>Hydrocarbon + oxygen → carbon dioxide + water</a:t>
            </a:r>
            <a:endParaRPr lang="en-GB" sz="1200" dirty="0"/>
          </a:p>
        </p:txBody>
      </p:sp>
      <p:sp>
        <p:nvSpPr>
          <p:cNvPr id="14" name="TextBox 13">
            <a:extLst>
              <a:ext uri="{FF2B5EF4-FFF2-40B4-BE49-F238E27FC236}">
                <a16:creationId xmlns:a16="http://schemas.microsoft.com/office/drawing/2014/main" id="{2279E2E9-08ED-481F-8B0D-FA9C9CEA8508}"/>
              </a:ext>
            </a:extLst>
          </p:cNvPr>
          <p:cNvSpPr txBox="1"/>
          <p:nvPr/>
        </p:nvSpPr>
        <p:spPr>
          <a:xfrm>
            <a:off x="660401" y="6806378"/>
            <a:ext cx="4859376" cy="461665"/>
          </a:xfrm>
          <a:prstGeom prst="rect">
            <a:avLst/>
          </a:prstGeom>
          <a:solidFill>
            <a:schemeClr val="bg1"/>
          </a:solidFill>
          <a:ln>
            <a:solidFill>
              <a:schemeClr val="tx1"/>
            </a:solidFill>
          </a:ln>
        </p:spPr>
        <p:txBody>
          <a:bodyPr wrap="square" rtlCol="0">
            <a:spAutoFit/>
          </a:bodyPr>
          <a:lstStyle/>
          <a:p>
            <a:r>
              <a:rPr lang="en-GB" sz="1200" b="0" dirty="0">
                <a:solidFill>
                  <a:schemeClr val="tx1"/>
                </a:solidFill>
                <a:latin typeface="+mn-lt"/>
                <a:cs typeface="Arial"/>
              </a:rPr>
              <a:t>so that other scientists can check the results and interpretation, and repeat the experiments for themselves.</a:t>
            </a:r>
            <a:endParaRPr lang="en-GB" sz="1200" dirty="0"/>
          </a:p>
        </p:txBody>
      </p:sp>
    </p:spTree>
    <p:extLst>
      <p:ext uri="{BB962C8B-B14F-4D97-AF65-F5344CB8AC3E}">
        <p14:creationId xmlns:p14="http://schemas.microsoft.com/office/powerpoint/2010/main" val="417371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769974035"/>
              </p:ext>
            </p:extLst>
          </p:nvPr>
        </p:nvGraphicFramePr>
        <p:xfrm>
          <a:off x="273050" y="436499"/>
          <a:ext cx="6311899" cy="21234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Atmosphere</a:t>
                      </a:r>
                    </a:p>
                  </a:txBody>
                  <a:tcPr/>
                </a:tc>
                <a:tc>
                  <a:txBody>
                    <a:bodyPr/>
                    <a:lstStyle/>
                    <a:p>
                      <a:r>
                        <a:rPr lang="en-GB" sz="1200" dirty="0"/>
                        <a:t>The layer of gases surrounding the Earth’s surface.</a:t>
                      </a:r>
                    </a:p>
                  </a:txBody>
                  <a:tcPr/>
                </a:tc>
                <a:extLst>
                  <a:ext uri="{0D108BD9-81ED-4DB2-BD59-A6C34878D82A}">
                    <a16:rowId xmlns:a16="http://schemas.microsoft.com/office/drawing/2014/main" val="3986441415"/>
                  </a:ext>
                </a:extLst>
              </a:tr>
              <a:tr h="370840">
                <a:tc>
                  <a:txBody>
                    <a:bodyPr/>
                    <a:lstStyle/>
                    <a:p>
                      <a:r>
                        <a:rPr lang="en-GB" sz="1200" dirty="0"/>
                        <a:t>Photosynthesis</a:t>
                      </a:r>
                    </a:p>
                  </a:txBody>
                  <a:tcPr/>
                </a:tc>
                <a:tc>
                  <a:txBody>
                    <a:bodyPr/>
                    <a:lstStyle/>
                    <a:p>
                      <a:r>
                        <a:rPr lang="en-GB" sz="1200" dirty="0"/>
                        <a:t>A chemical reaction that plants use to produce glucose. </a:t>
                      </a:r>
                    </a:p>
                  </a:txBody>
                  <a:tcPr/>
                </a:tc>
                <a:extLst>
                  <a:ext uri="{0D108BD9-81ED-4DB2-BD59-A6C34878D82A}">
                    <a16:rowId xmlns:a16="http://schemas.microsoft.com/office/drawing/2014/main" val="3135617624"/>
                  </a:ext>
                </a:extLst>
              </a:tr>
              <a:tr h="370840">
                <a:tc>
                  <a:txBody>
                    <a:bodyPr/>
                    <a:lstStyle/>
                    <a:p>
                      <a:r>
                        <a:rPr lang="en-GB" sz="1200" dirty="0"/>
                        <a:t>Greenhouse gas</a:t>
                      </a:r>
                    </a:p>
                  </a:txBody>
                  <a:tcPr/>
                </a:tc>
                <a:tc>
                  <a:txBody>
                    <a:bodyPr/>
                    <a:lstStyle/>
                    <a:p>
                      <a:r>
                        <a:rPr lang="en-GB" sz="1200" dirty="0"/>
                        <a:t>Gases that contribute to global warming. </a:t>
                      </a:r>
                    </a:p>
                  </a:txBody>
                  <a:tcPr/>
                </a:tc>
                <a:extLst>
                  <a:ext uri="{0D108BD9-81ED-4DB2-BD59-A6C34878D82A}">
                    <a16:rowId xmlns:a16="http://schemas.microsoft.com/office/drawing/2014/main" val="4092558228"/>
                  </a:ext>
                </a:extLst>
              </a:tr>
              <a:tr h="370840">
                <a:tc>
                  <a:txBody>
                    <a:bodyPr/>
                    <a:lstStyle/>
                    <a:p>
                      <a:r>
                        <a:rPr lang="en-GB" sz="1200" dirty="0"/>
                        <a:t>Carbon footprint</a:t>
                      </a:r>
                    </a:p>
                  </a:txBody>
                  <a:tcPr/>
                </a:tc>
                <a:tc>
                  <a:txBody>
                    <a:bodyPr/>
                    <a:lstStyle/>
                    <a:p>
                      <a:r>
                        <a:rPr lang="en-GB" sz="1200" dirty="0"/>
                        <a:t>The total amount of carbon dioxide and other</a:t>
                      </a:r>
                    </a:p>
                    <a:p>
                      <a:r>
                        <a:rPr lang="en-GB" sz="1200" dirty="0"/>
                        <a:t>greenhouse gases emitted over the full life cycle of a product,</a:t>
                      </a:r>
                    </a:p>
                    <a:p>
                      <a:r>
                        <a:rPr lang="en-GB" sz="1200" dirty="0"/>
                        <a:t>service or event.</a:t>
                      </a:r>
                    </a:p>
                  </a:txBody>
                  <a:tcPr/>
                </a:tc>
                <a:extLst>
                  <a:ext uri="{0D108BD9-81ED-4DB2-BD59-A6C34878D82A}">
                    <a16:rowId xmlns:a16="http://schemas.microsoft.com/office/drawing/2014/main" val="1426963129"/>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2544863203"/>
              </p:ext>
            </p:extLst>
          </p:nvPr>
        </p:nvGraphicFramePr>
        <p:xfrm>
          <a:off x="273050" y="2801873"/>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533677" y="2801873"/>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533677" y="5304140"/>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2" name="TextBox 1">
            <a:extLst>
              <a:ext uri="{FF2B5EF4-FFF2-40B4-BE49-F238E27FC236}">
                <a16:creationId xmlns:a16="http://schemas.microsoft.com/office/drawing/2014/main" id="{E0178C1B-0412-8EF0-10E6-03F9E225DD92}"/>
              </a:ext>
            </a:extLst>
          </p:cNvPr>
          <p:cNvSpPr txBox="1"/>
          <p:nvPr/>
        </p:nvSpPr>
        <p:spPr>
          <a:xfrm>
            <a:off x="3292379" y="8659566"/>
            <a:ext cx="482600" cy="307777"/>
          </a:xfrm>
          <a:prstGeom prst="rect">
            <a:avLst/>
          </a:prstGeom>
          <a:noFill/>
        </p:spPr>
        <p:txBody>
          <a:bodyPr wrap="square" rtlCol="0">
            <a:spAutoFit/>
          </a:bodyPr>
          <a:lstStyle/>
          <a:p>
            <a:r>
              <a:rPr lang="en-GB" sz="1400" dirty="0"/>
              <a:t>2</a:t>
            </a:r>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Greenhouse Gases &amp; Climate change</a:t>
            </a:r>
          </a:p>
          <a:p>
            <a:pPr>
              <a:lnSpc>
                <a:spcPct val="150000"/>
              </a:lnSpc>
            </a:pPr>
            <a:r>
              <a:rPr lang="en-GB" sz="1200" dirty="0">
                <a:solidFill>
                  <a:schemeClr val="tx1"/>
                </a:solidFill>
              </a:rPr>
              <a:t>12. Suggest why chopping down trees &amp; rain forests may contribute to global warming</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13. </a:t>
            </a:r>
            <a:r>
              <a:rPr lang="en-GB" sz="1200" b="0" i="0" dirty="0">
                <a:solidFill>
                  <a:srgbClr val="231F20"/>
                </a:solidFill>
                <a:effectLst/>
                <a:latin typeface="ReithSans"/>
              </a:rPr>
              <a:t>Label the following diagram of the greenhouse effect</a:t>
            </a: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r>
              <a:rPr lang="en-GB" sz="1200" dirty="0">
                <a:solidFill>
                  <a:schemeClr val="tx1"/>
                </a:solidFill>
              </a:rPr>
              <a:t>14. Explain why scientists are more concerned about the global climate rather than the weather?</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15. What do scientists do to reduce the effect of someone making false claims?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16. Explain why eating more meat may affect climate change.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p:txBody>
      </p:sp>
      <p:sp>
        <p:nvSpPr>
          <p:cNvPr id="2" name="TextBox 1">
            <a:extLst>
              <a:ext uri="{FF2B5EF4-FFF2-40B4-BE49-F238E27FC236}">
                <a16:creationId xmlns:a16="http://schemas.microsoft.com/office/drawing/2014/main" id="{2CFA4B9A-553B-2E15-DA69-988B2AEEDC4F}"/>
              </a:ext>
            </a:extLst>
          </p:cNvPr>
          <p:cNvSpPr txBox="1"/>
          <p:nvPr/>
        </p:nvSpPr>
        <p:spPr>
          <a:xfrm>
            <a:off x="1436574" y="747234"/>
            <a:ext cx="3005470" cy="461665"/>
          </a:xfrm>
          <a:prstGeom prst="rect">
            <a:avLst/>
          </a:prstGeom>
          <a:solidFill>
            <a:schemeClr val="bg1"/>
          </a:solidFill>
          <a:ln>
            <a:solidFill>
              <a:schemeClr val="tx1"/>
            </a:solidFill>
          </a:ln>
        </p:spPr>
        <p:txBody>
          <a:bodyPr wrap="square" rtlCol="0">
            <a:spAutoFit/>
          </a:bodyPr>
          <a:lstStyle/>
          <a:p>
            <a:r>
              <a:rPr lang="en-GB" sz="1200" b="0" i="0" dirty="0">
                <a:solidFill>
                  <a:srgbClr val="231F20"/>
                </a:solidFill>
                <a:effectLst/>
                <a:latin typeface="ReithSans"/>
              </a:rPr>
              <a:t>Less photosynthesis (carbon dioxide + water → glucose + oxygen) so less CO2 uptake</a:t>
            </a:r>
            <a:endParaRPr lang="en-GB" sz="1200" dirty="0"/>
          </a:p>
        </p:txBody>
      </p:sp>
      <p:sp>
        <p:nvSpPr>
          <p:cNvPr id="8" name="TextBox 7">
            <a:extLst>
              <a:ext uri="{FF2B5EF4-FFF2-40B4-BE49-F238E27FC236}">
                <a16:creationId xmlns:a16="http://schemas.microsoft.com/office/drawing/2014/main" id="{B99782A7-7498-C82C-1730-A99BE4EA92B0}"/>
              </a:ext>
            </a:extLst>
          </p:cNvPr>
          <p:cNvSpPr txBox="1"/>
          <p:nvPr/>
        </p:nvSpPr>
        <p:spPr>
          <a:xfrm>
            <a:off x="1205016" y="4634741"/>
            <a:ext cx="2257653" cy="276999"/>
          </a:xfrm>
          <a:prstGeom prst="rect">
            <a:avLst/>
          </a:prstGeom>
          <a:solidFill>
            <a:schemeClr val="bg1"/>
          </a:solidFill>
          <a:ln>
            <a:solidFill>
              <a:schemeClr val="tx1"/>
            </a:solidFill>
          </a:ln>
        </p:spPr>
        <p:txBody>
          <a:bodyPr wrap="square" rtlCol="0">
            <a:spAutoFit/>
          </a:bodyPr>
          <a:lstStyle/>
          <a:p>
            <a:r>
              <a:rPr lang="en-GB" sz="1200" dirty="0"/>
              <a:t>Result of human activity</a:t>
            </a:r>
          </a:p>
        </p:txBody>
      </p:sp>
      <p:pic>
        <p:nvPicPr>
          <p:cNvPr id="16" name="Picture 15">
            <a:extLst>
              <a:ext uri="{FF2B5EF4-FFF2-40B4-BE49-F238E27FC236}">
                <a16:creationId xmlns:a16="http://schemas.microsoft.com/office/drawing/2014/main" id="{FC3E3709-02C0-7912-A44D-6326820A1B4A}"/>
              </a:ext>
            </a:extLst>
          </p:cNvPr>
          <p:cNvPicPr>
            <a:picLocks noChangeAspect="1"/>
          </p:cNvPicPr>
          <p:nvPr/>
        </p:nvPicPr>
        <p:blipFill>
          <a:blip r:embed="rId2">
            <a:grayscl/>
          </a:blip>
          <a:stretch>
            <a:fillRect/>
          </a:stretch>
        </p:blipFill>
        <p:spPr>
          <a:xfrm>
            <a:off x="464524" y="1895245"/>
            <a:ext cx="6143815" cy="3768294"/>
          </a:xfrm>
          <a:prstGeom prst="rect">
            <a:avLst/>
          </a:prstGeom>
        </p:spPr>
      </p:pic>
      <p:sp>
        <p:nvSpPr>
          <p:cNvPr id="5" name="TextBox 4">
            <a:extLst>
              <a:ext uri="{FF2B5EF4-FFF2-40B4-BE49-F238E27FC236}">
                <a16:creationId xmlns:a16="http://schemas.microsoft.com/office/drawing/2014/main" id="{8D4B6E3E-75D5-3BED-5EE0-1B14BC76AB37}"/>
              </a:ext>
            </a:extLst>
          </p:cNvPr>
          <p:cNvSpPr txBox="1"/>
          <p:nvPr/>
        </p:nvSpPr>
        <p:spPr>
          <a:xfrm>
            <a:off x="1205016" y="3194393"/>
            <a:ext cx="1389322" cy="276999"/>
          </a:xfrm>
          <a:prstGeom prst="rect">
            <a:avLst/>
          </a:prstGeom>
          <a:solidFill>
            <a:schemeClr val="bg1"/>
          </a:solidFill>
          <a:ln>
            <a:solidFill>
              <a:schemeClr val="tx1"/>
            </a:solidFill>
          </a:ln>
        </p:spPr>
        <p:txBody>
          <a:bodyPr wrap="square" rtlCol="0">
            <a:spAutoFit/>
          </a:bodyPr>
          <a:lstStyle/>
          <a:p>
            <a:endParaRPr lang="en-GB" sz="1200" dirty="0"/>
          </a:p>
        </p:txBody>
      </p:sp>
      <p:sp>
        <p:nvSpPr>
          <p:cNvPr id="17" name="TextBox 16">
            <a:extLst>
              <a:ext uri="{FF2B5EF4-FFF2-40B4-BE49-F238E27FC236}">
                <a16:creationId xmlns:a16="http://schemas.microsoft.com/office/drawing/2014/main" id="{B50F18DC-5D8F-8C37-2883-07ECEA4A3139}"/>
              </a:ext>
            </a:extLst>
          </p:cNvPr>
          <p:cNvSpPr txBox="1"/>
          <p:nvPr/>
        </p:nvSpPr>
        <p:spPr>
          <a:xfrm>
            <a:off x="2229139" y="2074739"/>
            <a:ext cx="1389322" cy="646331"/>
          </a:xfrm>
          <a:prstGeom prst="rect">
            <a:avLst/>
          </a:prstGeom>
          <a:solidFill>
            <a:schemeClr val="bg1"/>
          </a:solidFill>
          <a:ln>
            <a:solidFill>
              <a:schemeClr val="tx1"/>
            </a:solidFill>
          </a:ln>
        </p:spPr>
        <p:txBody>
          <a:bodyPr wrap="square" rtlCol="0">
            <a:spAutoFit/>
          </a:bodyPr>
          <a:lstStyle/>
          <a:p>
            <a:endParaRPr lang="en-GB" sz="1200" dirty="0"/>
          </a:p>
          <a:p>
            <a:endParaRPr lang="en-GB" sz="1200" dirty="0"/>
          </a:p>
          <a:p>
            <a:endParaRPr lang="en-GB" sz="1200" dirty="0"/>
          </a:p>
        </p:txBody>
      </p:sp>
      <p:sp>
        <p:nvSpPr>
          <p:cNvPr id="18" name="TextBox 17">
            <a:extLst>
              <a:ext uri="{FF2B5EF4-FFF2-40B4-BE49-F238E27FC236}">
                <a16:creationId xmlns:a16="http://schemas.microsoft.com/office/drawing/2014/main" id="{B1338FE2-2E3B-C799-FFAD-A59C27B9F1D7}"/>
              </a:ext>
            </a:extLst>
          </p:cNvPr>
          <p:cNvSpPr txBox="1"/>
          <p:nvPr/>
        </p:nvSpPr>
        <p:spPr>
          <a:xfrm>
            <a:off x="510355" y="4208723"/>
            <a:ext cx="1389322" cy="461665"/>
          </a:xfrm>
          <a:prstGeom prst="rect">
            <a:avLst/>
          </a:prstGeom>
          <a:solidFill>
            <a:schemeClr val="bg1"/>
          </a:solidFill>
          <a:ln>
            <a:solidFill>
              <a:schemeClr val="tx1"/>
            </a:solidFill>
          </a:ln>
        </p:spPr>
        <p:txBody>
          <a:bodyPr wrap="square" rtlCol="0">
            <a:spAutoFit/>
          </a:bodyPr>
          <a:lstStyle/>
          <a:p>
            <a:endParaRPr lang="en-GB" sz="1200" dirty="0"/>
          </a:p>
          <a:p>
            <a:endParaRPr lang="en-GB" sz="1200" dirty="0"/>
          </a:p>
        </p:txBody>
      </p:sp>
      <p:sp>
        <p:nvSpPr>
          <p:cNvPr id="19" name="TextBox 18">
            <a:extLst>
              <a:ext uri="{FF2B5EF4-FFF2-40B4-BE49-F238E27FC236}">
                <a16:creationId xmlns:a16="http://schemas.microsoft.com/office/drawing/2014/main" id="{7786D53E-DE50-4F7A-D1DA-F1960BCAB8E2}"/>
              </a:ext>
            </a:extLst>
          </p:cNvPr>
          <p:cNvSpPr txBox="1"/>
          <p:nvPr/>
        </p:nvSpPr>
        <p:spPr>
          <a:xfrm>
            <a:off x="5004154" y="3649923"/>
            <a:ext cx="1389322" cy="461665"/>
          </a:xfrm>
          <a:prstGeom prst="rect">
            <a:avLst/>
          </a:prstGeom>
          <a:solidFill>
            <a:schemeClr val="bg1"/>
          </a:solidFill>
          <a:ln>
            <a:solidFill>
              <a:schemeClr val="tx1"/>
            </a:solidFill>
          </a:ln>
        </p:spPr>
        <p:txBody>
          <a:bodyPr wrap="square" rtlCol="0">
            <a:spAutoFit/>
          </a:bodyPr>
          <a:lstStyle/>
          <a:p>
            <a:endParaRPr lang="en-GB" sz="1200" dirty="0"/>
          </a:p>
          <a:p>
            <a:endParaRPr lang="en-GB" sz="1200" dirty="0"/>
          </a:p>
        </p:txBody>
      </p:sp>
      <p:sp>
        <p:nvSpPr>
          <p:cNvPr id="20" name="TextBox 19">
            <a:extLst>
              <a:ext uri="{FF2B5EF4-FFF2-40B4-BE49-F238E27FC236}">
                <a16:creationId xmlns:a16="http://schemas.microsoft.com/office/drawing/2014/main" id="{BB620249-A15D-1CCA-F5A4-A999619A9118}"/>
              </a:ext>
            </a:extLst>
          </p:cNvPr>
          <p:cNvSpPr txBox="1"/>
          <p:nvPr/>
        </p:nvSpPr>
        <p:spPr>
          <a:xfrm>
            <a:off x="4639972" y="2939492"/>
            <a:ext cx="1753504" cy="461665"/>
          </a:xfrm>
          <a:prstGeom prst="rect">
            <a:avLst/>
          </a:prstGeom>
          <a:solidFill>
            <a:schemeClr val="bg1"/>
          </a:solidFill>
          <a:ln>
            <a:solidFill>
              <a:schemeClr val="tx1"/>
            </a:solidFill>
          </a:ln>
        </p:spPr>
        <p:txBody>
          <a:bodyPr wrap="square" rtlCol="0">
            <a:spAutoFit/>
          </a:bodyPr>
          <a:lstStyle/>
          <a:p>
            <a:endParaRPr lang="en-GB" sz="1200" dirty="0"/>
          </a:p>
          <a:p>
            <a:endParaRPr lang="en-GB" sz="1200" dirty="0"/>
          </a:p>
        </p:txBody>
      </p:sp>
      <p:pic>
        <p:nvPicPr>
          <p:cNvPr id="22" name="Picture 21">
            <a:extLst>
              <a:ext uri="{FF2B5EF4-FFF2-40B4-BE49-F238E27FC236}">
                <a16:creationId xmlns:a16="http://schemas.microsoft.com/office/drawing/2014/main" id="{6A5CEBD7-0BE3-1E26-49FF-44BECB8DD7A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015619" y="3039772"/>
            <a:ext cx="4496089" cy="2748150"/>
          </a:xfrm>
          <a:prstGeom prst="rect">
            <a:avLst/>
          </a:prstGeom>
        </p:spPr>
      </p:pic>
      <p:sp>
        <p:nvSpPr>
          <p:cNvPr id="25" name="TextBox 24">
            <a:extLst>
              <a:ext uri="{FF2B5EF4-FFF2-40B4-BE49-F238E27FC236}">
                <a16:creationId xmlns:a16="http://schemas.microsoft.com/office/drawing/2014/main" id="{57B9E640-3092-BE83-4239-AEB940D64E6D}"/>
              </a:ext>
            </a:extLst>
          </p:cNvPr>
          <p:cNvSpPr txBox="1"/>
          <p:nvPr/>
        </p:nvSpPr>
        <p:spPr>
          <a:xfrm>
            <a:off x="824018" y="6029571"/>
            <a:ext cx="5147412" cy="276999"/>
          </a:xfrm>
          <a:prstGeom prst="rect">
            <a:avLst/>
          </a:prstGeom>
          <a:solidFill>
            <a:schemeClr val="bg1"/>
          </a:solidFill>
          <a:ln>
            <a:solidFill>
              <a:schemeClr val="tx1"/>
            </a:solidFill>
          </a:ln>
        </p:spPr>
        <p:txBody>
          <a:bodyPr wrap="square" rtlCol="0">
            <a:spAutoFit/>
          </a:bodyPr>
          <a:lstStyle/>
          <a:p>
            <a:r>
              <a:rPr lang="en-GB" sz="1200" b="0" i="0" dirty="0">
                <a:solidFill>
                  <a:srgbClr val="231F20"/>
                </a:solidFill>
                <a:effectLst/>
                <a:latin typeface="ReithSans"/>
              </a:rPr>
              <a:t>Weather is short term but climate is long term patterns based on evidence</a:t>
            </a:r>
            <a:endParaRPr lang="en-GB" sz="1200" dirty="0"/>
          </a:p>
        </p:txBody>
      </p:sp>
      <p:sp>
        <p:nvSpPr>
          <p:cNvPr id="26" name="TextBox 25">
            <a:extLst>
              <a:ext uri="{FF2B5EF4-FFF2-40B4-BE49-F238E27FC236}">
                <a16:creationId xmlns:a16="http://schemas.microsoft.com/office/drawing/2014/main" id="{AC2C131E-22D7-E4E3-E4F6-7AC53F5272F2}"/>
              </a:ext>
            </a:extLst>
          </p:cNvPr>
          <p:cNvSpPr txBox="1"/>
          <p:nvPr/>
        </p:nvSpPr>
        <p:spPr>
          <a:xfrm>
            <a:off x="1436573" y="6962978"/>
            <a:ext cx="2395955" cy="276999"/>
          </a:xfrm>
          <a:prstGeom prst="rect">
            <a:avLst/>
          </a:prstGeom>
          <a:solidFill>
            <a:schemeClr val="bg1"/>
          </a:solidFill>
          <a:ln>
            <a:solidFill>
              <a:schemeClr val="tx1"/>
            </a:solidFill>
          </a:ln>
        </p:spPr>
        <p:txBody>
          <a:bodyPr wrap="square" rtlCol="0">
            <a:spAutoFit/>
          </a:bodyPr>
          <a:lstStyle/>
          <a:p>
            <a:r>
              <a:rPr lang="en-GB" sz="1200" dirty="0"/>
              <a:t>Peer review each others claims</a:t>
            </a:r>
          </a:p>
        </p:txBody>
      </p:sp>
      <p:sp>
        <p:nvSpPr>
          <p:cNvPr id="29" name="TextBox 28">
            <a:extLst>
              <a:ext uri="{FF2B5EF4-FFF2-40B4-BE49-F238E27FC236}">
                <a16:creationId xmlns:a16="http://schemas.microsoft.com/office/drawing/2014/main" id="{F62D60DE-6658-5161-1820-3AED4A245DE4}"/>
              </a:ext>
            </a:extLst>
          </p:cNvPr>
          <p:cNvSpPr txBox="1"/>
          <p:nvPr/>
        </p:nvSpPr>
        <p:spPr>
          <a:xfrm>
            <a:off x="824018" y="7757885"/>
            <a:ext cx="4710090" cy="461665"/>
          </a:xfrm>
          <a:prstGeom prst="rect">
            <a:avLst/>
          </a:prstGeom>
          <a:solidFill>
            <a:schemeClr val="bg1"/>
          </a:solidFill>
          <a:ln>
            <a:solidFill>
              <a:schemeClr val="tx1"/>
            </a:solidFill>
          </a:ln>
        </p:spPr>
        <p:txBody>
          <a:bodyPr wrap="square" rtlCol="0">
            <a:spAutoFit/>
          </a:bodyPr>
          <a:lstStyle/>
          <a:p>
            <a:r>
              <a:rPr lang="en-GB" sz="1200" b="0" i="0" dirty="0">
                <a:solidFill>
                  <a:srgbClr val="231F20"/>
                </a:solidFill>
                <a:effectLst/>
                <a:latin typeface="ReithSans"/>
              </a:rPr>
              <a:t>Animals produce lots of methane – greenhouse gas – contributes to global warming – considered to affect global climate </a:t>
            </a:r>
            <a:endParaRPr lang="en-GB" sz="1200" dirty="0"/>
          </a:p>
        </p:txBody>
      </p:sp>
    </p:spTree>
    <p:extLst>
      <p:ext uri="{BB962C8B-B14F-4D97-AF65-F5344CB8AC3E}">
        <p14:creationId xmlns:p14="http://schemas.microsoft.com/office/powerpoint/2010/main" val="1139861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7276287"/>
          </a:xfrm>
          <a:prstGeom prst="rect">
            <a:avLst/>
          </a:prstGeom>
          <a:noFill/>
        </p:spPr>
        <p:txBody>
          <a:bodyPr wrap="square">
            <a:spAutoFit/>
          </a:bodyPr>
          <a:lstStyle/>
          <a:p>
            <a:pPr algn="ctr"/>
            <a:r>
              <a:rPr lang="en-GB" sz="1400" b="1" u="sng" dirty="0"/>
              <a:t>YOU DO  Wrong answers – </a:t>
            </a:r>
          </a:p>
          <a:p>
            <a:pPr algn="ctr"/>
            <a:r>
              <a:rPr lang="en-GB" sz="1400" b="1" u="sng" dirty="0"/>
              <a:t>How human activity may cause global climate change</a:t>
            </a:r>
          </a:p>
          <a:p>
            <a:endParaRPr lang="en-GB" sz="1400" dirty="0"/>
          </a:p>
          <a:p>
            <a:r>
              <a:rPr lang="en-GB" sz="1200" dirty="0"/>
              <a:t>The following passage contains 15 mistakes. Can you identify &amp; correct them.</a:t>
            </a:r>
          </a:p>
          <a:p>
            <a:pPr algn="ctr"/>
            <a:endParaRPr lang="en-GB" sz="1400" b="1" u="sng" dirty="0"/>
          </a:p>
          <a:p>
            <a:pPr>
              <a:lnSpc>
                <a:spcPct val="150000"/>
              </a:lnSpc>
            </a:pPr>
            <a:r>
              <a:rPr lang="en-GB" sz="1200" dirty="0"/>
              <a:t>The greenhouse effect and global warming are related topics that affect the Earth’s climate and environment. Life as we know it would be impossible if not for the greenhouse effect, the process through which heat is reflected and re-radiated in that atmosphere. The intensity of a planet’s greenhouse effect is determined by the amount of greenhouse gases in outer space. Without greenhouse gases, most of Earth’s heat would be absorbed in outer space, and our planet would quickly turn into a giant ball of fire. Increase the amount of greenhouse gases to the levels found on the planet Mars, and the Earth would be as hot as a pizza oven! Fortunately, the strength of Earth’s greenhouse effect keeps our planet within a temperature range that supports life.</a:t>
            </a:r>
          </a:p>
          <a:p>
            <a:pPr>
              <a:lnSpc>
                <a:spcPct val="150000"/>
              </a:lnSpc>
            </a:pPr>
            <a:r>
              <a:rPr lang="en-GB" sz="1200" dirty="0"/>
              <a:t>The greenhouse effect is the natural process by which some solid particles in the atmosphere trap heat from the sun and warm up the Earth’s surface. Without this effect, the Earth would be too hot to support life. However, human activities such as burning fossil fuels, planting forests and agriculture have increased the amount of greenhouse gases in the atmosphere, especially carbon monoxide and oxygen. This enhances the greenhouse effect and causes less heat to be trapped, leading to global warming. Global warming is the rise in the daily temperature of the Earth’s surface and oceans due to human-induced climate change. Global warming has many negative impacts on the environment, such as melting ice caps, falling sea levels, extreme weather events, droughts, wildfires, greater biodiversity  and health problems. To reduce global warming, we need to reduce our greenhouse gas emissions and adopt less sustainable practices.</a:t>
            </a:r>
            <a:endParaRPr lang="en-GB" sz="1400" b="1" u="sng" dirty="0"/>
          </a:p>
          <a:p>
            <a:pPr>
              <a:lnSpc>
                <a:spcPct val="150000"/>
              </a:lnSpc>
            </a:pPr>
            <a:endParaRPr lang="en-GB" sz="1200" dirty="0"/>
          </a:p>
          <a:p>
            <a:pPr>
              <a:lnSpc>
                <a:spcPct val="150000"/>
              </a:lnSpc>
            </a:pPr>
            <a:endParaRPr lang="en-GB" sz="1400" b="1" u="sng" dirty="0"/>
          </a:p>
        </p:txBody>
      </p:sp>
      <p:sp>
        <p:nvSpPr>
          <p:cNvPr id="2" name="Slide Number Placeholder 1">
            <a:extLst>
              <a:ext uri="{FF2B5EF4-FFF2-40B4-BE49-F238E27FC236}">
                <a16:creationId xmlns:a16="http://schemas.microsoft.com/office/drawing/2014/main" id="{93A7C82B-F07B-FABB-4FDA-633F48166480}"/>
              </a:ext>
            </a:extLst>
          </p:cNvPr>
          <p:cNvSpPr>
            <a:spLocks noGrp="1"/>
          </p:cNvSpPr>
          <p:nvPr>
            <p:ph type="sldNum" sz="quarter" idx="12"/>
          </p:nvPr>
        </p:nvSpPr>
        <p:spPr/>
        <p:txBody>
          <a:bodyPr/>
          <a:lstStyle/>
          <a:p>
            <a:fld id="{A49C798E-A141-4728-B2C1-C020555BD9EF}" type="slidenum">
              <a:rPr lang="en-GB" smtClean="0"/>
              <a:t>31</a:t>
            </a:fld>
            <a:endParaRPr lang="en-GB"/>
          </a:p>
        </p:txBody>
      </p:sp>
      <p:pic>
        <p:nvPicPr>
          <p:cNvPr id="3" name="Picture 2">
            <a:extLst>
              <a:ext uri="{FF2B5EF4-FFF2-40B4-BE49-F238E27FC236}">
                <a16:creationId xmlns:a16="http://schemas.microsoft.com/office/drawing/2014/main" id="{FA2751AB-947C-02CE-CF4E-1B17FADF6F93}"/>
              </a:ext>
            </a:extLst>
          </p:cNvPr>
          <p:cNvPicPr>
            <a:picLocks noChangeAspect="1"/>
          </p:cNvPicPr>
          <p:nvPr/>
        </p:nvPicPr>
        <p:blipFill>
          <a:blip r:embed="rId2"/>
          <a:stretch>
            <a:fillRect/>
          </a:stretch>
        </p:blipFill>
        <p:spPr>
          <a:xfrm>
            <a:off x="771610" y="2610276"/>
            <a:ext cx="5614903" cy="5864860"/>
          </a:xfrm>
          <a:prstGeom prst="rect">
            <a:avLst/>
          </a:prstGeom>
        </p:spPr>
      </p:pic>
      <p:sp>
        <p:nvSpPr>
          <p:cNvPr id="4" name="Rectangle 3">
            <a:extLst>
              <a:ext uri="{FF2B5EF4-FFF2-40B4-BE49-F238E27FC236}">
                <a16:creationId xmlns:a16="http://schemas.microsoft.com/office/drawing/2014/main" id="{1F523875-FC65-DB2B-CA72-026C7AFB1CA8}"/>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5794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8024889"/>
          </a:xfrm>
          <a:prstGeom prst="rect">
            <a:avLst/>
          </a:prstGeom>
          <a:noFill/>
          <a:ln w="28575">
            <a:solidFill>
              <a:schemeClr val="tx1"/>
            </a:solidFill>
          </a:ln>
        </p:spPr>
        <p:txBody>
          <a:bodyPr wrap="square" rtlCol="0">
            <a:spAutoFit/>
          </a:bodyPr>
          <a:lstStyle/>
          <a:p>
            <a:pPr>
              <a:lnSpc>
                <a:spcPct val="150000"/>
              </a:lnSpc>
              <a:spcAft>
                <a:spcPts val="800"/>
              </a:spcAft>
            </a:pP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Contrasting concepts</a:t>
            </a:r>
          </a:p>
          <a:p>
            <a:pPr>
              <a:lnSpc>
                <a:spcPct val="150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 do</a:t>
            </a:r>
          </a:p>
          <a:p>
            <a:pPr marL="342900" lvl="0" indent="-342900">
              <a:lnSpc>
                <a:spcPct val="150000"/>
              </a:lnSpc>
              <a:buFont typeface="+mj-lt"/>
              <a:buAutoNum type="alphaLcPeriod"/>
            </a:pPr>
            <a:r>
              <a:rPr lang="en-GB" sz="1200" dirty="0">
                <a:latin typeface="Calibri" panose="020F0502020204030204" pitchFamily="34" charset="0"/>
                <a:ea typeface="Calibri" panose="020F0502020204030204" pitchFamily="34" charset="0"/>
                <a:cs typeface="Times New Roman" panose="02020603050405020304" pitchFamily="18" charset="0"/>
              </a:rPr>
              <a:t>Compare greenhouse gases in Earth’s atmosphere to non-greenhouse gases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r>
              <a:rPr lang="en-GB" sz="1200" b="1" dirty="0">
                <a:effectLst/>
                <a:latin typeface="Calibri" panose="020F0502020204030204" pitchFamily="34" charset="0"/>
                <a:ea typeface="Calibri" panose="020F0502020204030204" pitchFamily="34" charset="0"/>
                <a:cs typeface="Times New Roman" panose="02020603050405020304" pitchFamily="18" charset="0"/>
              </a:rPr>
              <a:t>We do</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b.    Compare the radiation from the sun &amp; that reflected from the Earth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p>
          <a:p>
            <a:pPr lvl="0">
              <a:lnSpc>
                <a:spcPct val="150000"/>
              </a:lnSpc>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You do</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c</a:t>
            </a:r>
            <a:r>
              <a:rPr lang="en-GB" sz="1200" dirty="0">
                <a:effectLst/>
                <a:latin typeface="Calibri" panose="020F0502020204030204" pitchFamily="34" charset="0"/>
                <a:ea typeface="Calibri" panose="020F0502020204030204" pitchFamily="34" charset="0"/>
                <a:cs typeface="Times New Roman" panose="02020603050405020304" pitchFamily="18" charset="0"/>
              </a:rPr>
              <a:t>     What is the difference between global warming and the greenhouse effect?</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d. Compare the way short wavelength &amp; long wavelength radiation affects the greenhouse effect</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e. Compare the human activities that contribute to increasing greenhouse gases to those that do not</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640D4D3-784D-3204-E0EB-47A3EAF00E43}"/>
              </a:ext>
            </a:extLst>
          </p:cNvPr>
          <p:cNvSpPr>
            <a:spLocks noGrp="1"/>
          </p:cNvSpPr>
          <p:nvPr>
            <p:ph type="sldNum" sz="quarter" idx="12"/>
          </p:nvPr>
        </p:nvSpPr>
        <p:spPr/>
        <p:txBody>
          <a:bodyPr/>
          <a:lstStyle/>
          <a:p>
            <a:fld id="{A49C798E-A141-4728-B2C1-C020555BD9EF}" type="slidenum">
              <a:rPr lang="en-GB" smtClean="0"/>
              <a:t>32</a:t>
            </a:fld>
            <a:endParaRPr lang="en-GB"/>
          </a:p>
        </p:txBody>
      </p:sp>
      <p:sp>
        <p:nvSpPr>
          <p:cNvPr id="5" name="TextBox 4">
            <a:extLst>
              <a:ext uri="{FF2B5EF4-FFF2-40B4-BE49-F238E27FC236}">
                <a16:creationId xmlns:a16="http://schemas.microsoft.com/office/drawing/2014/main" id="{8AAA5E1D-35DE-27D3-99BA-E722066221AE}"/>
              </a:ext>
            </a:extLst>
          </p:cNvPr>
          <p:cNvSpPr txBox="1"/>
          <p:nvPr/>
        </p:nvSpPr>
        <p:spPr>
          <a:xfrm>
            <a:off x="1084831" y="2868381"/>
            <a:ext cx="4721790" cy="461665"/>
          </a:xfrm>
          <a:prstGeom prst="rect">
            <a:avLst/>
          </a:prstGeom>
          <a:solidFill>
            <a:schemeClr val="bg1"/>
          </a:solidFill>
          <a:ln>
            <a:solidFill>
              <a:schemeClr val="tx1"/>
            </a:solidFill>
          </a:ln>
        </p:spPr>
        <p:txBody>
          <a:bodyPr wrap="square" rtlCol="0">
            <a:spAutoFit/>
          </a:bodyPr>
          <a:lstStyle/>
          <a:p>
            <a:r>
              <a:rPr lang="en-GB" sz="1200" dirty="0"/>
              <a:t>From sun is short wavelength radiation. Reflected from Earth is long wavelength radiation</a:t>
            </a:r>
          </a:p>
        </p:txBody>
      </p:sp>
      <p:sp>
        <p:nvSpPr>
          <p:cNvPr id="6" name="TextBox 5">
            <a:extLst>
              <a:ext uri="{FF2B5EF4-FFF2-40B4-BE49-F238E27FC236}">
                <a16:creationId xmlns:a16="http://schemas.microsoft.com/office/drawing/2014/main" id="{7866AE76-8CFF-2605-FA5D-586E3AB03426}"/>
              </a:ext>
            </a:extLst>
          </p:cNvPr>
          <p:cNvSpPr txBox="1"/>
          <p:nvPr/>
        </p:nvSpPr>
        <p:spPr>
          <a:xfrm>
            <a:off x="1654683" y="1486081"/>
            <a:ext cx="3960305" cy="461665"/>
          </a:xfrm>
          <a:prstGeom prst="rect">
            <a:avLst/>
          </a:prstGeom>
          <a:solidFill>
            <a:schemeClr val="bg1"/>
          </a:solidFill>
          <a:ln>
            <a:solidFill>
              <a:schemeClr val="tx1"/>
            </a:solidFill>
          </a:ln>
        </p:spPr>
        <p:txBody>
          <a:bodyPr wrap="square" rtlCol="0">
            <a:spAutoFit/>
          </a:bodyPr>
          <a:lstStyle/>
          <a:p>
            <a:r>
              <a:rPr lang="en-GB" sz="1200" dirty="0"/>
              <a:t>GG = CO2, water vapour, methane</a:t>
            </a:r>
          </a:p>
          <a:p>
            <a:r>
              <a:rPr lang="en-GB" sz="1200" dirty="0"/>
              <a:t>Non GG = O2, N2</a:t>
            </a:r>
          </a:p>
        </p:txBody>
      </p:sp>
      <p:sp>
        <p:nvSpPr>
          <p:cNvPr id="7" name="TextBox 6">
            <a:extLst>
              <a:ext uri="{FF2B5EF4-FFF2-40B4-BE49-F238E27FC236}">
                <a16:creationId xmlns:a16="http://schemas.microsoft.com/office/drawing/2014/main" id="{9A6082D9-0CF9-5C70-5EAD-CB7F079515CF}"/>
              </a:ext>
            </a:extLst>
          </p:cNvPr>
          <p:cNvSpPr txBox="1"/>
          <p:nvPr/>
        </p:nvSpPr>
        <p:spPr>
          <a:xfrm>
            <a:off x="585216" y="4522817"/>
            <a:ext cx="5495847" cy="646331"/>
          </a:xfrm>
          <a:prstGeom prst="rect">
            <a:avLst/>
          </a:prstGeom>
          <a:solidFill>
            <a:schemeClr val="bg1"/>
          </a:solidFill>
          <a:ln>
            <a:solidFill>
              <a:schemeClr val="tx1"/>
            </a:solidFill>
          </a:ln>
        </p:spPr>
        <p:txBody>
          <a:bodyPr wrap="square" rtlCol="0">
            <a:spAutoFit/>
          </a:bodyPr>
          <a:lstStyle/>
          <a:p>
            <a:r>
              <a:rPr lang="en-GB" sz="1200" dirty="0"/>
              <a:t>Greenhouse effect is the natural process of  thermal radiation from Earth not escaping into space but being reflected back to Earths surface.</a:t>
            </a:r>
          </a:p>
          <a:p>
            <a:r>
              <a:rPr lang="en-GB" sz="1200" dirty="0"/>
              <a:t>Global warming is increase in average temperature of the Earth’s surface</a:t>
            </a:r>
          </a:p>
        </p:txBody>
      </p:sp>
      <p:sp>
        <p:nvSpPr>
          <p:cNvPr id="8" name="TextBox 7">
            <a:extLst>
              <a:ext uri="{FF2B5EF4-FFF2-40B4-BE49-F238E27FC236}">
                <a16:creationId xmlns:a16="http://schemas.microsoft.com/office/drawing/2014/main" id="{D4D39212-DE17-947B-16BC-223B96D89489}"/>
              </a:ext>
            </a:extLst>
          </p:cNvPr>
          <p:cNvSpPr txBox="1"/>
          <p:nvPr/>
        </p:nvSpPr>
        <p:spPr>
          <a:xfrm>
            <a:off x="830047" y="5660751"/>
            <a:ext cx="5197905" cy="830997"/>
          </a:xfrm>
          <a:prstGeom prst="rect">
            <a:avLst/>
          </a:prstGeom>
          <a:solidFill>
            <a:schemeClr val="bg1"/>
          </a:solidFill>
          <a:ln>
            <a:solidFill>
              <a:schemeClr val="tx1"/>
            </a:solidFill>
          </a:ln>
        </p:spPr>
        <p:txBody>
          <a:bodyPr wrap="square" rtlCol="0">
            <a:spAutoFit/>
          </a:bodyPr>
          <a:lstStyle/>
          <a:p>
            <a:r>
              <a:rPr lang="en-GB" sz="1200" dirty="0"/>
              <a:t>Greenhouse gases allow short wavelength radiation from the sun to pass through &amp; warm up the Earth. Long wavelength radiation from Earth is absorbed by the greenhouse gases in the atmosphere &amp; reflected back to the Earth’s surface</a:t>
            </a:r>
          </a:p>
        </p:txBody>
      </p:sp>
      <p:sp>
        <p:nvSpPr>
          <p:cNvPr id="9" name="TextBox 8">
            <a:extLst>
              <a:ext uri="{FF2B5EF4-FFF2-40B4-BE49-F238E27FC236}">
                <a16:creationId xmlns:a16="http://schemas.microsoft.com/office/drawing/2014/main" id="{A2F68585-DEB1-8A63-1A0B-A3334041D1F3}"/>
              </a:ext>
            </a:extLst>
          </p:cNvPr>
          <p:cNvSpPr txBox="1"/>
          <p:nvPr/>
        </p:nvSpPr>
        <p:spPr>
          <a:xfrm>
            <a:off x="1055169" y="7142849"/>
            <a:ext cx="4794942" cy="830997"/>
          </a:xfrm>
          <a:prstGeom prst="rect">
            <a:avLst/>
          </a:prstGeom>
          <a:solidFill>
            <a:schemeClr val="bg1"/>
          </a:solidFill>
          <a:ln>
            <a:solidFill>
              <a:schemeClr val="tx1"/>
            </a:solidFill>
          </a:ln>
        </p:spPr>
        <p:txBody>
          <a:bodyPr wrap="square" rtlCol="0">
            <a:spAutoFit/>
          </a:bodyPr>
          <a:lstStyle/>
          <a:p>
            <a:r>
              <a:rPr lang="en-GB" sz="1200" dirty="0"/>
              <a:t>Increasing GG = deforestation, burning fossil fuels, agriculture, creating waste/ landfill</a:t>
            </a:r>
          </a:p>
          <a:p>
            <a:r>
              <a:rPr lang="en-GB" sz="1200" dirty="0"/>
              <a:t>Reducing GG = use of renewable energy resources, less fossil fuels, less meat producing/ consumption, recycling, </a:t>
            </a:r>
          </a:p>
        </p:txBody>
      </p:sp>
    </p:spTree>
    <p:extLst>
      <p:ext uri="{BB962C8B-B14F-4D97-AF65-F5344CB8AC3E}">
        <p14:creationId xmlns:p14="http://schemas.microsoft.com/office/powerpoint/2010/main" val="4185411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443040" y="400153"/>
            <a:ext cx="5971920" cy="5973045"/>
          </a:xfrm>
          <a:prstGeom prst="rect">
            <a:avLst/>
          </a:prstGeom>
          <a:noFill/>
        </p:spPr>
        <p:txBody>
          <a:bodyPr wrap="square">
            <a:spAutoFit/>
          </a:bodyPr>
          <a:lstStyle/>
          <a:p>
            <a:r>
              <a:rPr lang="en-GB" sz="1200" b="1" u="sng" dirty="0"/>
              <a:t>Spacing – the water cycle &amp; biodiversity</a:t>
            </a:r>
          </a:p>
          <a:p>
            <a:pPr>
              <a:lnSpc>
                <a:spcPct val="150000"/>
              </a:lnSpc>
            </a:pPr>
            <a:r>
              <a:rPr lang="en-GB" sz="1200" dirty="0"/>
              <a:t>This lesson has examined the effects of greenhouse gases on climate change . The water cycle also affects our climate and ecosystems. This has been taught in the Biology Ecology topic.</a:t>
            </a:r>
          </a:p>
          <a:p>
            <a:pPr marL="228600" indent="-228600">
              <a:lnSpc>
                <a:spcPct val="150000"/>
              </a:lnSpc>
              <a:buAutoNum type="arabicPeriod"/>
            </a:pPr>
            <a:r>
              <a:rPr lang="en-GB" sz="1200" b="0" i="0" dirty="0">
                <a:solidFill>
                  <a:srgbClr val="141414"/>
                </a:solidFill>
                <a:effectLst/>
                <a:latin typeface="ReithSans"/>
              </a:rPr>
              <a:t>Define the term ‘the water cycle’.</a:t>
            </a:r>
            <a:endParaRPr lang="en-GB" sz="1200" dirty="0"/>
          </a:p>
          <a:p>
            <a:pPr>
              <a:lnSpc>
                <a:spcPct val="150000"/>
              </a:lnSpc>
            </a:pPr>
            <a:r>
              <a:rPr lang="en-GB" sz="1200" dirty="0"/>
              <a:t>……………………………………………………………………………………………………………………………………………………………………………………………………………………………………………………………………………………………………</a:t>
            </a:r>
          </a:p>
          <a:p>
            <a:pPr>
              <a:lnSpc>
                <a:spcPct val="150000"/>
              </a:lnSpc>
            </a:pPr>
            <a:r>
              <a:rPr lang="en-GB" sz="1200" dirty="0"/>
              <a:t>2. Name the 4 main stages of the water cycle</a:t>
            </a:r>
          </a:p>
          <a:p>
            <a:pPr>
              <a:lnSpc>
                <a:spcPct val="150000"/>
              </a:lnSpc>
            </a:pPr>
            <a:r>
              <a:rPr lang="en-GB" sz="1200" dirty="0"/>
              <a:t>………………………………………………………………………………………………………………………………………………..</a:t>
            </a:r>
          </a:p>
          <a:p>
            <a:pPr>
              <a:lnSpc>
                <a:spcPct val="150000"/>
              </a:lnSpc>
            </a:pPr>
            <a:r>
              <a:rPr lang="en-GB" sz="1200" dirty="0"/>
              <a:t>3. How does water in the sea become clouds in the sky? …………………………………………………………………………………………………………………………………………………</a:t>
            </a:r>
          </a:p>
          <a:p>
            <a:pPr algn="l" fontAlgn="base"/>
            <a:r>
              <a:rPr lang="en-GB" sz="1200" dirty="0"/>
              <a:t>4. </a:t>
            </a:r>
            <a:r>
              <a:rPr lang="en-GB" sz="1200" b="0" i="0" dirty="0">
                <a:solidFill>
                  <a:srgbClr val="141414"/>
                </a:solidFill>
                <a:effectLst/>
                <a:latin typeface="ReithSans"/>
              </a:rPr>
              <a:t>What is meant by the term precipitation?</a:t>
            </a:r>
            <a:endParaRPr lang="en-GB" sz="1200" dirty="0"/>
          </a:p>
          <a:p>
            <a:pPr>
              <a:lnSpc>
                <a:spcPct val="150000"/>
              </a:lnSpc>
            </a:pPr>
            <a:r>
              <a:rPr lang="en-GB" sz="1200" dirty="0"/>
              <a:t>………………………………………………………………………………………………………………………………………………..</a:t>
            </a:r>
          </a:p>
          <a:p>
            <a:pPr>
              <a:lnSpc>
                <a:spcPct val="150000"/>
              </a:lnSpc>
            </a:pPr>
            <a:r>
              <a:rPr lang="en-GB" sz="1200" dirty="0"/>
              <a:t>5. Where does rainfall get collected before it returns to the sea?. </a:t>
            </a:r>
          </a:p>
          <a:p>
            <a:pPr>
              <a:lnSpc>
                <a:spcPct val="150000"/>
              </a:lnSpc>
            </a:pPr>
            <a:r>
              <a:rPr lang="en-GB" sz="1200" dirty="0"/>
              <a:t>…………………………………………………………………………………………………………………………………………………</a:t>
            </a:r>
          </a:p>
          <a:p>
            <a:pPr marL="228600" indent="-228600">
              <a:lnSpc>
                <a:spcPct val="150000"/>
              </a:lnSpc>
              <a:buAutoNum type="arabicPeriod" startAt="6"/>
            </a:pPr>
            <a:r>
              <a:rPr lang="en-GB" sz="1200" dirty="0"/>
              <a:t>Label the diagram of the water cycle showing the main process that take place</a:t>
            </a:r>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7D6D7FDB-FFCE-84B8-84B1-FCD1D2519D0E}"/>
              </a:ext>
            </a:extLst>
          </p:cNvPr>
          <p:cNvSpPr>
            <a:spLocks noGrp="1"/>
          </p:cNvSpPr>
          <p:nvPr>
            <p:ph type="sldNum" sz="quarter" idx="12"/>
          </p:nvPr>
        </p:nvSpPr>
        <p:spPr/>
        <p:txBody>
          <a:bodyPr/>
          <a:lstStyle/>
          <a:p>
            <a:fld id="{A49C798E-A141-4728-B2C1-C020555BD9EF}" type="slidenum">
              <a:rPr lang="en-GB" smtClean="0"/>
              <a:t>33</a:t>
            </a:fld>
            <a:endParaRPr lang="en-GB"/>
          </a:p>
        </p:txBody>
      </p:sp>
      <p:sp>
        <p:nvSpPr>
          <p:cNvPr id="3" name="TextBox 2">
            <a:extLst>
              <a:ext uri="{FF2B5EF4-FFF2-40B4-BE49-F238E27FC236}">
                <a16:creationId xmlns:a16="http://schemas.microsoft.com/office/drawing/2014/main" id="{DA75A82D-96BE-D03A-8FC0-BCA395AA5127}"/>
              </a:ext>
            </a:extLst>
          </p:cNvPr>
          <p:cNvSpPr txBox="1"/>
          <p:nvPr/>
        </p:nvSpPr>
        <p:spPr>
          <a:xfrm>
            <a:off x="1917874" y="1428005"/>
            <a:ext cx="3625052" cy="617733"/>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The recycling of water on our planet by natural processes</a:t>
            </a:r>
            <a:endParaRPr lang="en-GB" sz="1200" dirty="0"/>
          </a:p>
        </p:txBody>
      </p:sp>
      <p:sp>
        <p:nvSpPr>
          <p:cNvPr id="4" name="TextBox 3">
            <a:extLst>
              <a:ext uri="{FF2B5EF4-FFF2-40B4-BE49-F238E27FC236}">
                <a16:creationId xmlns:a16="http://schemas.microsoft.com/office/drawing/2014/main" id="{9D23C19C-3C4A-A896-0181-178C8F018A0B}"/>
              </a:ext>
            </a:extLst>
          </p:cNvPr>
          <p:cNvSpPr txBox="1"/>
          <p:nvPr/>
        </p:nvSpPr>
        <p:spPr>
          <a:xfrm>
            <a:off x="1187495" y="2259279"/>
            <a:ext cx="4963230" cy="340734"/>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Condensation, precipitation, evaporation, transpiration </a:t>
            </a:r>
            <a:endParaRPr lang="en-GB" sz="1200" dirty="0"/>
          </a:p>
        </p:txBody>
      </p:sp>
      <p:sp>
        <p:nvSpPr>
          <p:cNvPr id="5" name="TextBox 4">
            <a:extLst>
              <a:ext uri="{FF2B5EF4-FFF2-40B4-BE49-F238E27FC236}">
                <a16:creationId xmlns:a16="http://schemas.microsoft.com/office/drawing/2014/main" id="{921F3F4D-20F0-C617-D8C3-AA05896B98FD}"/>
              </a:ext>
            </a:extLst>
          </p:cNvPr>
          <p:cNvSpPr txBox="1"/>
          <p:nvPr/>
        </p:nvSpPr>
        <p:spPr>
          <a:xfrm>
            <a:off x="4507964" y="3788054"/>
            <a:ext cx="1511595" cy="340734"/>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Lakes &amp; rivers</a:t>
            </a:r>
            <a:endParaRPr lang="en-GB" sz="1200" dirty="0"/>
          </a:p>
        </p:txBody>
      </p:sp>
      <p:sp>
        <p:nvSpPr>
          <p:cNvPr id="6" name="TextBox 5">
            <a:extLst>
              <a:ext uri="{FF2B5EF4-FFF2-40B4-BE49-F238E27FC236}">
                <a16:creationId xmlns:a16="http://schemas.microsoft.com/office/drawing/2014/main" id="{B9387084-1144-76C2-4214-DCD52089FFEB}"/>
              </a:ext>
            </a:extLst>
          </p:cNvPr>
          <p:cNvSpPr txBox="1"/>
          <p:nvPr/>
        </p:nvSpPr>
        <p:spPr>
          <a:xfrm>
            <a:off x="3567961" y="2770764"/>
            <a:ext cx="1695801" cy="340734"/>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evaporation</a:t>
            </a:r>
            <a:endParaRPr lang="en-GB" sz="1200" dirty="0"/>
          </a:p>
        </p:txBody>
      </p:sp>
      <p:sp>
        <p:nvSpPr>
          <p:cNvPr id="7" name="TextBox 6">
            <a:extLst>
              <a:ext uri="{FF2B5EF4-FFF2-40B4-BE49-F238E27FC236}">
                <a16:creationId xmlns:a16="http://schemas.microsoft.com/office/drawing/2014/main" id="{292EED8C-6874-DFF1-FD21-B8827D55BB20}"/>
              </a:ext>
            </a:extLst>
          </p:cNvPr>
          <p:cNvSpPr txBox="1"/>
          <p:nvPr/>
        </p:nvSpPr>
        <p:spPr>
          <a:xfrm>
            <a:off x="999277" y="3269372"/>
            <a:ext cx="4616949" cy="276999"/>
          </a:xfrm>
          <a:prstGeom prst="rect">
            <a:avLst/>
          </a:prstGeom>
          <a:solidFill>
            <a:schemeClr val="bg1"/>
          </a:solidFill>
          <a:ln>
            <a:solidFill>
              <a:schemeClr val="tx1"/>
            </a:solidFill>
          </a:ln>
        </p:spPr>
        <p:txBody>
          <a:bodyPr wrap="square" rtlCol="0">
            <a:spAutoFit/>
          </a:bodyPr>
          <a:lstStyle/>
          <a:p>
            <a:pPr algn="l" fontAlgn="base"/>
            <a:r>
              <a:rPr lang="en-GB" sz="1200" b="0" i="0" dirty="0">
                <a:solidFill>
                  <a:srgbClr val="141414"/>
                </a:solidFill>
                <a:effectLst/>
                <a:latin typeface="ReithSans"/>
              </a:rPr>
              <a:t>When the raindrops get heavy in clouds, they fall as snow, hail or rain.</a:t>
            </a:r>
          </a:p>
        </p:txBody>
      </p:sp>
      <p:pic>
        <p:nvPicPr>
          <p:cNvPr id="14" name="Picture 13">
            <a:extLst>
              <a:ext uri="{FF2B5EF4-FFF2-40B4-BE49-F238E27FC236}">
                <a16:creationId xmlns:a16="http://schemas.microsoft.com/office/drawing/2014/main" id="{E2016DF3-914E-496D-C104-7D476BF81F8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954795" y="4519289"/>
            <a:ext cx="3551210" cy="3444826"/>
          </a:xfrm>
          <a:prstGeom prst="rect">
            <a:avLst/>
          </a:prstGeom>
        </p:spPr>
      </p:pic>
      <p:sp>
        <p:nvSpPr>
          <p:cNvPr id="15" name="Rectangle 14">
            <a:extLst>
              <a:ext uri="{FF2B5EF4-FFF2-40B4-BE49-F238E27FC236}">
                <a16:creationId xmlns:a16="http://schemas.microsoft.com/office/drawing/2014/main" id="{3A2EEA38-72DF-9E53-E9E0-287EEF5F39F2}"/>
              </a:ext>
            </a:extLst>
          </p:cNvPr>
          <p:cNvSpPr/>
          <p:nvPr/>
        </p:nvSpPr>
        <p:spPr>
          <a:xfrm>
            <a:off x="4206240" y="5442452"/>
            <a:ext cx="803082"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D39FB3B-3C0D-02EC-D5C5-9AFB77744783}"/>
              </a:ext>
            </a:extLst>
          </p:cNvPr>
          <p:cNvSpPr/>
          <p:nvPr/>
        </p:nvSpPr>
        <p:spPr>
          <a:xfrm>
            <a:off x="3267569" y="6278658"/>
            <a:ext cx="803082"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090779D-F30B-B809-791D-C52ACAE9892E}"/>
              </a:ext>
            </a:extLst>
          </p:cNvPr>
          <p:cNvSpPr/>
          <p:nvPr/>
        </p:nvSpPr>
        <p:spPr>
          <a:xfrm>
            <a:off x="2044748" y="6354325"/>
            <a:ext cx="803082"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B391DD8-A2FC-6BEB-7A9A-997429847FAF}"/>
              </a:ext>
            </a:extLst>
          </p:cNvPr>
          <p:cNvSpPr/>
          <p:nvPr/>
        </p:nvSpPr>
        <p:spPr>
          <a:xfrm>
            <a:off x="1954794" y="5572135"/>
            <a:ext cx="893035"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A1D98FFF-36ED-6616-7AEE-D3A6E171657D}"/>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59683" y="5720904"/>
            <a:ext cx="2776964" cy="2678058"/>
          </a:xfrm>
          <a:prstGeom prst="rect">
            <a:avLst/>
          </a:prstGeom>
        </p:spPr>
      </p:pic>
      <p:sp>
        <p:nvSpPr>
          <p:cNvPr id="8" name="Rectangle 7">
            <a:extLst>
              <a:ext uri="{FF2B5EF4-FFF2-40B4-BE49-F238E27FC236}">
                <a16:creationId xmlns:a16="http://schemas.microsoft.com/office/drawing/2014/main" id="{0C62D402-B2CD-CEC3-6343-841390469709}"/>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1248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443040" y="400153"/>
            <a:ext cx="5971920" cy="5973045"/>
          </a:xfrm>
          <a:prstGeom prst="rect">
            <a:avLst/>
          </a:prstGeom>
          <a:noFill/>
        </p:spPr>
        <p:txBody>
          <a:bodyPr wrap="square">
            <a:spAutoFit/>
          </a:bodyPr>
          <a:lstStyle/>
          <a:p>
            <a:r>
              <a:rPr lang="en-GB" sz="1200" b="1" u="sng" dirty="0"/>
              <a:t>Spacing – the water cycle &amp; biodiversity</a:t>
            </a:r>
          </a:p>
          <a:p>
            <a:pPr>
              <a:lnSpc>
                <a:spcPct val="150000"/>
              </a:lnSpc>
            </a:pPr>
            <a:r>
              <a:rPr lang="en-GB" sz="1200" dirty="0"/>
              <a:t>This lesson has examined the effects of human activity on climate change . The water cycle also affects our climate and ecosystems and has been taught in the Biology Ecology topic.</a:t>
            </a:r>
          </a:p>
          <a:p>
            <a:pPr>
              <a:lnSpc>
                <a:spcPct val="150000"/>
              </a:lnSpc>
            </a:pPr>
            <a:r>
              <a:rPr lang="en-GB" sz="1200" b="0" i="0" dirty="0">
                <a:solidFill>
                  <a:srgbClr val="141414"/>
                </a:solidFill>
                <a:effectLst/>
                <a:latin typeface="ReithSans"/>
              </a:rPr>
              <a:t>7. Define the term ‘biodiversity’.</a:t>
            </a:r>
            <a:endParaRPr lang="en-GB" sz="1200" dirty="0"/>
          </a:p>
          <a:p>
            <a:pPr>
              <a:lnSpc>
                <a:spcPct val="150000"/>
              </a:lnSpc>
            </a:pPr>
            <a:r>
              <a:rPr lang="en-GB" sz="1200" dirty="0"/>
              <a:t>……………………………………………………………………………………………………………………………………………………………………………………………………………………………………………………………………………………………………</a:t>
            </a:r>
          </a:p>
          <a:p>
            <a:pPr>
              <a:lnSpc>
                <a:spcPct val="150000"/>
              </a:lnSpc>
            </a:pPr>
            <a:r>
              <a:rPr lang="en-GB" sz="1200" dirty="0"/>
              <a:t>8. Define the term ‘ecosystem’</a:t>
            </a:r>
          </a:p>
          <a:p>
            <a:pPr>
              <a:lnSpc>
                <a:spcPct val="150000"/>
              </a:lnSpc>
            </a:pPr>
            <a:r>
              <a:rPr lang="en-GB" sz="1200" dirty="0"/>
              <a:t>………………………………………………………………………………………………………………………………………………..</a:t>
            </a:r>
          </a:p>
          <a:p>
            <a:pPr>
              <a:lnSpc>
                <a:spcPct val="150000"/>
              </a:lnSpc>
            </a:pPr>
            <a:r>
              <a:rPr lang="en-GB" sz="1200" dirty="0"/>
              <a:t>9. Suggest 3 biotic factors in an ecosystem …………………………………………………………………………………………………………………………………………………</a:t>
            </a:r>
          </a:p>
          <a:p>
            <a:pPr algn="l" fontAlgn="base"/>
            <a:r>
              <a:rPr lang="en-GB" sz="1200" dirty="0"/>
              <a:t>10. </a:t>
            </a:r>
            <a:r>
              <a:rPr lang="en-GB" sz="1200" b="0" i="0" dirty="0">
                <a:solidFill>
                  <a:srgbClr val="141414"/>
                </a:solidFill>
                <a:effectLst/>
                <a:latin typeface="ReithSans"/>
              </a:rPr>
              <a:t>Suggest 3 abiotic factors in an ecosystem?</a:t>
            </a:r>
            <a:endParaRPr lang="en-GB" sz="1200" dirty="0"/>
          </a:p>
          <a:p>
            <a:pPr>
              <a:lnSpc>
                <a:spcPct val="150000"/>
              </a:lnSpc>
            </a:pPr>
            <a:r>
              <a:rPr lang="en-GB" sz="1200" dirty="0"/>
              <a:t>………………………………………………………………………………………………………………………………………………..</a:t>
            </a:r>
          </a:p>
          <a:p>
            <a:pPr>
              <a:lnSpc>
                <a:spcPct val="150000"/>
              </a:lnSpc>
            </a:pPr>
            <a:r>
              <a:rPr lang="en-GB" sz="1200" dirty="0"/>
              <a:t>………………………………………………………………………………………………………………………………………………..</a:t>
            </a:r>
          </a:p>
          <a:p>
            <a:pPr>
              <a:lnSpc>
                <a:spcPct val="150000"/>
              </a:lnSpc>
            </a:pPr>
            <a:r>
              <a:rPr lang="en-GB" sz="1200" dirty="0"/>
              <a:t>11. Suggest 3 ways that biodiversity can be maintained when challenged by human activity.</a:t>
            </a:r>
          </a:p>
          <a:p>
            <a:pPr>
              <a:lnSpc>
                <a:spcPct val="150000"/>
              </a:lnSpc>
            </a:pPr>
            <a:r>
              <a:rPr lang="en-GB" sz="1200" dirty="0"/>
              <a:t>……………………………………………………………………………………………………………………………………………………………………………………………………………………………………………………………………………………………………</a:t>
            </a:r>
          </a:p>
          <a:p>
            <a:pPr>
              <a:lnSpc>
                <a:spcPct val="150000"/>
              </a:lnSpc>
            </a:pPr>
            <a:r>
              <a:rPr lang="en-GB" sz="1200" dirty="0"/>
              <a:t>…………………………………………………………………………………………………………………………………………………</a:t>
            </a:r>
          </a:p>
          <a:p>
            <a:pPr>
              <a:lnSpc>
                <a:spcPct val="150000"/>
              </a:lnSpc>
            </a:pPr>
            <a:endParaRPr lang="en-GB" sz="1200" dirty="0"/>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7D6D7FDB-FFCE-84B8-84B1-FCD1D2519D0E}"/>
              </a:ext>
            </a:extLst>
          </p:cNvPr>
          <p:cNvSpPr>
            <a:spLocks noGrp="1"/>
          </p:cNvSpPr>
          <p:nvPr>
            <p:ph type="sldNum" sz="quarter" idx="12"/>
          </p:nvPr>
        </p:nvSpPr>
        <p:spPr/>
        <p:txBody>
          <a:bodyPr/>
          <a:lstStyle/>
          <a:p>
            <a:fld id="{A49C798E-A141-4728-B2C1-C020555BD9EF}" type="slidenum">
              <a:rPr lang="en-GB" smtClean="0"/>
              <a:t>34</a:t>
            </a:fld>
            <a:endParaRPr lang="en-GB"/>
          </a:p>
        </p:txBody>
      </p:sp>
      <p:sp>
        <p:nvSpPr>
          <p:cNvPr id="3" name="TextBox 2">
            <a:extLst>
              <a:ext uri="{FF2B5EF4-FFF2-40B4-BE49-F238E27FC236}">
                <a16:creationId xmlns:a16="http://schemas.microsoft.com/office/drawing/2014/main" id="{DA75A82D-96BE-D03A-8FC0-BCA395AA5127}"/>
              </a:ext>
            </a:extLst>
          </p:cNvPr>
          <p:cNvSpPr txBox="1"/>
          <p:nvPr/>
        </p:nvSpPr>
        <p:spPr>
          <a:xfrm>
            <a:off x="1917874" y="1428005"/>
            <a:ext cx="3625052" cy="340734"/>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Variety of all different species in an ecosystem</a:t>
            </a:r>
            <a:endParaRPr lang="en-GB" sz="1200" dirty="0"/>
          </a:p>
        </p:txBody>
      </p:sp>
      <p:sp>
        <p:nvSpPr>
          <p:cNvPr id="4" name="TextBox 3">
            <a:extLst>
              <a:ext uri="{FF2B5EF4-FFF2-40B4-BE49-F238E27FC236}">
                <a16:creationId xmlns:a16="http://schemas.microsoft.com/office/drawing/2014/main" id="{9D23C19C-3C4A-A896-0181-178C8F018A0B}"/>
              </a:ext>
            </a:extLst>
          </p:cNvPr>
          <p:cNvSpPr txBox="1"/>
          <p:nvPr/>
        </p:nvSpPr>
        <p:spPr>
          <a:xfrm>
            <a:off x="1187495" y="2259279"/>
            <a:ext cx="4963230" cy="340734"/>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The biotic &amp; abiotic things that work together in a habitat</a:t>
            </a:r>
            <a:endParaRPr lang="en-GB" sz="1200" dirty="0"/>
          </a:p>
        </p:txBody>
      </p:sp>
      <p:sp>
        <p:nvSpPr>
          <p:cNvPr id="5" name="TextBox 4">
            <a:extLst>
              <a:ext uri="{FF2B5EF4-FFF2-40B4-BE49-F238E27FC236}">
                <a16:creationId xmlns:a16="http://schemas.microsoft.com/office/drawing/2014/main" id="{921F3F4D-20F0-C617-D8C3-AA05896B98FD}"/>
              </a:ext>
            </a:extLst>
          </p:cNvPr>
          <p:cNvSpPr txBox="1"/>
          <p:nvPr/>
        </p:nvSpPr>
        <p:spPr>
          <a:xfrm>
            <a:off x="1428214" y="4168049"/>
            <a:ext cx="4477286" cy="1171731"/>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Breeding programs, legal protection, reduction in deforestation, recycling resources, reduction in CO2 emissions, green belt/ limit construction, amend farming practices (reintroduce hedgerows &amp; field margins)</a:t>
            </a:r>
            <a:endParaRPr lang="en-GB" sz="1200" dirty="0"/>
          </a:p>
        </p:txBody>
      </p:sp>
      <p:sp>
        <p:nvSpPr>
          <p:cNvPr id="6" name="TextBox 5">
            <a:extLst>
              <a:ext uri="{FF2B5EF4-FFF2-40B4-BE49-F238E27FC236}">
                <a16:creationId xmlns:a16="http://schemas.microsoft.com/office/drawing/2014/main" id="{B9387084-1144-76C2-4214-DCD52089FFEB}"/>
              </a:ext>
            </a:extLst>
          </p:cNvPr>
          <p:cNvSpPr txBox="1"/>
          <p:nvPr/>
        </p:nvSpPr>
        <p:spPr>
          <a:xfrm>
            <a:off x="1670050" y="2752452"/>
            <a:ext cx="4029533" cy="340734"/>
          </a:xfrm>
          <a:prstGeom prst="rect">
            <a:avLst/>
          </a:prstGeom>
          <a:solidFill>
            <a:schemeClr val="bg1"/>
          </a:solidFill>
          <a:ln>
            <a:solidFill>
              <a:schemeClr val="tx1"/>
            </a:solidFill>
          </a:ln>
        </p:spPr>
        <p:txBody>
          <a:bodyPr wrap="square" rtlCol="0">
            <a:spAutoFit/>
          </a:bodyPr>
          <a:lstStyle/>
          <a:p>
            <a:pPr>
              <a:lnSpc>
                <a:spcPct val="150000"/>
              </a:lnSpc>
            </a:pPr>
            <a:r>
              <a:rPr lang="en-GB" sz="1200" b="0" i="0" dirty="0">
                <a:solidFill>
                  <a:srgbClr val="141414"/>
                </a:solidFill>
                <a:effectLst/>
                <a:latin typeface="ReithSans"/>
              </a:rPr>
              <a:t>Predators, competition, availability of food, pathogens</a:t>
            </a:r>
            <a:endParaRPr lang="en-GB" sz="1200" dirty="0"/>
          </a:p>
        </p:txBody>
      </p:sp>
      <p:sp>
        <p:nvSpPr>
          <p:cNvPr id="7" name="TextBox 6">
            <a:extLst>
              <a:ext uri="{FF2B5EF4-FFF2-40B4-BE49-F238E27FC236}">
                <a16:creationId xmlns:a16="http://schemas.microsoft.com/office/drawing/2014/main" id="{292EED8C-6874-DFF1-FD21-B8827D55BB20}"/>
              </a:ext>
            </a:extLst>
          </p:cNvPr>
          <p:cNvSpPr txBox="1"/>
          <p:nvPr/>
        </p:nvSpPr>
        <p:spPr>
          <a:xfrm>
            <a:off x="925977" y="3447076"/>
            <a:ext cx="4616949" cy="276999"/>
          </a:xfrm>
          <a:prstGeom prst="rect">
            <a:avLst/>
          </a:prstGeom>
          <a:solidFill>
            <a:schemeClr val="bg1"/>
          </a:solidFill>
          <a:ln>
            <a:solidFill>
              <a:schemeClr val="tx1"/>
            </a:solidFill>
          </a:ln>
        </p:spPr>
        <p:txBody>
          <a:bodyPr wrap="square" rtlCol="0">
            <a:spAutoFit/>
          </a:bodyPr>
          <a:lstStyle/>
          <a:p>
            <a:pPr algn="l" fontAlgn="base"/>
            <a:r>
              <a:rPr lang="en-GB" sz="1200" b="0" i="0" dirty="0">
                <a:solidFill>
                  <a:srgbClr val="141414"/>
                </a:solidFill>
                <a:effectLst/>
                <a:latin typeface="ReithSans"/>
              </a:rPr>
              <a:t>Temperature, water, pH, CO2, O2, wind, sun, etc</a:t>
            </a:r>
          </a:p>
        </p:txBody>
      </p:sp>
      <p:sp>
        <p:nvSpPr>
          <p:cNvPr id="8" name="Rectangle 7">
            <a:extLst>
              <a:ext uri="{FF2B5EF4-FFF2-40B4-BE49-F238E27FC236}">
                <a16:creationId xmlns:a16="http://schemas.microsoft.com/office/drawing/2014/main" id="{0AAFE5B8-F7F2-BA33-B083-8981F92BC943}"/>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79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471487" y="489542"/>
            <a:ext cx="5915026" cy="8096704"/>
          </a:xfrm>
          <a:prstGeom prst="rect">
            <a:avLst/>
          </a:prstGeom>
          <a:noFill/>
        </p:spPr>
        <p:txBody>
          <a:bodyPr wrap="square">
            <a:spAutoFit/>
          </a:bodyPr>
          <a:lstStyle/>
          <a:p>
            <a:pPr>
              <a:lnSpc>
                <a:spcPct val="150000"/>
              </a:lnSpc>
            </a:pPr>
            <a:r>
              <a:rPr lang="en-GB" sz="1200" b="1" kern="0" dirty="0">
                <a:effectLst/>
                <a:ea typeface="Times New Roman" panose="02020603050405020304" pitchFamily="18" charset="0"/>
                <a:cs typeface="Times New Roman" panose="02020603050405020304" pitchFamily="18" charset="0"/>
              </a:rPr>
              <a:t>Q1</a:t>
            </a:r>
            <a:r>
              <a:rPr lang="en-GB" sz="1200" kern="0" dirty="0">
                <a:effectLst/>
                <a:ea typeface="Times New Roman" panose="02020603050405020304" pitchFamily="18" charset="0"/>
                <a:cs typeface="Times New Roman" panose="02020603050405020304" pitchFamily="18" charset="0"/>
              </a:rPr>
              <a:t>.           Some large forest areas are being destroyed. This changes the amount of carbon dioxide in the atmosphere.</a:t>
            </a:r>
          </a:p>
          <a:p>
            <a:pPr>
              <a:lnSpc>
                <a:spcPct val="150000"/>
              </a:lnSpc>
            </a:pPr>
            <a:r>
              <a:rPr lang="en-GB" sz="1200" kern="0" dirty="0">
                <a:effectLst/>
                <a:ea typeface="Times New Roman" panose="02020603050405020304" pitchFamily="18" charset="0"/>
                <a:cs typeface="Times New Roman" panose="02020603050405020304" pitchFamily="18" charset="0"/>
              </a:rPr>
              <a:t>(a)     (</a:t>
            </a:r>
            <a:r>
              <a:rPr lang="en-GB" sz="1200" kern="0" dirty="0" err="1">
                <a:effectLst/>
                <a:ea typeface="Times New Roman" panose="02020603050405020304" pitchFamily="18" charset="0"/>
                <a:cs typeface="Times New Roman" panose="02020603050405020304" pitchFamily="18" charset="0"/>
              </a:rPr>
              <a:t>i</a:t>
            </a:r>
            <a:r>
              <a:rPr lang="en-GB" sz="1200" kern="0" dirty="0">
                <a:effectLst/>
                <a:ea typeface="Times New Roman" panose="02020603050405020304" pitchFamily="18" charset="0"/>
                <a:cs typeface="Times New Roman" panose="02020603050405020304" pitchFamily="18" charset="0"/>
              </a:rPr>
              <a:t>)      State one use for the trees that are cut down.</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(ii)     State one use for the cleared land.</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(iii)     How has the destruction of forests affected the amount of carbon dioxide in the atmosphere?</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 (b)     (</a:t>
            </a:r>
            <a:r>
              <a:rPr lang="en-GB" sz="1200" kern="0" dirty="0" err="1">
                <a:effectLst/>
                <a:ea typeface="Times New Roman" panose="02020603050405020304" pitchFamily="18" charset="0"/>
                <a:cs typeface="Times New Roman" panose="02020603050405020304" pitchFamily="18" charset="0"/>
              </a:rPr>
              <a:t>i</a:t>
            </a:r>
            <a:r>
              <a:rPr lang="en-GB" sz="1200" kern="0" dirty="0">
                <a:effectLst/>
                <a:ea typeface="Times New Roman" panose="02020603050405020304" pitchFamily="18" charset="0"/>
                <a:cs typeface="Times New Roman" panose="02020603050405020304" pitchFamily="18" charset="0"/>
              </a:rPr>
              <a:t>) How has the destruction of forests caused an increased Greenhouse effect?</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(4)</a:t>
            </a:r>
          </a:p>
          <a:p>
            <a:pPr>
              <a:lnSpc>
                <a:spcPct val="150000"/>
              </a:lnSpc>
            </a:pPr>
            <a:r>
              <a:rPr lang="en-GB" sz="1200" kern="0" dirty="0">
                <a:effectLst/>
                <a:ea typeface="Times New Roman" panose="02020603050405020304" pitchFamily="18" charset="0"/>
                <a:cs typeface="Times New Roman" panose="02020603050405020304" pitchFamily="18" charset="0"/>
              </a:rPr>
              <a:t>(ii)     State one effect of an increase in the Greenhouse effect.</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b="1" kern="0" dirty="0">
                <a:ea typeface="Times New Roman" panose="02020603050405020304" pitchFamily="18" charset="0"/>
                <a:cs typeface="Times New Roman" panose="02020603050405020304" pitchFamily="18" charset="0"/>
              </a:rPr>
              <a:t>Q2. </a:t>
            </a:r>
            <a:r>
              <a:rPr lang="en-GB" sz="1200" kern="0" dirty="0">
                <a:ea typeface="Times New Roman" panose="02020603050405020304" pitchFamily="18" charset="0"/>
                <a:cs typeface="Times New Roman" panose="02020603050405020304" pitchFamily="18" charset="0"/>
              </a:rPr>
              <a:t>Global warming is thought to be happening because of the increased burning of fossil fuels. The concentration of carbon dioxide in the air from 1905 to 2005 has been calculated</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100" dirty="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AE24793-46B5-3A45-5EDB-DC1CD62843DE}"/>
              </a:ext>
            </a:extLst>
          </p:cNvPr>
          <p:cNvSpPr>
            <a:spLocks noGrp="1"/>
          </p:cNvSpPr>
          <p:nvPr>
            <p:ph type="sldNum" sz="quarter" idx="12"/>
          </p:nvPr>
        </p:nvSpPr>
        <p:spPr/>
        <p:txBody>
          <a:bodyPr/>
          <a:lstStyle/>
          <a:p>
            <a:fld id="{A49C798E-A141-4728-B2C1-C020555BD9EF}" type="slidenum">
              <a:rPr lang="en-GB" smtClean="0"/>
              <a:t>35</a:t>
            </a:fld>
            <a:endParaRPr lang="en-GB"/>
          </a:p>
        </p:txBody>
      </p:sp>
      <p:pic>
        <p:nvPicPr>
          <p:cNvPr id="8" name="Picture 7">
            <a:extLst>
              <a:ext uri="{FF2B5EF4-FFF2-40B4-BE49-F238E27FC236}">
                <a16:creationId xmlns:a16="http://schemas.microsoft.com/office/drawing/2014/main" id="{292EC1C0-29EA-A902-0396-CAA28526ABF0}"/>
              </a:ext>
            </a:extLst>
          </p:cNvPr>
          <p:cNvPicPr>
            <a:picLocks noChangeAspect="1"/>
          </p:cNvPicPr>
          <p:nvPr/>
        </p:nvPicPr>
        <p:blipFill>
          <a:blip r:embed="rId2"/>
          <a:stretch>
            <a:fillRect/>
          </a:stretch>
        </p:blipFill>
        <p:spPr>
          <a:xfrm>
            <a:off x="1495192" y="5712982"/>
            <a:ext cx="3735176" cy="2832100"/>
          </a:xfrm>
          <a:prstGeom prst="rect">
            <a:avLst/>
          </a:prstGeom>
        </p:spPr>
      </p:pic>
      <p:sp>
        <p:nvSpPr>
          <p:cNvPr id="10" name="TextBox 9">
            <a:extLst>
              <a:ext uri="{FF2B5EF4-FFF2-40B4-BE49-F238E27FC236}">
                <a16:creationId xmlns:a16="http://schemas.microsoft.com/office/drawing/2014/main" id="{61796FF5-5F0F-C200-BD20-53952422086C}"/>
              </a:ext>
            </a:extLst>
          </p:cNvPr>
          <p:cNvSpPr txBox="1"/>
          <p:nvPr/>
        </p:nvSpPr>
        <p:spPr>
          <a:xfrm>
            <a:off x="1090385" y="1350518"/>
            <a:ext cx="5129784" cy="400110"/>
          </a:xfrm>
          <a:prstGeom prst="rect">
            <a:avLst/>
          </a:prstGeom>
          <a:solidFill>
            <a:schemeClr val="bg1"/>
          </a:solidFill>
          <a:ln>
            <a:solidFill>
              <a:schemeClr val="tx1"/>
            </a:solidFill>
          </a:ln>
        </p:spPr>
        <p:txBody>
          <a:bodyPr wrap="square" rtlCol="0">
            <a:spAutoFit/>
          </a:bodyPr>
          <a:lstStyle/>
          <a:p>
            <a:r>
              <a:rPr lang="en-GB" sz="1000" dirty="0"/>
              <a:t> building /wood/timber/furniture / paper / packaging / fuel/burning</a:t>
            </a:r>
          </a:p>
          <a:p>
            <a:r>
              <a:rPr lang="en-GB" sz="1000" dirty="0"/>
              <a:t>do not accept ‘logs’ by itself</a:t>
            </a:r>
          </a:p>
        </p:txBody>
      </p:sp>
      <p:sp>
        <p:nvSpPr>
          <p:cNvPr id="11" name="TextBox 10">
            <a:extLst>
              <a:ext uri="{FF2B5EF4-FFF2-40B4-BE49-F238E27FC236}">
                <a16:creationId xmlns:a16="http://schemas.microsoft.com/office/drawing/2014/main" id="{F3485BC5-0468-31BF-EB4C-F8360CF5E78D}"/>
              </a:ext>
            </a:extLst>
          </p:cNvPr>
          <p:cNvSpPr txBox="1"/>
          <p:nvPr/>
        </p:nvSpPr>
        <p:spPr>
          <a:xfrm>
            <a:off x="3319272" y="1899456"/>
            <a:ext cx="2116688" cy="246221"/>
          </a:xfrm>
          <a:prstGeom prst="rect">
            <a:avLst/>
          </a:prstGeom>
          <a:solidFill>
            <a:schemeClr val="bg1"/>
          </a:solidFill>
          <a:ln>
            <a:solidFill>
              <a:schemeClr val="tx1"/>
            </a:solidFill>
          </a:ln>
        </p:spPr>
        <p:txBody>
          <a:bodyPr wrap="square" rtlCol="0">
            <a:spAutoFit/>
          </a:bodyPr>
          <a:lstStyle/>
          <a:p>
            <a:r>
              <a:rPr lang="en-GB" sz="1000" dirty="0"/>
              <a:t> farming/agriculture/ building/ roads</a:t>
            </a:r>
          </a:p>
        </p:txBody>
      </p:sp>
      <p:sp>
        <p:nvSpPr>
          <p:cNvPr id="12" name="TextBox 11">
            <a:extLst>
              <a:ext uri="{FF2B5EF4-FFF2-40B4-BE49-F238E27FC236}">
                <a16:creationId xmlns:a16="http://schemas.microsoft.com/office/drawing/2014/main" id="{9E8BF4CE-1066-E960-2247-46F4C0DEAD81}"/>
              </a:ext>
            </a:extLst>
          </p:cNvPr>
          <p:cNvSpPr txBox="1"/>
          <p:nvPr/>
        </p:nvSpPr>
        <p:spPr>
          <a:xfrm>
            <a:off x="2281428" y="2657070"/>
            <a:ext cx="1037844" cy="246221"/>
          </a:xfrm>
          <a:prstGeom prst="rect">
            <a:avLst/>
          </a:prstGeom>
          <a:solidFill>
            <a:schemeClr val="bg1"/>
          </a:solidFill>
          <a:ln>
            <a:solidFill>
              <a:schemeClr val="tx1"/>
            </a:solidFill>
          </a:ln>
        </p:spPr>
        <p:txBody>
          <a:bodyPr wrap="square" rtlCol="0">
            <a:spAutoFit/>
          </a:bodyPr>
          <a:lstStyle/>
          <a:p>
            <a:r>
              <a:rPr lang="en-GB" sz="1000" dirty="0"/>
              <a:t> increased CO2</a:t>
            </a:r>
          </a:p>
        </p:txBody>
      </p:sp>
      <p:sp>
        <p:nvSpPr>
          <p:cNvPr id="13" name="TextBox 12">
            <a:extLst>
              <a:ext uri="{FF2B5EF4-FFF2-40B4-BE49-F238E27FC236}">
                <a16:creationId xmlns:a16="http://schemas.microsoft.com/office/drawing/2014/main" id="{83D75C06-243B-91A0-2D6E-CFF3551D3FFE}"/>
              </a:ext>
            </a:extLst>
          </p:cNvPr>
          <p:cNvSpPr txBox="1"/>
          <p:nvPr/>
        </p:nvSpPr>
        <p:spPr>
          <a:xfrm>
            <a:off x="706448" y="3688089"/>
            <a:ext cx="5129784" cy="707886"/>
          </a:xfrm>
          <a:prstGeom prst="rect">
            <a:avLst/>
          </a:prstGeom>
          <a:solidFill>
            <a:schemeClr val="bg1"/>
          </a:solidFill>
          <a:ln>
            <a:solidFill>
              <a:schemeClr val="tx1"/>
            </a:solidFill>
          </a:ln>
        </p:spPr>
        <p:txBody>
          <a:bodyPr wrap="square" rtlCol="0">
            <a:spAutoFit/>
          </a:bodyPr>
          <a:lstStyle/>
          <a:p>
            <a:r>
              <a:rPr lang="en-GB" sz="1000" dirty="0"/>
              <a:t>trees photosynthesise/less photosynthesis takes place (and)        1</a:t>
            </a:r>
          </a:p>
          <a:p>
            <a:r>
              <a:rPr lang="en-GB" sz="1000" dirty="0"/>
              <a:t> trees/photosynthesis uses carbon dioxide releases CO2                1</a:t>
            </a:r>
          </a:p>
          <a:p>
            <a:r>
              <a:rPr lang="en-GB" sz="1000" dirty="0"/>
              <a:t>lets in heat/energy (do not accept sunshine)                                    1</a:t>
            </a:r>
          </a:p>
          <a:p>
            <a:r>
              <a:rPr lang="en-GB" sz="1000" dirty="0"/>
              <a:t>prevents it escaping (from the atmosphere) or being reflected/retransmitted into space    1</a:t>
            </a:r>
          </a:p>
        </p:txBody>
      </p:sp>
      <p:sp>
        <p:nvSpPr>
          <p:cNvPr id="14" name="TextBox 13">
            <a:extLst>
              <a:ext uri="{FF2B5EF4-FFF2-40B4-BE49-F238E27FC236}">
                <a16:creationId xmlns:a16="http://schemas.microsoft.com/office/drawing/2014/main" id="{FECD97C6-6F4A-6FFB-41AB-753541C4FD49}"/>
              </a:ext>
            </a:extLst>
          </p:cNvPr>
          <p:cNvSpPr txBox="1"/>
          <p:nvPr/>
        </p:nvSpPr>
        <p:spPr>
          <a:xfrm>
            <a:off x="797888" y="4906434"/>
            <a:ext cx="5129784" cy="400110"/>
          </a:xfrm>
          <a:prstGeom prst="rect">
            <a:avLst/>
          </a:prstGeom>
          <a:solidFill>
            <a:schemeClr val="bg1"/>
          </a:solidFill>
          <a:ln>
            <a:solidFill>
              <a:schemeClr val="tx1"/>
            </a:solidFill>
          </a:ln>
        </p:spPr>
        <p:txBody>
          <a:bodyPr wrap="square" rtlCol="0">
            <a:spAutoFit/>
          </a:bodyPr>
          <a:lstStyle/>
          <a:p>
            <a:r>
              <a:rPr lang="en-GB" sz="1000" dirty="0"/>
              <a:t> global warming          or a named effect of global warming such as polar ice cap melt,</a:t>
            </a:r>
          </a:p>
          <a:p>
            <a:r>
              <a:rPr lang="en-GB" sz="1000" dirty="0"/>
              <a:t>climatic change, increased temperature/sea level rising /  warmer weather</a:t>
            </a:r>
          </a:p>
        </p:txBody>
      </p:sp>
      <p:sp>
        <p:nvSpPr>
          <p:cNvPr id="2" name="Rectangle 1">
            <a:extLst>
              <a:ext uri="{FF2B5EF4-FFF2-40B4-BE49-F238E27FC236}">
                <a16:creationId xmlns:a16="http://schemas.microsoft.com/office/drawing/2014/main" id="{FDBAFE39-0C2A-F7FE-04E4-F1518D04DAA2}"/>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0240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530379" y="471254"/>
            <a:ext cx="5915026" cy="8096704"/>
          </a:xfrm>
          <a:prstGeom prst="rect">
            <a:avLst/>
          </a:prstGeom>
          <a:noFill/>
        </p:spPr>
        <p:txBody>
          <a:bodyPr wrap="square">
            <a:spAutoFit/>
          </a:bodyPr>
          <a:lstStyle/>
          <a:p>
            <a:pPr marL="228600" indent="-228600">
              <a:lnSpc>
                <a:spcPct val="150000"/>
              </a:lnSpc>
              <a:buAutoNum type="alphaLcParenBoth"/>
            </a:pPr>
            <a:r>
              <a:rPr lang="en-GB" sz="1200" kern="0" dirty="0">
                <a:effectLst/>
                <a:ea typeface="Times New Roman" panose="02020603050405020304" pitchFamily="18" charset="0"/>
                <a:cs typeface="Times New Roman" panose="02020603050405020304" pitchFamily="18" charset="0"/>
              </a:rPr>
              <a:t>Draw a line of best fit for these points.   (1)</a:t>
            </a: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(b)     (</a:t>
            </a:r>
            <a:r>
              <a:rPr lang="en-GB" sz="1200" kern="0" dirty="0" err="1">
                <a:effectLst/>
                <a:ea typeface="Times New Roman" panose="02020603050405020304" pitchFamily="18" charset="0"/>
                <a:cs typeface="Times New Roman" panose="02020603050405020304" pitchFamily="18" charset="0"/>
              </a:rPr>
              <a:t>i</a:t>
            </a:r>
            <a:r>
              <a:rPr lang="en-GB" sz="1200" kern="0" dirty="0">
                <a:effectLst/>
                <a:ea typeface="Times New Roman" panose="02020603050405020304" pitchFamily="18" charset="0"/>
                <a:cs typeface="Times New Roman" panose="02020603050405020304" pitchFamily="18" charset="0"/>
              </a:rPr>
              <a:t>)      What was the concentration of carbon dioxide in 1955?</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 ppm   (1)</a:t>
            </a:r>
          </a:p>
          <a:p>
            <a:pPr>
              <a:lnSpc>
                <a:spcPct val="150000"/>
              </a:lnSpc>
            </a:pPr>
            <a:r>
              <a:rPr lang="en-GB" sz="1200" kern="0" dirty="0">
                <a:effectLst/>
                <a:ea typeface="Times New Roman" panose="02020603050405020304" pitchFamily="18" charset="0"/>
                <a:cs typeface="Times New Roman" panose="02020603050405020304" pitchFamily="18" charset="0"/>
              </a:rPr>
              <a:t>(ii)     In what year did the concentration of carbon dioxide reach 350 ppm?</a:t>
            </a:r>
          </a:p>
          <a:p>
            <a:pPr>
              <a:lnSpc>
                <a:spcPct val="150000"/>
              </a:lnSpc>
            </a:pP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(c)     Use the graph to describe, in as much detail as you can, what happened to the concentration of carbon dioxide from 1905 to 2005.</a:t>
            </a:r>
          </a:p>
          <a:p>
            <a:pPr>
              <a:lnSpc>
                <a:spcPct val="150000"/>
              </a:lnSpc>
            </a:pPr>
            <a:r>
              <a:rPr lang="en-GB" sz="1200" kern="0" dirty="0">
                <a:effectLst/>
                <a:ea typeface="Times New Roman" panose="02020603050405020304" pitchFamily="18" charset="0"/>
                <a:cs typeface="Times New Roman" panose="02020603050405020304" pitchFamily="18" charset="0"/>
              </a:rPr>
              <a:t>…………………………………………………………………………………………………………………………………………………………………………………………………………………………………………………………………………………………………………………………………………………………………………………………………………………………………………..(2)</a:t>
            </a:r>
          </a:p>
          <a:p>
            <a:pPr>
              <a:lnSpc>
                <a:spcPct val="150000"/>
              </a:lnSpc>
            </a:pPr>
            <a:r>
              <a:rPr lang="en-GB" sz="1200" b="1" kern="0" dirty="0">
                <a:ea typeface="Times New Roman" panose="02020603050405020304" pitchFamily="18" charset="0"/>
                <a:cs typeface="Times New Roman" panose="02020603050405020304" pitchFamily="18" charset="0"/>
              </a:rPr>
              <a:t>Q3. </a:t>
            </a:r>
            <a:r>
              <a:rPr lang="en-GB" sz="1200" kern="0" dirty="0">
                <a:ea typeface="Times New Roman" panose="02020603050405020304" pitchFamily="18" charset="0"/>
                <a:cs typeface="Times New Roman" panose="02020603050405020304" pitchFamily="18" charset="0"/>
              </a:rPr>
              <a:t>This question is about carbon dioxide in the Earth’s atmosphere.</a:t>
            </a:r>
          </a:p>
          <a:p>
            <a:pPr>
              <a:lnSpc>
                <a:spcPct val="150000"/>
              </a:lnSpc>
            </a:pPr>
            <a:r>
              <a:rPr lang="en-GB" sz="1200" kern="0" dirty="0">
                <a:ea typeface="Times New Roman" panose="02020603050405020304" pitchFamily="18" charset="0"/>
                <a:cs typeface="Times New Roman" panose="02020603050405020304" pitchFamily="18" charset="0"/>
              </a:rPr>
              <a:t>Figure 1 shows how the percentage of carbon dioxide in the Earth’s atmosphere has changed over 4.6 billion years.</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r>
              <a:rPr lang="en-GB" sz="1200" kern="0" dirty="0">
                <a:ea typeface="Times New Roman" panose="02020603050405020304" pitchFamily="18" charset="0"/>
                <a:cs typeface="Times New Roman" panose="02020603050405020304" pitchFamily="18" charset="0"/>
              </a:rPr>
              <a:t>(a)   What was the highest percentage of carbon dioxide in the Earth’s atmosphere?</a:t>
            </a:r>
          </a:p>
          <a:p>
            <a:pPr>
              <a:lnSpc>
                <a:spcPct val="150000"/>
              </a:lnSpc>
            </a:pPr>
            <a:r>
              <a:rPr lang="en-GB" sz="1200" kern="0" dirty="0">
                <a:ea typeface="Times New Roman" panose="02020603050405020304" pitchFamily="18" charset="0"/>
                <a:cs typeface="Times New Roman" panose="02020603050405020304" pitchFamily="18" charset="0"/>
              </a:rPr>
              <a:t>Use Figure 1.</a:t>
            </a:r>
          </a:p>
          <a:p>
            <a:pPr>
              <a:lnSpc>
                <a:spcPct val="150000"/>
              </a:lnSpc>
            </a:pPr>
            <a:r>
              <a:rPr lang="en-GB" sz="1200" kern="0" dirty="0">
                <a:ea typeface="Times New Roman" panose="02020603050405020304" pitchFamily="18" charset="0"/>
                <a:cs typeface="Times New Roman" panose="02020603050405020304" pitchFamily="18" charset="0"/>
              </a:rPr>
              <a:t>Highest percentage = ……………………….%     (1)</a:t>
            </a:r>
            <a:endParaRPr lang="en-GB" sz="1200" kern="100" dirty="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AE24793-46B5-3A45-5EDB-DC1CD62843DE}"/>
              </a:ext>
            </a:extLst>
          </p:cNvPr>
          <p:cNvSpPr>
            <a:spLocks noGrp="1"/>
          </p:cNvSpPr>
          <p:nvPr>
            <p:ph type="sldNum" sz="quarter" idx="12"/>
          </p:nvPr>
        </p:nvSpPr>
        <p:spPr/>
        <p:txBody>
          <a:bodyPr/>
          <a:lstStyle/>
          <a:p>
            <a:fld id="{A49C798E-A141-4728-B2C1-C020555BD9EF}" type="slidenum">
              <a:rPr lang="en-GB" smtClean="0"/>
              <a:t>36</a:t>
            </a:fld>
            <a:endParaRPr lang="en-GB"/>
          </a:p>
        </p:txBody>
      </p:sp>
      <p:pic>
        <p:nvPicPr>
          <p:cNvPr id="7" name="Picture 6">
            <a:extLst>
              <a:ext uri="{FF2B5EF4-FFF2-40B4-BE49-F238E27FC236}">
                <a16:creationId xmlns:a16="http://schemas.microsoft.com/office/drawing/2014/main" id="{06873801-A63D-7A2A-09EF-F5FA8C29F694}"/>
              </a:ext>
            </a:extLst>
          </p:cNvPr>
          <p:cNvPicPr>
            <a:picLocks noChangeAspect="1"/>
          </p:cNvPicPr>
          <p:nvPr/>
        </p:nvPicPr>
        <p:blipFill>
          <a:blip r:embed="rId2"/>
          <a:stretch>
            <a:fillRect/>
          </a:stretch>
        </p:blipFill>
        <p:spPr>
          <a:xfrm>
            <a:off x="1682020" y="4477215"/>
            <a:ext cx="3772104" cy="3247846"/>
          </a:xfrm>
          <a:prstGeom prst="rect">
            <a:avLst/>
          </a:prstGeom>
        </p:spPr>
      </p:pic>
      <p:sp>
        <p:nvSpPr>
          <p:cNvPr id="9" name="TextBox 8">
            <a:extLst>
              <a:ext uri="{FF2B5EF4-FFF2-40B4-BE49-F238E27FC236}">
                <a16:creationId xmlns:a16="http://schemas.microsoft.com/office/drawing/2014/main" id="{1CA1E147-ABFE-41A9-400D-F7E605E36896}"/>
              </a:ext>
            </a:extLst>
          </p:cNvPr>
          <p:cNvSpPr txBox="1"/>
          <p:nvPr/>
        </p:nvSpPr>
        <p:spPr>
          <a:xfrm>
            <a:off x="2272856" y="2835186"/>
            <a:ext cx="3342132" cy="400110"/>
          </a:xfrm>
          <a:prstGeom prst="rect">
            <a:avLst/>
          </a:prstGeom>
          <a:solidFill>
            <a:schemeClr val="bg1"/>
          </a:solidFill>
          <a:ln>
            <a:solidFill>
              <a:schemeClr val="tx1"/>
            </a:solidFill>
          </a:ln>
        </p:spPr>
        <p:txBody>
          <a:bodyPr wrap="square" rtlCol="0">
            <a:spAutoFit/>
          </a:bodyPr>
          <a:lstStyle/>
          <a:p>
            <a:r>
              <a:rPr lang="en-GB" sz="1000" dirty="0"/>
              <a:t> concentration / amount of carbon dioxide has increased   1</a:t>
            </a:r>
          </a:p>
          <a:p>
            <a:r>
              <a:rPr lang="en-GB" sz="1000" dirty="0"/>
              <a:t>  recently the rate of increase is increasing                             1</a:t>
            </a:r>
          </a:p>
        </p:txBody>
      </p:sp>
      <p:sp>
        <p:nvSpPr>
          <p:cNvPr id="10" name="TextBox 9">
            <a:extLst>
              <a:ext uri="{FF2B5EF4-FFF2-40B4-BE49-F238E27FC236}">
                <a16:creationId xmlns:a16="http://schemas.microsoft.com/office/drawing/2014/main" id="{70B4478E-0C35-0AE7-A660-30633D7FA4AA}"/>
              </a:ext>
            </a:extLst>
          </p:cNvPr>
          <p:cNvSpPr txBox="1"/>
          <p:nvPr/>
        </p:nvSpPr>
        <p:spPr>
          <a:xfrm>
            <a:off x="3568072" y="1889638"/>
            <a:ext cx="1191768" cy="246221"/>
          </a:xfrm>
          <a:prstGeom prst="rect">
            <a:avLst/>
          </a:prstGeom>
          <a:solidFill>
            <a:schemeClr val="bg1"/>
          </a:solidFill>
          <a:ln>
            <a:solidFill>
              <a:schemeClr val="tx1"/>
            </a:solidFill>
          </a:ln>
        </p:spPr>
        <p:txBody>
          <a:bodyPr wrap="square" rtlCol="0">
            <a:spAutoFit/>
          </a:bodyPr>
          <a:lstStyle/>
          <a:p>
            <a:r>
              <a:rPr lang="en-GB" sz="1000" dirty="0"/>
              <a:t> 1989 +/– 1</a:t>
            </a:r>
          </a:p>
        </p:txBody>
      </p:sp>
      <p:sp>
        <p:nvSpPr>
          <p:cNvPr id="11" name="TextBox 10">
            <a:extLst>
              <a:ext uri="{FF2B5EF4-FFF2-40B4-BE49-F238E27FC236}">
                <a16:creationId xmlns:a16="http://schemas.microsoft.com/office/drawing/2014/main" id="{B2481984-A382-74FD-FF30-EEAC3F9A4033}"/>
              </a:ext>
            </a:extLst>
          </p:cNvPr>
          <p:cNvSpPr txBox="1"/>
          <p:nvPr/>
        </p:nvSpPr>
        <p:spPr>
          <a:xfrm>
            <a:off x="3294888" y="1322607"/>
            <a:ext cx="1103376" cy="246221"/>
          </a:xfrm>
          <a:prstGeom prst="rect">
            <a:avLst/>
          </a:prstGeom>
          <a:solidFill>
            <a:schemeClr val="bg1"/>
          </a:solidFill>
          <a:ln>
            <a:solidFill>
              <a:schemeClr val="tx1"/>
            </a:solidFill>
          </a:ln>
        </p:spPr>
        <p:txBody>
          <a:bodyPr wrap="square" rtlCol="0">
            <a:spAutoFit/>
          </a:bodyPr>
          <a:lstStyle/>
          <a:p>
            <a:r>
              <a:rPr lang="en-GB" sz="1000" dirty="0"/>
              <a:t> 313</a:t>
            </a:r>
          </a:p>
        </p:txBody>
      </p:sp>
      <p:sp>
        <p:nvSpPr>
          <p:cNvPr id="12" name="TextBox 11">
            <a:extLst>
              <a:ext uri="{FF2B5EF4-FFF2-40B4-BE49-F238E27FC236}">
                <a16:creationId xmlns:a16="http://schemas.microsoft.com/office/drawing/2014/main" id="{73B60DDA-4E1B-F7AC-7475-2428846846B0}"/>
              </a:ext>
            </a:extLst>
          </p:cNvPr>
          <p:cNvSpPr txBox="1"/>
          <p:nvPr/>
        </p:nvSpPr>
        <p:spPr>
          <a:xfrm>
            <a:off x="2427732" y="791446"/>
            <a:ext cx="3465576" cy="247709"/>
          </a:xfrm>
          <a:prstGeom prst="rect">
            <a:avLst/>
          </a:prstGeom>
          <a:solidFill>
            <a:schemeClr val="bg1"/>
          </a:solidFill>
          <a:ln>
            <a:solidFill>
              <a:schemeClr val="tx1"/>
            </a:solidFill>
          </a:ln>
        </p:spPr>
        <p:txBody>
          <a:bodyPr wrap="square" rtlCol="0">
            <a:spAutoFit/>
          </a:bodyPr>
          <a:lstStyle/>
          <a:p>
            <a:r>
              <a:rPr lang="en-GB" sz="1000" dirty="0"/>
              <a:t> curve of best fit drawn through  or close to all of the points</a:t>
            </a:r>
          </a:p>
        </p:txBody>
      </p:sp>
      <p:sp>
        <p:nvSpPr>
          <p:cNvPr id="17" name="TextBox 16">
            <a:extLst>
              <a:ext uri="{FF2B5EF4-FFF2-40B4-BE49-F238E27FC236}">
                <a16:creationId xmlns:a16="http://schemas.microsoft.com/office/drawing/2014/main" id="{78F04D87-9F73-E288-4172-F32C29C7880F}"/>
              </a:ext>
            </a:extLst>
          </p:cNvPr>
          <p:cNvSpPr txBox="1"/>
          <p:nvPr/>
        </p:nvSpPr>
        <p:spPr>
          <a:xfrm>
            <a:off x="2323536" y="8188434"/>
            <a:ext cx="3342132" cy="246221"/>
          </a:xfrm>
          <a:prstGeom prst="rect">
            <a:avLst/>
          </a:prstGeom>
          <a:solidFill>
            <a:schemeClr val="bg1"/>
          </a:solidFill>
          <a:ln>
            <a:solidFill>
              <a:schemeClr val="tx1"/>
            </a:solidFill>
          </a:ln>
        </p:spPr>
        <p:txBody>
          <a:bodyPr wrap="square" rtlCol="0">
            <a:spAutoFit/>
          </a:bodyPr>
          <a:lstStyle/>
          <a:p>
            <a:r>
              <a:rPr lang="en-GB" sz="1000" dirty="0"/>
              <a:t> 96 (%)   allow a value in the range 95–97 (%)</a:t>
            </a:r>
          </a:p>
        </p:txBody>
      </p:sp>
      <p:sp>
        <p:nvSpPr>
          <p:cNvPr id="2" name="Rectangle 1">
            <a:extLst>
              <a:ext uri="{FF2B5EF4-FFF2-40B4-BE49-F238E27FC236}">
                <a16:creationId xmlns:a16="http://schemas.microsoft.com/office/drawing/2014/main" id="{1839DE43-E626-0C1E-EA8B-D522965122A3}"/>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71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635620" y="630358"/>
            <a:ext cx="5586760" cy="7542706"/>
          </a:xfrm>
          <a:prstGeom prst="rect">
            <a:avLst/>
          </a:prstGeom>
          <a:noFill/>
        </p:spPr>
        <p:txBody>
          <a:bodyPr wrap="square">
            <a:spAutoFit/>
          </a:bodyPr>
          <a:lstStyle/>
          <a:p>
            <a:pPr>
              <a:lnSpc>
                <a:spcPct val="150000"/>
              </a:lnSpc>
            </a:pPr>
            <a:r>
              <a:rPr lang="en-GB" sz="1200" kern="0" dirty="0">
                <a:effectLst/>
                <a:ea typeface="Times New Roman" panose="02020603050405020304" pitchFamily="18" charset="0"/>
                <a:cs typeface="Times New Roman" panose="02020603050405020304" pitchFamily="18" charset="0"/>
              </a:rPr>
              <a:t>(b)     The percentage of carbon dioxide in the atmosphere has decreased since Earth’s early atmosphere.</a:t>
            </a:r>
          </a:p>
          <a:p>
            <a:pPr>
              <a:lnSpc>
                <a:spcPct val="150000"/>
              </a:lnSpc>
            </a:pPr>
            <a:r>
              <a:rPr lang="en-GB" sz="1200" kern="0" dirty="0">
                <a:effectLst/>
                <a:ea typeface="Times New Roman" panose="02020603050405020304" pitchFamily="18" charset="0"/>
                <a:cs typeface="Times New Roman" panose="02020603050405020304" pitchFamily="18" charset="0"/>
              </a:rPr>
              <a:t>Which two processes have decreased the percentage of carbon dioxide in the Earth’s atmosphere?</a:t>
            </a:r>
          </a:p>
          <a:p>
            <a:pPr>
              <a:lnSpc>
                <a:spcPct val="150000"/>
              </a:lnSpc>
            </a:pPr>
            <a:r>
              <a:rPr lang="en-GB" sz="1200" kern="0" dirty="0">
                <a:effectLst/>
                <a:ea typeface="Times New Roman" panose="02020603050405020304" pitchFamily="18" charset="0"/>
                <a:cs typeface="Times New Roman" panose="02020603050405020304" pitchFamily="18" charset="0"/>
              </a:rPr>
              <a:t>Circle two processes. (4 marks)</a:t>
            </a:r>
          </a:p>
          <a:p>
            <a:pPr marL="171450" indent="-171450">
              <a:lnSpc>
                <a:spcPct val="150000"/>
              </a:lnSpc>
              <a:buFont typeface="Arial" panose="020B0604020202020204" pitchFamily="34" charset="0"/>
              <a:buChar char="•"/>
            </a:pPr>
            <a:r>
              <a:rPr lang="en-GB" sz="1200" kern="0" dirty="0">
                <a:effectLst/>
                <a:ea typeface="Times New Roman" panose="02020603050405020304" pitchFamily="18" charset="0"/>
                <a:cs typeface="Times New Roman" panose="02020603050405020304" pitchFamily="18" charset="0"/>
              </a:rPr>
              <a:t>Combustion of fuels</a:t>
            </a:r>
          </a:p>
          <a:p>
            <a:pPr marL="171450" indent="-171450">
              <a:lnSpc>
                <a:spcPct val="150000"/>
              </a:lnSpc>
              <a:buFont typeface="Arial" panose="020B0604020202020204" pitchFamily="34" charset="0"/>
              <a:buChar char="•"/>
            </a:pPr>
            <a:r>
              <a:rPr lang="en-GB" sz="1200" kern="0" dirty="0">
                <a:ea typeface="Times New Roman" panose="02020603050405020304" pitchFamily="18" charset="0"/>
                <a:cs typeface="Times New Roman" panose="02020603050405020304" pitchFamily="18" charset="0"/>
              </a:rPr>
              <a:t>Formation of sedimentary rocks</a:t>
            </a:r>
          </a:p>
          <a:p>
            <a:pPr marL="171450" indent="-171450">
              <a:lnSpc>
                <a:spcPct val="150000"/>
              </a:lnSpc>
              <a:buFont typeface="Arial" panose="020B0604020202020204" pitchFamily="34" charset="0"/>
              <a:buChar char="•"/>
            </a:pPr>
            <a:r>
              <a:rPr lang="en-GB" sz="1200" kern="0" dirty="0">
                <a:effectLst/>
                <a:ea typeface="Times New Roman" panose="02020603050405020304" pitchFamily="18" charset="0"/>
                <a:cs typeface="Times New Roman" panose="02020603050405020304" pitchFamily="18" charset="0"/>
              </a:rPr>
              <a:t>Photosynthesis</a:t>
            </a:r>
          </a:p>
          <a:p>
            <a:pPr marL="171450" indent="-171450">
              <a:lnSpc>
                <a:spcPct val="150000"/>
              </a:lnSpc>
              <a:buFont typeface="Arial" panose="020B0604020202020204" pitchFamily="34" charset="0"/>
              <a:buChar char="•"/>
            </a:pPr>
            <a:r>
              <a:rPr lang="en-GB" sz="1200" kern="0" dirty="0">
                <a:ea typeface="Times New Roman" panose="02020603050405020304" pitchFamily="18" charset="0"/>
                <a:cs typeface="Times New Roman" panose="02020603050405020304" pitchFamily="18" charset="0"/>
              </a:rPr>
              <a:t>Volcanic activity</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(c) Carbon dioxide dissolves in water. Figure 2 shows the mass of carbon dioxide dissolved in water at different temperatures.</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r>
              <a:rPr lang="en-GB" sz="1200" kern="0" dirty="0">
                <a:ea typeface="Times New Roman" panose="02020603050405020304" pitchFamily="18" charset="0"/>
                <a:cs typeface="Times New Roman" panose="02020603050405020304" pitchFamily="18" charset="0"/>
              </a:rPr>
              <a:t>Using Figure 2, </a:t>
            </a:r>
            <a:r>
              <a:rPr lang="en-GB" sz="1200" kern="0" dirty="0">
                <a:effectLst/>
                <a:ea typeface="Times New Roman" panose="02020603050405020304" pitchFamily="18" charset="0"/>
                <a:cs typeface="Times New Roman" panose="02020603050405020304" pitchFamily="18" charset="0"/>
              </a:rPr>
              <a:t>Complete the table below.</a:t>
            </a: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100" dirty="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AE24793-46B5-3A45-5EDB-DC1CD62843DE}"/>
              </a:ext>
            </a:extLst>
          </p:cNvPr>
          <p:cNvSpPr>
            <a:spLocks noGrp="1"/>
          </p:cNvSpPr>
          <p:nvPr>
            <p:ph type="sldNum" sz="quarter" idx="12"/>
          </p:nvPr>
        </p:nvSpPr>
        <p:spPr/>
        <p:txBody>
          <a:bodyPr/>
          <a:lstStyle/>
          <a:p>
            <a:fld id="{A49C798E-A141-4728-B2C1-C020555BD9EF}" type="slidenum">
              <a:rPr lang="en-GB" smtClean="0"/>
              <a:t>37</a:t>
            </a:fld>
            <a:endParaRPr lang="en-GB"/>
          </a:p>
        </p:txBody>
      </p:sp>
      <p:pic>
        <p:nvPicPr>
          <p:cNvPr id="10" name="Picture 9">
            <a:extLst>
              <a:ext uri="{FF2B5EF4-FFF2-40B4-BE49-F238E27FC236}">
                <a16:creationId xmlns:a16="http://schemas.microsoft.com/office/drawing/2014/main" id="{670EBF5E-83FB-ADDC-522A-4AE0C6D391A8}"/>
              </a:ext>
            </a:extLst>
          </p:cNvPr>
          <p:cNvPicPr>
            <a:picLocks noChangeAspect="1"/>
          </p:cNvPicPr>
          <p:nvPr/>
        </p:nvPicPr>
        <p:blipFill>
          <a:blip r:embed="rId2"/>
          <a:stretch>
            <a:fillRect/>
          </a:stretch>
        </p:blipFill>
        <p:spPr>
          <a:xfrm>
            <a:off x="940499" y="4102367"/>
            <a:ext cx="4674489" cy="2256141"/>
          </a:xfrm>
          <a:prstGeom prst="rect">
            <a:avLst/>
          </a:prstGeom>
        </p:spPr>
      </p:pic>
      <p:pic>
        <p:nvPicPr>
          <p:cNvPr id="12" name="Picture 11">
            <a:extLst>
              <a:ext uri="{FF2B5EF4-FFF2-40B4-BE49-F238E27FC236}">
                <a16:creationId xmlns:a16="http://schemas.microsoft.com/office/drawing/2014/main" id="{DABF5DF0-FF41-CB22-355E-D2AA16769E00}"/>
              </a:ext>
            </a:extLst>
          </p:cNvPr>
          <p:cNvPicPr>
            <a:picLocks noChangeAspect="1"/>
          </p:cNvPicPr>
          <p:nvPr/>
        </p:nvPicPr>
        <p:blipFill>
          <a:blip r:embed="rId3"/>
          <a:stretch>
            <a:fillRect/>
          </a:stretch>
        </p:blipFill>
        <p:spPr>
          <a:xfrm>
            <a:off x="2228469" y="6772889"/>
            <a:ext cx="2876550" cy="1400175"/>
          </a:xfrm>
          <a:prstGeom prst="rect">
            <a:avLst/>
          </a:prstGeom>
        </p:spPr>
      </p:pic>
      <p:sp>
        <p:nvSpPr>
          <p:cNvPr id="13" name="TextBox 12">
            <a:extLst>
              <a:ext uri="{FF2B5EF4-FFF2-40B4-BE49-F238E27FC236}">
                <a16:creationId xmlns:a16="http://schemas.microsoft.com/office/drawing/2014/main" id="{7551BB79-8631-08B6-617F-38BB12733F8C}"/>
              </a:ext>
            </a:extLst>
          </p:cNvPr>
          <p:cNvSpPr txBox="1"/>
          <p:nvPr/>
        </p:nvSpPr>
        <p:spPr>
          <a:xfrm>
            <a:off x="3091251" y="2469826"/>
            <a:ext cx="2024824" cy="400110"/>
          </a:xfrm>
          <a:prstGeom prst="rect">
            <a:avLst/>
          </a:prstGeom>
          <a:solidFill>
            <a:schemeClr val="bg1"/>
          </a:solidFill>
          <a:ln>
            <a:solidFill>
              <a:schemeClr val="tx1"/>
            </a:solidFill>
          </a:ln>
        </p:spPr>
        <p:txBody>
          <a:bodyPr wrap="square" rtlCol="0">
            <a:spAutoFit/>
          </a:bodyPr>
          <a:lstStyle/>
          <a:p>
            <a:r>
              <a:rPr lang="en-GB" sz="1000" dirty="0"/>
              <a:t> formation of sedimentary rocks   1</a:t>
            </a:r>
          </a:p>
          <a:p>
            <a:r>
              <a:rPr lang="en-GB" sz="1000" dirty="0"/>
              <a:t>Photosynthesis     1</a:t>
            </a:r>
          </a:p>
        </p:txBody>
      </p:sp>
      <p:sp>
        <p:nvSpPr>
          <p:cNvPr id="14" name="TextBox 13">
            <a:extLst>
              <a:ext uri="{FF2B5EF4-FFF2-40B4-BE49-F238E27FC236}">
                <a16:creationId xmlns:a16="http://schemas.microsoft.com/office/drawing/2014/main" id="{2013F2B2-1931-8E51-3C27-A0CE4C70DD9F}"/>
              </a:ext>
            </a:extLst>
          </p:cNvPr>
          <p:cNvSpPr txBox="1"/>
          <p:nvPr/>
        </p:nvSpPr>
        <p:spPr>
          <a:xfrm>
            <a:off x="4796549" y="6903241"/>
            <a:ext cx="1543050" cy="1015663"/>
          </a:xfrm>
          <a:prstGeom prst="rect">
            <a:avLst/>
          </a:prstGeom>
          <a:solidFill>
            <a:schemeClr val="bg1"/>
          </a:solidFill>
          <a:ln>
            <a:solidFill>
              <a:schemeClr val="tx1"/>
            </a:solidFill>
          </a:ln>
        </p:spPr>
        <p:txBody>
          <a:bodyPr wrap="square" rtlCol="0">
            <a:spAutoFit/>
          </a:bodyPr>
          <a:lstStyle/>
          <a:p>
            <a:r>
              <a:rPr lang="en-GB" sz="1000" dirty="0"/>
              <a:t> 3.3 (g)</a:t>
            </a:r>
          </a:p>
          <a:p>
            <a:r>
              <a:rPr lang="en-GB" sz="1000" dirty="0"/>
              <a:t>allow a value in the range 3.2 – 3.4 (g)     1</a:t>
            </a:r>
          </a:p>
          <a:p>
            <a:r>
              <a:rPr lang="en-GB" sz="1000" dirty="0"/>
              <a:t>2 (g)</a:t>
            </a:r>
          </a:p>
          <a:p>
            <a:r>
              <a:rPr lang="en-GB" sz="1000" dirty="0"/>
              <a:t>allow a value in the range 1.9 − 2.1 (g)     1</a:t>
            </a:r>
          </a:p>
        </p:txBody>
      </p:sp>
      <p:sp>
        <p:nvSpPr>
          <p:cNvPr id="2" name="Rectangle 1">
            <a:extLst>
              <a:ext uri="{FF2B5EF4-FFF2-40B4-BE49-F238E27FC236}">
                <a16:creationId xmlns:a16="http://schemas.microsoft.com/office/drawing/2014/main" id="{E6C12678-EE13-2763-E9B4-6DEAAC9A51DD}"/>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3313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04F938A-6B45-E98B-16B2-F5B9B315B058}"/>
              </a:ext>
            </a:extLst>
          </p:cNvPr>
          <p:cNvSpPr>
            <a:spLocks noChangeArrowheads="1"/>
          </p:cNvSpPr>
          <p:nvPr/>
        </p:nvSpPr>
        <p:spPr bwMode="auto">
          <a:xfrm>
            <a:off x="521319" y="462581"/>
            <a:ext cx="5815361" cy="726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(d)     Calculate the difference in the mass of carbon dioxide dissolved in 1 dm3 of water at 5 °C and at 15 °C</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Use the table above.</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……………………………………………………………………………………………………Mass = …………………….g (1)</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(e)      Carbon dioxide is a greenhouse gas. The greenhouse effect happens in four stages.</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The four stages are:</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Stage A	Carbon dioxide stops longer wavelength radiation escaping</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Stage B	Radiation is absorbed by the Earth</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Stage C	Longer wavelength radiation is emitted</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Stage D	Shorter wavelength radiation enters the atmosphere.</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What is the correct order of stages A, B, C and D?</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Tick (✓) one box.</a:t>
            </a: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solidFill>
                <a:srgbClr val="000000"/>
              </a:solidFill>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solidFill>
                <a:srgbClr val="000000"/>
              </a:solidFill>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rPr>
              <a:t>(f)     Changes in the percentage of carbon dioxide in the Earth’s atmosphere cause climate change. Give two effects of climate change.</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rPr>
              <a:t>1.………………………………………………………………………………………………………………………………………………………………………………………………………………………………………………………………………………………</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rPr>
              <a:t>2…………………………………………………………………………………………………………………………………………………………………………………………………………………………………………………………………………………………</a:t>
            </a:r>
          </a:p>
        </p:txBody>
      </p:sp>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7AE24793-46B5-3A45-5EDB-DC1CD62843DE}"/>
              </a:ext>
            </a:extLst>
          </p:cNvPr>
          <p:cNvSpPr>
            <a:spLocks noGrp="1"/>
          </p:cNvSpPr>
          <p:nvPr>
            <p:ph type="sldNum" sz="quarter" idx="12"/>
          </p:nvPr>
        </p:nvSpPr>
        <p:spPr/>
        <p:txBody>
          <a:bodyPr/>
          <a:lstStyle/>
          <a:p>
            <a:fld id="{A49C798E-A141-4728-B2C1-C020555BD9EF}" type="slidenum">
              <a:rPr lang="en-GB" smtClean="0"/>
              <a:t>38</a:t>
            </a:fld>
            <a:endParaRPr lang="en-GB" dirty="0"/>
          </a:p>
        </p:txBody>
      </p:sp>
      <p:pic>
        <p:nvPicPr>
          <p:cNvPr id="9" name="Picture 8">
            <a:extLst>
              <a:ext uri="{FF2B5EF4-FFF2-40B4-BE49-F238E27FC236}">
                <a16:creationId xmlns:a16="http://schemas.microsoft.com/office/drawing/2014/main" id="{BB799704-947C-F530-C9AA-98B1076B950A}"/>
              </a:ext>
            </a:extLst>
          </p:cNvPr>
          <p:cNvPicPr>
            <a:picLocks noChangeAspect="1"/>
          </p:cNvPicPr>
          <p:nvPr/>
        </p:nvPicPr>
        <p:blipFill>
          <a:blip r:embed="rId2"/>
          <a:stretch>
            <a:fillRect/>
          </a:stretch>
        </p:blipFill>
        <p:spPr>
          <a:xfrm>
            <a:off x="2104453" y="4003059"/>
            <a:ext cx="2693775" cy="1739889"/>
          </a:xfrm>
          <a:prstGeom prst="rect">
            <a:avLst/>
          </a:prstGeom>
        </p:spPr>
      </p:pic>
      <p:sp>
        <p:nvSpPr>
          <p:cNvPr id="10" name="TextBox 9">
            <a:extLst>
              <a:ext uri="{FF2B5EF4-FFF2-40B4-BE49-F238E27FC236}">
                <a16:creationId xmlns:a16="http://schemas.microsoft.com/office/drawing/2014/main" id="{2673BC2D-E879-B4A7-0D7F-CE280A9A8BEB}"/>
              </a:ext>
            </a:extLst>
          </p:cNvPr>
          <p:cNvSpPr txBox="1"/>
          <p:nvPr/>
        </p:nvSpPr>
        <p:spPr>
          <a:xfrm>
            <a:off x="4511612" y="5002965"/>
            <a:ext cx="1103376" cy="246221"/>
          </a:xfrm>
          <a:prstGeom prst="rect">
            <a:avLst/>
          </a:prstGeom>
          <a:solidFill>
            <a:schemeClr val="bg1"/>
          </a:solidFill>
          <a:ln>
            <a:solidFill>
              <a:schemeClr val="tx1"/>
            </a:solidFill>
          </a:ln>
        </p:spPr>
        <p:txBody>
          <a:bodyPr wrap="square" rtlCol="0">
            <a:spAutoFit/>
          </a:bodyPr>
          <a:lstStyle/>
          <a:p>
            <a:r>
              <a:rPr lang="en-GB" sz="1000" dirty="0"/>
              <a:t> D B C A</a:t>
            </a:r>
          </a:p>
        </p:txBody>
      </p:sp>
      <p:sp>
        <p:nvSpPr>
          <p:cNvPr id="11" name="TextBox 10">
            <a:extLst>
              <a:ext uri="{FF2B5EF4-FFF2-40B4-BE49-F238E27FC236}">
                <a16:creationId xmlns:a16="http://schemas.microsoft.com/office/drawing/2014/main" id="{8C7ABEB6-DD03-BD15-AC46-2B4DD0CBBC14}"/>
              </a:ext>
            </a:extLst>
          </p:cNvPr>
          <p:cNvSpPr txBox="1"/>
          <p:nvPr/>
        </p:nvSpPr>
        <p:spPr>
          <a:xfrm>
            <a:off x="3634740" y="974326"/>
            <a:ext cx="1604772" cy="553998"/>
          </a:xfrm>
          <a:prstGeom prst="rect">
            <a:avLst/>
          </a:prstGeom>
          <a:solidFill>
            <a:schemeClr val="bg1"/>
          </a:solidFill>
          <a:ln>
            <a:solidFill>
              <a:schemeClr val="tx1"/>
            </a:solidFill>
          </a:ln>
        </p:spPr>
        <p:txBody>
          <a:bodyPr wrap="square" rtlCol="0">
            <a:spAutoFit/>
          </a:bodyPr>
          <a:lstStyle/>
          <a:p>
            <a:r>
              <a:rPr lang="en-GB" sz="1000" dirty="0"/>
              <a:t>(3.3 – 2 =) 1.3 (g)</a:t>
            </a:r>
          </a:p>
          <a:p>
            <a:r>
              <a:rPr lang="en-GB" sz="1000" dirty="0"/>
              <a:t>allow </a:t>
            </a:r>
            <a:r>
              <a:rPr lang="en-GB" sz="1000" dirty="0" err="1"/>
              <a:t>ecf</a:t>
            </a:r>
            <a:r>
              <a:rPr lang="en-GB" sz="1000" dirty="0"/>
              <a:t> from question (c)</a:t>
            </a:r>
          </a:p>
          <a:p>
            <a:endParaRPr lang="en-GB" sz="1000" dirty="0"/>
          </a:p>
        </p:txBody>
      </p:sp>
      <p:sp>
        <p:nvSpPr>
          <p:cNvPr id="12" name="TextBox 11">
            <a:extLst>
              <a:ext uri="{FF2B5EF4-FFF2-40B4-BE49-F238E27FC236}">
                <a16:creationId xmlns:a16="http://schemas.microsoft.com/office/drawing/2014/main" id="{BB1E1E1F-81E0-91E2-7C4D-5C8CEE552BE8}"/>
              </a:ext>
            </a:extLst>
          </p:cNvPr>
          <p:cNvSpPr txBox="1"/>
          <p:nvPr/>
        </p:nvSpPr>
        <p:spPr>
          <a:xfrm>
            <a:off x="3705035" y="6251620"/>
            <a:ext cx="2276856" cy="1785104"/>
          </a:xfrm>
          <a:prstGeom prst="rect">
            <a:avLst/>
          </a:prstGeom>
          <a:solidFill>
            <a:schemeClr val="bg1"/>
          </a:solidFill>
          <a:ln>
            <a:solidFill>
              <a:schemeClr val="tx1"/>
            </a:solidFill>
          </a:ln>
        </p:spPr>
        <p:txBody>
          <a:bodyPr wrap="square" rtlCol="0">
            <a:spAutoFit/>
          </a:bodyPr>
          <a:lstStyle/>
          <a:p>
            <a:r>
              <a:rPr lang="en-GB" sz="1000" dirty="0"/>
              <a:t>any two from:</a:t>
            </a:r>
          </a:p>
          <a:p>
            <a:r>
              <a:rPr lang="en-GB" sz="1000" dirty="0"/>
              <a:t>•   rising sea levels</a:t>
            </a:r>
          </a:p>
          <a:p>
            <a:r>
              <a:rPr lang="en-GB" sz="1000" dirty="0"/>
              <a:t>•   melting ice (caps) / glaciers</a:t>
            </a:r>
          </a:p>
          <a:p>
            <a:r>
              <a:rPr lang="en-GB" sz="1000" dirty="0"/>
              <a:t>•   agricultural problems</a:t>
            </a:r>
          </a:p>
          <a:p>
            <a:r>
              <a:rPr lang="en-GB" sz="1000" dirty="0"/>
              <a:t>•   extremes of weather</a:t>
            </a:r>
          </a:p>
          <a:p>
            <a:r>
              <a:rPr lang="en-GB" sz="1000" dirty="0"/>
              <a:t>•   (coastal) flooding / erosion</a:t>
            </a:r>
          </a:p>
          <a:p>
            <a:r>
              <a:rPr lang="en-GB" sz="1000" dirty="0"/>
              <a:t>•   drought</a:t>
            </a:r>
          </a:p>
          <a:p>
            <a:r>
              <a:rPr lang="en-GB" sz="1000" dirty="0"/>
              <a:t>•   forest fires</a:t>
            </a:r>
          </a:p>
          <a:p>
            <a:r>
              <a:rPr lang="en-GB" sz="1000" dirty="0"/>
              <a:t>•   animal habitats change / lost</a:t>
            </a:r>
          </a:p>
          <a:p>
            <a:r>
              <a:rPr lang="en-GB" sz="1000" dirty="0"/>
              <a:t>allow extinction of species</a:t>
            </a:r>
          </a:p>
          <a:p>
            <a:r>
              <a:rPr lang="en-GB" sz="1000" dirty="0"/>
              <a:t>allow global warming</a:t>
            </a:r>
          </a:p>
        </p:txBody>
      </p:sp>
      <p:sp>
        <p:nvSpPr>
          <p:cNvPr id="6" name="Rectangle 5">
            <a:extLst>
              <a:ext uri="{FF2B5EF4-FFF2-40B4-BE49-F238E27FC236}">
                <a16:creationId xmlns:a16="http://schemas.microsoft.com/office/drawing/2014/main" id="{A72B08AE-3410-B669-8C9A-7584DBB9FE0D}"/>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2333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635620" y="630358"/>
            <a:ext cx="5586760" cy="7542706"/>
          </a:xfrm>
          <a:prstGeom prst="rect">
            <a:avLst/>
          </a:prstGeom>
          <a:noFill/>
        </p:spPr>
        <p:txBody>
          <a:bodyPr wrap="square">
            <a:spAutoFit/>
          </a:bodyPr>
          <a:lstStyle/>
          <a:p>
            <a:pPr>
              <a:lnSpc>
                <a:spcPct val="150000"/>
              </a:lnSpc>
            </a:pPr>
            <a:r>
              <a:rPr lang="en-GB" sz="1200" b="1" kern="0" dirty="0">
                <a:effectLst/>
                <a:ea typeface="Times New Roman" panose="02020603050405020304" pitchFamily="18" charset="0"/>
                <a:cs typeface="Times New Roman" panose="02020603050405020304" pitchFamily="18" charset="0"/>
              </a:rPr>
              <a:t>Q4. </a:t>
            </a:r>
            <a:r>
              <a:rPr lang="en-GB" sz="1200" kern="0" dirty="0">
                <a:effectLst/>
                <a:ea typeface="Times New Roman" panose="02020603050405020304" pitchFamily="18" charset="0"/>
                <a:cs typeface="Times New Roman" panose="02020603050405020304" pitchFamily="18" charset="0"/>
              </a:rPr>
              <a:t>Recently the concentration of carbon dioxide in the Earth’s atmosphere has increased slightly. This may be linked to an increase in the ‘greenhouse effect’.</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  </a:t>
            </a:r>
          </a:p>
          <a:p>
            <a:pPr>
              <a:lnSpc>
                <a:spcPct val="150000"/>
              </a:lnSpc>
            </a:pPr>
            <a:r>
              <a:rPr lang="en-GB" sz="1200" kern="0" dirty="0">
                <a:effectLst/>
                <a:ea typeface="Times New Roman" panose="02020603050405020304" pitchFamily="18" charset="0"/>
                <a:cs typeface="Times New Roman" panose="02020603050405020304" pitchFamily="18" charset="0"/>
              </a:rPr>
              <a:t>(a)     The human population has grown rapidly. This has caused an increase in the amount of land used for agriculture, especially in tropical areas. This has helped to increase the carbon dioxide in the atmosphere. Give two reasons for this.</a:t>
            </a:r>
          </a:p>
          <a:p>
            <a:pPr>
              <a:lnSpc>
                <a:spcPct val="150000"/>
              </a:lnSpc>
            </a:pP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2……………………………………………………………………………………………………………………………………………………………………………………………………………………………………………………………………….(2) (b)     The increased ‘greenhouse effect’ has caused an increase in the Earth’s average temperature. Give two possible environmental effects of this increased average temperature.</a:t>
            </a:r>
          </a:p>
          <a:p>
            <a:pPr>
              <a:lnSpc>
                <a:spcPct val="150000"/>
              </a:lnSpc>
            </a:pP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2……………………………………………………………………………………………………………………………………………………………………………………………………………………………………………………………………….(2)</a:t>
            </a:r>
          </a:p>
          <a:p>
            <a:pPr>
              <a:lnSpc>
                <a:spcPct val="150000"/>
              </a:lnSpc>
            </a:pPr>
            <a:r>
              <a:rPr lang="en-GB" sz="1200" kern="0" dirty="0">
                <a:effectLst/>
                <a:ea typeface="Times New Roman" panose="02020603050405020304" pitchFamily="18" charset="0"/>
                <a:cs typeface="Times New Roman" panose="02020603050405020304" pitchFamily="18" charset="0"/>
              </a:rPr>
              <a:t>(c)     Name another gas, produced by cattle and rice fields, that also helps cause the ‘greenhouse effect’.</a:t>
            </a:r>
          </a:p>
          <a:p>
            <a:pPr>
              <a:lnSpc>
                <a:spcPct val="150000"/>
              </a:lnSpc>
            </a:pPr>
            <a:r>
              <a:rPr lang="en-GB" sz="1200" kern="0" dirty="0">
                <a:effectLst/>
                <a:ea typeface="Times New Roman" panose="02020603050405020304" pitchFamily="18" charset="0"/>
                <a:cs typeface="Times New Roman" panose="02020603050405020304" pitchFamily="18" charset="0"/>
              </a:rPr>
              <a:t>………………………………………………………………………………………………………………………………… (1)</a:t>
            </a: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100" dirty="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77AF083-E9D6-9607-FFCE-539703BEB25A}"/>
              </a:ext>
            </a:extLst>
          </p:cNvPr>
          <p:cNvSpPr>
            <a:spLocks noGrp="1"/>
          </p:cNvSpPr>
          <p:nvPr>
            <p:ph type="sldNum" sz="quarter" idx="12"/>
          </p:nvPr>
        </p:nvSpPr>
        <p:spPr/>
        <p:txBody>
          <a:bodyPr/>
          <a:lstStyle/>
          <a:p>
            <a:fld id="{A49C798E-A141-4728-B2C1-C020555BD9EF}" type="slidenum">
              <a:rPr lang="en-GB" smtClean="0"/>
              <a:t>39</a:t>
            </a:fld>
            <a:endParaRPr lang="en-GB"/>
          </a:p>
        </p:txBody>
      </p:sp>
      <p:pic>
        <p:nvPicPr>
          <p:cNvPr id="8" name="Picture 7">
            <a:extLst>
              <a:ext uri="{FF2B5EF4-FFF2-40B4-BE49-F238E27FC236}">
                <a16:creationId xmlns:a16="http://schemas.microsoft.com/office/drawing/2014/main" id="{0EF25617-BE3D-44A3-20C0-487E2B533D23}"/>
              </a:ext>
            </a:extLst>
          </p:cNvPr>
          <p:cNvPicPr>
            <a:picLocks noChangeAspect="1"/>
          </p:cNvPicPr>
          <p:nvPr/>
        </p:nvPicPr>
        <p:blipFill>
          <a:blip r:embed="rId2"/>
          <a:stretch>
            <a:fillRect/>
          </a:stretch>
        </p:blipFill>
        <p:spPr>
          <a:xfrm>
            <a:off x="1705356" y="1206181"/>
            <a:ext cx="2819575" cy="1552003"/>
          </a:xfrm>
          <a:prstGeom prst="rect">
            <a:avLst/>
          </a:prstGeom>
        </p:spPr>
      </p:pic>
      <p:sp>
        <p:nvSpPr>
          <p:cNvPr id="10" name="TextBox 9">
            <a:extLst>
              <a:ext uri="{FF2B5EF4-FFF2-40B4-BE49-F238E27FC236}">
                <a16:creationId xmlns:a16="http://schemas.microsoft.com/office/drawing/2014/main" id="{5F34AEF0-B9FB-7239-5AE1-78431F53D2C1}"/>
              </a:ext>
            </a:extLst>
          </p:cNvPr>
          <p:cNvSpPr txBox="1"/>
          <p:nvPr/>
        </p:nvSpPr>
        <p:spPr>
          <a:xfrm>
            <a:off x="993648" y="5637853"/>
            <a:ext cx="4870703" cy="861774"/>
          </a:xfrm>
          <a:prstGeom prst="rect">
            <a:avLst/>
          </a:prstGeom>
          <a:solidFill>
            <a:schemeClr val="bg1"/>
          </a:solidFill>
          <a:ln>
            <a:solidFill>
              <a:schemeClr val="tx1"/>
            </a:solidFill>
          </a:ln>
        </p:spPr>
        <p:txBody>
          <a:bodyPr wrap="square" rtlCol="0">
            <a:spAutoFit/>
          </a:bodyPr>
          <a:lstStyle/>
          <a:p>
            <a:r>
              <a:rPr lang="en-GB" sz="1000" dirty="0"/>
              <a:t> may cause a rise in sea level / accept may cause polar / ice caps to melt / flooding</a:t>
            </a:r>
          </a:p>
          <a:p>
            <a:r>
              <a:rPr lang="en-GB" sz="1000" dirty="0"/>
              <a:t>do not accept global warming or greenhouse effect  1</a:t>
            </a:r>
          </a:p>
          <a:p>
            <a:r>
              <a:rPr lang="en-GB" sz="1000" dirty="0"/>
              <a:t> may cause changes in the Earth’s climate</a:t>
            </a:r>
          </a:p>
          <a:p>
            <a:r>
              <a:rPr lang="en-GB" sz="1000" dirty="0"/>
              <a:t>accept causes changes in the weather or named, comparative type of weather or drought</a:t>
            </a:r>
          </a:p>
          <a:p>
            <a:r>
              <a:rPr lang="en-GB" sz="1000" dirty="0"/>
              <a:t>accept seasonal changes</a:t>
            </a:r>
          </a:p>
        </p:txBody>
      </p:sp>
      <p:sp>
        <p:nvSpPr>
          <p:cNvPr id="11" name="TextBox 10">
            <a:extLst>
              <a:ext uri="{FF2B5EF4-FFF2-40B4-BE49-F238E27FC236}">
                <a16:creationId xmlns:a16="http://schemas.microsoft.com/office/drawing/2014/main" id="{69C6EFED-4A5B-29F9-6641-5C8842A877E1}"/>
              </a:ext>
            </a:extLst>
          </p:cNvPr>
          <p:cNvSpPr txBox="1"/>
          <p:nvPr/>
        </p:nvSpPr>
        <p:spPr>
          <a:xfrm>
            <a:off x="1915586" y="3710226"/>
            <a:ext cx="3699402" cy="861774"/>
          </a:xfrm>
          <a:prstGeom prst="rect">
            <a:avLst/>
          </a:prstGeom>
          <a:solidFill>
            <a:schemeClr val="bg1"/>
          </a:solidFill>
          <a:ln>
            <a:solidFill>
              <a:schemeClr val="tx1"/>
            </a:solidFill>
          </a:ln>
        </p:spPr>
        <p:txBody>
          <a:bodyPr wrap="square" rtlCol="0">
            <a:spAutoFit/>
          </a:bodyPr>
          <a:lstStyle/>
          <a:p>
            <a:r>
              <a:rPr lang="en-GB" sz="1000" dirty="0"/>
              <a:t> any two from</a:t>
            </a:r>
          </a:p>
          <a:p>
            <a:r>
              <a:rPr lang="en-GB" sz="1000" dirty="0"/>
              <a:t>deforestation reduces carbon dioxide removal from the atmosphere</a:t>
            </a:r>
          </a:p>
          <a:p>
            <a:r>
              <a:rPr lang="en-GB" sz="1000" dirty="0"/>
              <a:t>accept less photosynthesis for reduces carbon dioxide removal</a:t>
            </a:r>
          </a:p>
          <a:p>
            <a:r>
              <a:rPr lang="en-GB" sz="1000" dirty="0"/>
              <a:t>accept cutting down trees for deforestation</a:t>
            </a:r>
          </a:p>
          <a:p>
            <a:r>
              <a:rPr lang="en-GB" sz="1000" dirty="0"/>
              <a:t>accept there are less trees to remove carbon dioxide</a:t>
            </a:r>
          </a:p>
        </p:txBody>
      </p:sp>
      <p:sp>
        <p:nvSpPr>
          <p:cNvPr id="12" name="TextBox 11">
            <a:extLst>
              <a:ext uri="{FF2B5EF4-FFF2-40B4-BE49-F238E27FC236}">
                <a16:creationId xmlns:a16="http://schemas.microsoft.com/office/drawing/2014/main" id="{7E6C6060-21E1-29E3-4336-5EC5B7922C66}"/>
              </a:ext>
            </a:extLst>
          </p:cNvPr>
          <p:cNvSpPr txBox="1"/>
          <p:nvPr/>
        </p:nvSpPr>
        <p:spPr>
          <a:xfrm>
            <a:off x="3286316" y="7370856"/>
            <a:ext cx="1103376" cy="246221"/>
          </a:xfrm>
          <a:prstGeom prst="rect">
            <a:avLst/>
          </a:prstGeom>
          <a:solidFill>
            <a:schemeClr val="bg1"/>
          </a:solidFill>
          <a:ln>
            <a:solidFill>
              <a:schemeClr val="tx1"/>
            </a:solidFill>
          </a:ln>
        </p:spPr>
        <p:txBody>
          <a:bodyPr wrap="square" rtlCol="0">
            <a:spAutoFit/>
          </a:bodyPr>
          <a:lstStyle/>
          <a:p>
            <a:r>
              <a:rPr lang="en-GB" sz="1000" dirty="0"/>
              <a:t> methane</a:t>
            </a:r>
          </a:p>
        </p:txBody>
      </p:sp>
      <p:sp>
        <p:nvSpPr>
          <p:cNvPr id="2" name="Rectangle 1">
            <a:extLst>
              <a:ext uri="{FF2B5EF4-FFF2-40B4-BE49-F238E27FC236}">
                <a16:creationId xmlns:a16="http://schemas.microsoft.com/office/drawing/2014/main" id="{200F9364-D43B-AF85-ACAD-48FB8A01F946}"/>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55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The composition and evolution of the Earth’s atmosphere</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1116231"/>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We are learning how the Earth’s early atmosphere evolved to produce the proportions of different gases in our atmosphere today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09929"/>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sub-topic helps us understand why our atmosphere has changed over the last 5 billon years</a:t>
            </a:r>
          </a:p>
          <a:p>
            <a:endParaRPr lang="en-US" sz="1200" dirty="0">
              <a:latin typeface="+mj-lt"/>
            </a:endParaRP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7" name="Slide Number Placeholder 6">
            <a:extLst>
              <a:ext uri="{FF2B5EF4-FFF2-40B4-BE49-F238E27FC236}">
                <a16:creationId xmlns:a16="http://schemas.microsoft.com/office/drawing/2014/main" id="{01007394-FA0A-9A5D-AA13-2D48CB619E58}"/>
              </a:ext>
            </a:extLst>
          </p:cNvPr>
          <p:cNvSpPr>
            <a:spLocks noGrp="1"/>
          </p:cNvSpPr>
          <p:nvPr>
            <p:ph type="sldNum" sz="quarter" idx="12"/>
          </p:nvPr>
        </p:nvSpPr>
        <p:spPr/>
        <p:txBody>
          <a:bodyPr/>
          <a:lstStyle/>
          <a:p>
            <a:fld id="{A49C798E-A141-4728-B2C1-C020555BD9EF}" type="slidenum">
              <a:rPr lang="en-GB" dirty="0" smtClean="0"/>
              <a:t>4</a:t>
            </a:fld>
            <a:endParaRPr lang="en-GB" dirty="0"/>
          </a:p>
        </p:txBody>
      </p:sp>
    </p:spTree>
    <p:extLst>
      <p:ext uri="{BB962C8B-B14F-4D97-AF65-F5344CB8AC3E}">
        <p14:creationId xmlns:p14="http://schemas.microsoft.com/office/powerpoint/2010/main" val="484676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635619" y="229240"/>
            <a:ext cx="5809785" cy="8650701"/>
          </a:xfrm>
          <a:prstGeom prst="rect">
            <a:avLst/>
          </a:prstGeom>
          <a:noFill/>
        </p:spPr>
        <p:txBody>
          <a:bodyPr wrap="square">
            <a:spAutoFit/>
          </a:bodyPr>
          <a:lstStyle/>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r>
              <a:rPr lang="en-GB" sz="1200" b="1" kern="0" dirty="0">
                <a:effectLst/>
                <a:ea typeface="Times New Roman" panose="02020603050405020304" pitchFamily="18" charset="0"/>
                <a:cs typeface="Times New Roman" panose="02020603050405020304" pitchFamily="18" charset="0"/>
              </a:rPr>
              <a:t>Q5. </a:t>
            </a:r>
            <a:r>
              <a:rPr lang="en-GB" sz="1200" kern="0" dirty="0">
                <a:effectLst/>
                <a:ea typeface="Times New Roman" panose="02020603050405020304" pitchFamily="18" charset="0"/>
                <a:cs typeface="Times New Roman" panose="02020603050405020304" pitchFamily="18" charset="0"/>
              </a:rPr>
              <a:t>The graph below shows recent changes in the methane concentration in the Earth’s atmosphere.</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(a)  Determine the percentage increase in methane concentration in the Earth’s atmosphere from January 2018 to January 2019.</a:t>
            </a:r>
          </a:p>
          <a:p>
            <a:pPr>
              <a:lnSpc>
                <a:spcPct val="150000"/>
              </a:lnSpc>
            </a:pPr>
            <a:r>
              <a:rPr lang="en-GB" sz="1200" kern="0" dirty="0">
                <a:effectLst/>
                <a:ea typeface="Times New Roman" panose="02020603050405020304" pitchFamily="18" charset="0"/>
                <a:cs typeface="Times New Roman" panose="02020603050405020304" pitchFamily="18" charset="0"/>
              </a:rPr>
              <a:t>…………………………………………………………………………………………………………………………………………………………………………………………………………………………………………………………………………………………………………………………………………………………………………………………………………………………………………………………………………………………………………………………………………………………………………………..</a:t>
            </a:r>
          </a:p>
          <a:p>
            <a:pPr>
              <a:lnSpc>
                <a:spcPct val="150000"/>
              </a:lnSpc>
            </a:pPr>
            <a:r>
              <a:rPr lang="en-GB" sz="1200" kern="0" dirty="0">
                <a:effectLst/>
                <a:ea typeface="Times New Roman" panose="02020603050405020304" pitchFamily="18" charset="0"/>
                <a:cs typeface="Times New Roman" panose="02020603050405020304" pitchFamily="18" charset="0"/>
              </a:rPr>
              <a:t>Percentage increase = ……………………………%     (3)</a:t>
            </a:r>
          </a:p>
          <a:p>
            <a:pPr>
              <a:lnSpc>
                <a:spcPct val="150000"/>
              </a:lnSpc>
            </a:pPr>
            <a:r>
              <a:rPr lang="en-GB" sz="1200" kern="0" dirty="0">
                <a:effectLst/>
                <a:ea typeface="Times New Roman" panose="02020603050405020304" pitchFamily="18" charset="0"/>
                <a:cs typeface="Times New Roman" panose="02020603050405020304" pitchFamily="18" charset="0"/>
              </a:rPr>
              <a:t>(b)  Greenhouse gases maintain temperatures on Earth high enough to support life.</a:t>
            </a:r>
          </a:p>
          <a:p>
            <a:pPr>
              <a:lnSpc>
                <a:spcPct val="150000"/>
              </a:lnSpc>
            </a:pPr>
            <a:r>
              <a:rPr lang="en-GB" sz="1200" kern="0" dirty="0">
                <a:effectLst/>
                <a:ea typeface="Times New Roman" panose="02020603050405020304" pitchFamily="18" charset="0"/>
                <a:cs typeface="Times New Roman" panose="02020603050405020304" pitchFamily="18" charset="0"/>
              </a:rPr>
              <a:t>Describe the greenhouse effect in terms of the interaction of short-wavelength and long-wavelength radiation with matter.</a:t>
            </a:r>
          </a:p>
          <a:p>
            <a:pPr>
              <a:lnSpc>
                <a:spcPct val="150000"/>
              </a:lnSpc>
            </a:pPr>
            <a:r>
              <a:rPr lang="en-GB" sz="1200" kern="0" dirty="0">
                <a:effectLst/>
                <a:ea typeface="Times New Roman" panose="02020603050405020304" pitchFamily="18" charset="0"/>
                <a:cs typeface="Times New Roman" panose="02020603050405020304" pitchFamily="18" charset="0"/>
              </a:rPr>
              <a:t>…………………………………………………………………………………………………………………………………………………………………………………………………………………………………………………………………………………………………………………………………………………………………………………………………………………………………………………………………………………………………………………………………………………………………………………………………………………………………………………………………………………………………………………………………………………………………………………………………………………………………………………………………………………………………………………………………………………………………………………........................................(4)</a:t>
            </a:r>
          </a:p>
        </p:txBody>
      </p:sp>
      <p:sp>
        <p:nvSpPr>
          <p:cNvPr id="5" name="Slide Number Placeholder 4">
            <a:extLst>
              <a:ext uri="{FF2B5EF4-FFF2-40B4-BE49-F238E27FC236}">
                <a16:creationId xmlns:a16="http://schemas.microsoft.com/office/drawing/2014/main" id="{E77AF083-E9D6-9607-FFCE-539703BEB25A}"/>
              </a:ext>
            </a:extLst>
          </p:cNvPr>
          <p:cNvSpPr>
            <a:spLocks noGrp="1"/>
          </p:cNvSpPr>
          <p:nvPr>
            <p:ph type="sldNum" sz="quarter" idx="12"/>
          </p:nvPr>
        </p:nvSpPr>
        <p:spPr/>
        <p:txBody>
          <a:bodyPr/>
          <a:lstStyle/>
          <a:p>
            <a:fld id="{A49C798E-A141-4728-B2C1-C020555BD9EF}" type="slidenum">
              <a:rPr lang="en-GB" smtClean="0"/>
              <a:t>40</a:t>
            </a:fld>
            <a:endParaRPr lang="en-GB"/>
          </a:p>
        </p:txBody>
      </p:sp>
      <p:pic>
        <p:nvPicPr>
          <p:cNvPr id="7" name="Picture 6">
            <a:extLst>
              <a:ext uri="{FF2B5EF4-FFF2-40B4-BE49-F238E27FC236}">
                <a16:creationId xmlns:a16="http://schemas.microsoft.com/office/drawing/2014/main" id="{5F269905-335C-11BD-835E-1D9080061858}"/>
              </a:ext>
            </a:extLst>
          </p:cNvPr>
          <p:cNvPicPr>
            <a:picLocks noChangeAspect="1"/>
          </p:cNvPicPr>
          <p:nvPr/>
        </p:nvPicPr>
        <p:blipFill>
          <a:blip r:embed="rId2"/>
          <a:stretch>
            <a:fillRect/>
          </a:stretch>
        </p:blipFill>
        <p:spPr>
          <a:xfrm>
            <a:off x="1686932" y="864454"/>
            <a:ext cx="3305691" cy="2810869"/>
          </a:xfrm>
          <a:prstGeom prst="rect">
            <a:avLst/>
          </a:prstGeom>
        </p:spPr>
      </p:pic>
      <p:sp>
        <p:nvSpPr>
          <p:cNvPr id="8" name="TextBox 7">
            <a:extLst>
              <a:ext uri="{FF2B5EF4-FFF2-40B4-BE49-F238E27FC236}">
                <a16:creationId xmlns:a16="http://schemas.microsoft.com/office/drawing/2014/main" id="{89F82134-994E-B1A9-73FD-FFD8643CCE9C}"/>
              </a:ext>
            </a:extLst>
          </p:cNvPr>
          <p:cNvSpPr txBox="1"/>
          <p:nvPr/>
        </p:nvSpPr>
        <p:spPr>
          <a:xfrm>
            <a:off x="674655" y="6665568"/>
            <a:ext cx="5508689" cy="1631216"/>
          </a:xfrm>
          <a:prstGeom prst="rect">
            <a:avLst/>
          </a:prstGeom>
          <a:solidFill>
            <a:schemeClr val="bg1"/>
          </a:solidFill>
          <a:ln>
            <a:solidFill>
              <a:schemeClr val="tx1"/>
            </a:solidFill>
          </a:ln>
        </p:spPr>
        <p:txBody>
          <a:bodyPr wrap="square" rtlCol="0">
            <a:spAutoFit/>
          </a:bodyPr>
          <a:lstStyle/>
          <a:p>
            <a:r>
              <a:rPr lang="en-GB" sz="1000" dirty="0"/>
              <a:t>short(er) wavelength radiation which enters the atmosphere (from the Sun)</a:t>
            </a:r>
          </a:p>
          <a:p>
            <a:r>
              <a:rPr lang="en-GB" sz="1000" dirty="0"/>
              <a:t>allow UV / ultraviolet / gamma radiation which enters the atmosphere (from the Sun)      1</a:t>
            </a:r>
          </a:p>
          <a:p>
            <a:endParaRPr lang="en-GB" sz="1000" dirty="0"/>
          </a:p>
          <a:p>
            <a:r>
              <a:rPr lang="en-GB" sz="1000" dirty="0"/>
              <a:t>(short(er) wavelength radiation) is absorbed by matter / materials / Earth and re-emitted   1</a:t>
            </a:r>
          </a:p>
          <a:p>
            <a:r>
              <a:rPr lang="en-GB" sz="1000" dirty="0"/>
              <a:t>as a longer wavelength radiation   1</a:t>
            </a:r>
          </a:p>
          <a:p>
            <a:endParaRPr lang="en-GB" sz="1000" dirty="0"/>
          </a:p>
          <a:p>
            <a:r>
              <a:rPr lang="en-GB" sz="1000" dirty="0"/>
              <a:t>(the longer wavelength radiation) is absorbed by a greenhouse gas which reduces radiation escaping (to space)  </a:t>
            </a:r>
          </a:p>
          <a:p>
            <a:r>
              <a:rPr lang="en-GB" sz="1000" dirty="0"/>
              <a:t>or</a:t>
            </a:r>
          </a:p>
          <a:p>
            <a:r>
              <a:rPr lang="en-GB" sz="1000" dirty="0"/>
              <a:t>(the longer wavelength radiation) is absorbed by a greenhouse gas so temperature increases            1</a:t>
            </a:r>
          </a:p>
        </p:txBody>
      </p:sp>
      <p:sp>
        <p:nvSpPr>
          <p:cNvPr id="9" name="TextBox 8">
            <a:extLst>
              <a:ext uri="{FF2B5EF4-FFF2-40B4-BE49-F238E27FC236}">
                <a16:creationId xmlns:a16="http://schemas.microsoft.com/office/drawing/2014/main" id="{FCE307ED-90AE-54CA-3138-8EB8895D01AC}"/>
              </a:ext>
            </a:extLst>
          </p:cNvPr>
          <p:cNvSpPr txBox="1"/>
          <p:nvPr/>
        </p:nvSpPr>
        <p:spPr>
          <a:xfrm>
            <a:off x="821905" y="4554590"/>
            <a:ext cx="2360207" cy="707886"/>
          </a:xfrm>
          <a:prstGeom prst="rect">
            <a:avLst/>
          </a:prstGeom>
          <a:solidFill>
            <a:schemeClr val="bg1"/>
          </a:solidFill>
          <a:ln>
            <a:solidFill>
              <a:schemeClr val="tx1"/>
            </a:solidFill>
          </a:ln>
        </p:spPr>
        <p:txBody>
          <a:bodyPr wrap="square" rtlCol="0">
            <a:spAutoFit/>
          </a:bodyPr>
          <a:lstStyle/>
          <a:p>
            <a:r>
              <a:rPr lang="en-GB" sz="1000" dirty="0"/>
              <a:t> (2018) 1854 (ppb) and (2019) 1865 (ppb)</a:t>
            </a:r>
          </a:p>
          <a:p>
            <a:r>
              <a:rPr lang="en-GB" sz="1000" dirty="0">
                <a:effectLst/>
                <a:latin typeface="Arial" panose="020B0604020202020204" pitchFamily="34" charset="0"/>
                <a:ea typeface="Times New Roman" panose="02020603050405020304" pitchFamily="18" charset="0"/>
                <a:cs typeface="Times New Roman" panose="02020603050405020304" pitchFamily="18" charset="0"/>
              </a:rPr>
              <a:t>0.593 (%)</a:t>
            </a:r>
          </a:p>
          <a:p>
            <a:endParaRPr lang="en-GB" sz="1000" dirty="0">
              <a:latin typeface="Arial" panose="020B0604020202020204" pitchFamily="34" charset="0"/>
              <a:cs typeface="Times New Roman" panose="02020603050405020304" pitchFamily="18" charset="0"/>
            </a:endParaRPr>
          </a:p>
          <a:p>
            <a:endParaRPr lang="en-GB" sz="1000" dirty="0"/>
          </a:p>
        </p:txBody>
      </p:sp>
      <p:pic>
        <p:nvPicPr>
          <p:cNvPr id="11" name="Picture 10">
            <a:extLst>
              <a:ext uri="{FF2B5EF4-FFF2-40B4-BE49-F238E27FC236}">
                <a16:creationId xmlns:a16="http://schemas.microsoft.com/office/drawing/2014/main" id="{2332AA24-3EFD-D53A-8EDC-BC36BE5964B0}"/>
              </a:ext>
            </a:extLst>
          </p:cNvPr>
          <p:cNvPicPr>
            <a:picLocks noChangeAspect="1"/>
          </p:cNvPicPr>
          <p:nvPr/>
        </p:nvPicPr>
        <p:blipFill>
          <a:blip r:embed="rId3"/>
          <a:stretch>
            <a:fillRect/>
          </a:stretch>
        </p:blipFill>
        <p:spPr>
          <a:xfrm>
            <a:off x="3456878" y="4486741"/>
            <a:ext cx="2200275" cy="895350"/>
          </a:xfrm>
          <a:prstGeom prst="rect">
            <a:avLst/>
          </a:prstGeom>
          <a:ln>
            <a:solidFill>
              <a:schemeClr val="tx1"/>
            </a:solidFill>
          </a:ln>
        </p:spPr>
      </p:pic>
      <p:sp>
        <p:nvSpPr>
          <p:cNvPr id="2" name="Rectangle 1">
            <a:extLst>
              <a:ext uri="{FF2B5EF4-FFF2-40B4-BE49-F238E27FC236}">
                <a16:creationId xmlns:a16="http://schemas.microsoft.com/office/drawing/2014/main" id="{C799557F-B5A9-CBC6-FE2C-CB2AE09AC4C9}"/>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3995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Greenhouse Gases &amp; Climate Change</a:t>
            </a:r>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1022684"/>
            <a:ext cx="6311900" cy="7758149"/>
          </a:xfrm>
          <a:prstGeom prst="rect">
            <a:avLst/>
          </a:prstGeom>
          <a:noFill/>
          <a:ln w="28575">
            <a:noFill/>
          </a:ln>
        </p:spPr>
        <p:txBody>
          <a:bodyPr wrap="square" rtlCol="0">
            <a:spAutoFit/>
          </a:bodyPr>
          <a:lstStyle/>
          <a:p>
            <a:r>
              <a:rPr lang="en-GB" sz="1400" b="1" dirty="0"/>
              <a:t>I wasn’t there but I still care!</a:t>
            </a:r>
          </a:p>
          <a:p>
            <a:pPr>
              <a:lnSpc>
                <a:spcPct val="150000"/>
              </a:lnSpc>
            </a:pPr>
            <a:r>
              <a:rPr lang="en-GB" sz="1200" dirty="0"/>
              <a:t>Using the Chemistry AQA Text book from pages 198 -201 and the glossary on pages 271 -274 to help you answer the following;</a:t>
            </a:r>
          </a:p>
          <a:p>
            <a:pPr>
              <a:lnSpc>
                <a:spcPct val="150000"/>
              </a:lnSpc>
            </a:pPr>
            <a:r>
              <a:rPr lang="en-GB" sz="1200" dirty="0"/>
              <a:t>Name 3 greenhouse gases ……………………………………………………………………………………………………………………………………………………………………………………………………………………………………………………………………………………………………………………</a:t>
            </a:r>
          </a:p>
          <a:p>
            <a:pPr>
              <a:lnSpc>
                <a:spcPct val="150000"/>
              </a:lnSpc>
            </a:pPr>
            <a:r>
              <a:rPr lang="en-GB" sz="1200" dirty="0"/>
              <a:t>Explain how increasing levels of these gases in the atmosphere can result in a rise in the temperature of the Earth’s atmosphere</a:t>
            </a:r>
          </a:p>
          <a:p>
            <a:pPr>
              <a:lnSpc>
                <a:spcPct val="150000"/>
              </a:lnSpc>
            </a:pPr>
            <a:r>
              <a:rPr lang="en-GB" sz="1200" dirty="0"/>
              <a:t>…………………………………………………………………………………………………………………………………………………………………………………………………………………………………………………………………………………………………………………… …………………………………………………………………………………………………………………………………………………………</a:t>
            </a:r>
          </a:p>
          <a:p>
            <a:pPr>
              <a:lnSpc>
                <a:spcPct val="150000"/>
              </a:lnSpc>
            </a:pPr>
            <a:r>
              <a:rPr lang="en-GB" sz="1200" dirty="0"/>
              <a:t>……………………………………………………………………………………………………………………………………………………………………………………………………………………………………………………………………………………………………………………</a:t>
            </a:r>
          </a:p>
          <a:p>
            <a:pPr>
              <a:lnSpc>
                <a:spcPct val="150000"/>
              </a:lnSpc>
            </a:pPr>
            <a:r>
              <a:rPr lang="en-GB" sz="1200" dirty="0"/>
              <a:t>Give 3 reasons why the amount of carbon dioxide in the Earth’s atmosphere has increased so much in the recent past.</a:t>
            </a:r>
          </a:p>
          <a:p>
            <a:pPr>
              <a:lnSpc>
                <a:spcPct val="150000"/>
              </a:lnSpc>
            </a:pPr>
            <a:r>
              <a:rPr lang="en-GB" sz="1200" dirty="0"/>
              <a:t>………………………………………………………………………………………………………………………………………………………………………………………………………………………………………………………………………………………………………………………………………………………………………………………………………………………………………………………………………………</a:t>
            </a:r>
          </a:p>
          <a:p>
            <a:pPr>
              <a:lnSpc>
                <a:spcPct val="150000"/>
              </a:lnSpc>
            </a:pPr>
            <a:r>
              <a:rPr lang="en-GB" sz="1200" dirty="0"/>
              <a:t>Give 3 possible consequences of global climate change</a:t>
            </a:r>
          </a:p>
          <a:p>
            <a:pPr>
              <a:lnSpc>
                <a:spcPct val="150000"/>
              </a:lnSpc>
            </a:pPr>
            <a:r>
              <a:rPr lang="en-GB" sz="1200" dirty="0"/>
              <a:t>…………………………………………………………………………………………………………………………………………………………………………………………………………………………………………………………………………………………………………………… …………………………………………………………………………………………………………………………………………………………</a:t>
            </a:r>
          </a:p>
          <a:p>
            <a:pPr>
              <a:lnSpc>
                <a:spcPct val="150000"/>
              </a:lnSpc>
            </a:pPr>
            <a:r>
              <a:rPr lang="en-GB" sz="1200" dirty="0"/>
              <a:t>Suggest why it may be difficult to predict the certainty of the effects of increasing levels of greenhouse gases</a:t>
            </a:r>
          </a:p>
          <a:p>
            <a:pPr>
              <a:lnSpc>
                <a:spcPct val="150000"/>
              </a:lnSpc>
            </a:pPr>
            <a:r>
              <a:rPr lang="en-GB" sz="1200" dirty="0"/>
              <a:t>…………………………………………………………………………………………………………………………………………………………………………………………………………………………………………………………………………………………………………………… ……………………………………………………………………………………………………………………………………………………………………………………………………………………………………………………………………………………………………………………</a:t>
            </a:r>
          </a:p>
        </p:txBody>
      </p:sp>
    </p:spTree>
    <p:extLst>
      <p:ext uri="{BB962C8B-B14F-4D97-AF65-F5344CB8AC3E}">
        <p14:creationId xmlns:p14="http://schemas.microsoft.com/office/powerpoint/2010/main" val="1041258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The carbon footprint and its reduction </a:t>
            </a:r>
          </a:p>
        </p:txBody>
      </p:sp>
      <p:sp>
        <p:nvSpPr>
          <p:cNvPr id="2" name="TextBox 1">
            <a:extLst>
              <a:ext uri="{FF2B5EF4-FFF2-40B4-BE49-F238E27FC236}">
                <a16:creationId xmlns:a16="http://schemas.microsoft.com/office/drawing/2014/main" id="{1CF0C07A-C804-AC3E-AC14-A1D09B96DD16}"/>
              </a:ext>
            </a:extLst>
          </p:cNvPr>
          <p:cNvSpPr txBox="1"/>
          <p:nvPr/>
        </p:nvSpPr>
        <p:spPr>
          <a:xfrm>
            <a:off x="273050" y="839232"/>
            <a:ext cx="6311900" cy="5511381"/>
          </a:xfrm>
          <a:prstGeom prst="rect">
            <a:avLst/>
          </a:prstGeom>
          <a:noFill/>
          <a:ln w="12700">
            <a:solidFill>
              <a:schemeClr val="tx1"/>
            </a:solidFill>
            <a:prstDash val="dash"/>
          </a:ln>
        </p:spPr>
        <p:txBody>
          <a:bodyPr wrap="square" rtlCol="0">
            <a:spAutoFit/>
          </a:bodyPr>
          <a:lstStyle/>
          <a:p>
            <a:r>
              <a:rPr lang="en-GB" sz="1200" b="1" dirty="0"/>
              <a:t>AQA Content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pic>
        <p:nvPicPr>
          <p:cNvPr id="7" name="Picture 6">
            <a:extLst>
              <a:ext uri="{FF2B5EF4-FFF2-40B4-BE49-F238E27FC236}">
                <a16:creationId xmlns:a16="http://schemas.microsoft.com/office/drawing/2014/main" id="{FBD8D7F1-C726-C57F-A434-6FDCC212E798}"/>
              </a:ext>
            </a:extLst>
          </p:cNvPr>
          <p:cNvPicPr>
            <a:picLocks noChangeAspect="1"/>
          </p:cNvPicPr>
          <p:nvPr/>
        </p:nvPicPr>
        <p:blipFill>
          <a:blip r:embed="rId2"/>
          <a:stretch>
            <a:fillRect/>
          </a:stretch>
        </p:blipFill>
        <p:spPr>
          <a:xfrm>
            <a:off x="309146" y="1159542"/>
            <a:ext cx="6275804" cy="2846973"/>
          </a:xfrm>
          <a:prstGeom prst="rect">
            <a:avLst/>
          </a:prstGeom>
        </p:spPr>
      </p:pic>
    </p:spTree>
    <p:extLst>
      <p:ext uri="{BB962C8B-B14F-4D97-AF65-F5344CB8AC3E}">
        <p14:creationId xmlns:p14="http://schemas.microsoft.com/office/powerpoint/2010/main" val="964970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406095"/>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955687"/>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a:t>
            </a:r>
          </a:p>
          <a:p>
            <a:endParaRPr lang="en-US" sz="1200" dirty="0">
              <a:latin typeface="+mj-lt"/>
            </a:endParaRP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Tree>
    <p:extLst>
      <p:ext uri="{BB962C8B-B14F-4D97-AF65-F5344CB8AC3E}">
        <p14:creationId xmlns:p14="http://schemas.microsoft.com/office/powerpoint/2010/main" val="197265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252632005"/>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latin typeface="+mn-lt"/>
                        </a:rPr>
                        <a:t>1</a:t>
                      </a:r>
                    </a:p>
                    <a:p>
                      <a:pPr>
                        <a:lnSpc>
                          <a:spcPct val="150000"/>
                        </a:lnSpc>
                      </a:pPr>
                      <a:r>
                        <a:rPr lang="en-GB" sz="1200" dirty="0">
                          <a:solidFill>
                            <a:schemeClr val="tx1"/>
                          </a:solidFill>
                          <a:latin typeface="+mn-lt"/>
                        </a:rPr>
                        <a:t>2</a:t>
                      </a:r>
                    </a:p>
                    <a:p>
                      <a:pPr>
                        <a:lnSpc>
                          <a:spcPct val="150000"/>
                        </a:lnSpc>
                      </a:pPr>
                      <a:r>
                        <a:rPr lang="en-GB" sz="1200" dirty="0">
                          <a:solidFill>
                            <a:schemeClr val="tx1"/>
                          </a:solidFill>
                          <a:latin typeface="+mn-lt"/>
                        </a:rPr>
                        <a:t>3</a:t>
                      </a:r>
                    </a:p>
                    <a:p>
                      <a:pPr>
                        <a:lnSpc>
                          <a:spcPct val="150000"/>
                        </a:lnSpc>
                      </a:pPr>
                      <a:r>
                        <a:rPr lang="en-GB" sz="1200" dirty="0">
                          <a:solidFill>
                            <a:schemeClr val="tx1"/>
                          </a:solidFill>
                          <a:latin typeface="+mn-lt"/>
                        </a:rPr>
                        <a:t>4</a:t>
                      </a:r>
                    </a:p>
                    <a:p>
                      <a:pPr>
                        <a:lnSpc>
                          <a:spcPct val="150000"/>
                        </a:lnSpc>
                      </a:pPr>
                      <a:r>
                        <a:rPr lang="en-GB" sz="1200" dirty="0">
                          <a:solidFill>
                            <a:schemeClr val="tx1"/>
                          </a:solidFill>
                          <a:latin typeface="+mn-lt"/>
                        </a:rPr>
                        <a:t>5</a:t>
                      </a:r>
                    </a:p>
                    <a:p>
                      <a:pPr>
                        <a:lnSpc>
                          <a:spcPct val="150000"/>
                        </a:lnSpc>
                      </a:pPr>
                      <a:r>
                        <a:rPr lang="en-GB" sz="1200" dirty="0">
                          <a:solidFill>
                            <a:schemeClr val="tx1"/>
                          </a:solidFill>
                          <a:latin typeface="+mn-lt"/>
                        </a:rPr>
                        <a:t>6</a:t>
                      </a:r>
                    </a:p>
                    <a:p>
                      <a:pPr>
                        <a:lnSpc>
                          <a:spcPct val="150000"/>
                        </a:lnSpc>
                      </a:pPr>
                      <a:r>
                        <a:rPr lang="en-GB" sz="1200" dirty="0">
                          <a:solidFill>
                            <a:schemeClr val="tx1"/>
                          </a:solidFill>
                          <a:latin typeface="+mn-lt"/>
                        </a:rPr>
                        <a:t>7</a:t>
                      </a:r>
                    </a:p>
                    <a:p>
                      <a:pPr>
                        <a:lnSpc>
                          <a:spcPct val="150000"/>
                        </a:lnSpc>
                      </a:pPr>
                      <a:r>
                        <a:rPr lang="en-GB" sz="1200" dirty="0">
                          <a:solidFill>
                            <a:schemeClr val="tx1"/>
                          </a:solidFill>
                          <a:latin typeface="+mn-lt"/>
                        </a:rPr>
                        <a:t>8</a:t>
                      </a:r>
                    </a:p>
                    <a:p>
                      <a:pPr>
                        <a:lnSpc>
                          <a:spcPct val="150000"/>
                        </a:lnSpc>
                      </a:pPr>
                      <a:r>
                        <a:rPr lang="en-GB" sz="1200" dirty="0">
                          <a:solidFill>
                            <a:schemeClr val="tx1"/>
                          </a:solidFill>
                          <a:latin typeface="+mn-lt"/>
                        </a:rPr>
                        <a:t>9</a:t>
                      </a:r>
                    </a:p>
                    <a:p>
                      <a:pPr>
                        <a:lnSpc>
                          <a:spcPct val="150000"/>
                        </a:lnSpc>
                      </a:pPr>
                      <a:r>
                        <a:rPr lang="en-GB" sz="1200" dirty="0">
                          <a:solidFill>
                            <a:schemeClr val="tx1"/>
                          </a:solidFill>
                          <a:latin typeface="+mn-lt"/>
                        </a:rPr>
                        <a:t>10</a:t>
                      </a:r>
                    </a:p>
                    <a:p>
                      <a:pPr>
                        <a:lnSpc>
                          <a:spcPct val="150000"/>
                        </a:lnSpc>
                      </a:pPr>
                      <a:r>
                        <a:rPr lang="en-GB" sz="1200" dirty="0">
                          <a:solidFill>
                            <a:schemeClr val="tx1"/>
                          </a:solidFill>
                          <a:latin typeface="+mn-lt"/>
                        </a:rPr>
                        <a:t>11</a:t>
                      </a:r>
                    </a:p>
                    <a:p>
                      <a:pPr>
                        <a:lnSpc>
                          <a:spcPct val="150000"/>
                        </a:lnSpc>
                      </a:pPr>
                      <a:r>
                        <a:rPr lang="en-GB" sz="1200" dirty="0">
                          <a:solidFill>
                            <a:schemeClr val="tx1"/>
                          </a:solidFill>
                          <a:latin typeface="+mn-lt"/>
                        </a:rPr>
                        <a:t>12</a:t>
                      </a:r>
                    </a:p>
                    <a:p>
                      <a:pPr>
                        <a:lnSpc>
                          <a:spcPct val="150000"/>
                        </a:lnSpc>
                      </a:pPr>
                      <a:r>
                        <a:rPr lang="en-GB" sz="1200" dirty="0">
                          <a:solidFill>
                            <a:schemeClr val="tx1"/>
                          </a:solidFill>
                          <a:latin typeface="+mn-lt"/>
                        </a:rPr>
                        <a:t>13</a:t>
                      </a:r>
                    </a:p>
                    <a:p>
                      <a:pPr>
                        <a:lnSpc>
                          <a:spcPct val="150000"/>
                        </a:lnSpc>
                      </a:pPr>
                      <a:r>
                        <a:rPr lang="en-GB" sz="1200" dirty="0">
                          <a:solidFill>
                            <a:schemeClr val="tx1"/>
                          </a:solidFill>
                          <a:latin typeface="+mn-lt"/>
                        </a:rPr>
                        <a:t>14</a:t>
                      </a:r>
                    </a:p>
                    <a:p>
                      <a:pPr>
                        <a:lnSpc>
                          <a:spcPct val="150000"/>
                        </a:lnSpc>
                      </a:pPr>
                      <a:r>
                        <a:rPr lang="en-GB" sz="1200" dirty="0">
                          <a:solidFill>
                            <a:schemeClr val="tx1"/>
                          </a:solidFill>
                          <a:latin typeface="+mn-lt"/>
                        </a:rPr>
                        <a:t>15</a:t>
                      </a:r>
                    </a:p>
                    <a:p>
                      <a:pPr>
                        <a:lnSpc>
                          <a:spcPct val="150000"/>
                        </a:lnSpc>
                      </a:pPr>
                      <a:r>
                        <a:rPr lang="en-GB" sz="1200" dirty="0">
                          <a:solidFill>
                            <a:schemeClr val="tx1"/>
                          </a:solidFill>
                          <a:latin typeface="+mn-lt"/>
                        </a:rPr>
                        <a:t>16</a:t>
                      </a:r>
                    </a:p>
                    <a:p>
                      <a:pPr>
                        <a:lnSpc>
                          <a:spcPct val="150000"/>
                        </a:lnSpc>
                      </a:pPr>
                      <a:r>
                        <a:rPr lang="en-GB" sz="1200" dirty="0">
                          <a:solidFill>
                            <a:schemeClr val="tx1"/>
                          </a:solidFill>
                          <a:latin typeface="+mn-lt"/>
                        </a:rPr>
                        <a:t>17</a:t>
                      </a:r>
                    </a:p>
                    <a:p>
                      <a:pPr>
                        <a:lnSpc>
                          <a:spcPct val="150000"/>
                        </a:lnSpc>
                      </a:pPr>
                      <a:r>
                        <a:rPr lang="en-GB" sz="1200" dirty="0">
                          <a:solidFill>
                            <a:schemeClr val="tx1"/>
                          </a:solidFill>
                          <a:latin typeface="+mn-lt"/>
                        </a:rPr>
                        <a:t>18</a:t>
                      </a:r>
                    </a:p>
                    <a:p>
                      <a:pPr>
                        <a:lnSpc>
                          <a:spcPct val="150000"/>
                        </a:lnSpc>
                      </a:pPr>
                      <a:r>
                        <a:rPr lang="en-GB" sz="1200" dirty="0">
                          <a:solidFill>
                            <a:schemeClr val="tx1"/>
                          </a:solidFill>
                          <a:latin typeface="+mn-lt"/>
                        </a:rPr>
                        <a:t>19</a:t>
                      </a:r>
                    </a:p>
                    <a:p>
                      <a:pPr>
                        <a:lnSpc>
                          <a:spcPct val="150000"/>
                        </a:lnSpc>
                      </a:pPr>
                      <a:r>
                        <a:rPr lang="en-GB" sz="1200" dirty="0">
                          <a:solidFill>
                            <a:schemeClr val="tx1"/>
                          </a:solidFill>
                          <a:latin typeface="+mn-lt"/>
                        </a:rPr>
                        <a:t>20</a:t>
                      </a:r>
                    </a:p>
                    <a:p>
                      <a:pPr>
                        <a:lnSpc>
                          <a:spcPct val="150000"/>
                        </a:lnSpc>
                      </a:pPr>
                      <a:r>
                        <a:rPr lang="en-GB" sz="1200" dirty="0">
                          <a:solidFill>
                            <a:schemeClr val="tx1"/>
                          </a:solidFill>
                          <a:latin typeface="+mn-lt"/>
                        </a:rPr>
                        <a:t>21</a:t>
                      </a:r>
                    </a:p>
                    <a:p>
                      <a:pPr>
                        <a:lnSpc>
                          <a:spcPct val="150000"/>
                        </a:lnSpc>
                      </a:pPr>
                      <a:r>
                        <a:rPr lang="en-GB" sz="1200" dirty="0">
                          <a:solidFill>
                            <a:schemeClr val="tx1"/>
                          </a:solidFill>
                          <a:latin typeface="+mn-lt"/>
                        </a:rPr>
                        <a:t>22</a:t>
                      </a:r>
                    </a:p>
                    <a:p>
                      <a:pPr>
                        <a:lnSpc>
                          <a:spcPct val="150000"/>
                        </a:lnSpc>
                      </a:pPr>
                      <a:r>
                        <a:rPr lang="en-GB" sz="1200" dirty="0">
                          <a:solidFill>
                            <a:schemeClr val="tx1"/>
                          </a:solidFill>
                          <a:latin typeface="+mn-lt"/>
                        </a:rPr>
                        <a:t>23</a:t>
                      </a:r>
                    </a:p>
                    <a:p>
                      <a:pPr>
                        <a:lnSpc>
                          <a:spcPct val="150000"/>
                        </a:lnSpc>
                      </a:pPr>
                      <a:r>
                        <a:rPr lang="en-GB" sz="1200" dirty="0">
                          <a:solidFill>
                            <a:schemeClr val="tx1"/>
                          </a:solidFill>
                          <a:latin typeface="+mn-lt"/>
                        </a:rPr>
                        <a:t>24</a:t>
                      </a:r>
                    </a:p>
                    <a:p>
                      <a:pPr>
                        <a:lnSpc>
                          <a:spcPct val="150000"/>
                        </a:lnSpc>
                      </a:pPr>
                      <a:r>
                        <a:rPr lang="en-GB" sz="1200" dirty="0">
                          <a:solidFill>
                            <a:schemeClr val="tx1"/>
                          </a:solidFill>
                          <a:latin typeface="+mn-lt"/>
                        </a:rPr>
                        <a:t>25</a:t>
                      </a:r>
                    </a:p>
                    <a:p>
                      <a:pPr>
                        <a:lnSpc>
                          <a:spcPct val="150000"/>
                        </a:lnSpc>
                      </a:pPr>
                      <a:r>
                        <a:rPr lang="en-GB" sz="1200" dirty="0">
                          <a:solidFill>
                            <a:schemeClr val="tx1"/>
                          </a:solidFill>
                          <a:latin typeface="+mn-lt"/>
                        </a:rPr>
                        <a:t>26</a:t>
                      </a:r>
                    </a:p>
                    <a:p>
                      <a:pPr>
                        <a:lnSpc>
                          <a:spcPct val="150000"/>
                        </a:lnSpc>
                      </a:pPr>
                      <a:r>
                        <a:rPr lang="en-GB" sz="1200" dirty="0">
                          <a:solidFill>
                            <a:schemeClr val="tx1"/>
                          </a:solidFill>
                          <a:latin typeface="+mn-lt"/>
                        </a:rPr>
                        <a:t>27</a:t>
                      </a:r>
                    </a:p>
                    <a:p>
                      <a:pPr>
                        <a:lnSpc>
                          <a:spcPct val="150000"/>
                        </a:lnSpc>
                      </a:pPr>
                      <a:r>
                        <a:rPr lang="en-GB" sz="1200" dirty="0">
                          <a:solidFill>
                            <a:schemeClr val="tx1"/>
                          </a:solidFill>
                          <a:latin typeface="+mn-lt"/>
                        </a:rPr>
                        <a:t>28</a:t>
                      </a:r>
                    </a:p>
                    <a:p>
                      <a:pPr>
                        <a:lnSpc>
                          <a:spcPct val="150000"/>
                        </a:lnSpc>
                      </a:pPr>
                      <a:r>
                        <a:rPr lang="en-GB" sz="1200" dirty="0">
                          <a:solidFill>
                            <a:schemeClr val="tx1"/>
                          </a:solidFill>
                          <a:latin typeface="+mn-lt"/>
                        </a:rPr>
                        <a:t>29</a:t>
                      </a:r>
                    </a:p>
                    <a:p>
                      <a:pPr>
                        <a:lnSpc>
                          <a:spcPct val="150000"/>
                        </a:lnSpc>
                      </a:pPr>
                      <a:r>
                        <a:rPr lang="en-GB" sz="1200"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What is a carbon footprint?</a:t>
                      </a:r>
                    </a:p>
                    <a:p>
                      <a:pPr fontAlgn="base">
                        <a:lnSpc>
                          <a:spcPct val="150000"/>
                        </a:lnSpc>
                      </a:pPr>
                      <a:r>
                        <a:rPr lang="en-GB" sz="1200" b="0" i="0" kern="1200" dirty="0">
                          <a:solidFill>
                            <a:schemeClr val="tx1"/>
                          </a:solidFill>
                          <a:effectLst/>
                          <a:latin typeface="+mn-lt"/>
                          <a:ea typeface="+mn-ea"/>
                          <a:cs typeface="+mn-cs"/>
                        </a:rPr>
                        <a:t>The </a:t>
                      </a:r>
                      <a:r>
                        <a:rPr lang="en-GB" sz="1200" b="1" i="0" u="sng" kern="1200" dirty="0">
                          <a:solidFill>
                            <a:schemeClr val="tx1"/>
                          </a:solidFill>
                          <a:effectLst/>
                          <a:latin typeface="+mn-lt"/>
                          <a:ea typeface="+mn-ea"/>
                          <a:cs typeface="+mn-cs"/>
                        </a:rPr>
                        <a:t>carbon footprint</a:t>
                      </a:r>
                      <a:r>
                        <a:rPr lang="en-GB" sz="1200" b="0" i="0" kern="1200" dirty="0">
                          <a:solidFill>
                            <a:schemeClr val="tx1"/>
                          </a:solidFill>
                          <a:effectLst/>
                          <a:latin typeface="+mn-lt"/>
                          <a:ea typeface="+mn-ea"/>
                          <a:cs typeface="+mn-cs"/>
                        </a:rPr>
                        <a:t> of a product is the total amount of carbon dioxide (and other </a:t>
                      </a:r>
                      <a:r>
                        <a:rPr lang="en-GB" sz="1200" b="0" i="1" kern="1200" dirty="0">
                          <a:solidFill>
                            <a:schemeClr val="tx1"/>
                          </a:solidFill>
                          <a:effectLst/>
                          <a:latin typeface="+mn-lt"/>
                          <a:ea typeface="+mn-ea"/>
                          <a:cs typeface="+mn-cs"/>
                        </a:rPr>
                        <a:t>greenhouse gases</a:t>
                      </a:r>
                      <a:r>
                        <a:rPr lang="en-GB" sz="1200" b="0" i="0" kern="1200" dirty="0">
                          <a:solidFill>
                            <a:schemeClr val="tx1"/>
                          </a:solidFill>
                          <a:effectLst/>
                          <a:latin typeface="+mn-lt"/>
                          <a:ea typeface="+mn-ea"/>
                          <a:cs typeface="+mn-cs"/>
                        </a:rPr>
                        <a:t>, such as </a:t>
                      </a:r>
                      <a:r>
                        <a:rPr lang="en-GB" sz="1200" b="0" i="1" kern="1200" dirty="0">
                          <a:solidFill>
                            <a:schemeClr val="tx1"/>
                          </a:solidFill>
                          <a:effectLst/>
                          <a:latin typeface="+mn-lt"/>
                          <a:ea typeface="+mn-ea"/>
                          <a:cs typeface="+mn-cs"/>
                        </a:rPr>
                        <a:t>methane</a:t>
                      </a:r>
                      <a:r>
                        <a:rPr lang="en-GB" sz="1200" b="0" i="0" kern="1200" dirty="0">
                          <a:solidFill>
                            <a:schemeClr val="tx1"/>
                          </a:solidFill>
                          <a:effectLst/>
                          <a:latin typeface="+mn-lt"/>
                          <a:ea typeface="+mn-ea"/>
                          <a:cs typeface="+mn-cs"/>
                        </a:rPr>
                        <a:t>) which are emitted over the </a:t>
                      </a:r>
                      <a:r>
                        <a:rPr lang="en-GB" sz="1200" b="1" i="0" u="sng" kern="1200" dirty="0">
                          <a:solidFill>
                            <a:schemeClr val="tx1"/>
                          </a:solidFill>
                          <a:effectLst/>
                          <a:latin typeface="+mn-lt"/>
                          <a:ea typeface="+mn-ea"/>
                          <a:cs typeface="+mn-cs"/>
                        </a:rPr>
                        <a:t>full life cycle</a:t>
                      </a:r>
                      <a:r>
                        <a:rPr lang="en-GB" sz="1200" b="0" i="0" kern="1200" dirty="0">
                          <a:solidFill>
                            <a:schemeClr val="tx1"/>
                          </a:solidFill>
                          <a:effectLst/>
                          <a:latin typeface="+mn-lt"/>
                          <a:ea typeface="+mn-ea"/>
                          <a:cs typeface="+mn-cs"/>
                        </a:rPr>
                        <a:t> of a product, service or event.</a:t>
                      </a:r>
                    </a:p>
                    <a:p>
                      <a:pPr fontAlgn="base">
                        <a:lnSpc>
                          <a:spcPct val="150000"/>
                        </a:lnSpc>
                      </a:pPr>
                      <a:r>
                        <a:rPr lang="en-GB" sz="1200" b="0" i="0" kern="1200" dirty="0">
                          <a:solidFill>
                            <a:schemeClr val="tx1"/>
                          </a:solidFill>
                          <a:effectLst/>
                          <a:latin typeface="+mn-lt"/>
                          <a:ea typeface="+mn-ea"/>
                          <a:cs typeface="+mn-cs"/>
                        </a:rPr>
                        <a:t>For example, the carbon footprint of a car would include the carbon dioxide emitted by:</a:t>
                      </a: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machinery</a:t>
                      </a:r>
                      <a:r>
                        <a:rPr lang="en-GB" sz="1200" b="0" i="0" kern="1200" dirty="0">
                          <a:solidFill>
                            <a:schemeClr val="tx1"/>
                          </a:solidFill>
                          <a:effectLst/>
                          <a:latin typeface="+mn-lt"/>
                          <a:ea typeface="+mn-ea"/>
                          <a:cs typeface="+mn-cs"/>
                        </a:rPr>
                        <a:t> whilst the metal is </a:t>
                      </a:r>
                      <a:r>
                        <a:rPr lang="en-GB" sz="1200" b="0" i="1" kern="1200" dirty="0">
                          <a:solidFill>
                            <a:schemeClr val="tx1"/>
                          </a:solidFill>
                          <a:effectLst/>
                          <a:latin typeface="+mn-lt"/>
                          <a:ea typeface="+mn-ea"/>
                          <a:cs typeface="+mn-cs"/>
                        </a:rPr>
                        <a:t>extracted</a:t>
                      </a:r>
                      <a:r>
                        <a:rPr lang="en-GB" sz="1200" b="0" i="0" kern="1200" dirty="0">
                          <a:solidFill>
                            <a:schemeClr val="tx1"/>
                          </a:solidFill>
                          <a:effectLst/>
                          <a:latin typeface="+mn-lt"/>
                          <a:ea typeface="+mn-ea"/>
                          <a:cs typeface="+mn-cs"/>
                        </a:rPr>
                        <a:t> from the </a:t>
                      </a:r>
                      <a:r>
                        <a:rPr lang="en-GB" sz="1200" b="0" i="1" kern="1200" dirty="0">
                          <a:solidFill>
                            <a:schemeClr val="tx1"/>
                          </a:solidFill>
                          <a:effectLst/>
                          <a:latin typeface="+mn-lt"/>
                          <a:ea typeface="+mn-ea"/>
                          <a:cs typeface="+mn-cs"/>
                        </a:rPr>
                        <a:t>Earth's crust</a:t>
                      </a:r>
                      <a:r>
                        <a:rPr lang="en-GB" sz="1200" b="0" i="0" kern="1200" dirty="0">
                          <a:solidFill>
                            <a:schemeClr val="tx1"/>
                          </a:solidFill>
                          <a:effectLst/>
                          <a:latin typeface="+mn-lt"/>
                          <a:ea typeface="+mn-ea"/>
                          <a:cs typeface="+mn-cs"/>
                        </a:rPr>
                        <a:t> and processed</a:t>
                      </a: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transportation</a:t>
                      </a:r>
                      <a:r>
                        <a:rPr lang="en-GB" sz="1200" b="0" i="0" kern="1200" dirty="0">
                          <a:solidFill>
                            <a:schemeClr val="tx1"/>
                          </a:solidFill>
                          <a:effectLst/>
                          <a:latin typeface="+mn-lt"/>
                          <a:ea typeface="+mn-ea"/>
                          <a:cs typeface="+mn-cs"/>
                        </a:rPr>
                        <a:t> of the raw materials from where they are produced/processed to where the car will be manufactured, using petrol and diesel based vehicles</a:t>
                      </a:r>
                      <a:endParaRPr lang="en-GB" sz="1200" b="0" i="1"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power stations</a:t>
                      </a:r>
                      <a:r>
                        <a:rPr lang="en-GB" sz="1200" b="0" i="0" kern="1200" dirty="0">
                          <a:solidFill>
                            <a:schemeClr val="tx1"/>
                          </a:solidFill>
                          <a:effectLst/>
                          <a:latin typeface="+mn-lt"/>
                          <a:ea typeface="+mn-ea"/>
                          <a:cs typeface="+mn-cs"/>
                        </a:rPr>
                        <a:t> which generate the electricity used to manufacture the car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car itself when it is driven for many years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machinery which is used to dispose of or </a:t>
                      </a:r>
                      <a:r>
                        <a:rPr lang="en-GB" sz="1200" b="0" i="1" kern="1200" dirty="0">
                          <a:solidFill>
                            <a:schemeClr val="tx1"/>
                          </a:solidFill>
                          <a:effectLst/>
                          <a:latin typeface="+mn-lt"/>
                          <a:ea typeface="+mn-ea"/>
                          <a:cs typeface="+mn-cs"/>
                        </a:rPr>
                        <a:t>recycle</a:t>
                      </a:r>
                      <a:r>
                        <a:rPr lang="en-GB" sz="1200" b="0" i="0" kern="1200" dirty="0">
                          <a:solidFill>
                            <a:schemeClr val="tx1"/>
                          </a:solidFill>
                          <a:effectLst/>
                          <a:latin typeface="+mn-lt"/>
                          <a:ea typeface="+mn-ea"/>
                          <a:cs typeface="+mn-cs"/>
                        </a:rPr>
                        <a:t> the car</a:t>
                      </a:r>
                    </a:p>
                    <a:p>
                      <a:pPr marL="171450" indent="-171450" fontAlgn="base">
                        <a:lnSpc>
                          <a:spcPct val="150000"/>
                        </a:lnSpc>
                        <a:buFont typeface="Arial" panose="020B0604020202020204" pitchFamily="34" charset="0"/>
                        <a:buChar char="•"/>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The carbon footprint of a person during one year would consist of the total amount of carbon dioxide released into the atmosphere by all of the activities they take part in, and the manufacture, use and disposal of all the products and resources they use. For example, a typical young person might:</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use electricity at home, probably generated from </a:t>
                      </a:r>
                      <a:r>
                        <a:rPr lang="en-GB" sz="1200" b="0" i="1" kern="1200" dirty="0">
                          <a:solidFill>
                            <a:schemeClr val="tx1"/>
                          </a:solidFill>
                          <a:effectLst/>
                          <a:latin typeface="+mn-lt"/>
                          <a:ea typeface="+mn-ea"/>
                          <a:cs typeface="+mn-cs"/>
                        </a:rPr>
                        <a:t>fossil fuels</a:t>
                      </a:r>
                      <a:r>
                        <a:rPr lang="en-GB" sz="1200" b="0" i="0" kern="1200" dirty="0">
                          <a:solidFill>
                            <a:schemeClr val="tx1"/>
                          </a:solidFill>
                          <a:effectLst/>
                          <a:latin typeface="+mn-lt"/>
                          <a:ea typeface="+mn-ea"/>
                          <a:cs typeface="+mn-cs"/>
                        </a:rPr>
                        <a:t>, for lighting their room and using electronic devices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use a gas-powered boiler at home (which produces carbon dioxide) for heating and hot water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travel to school by bus or car (which probably runs on petrol or diesel)</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eat beef or rice which have been farmed using methods that release </a:t>
                      </a:r>
                      <a:r>
                        <a:rPr lang="en-GB" sz="1200" b="0" i="1" kern="1200" dirty="0">
                          <a:solidFill>
                            <a:schemeClr val="tx1"/>
                          </a:solidFill>
                          <a:effectLst/>
                          <a:latin typeface="+mn-lt"/>
                          <a:ea typeface="+mn-ea"/>
                          <a:cs typeface="+mn-cs"/>
                        </a:rPr>
                        <a:t>methane</a:t>
                      </a:r>
                      <a:endParaRPr lang="en-GB"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travel abroad once per year on an aeroplane (which produces carbon dioxide)</a:t>
                      </a:r>
                    </a:p>
                    <a:p>
                      <a:pPr>
                        <a:lnSpc>
                          <a:spcPct val="150000"/>
                        </a:lnSpc>
                      </a:pPr>
                      <a:endParaRPr lang="en-GB" sz="1200" dirty="0">
                        <a:solidFill>
                          <a:schemeClr val="tx1"/>
                        </a:solidFill>
                        <a:latin typeface="+mn-lt"/>
                      </a:endParaRPr>
                    </a:p>
                    <a:p>
                      <a:pPr>
                        <a:lnSpc>
                          <a:spcPct val="150000"/>
                        </a:lnSpc>
                      </a:pPr>
                      <a:r>
                        <a:rPr lang="en-GB" sz="1200" u="sng" dirty="0">
                          <a:solidFill>
                            <a:schemeClr val="tx1"/>
                          </a:solidFill>
                          <a:latin typeface="+mn-lt"/>
                        </a:rPr>
                        <a:t>How to reduce carbon footprint</a:t>
                      </a:r>
                      <a:endParaRPr lang="en-GB" sz="1200" b="0" u="none" dirty="0">
                        <a:solidFill>
                          <a:schemeClr val="tx1"/>
                        </a:solidFill>
                        <a:latin typeface="+mn-lt"/>
                      </a:endParaRPr>
                    </a:p>
                    <a:p>
                      <a:pPr>
                        <a:lnSpc>
                          <a:spcPct val="150000"/>
                        </a:lnSpc>
                      </a:pPr>
                      <a:r>
                        <a:rPr lang="en-GB" sz="1200" b="0" u="none" dirty="0">
                          <a:solidFill>
                            <a:schemeClr val="tx1"/>
                          </a:solidFill>
                          <a:latin typeface="+mn-lt"/>
                        </a:rPr>
                        <a:t>It goes without saying that to reduce your carbon footprint, you must reduce activities that contribute to the release of </a:t>
                      </a:r>
                      <a:r>
                        <a:rPr lang="en-GB" sz="1200" b="0" i="1" u="none" dirty="0">
                          <a:solidFill>
                            <a:schemeClr val="tx1"/>
                          </a:solidFill>
                          <a:latin typeface="+mn-lt"/>
                        </a:rPr>
                        <a:t>greenhouse gases</a:t>
                      </a:r>
                      <a:r>
                        <a:rPr lang="en-GB" sz="1200" b="0" i="0" u="none" dirty="0">
                          <a:solidFill>
                            <a:schemeClr val="tx1"/>
                          </a:solidFill>
                          <a:latin typeface="+mn-lt"/>
                        </a:rPr>
                        <a:t>. This may include:</a:t>
                      </a:r>
                    </a:p>
                    <a:p>
                      <a:pPr marL="171450" indent="-171450">
                        <a:lnSpc>
                          <a:spcPct val="150000"/>
                        </a:lnSpc>
                        <a:buFont typeface="Arial" panose="020B0604020202020204" pitchFamily="34" charset="0"/>
                        <a:buChar char="•"/>
                      </a:pPr>
                      <a:r>
                        <a:rPr lang="en-GB" sz="1200" b="0" i="0" u="none" dirty="0">
                          <a:solidFill>
                            <a:schemeClr val="tx1"/>
                          </a:solidFill>
                          <a:latin typeface="+mn-lt"/>
                        </a:rPr>
                        <a:t>Walking or cycling more instead of using petrol/diesel-based vehicles</a:t>
                      </a:r>
                    </a:p>
                    <a:p>
                      <a:pPr marL="171450" indent="-171450">
                        <a:lnSpc>
                          <a:spcPct val="150000"/>
                        </a:lnSpc>
                        <a:buFont typeface="Arial" panose="020B0604020202020204" pitchFamily="34" charset="0"/>
                        <a:buChar char="•"/>
                      </a:pPr>
                      <a:r>
                        <a:rPr lang="en-GB" sz="1200" b="0" i="0" u="none" dirty="0">
                          <a:solidFill>
                            <a:schemeClr val="tx1"/>
                          </a:solidFill>
                          <a:latin typeface="+mn-lt"/>
                        </a:rPr>
                        <a:t>Eating less beef and rice</a:t>
                      </a:r>
                    </a:p>
                    <a:p>
                      <a:pPr marL="171450" indent="-171450">
                        <a:lnSpc>
                          <a:spcPct val="150000"/>
                        </a:lnSpc>
                        <a:buFont typeface="Arial" panose="020B0604020202020204" pitchFamily="34" charset="0"/>
                        <a:buChar char="•"/>
                      </a:pPr>
                      <a:r>
                        <a:rPr lang="en-GB" sz="1200" b="0" i="0" u="none" dirty="0">
                          <a:solidFill>
                            <a:schemeClr val="tx1"/>
                          </a:solidFill>
                          <a:latin typeface="+mn-lt"/>
                        </a:rPr>
                        <a:t>Using renewable energy in the home e.g. solar panels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3422961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What do we call the total amount of carbon dioxide released during the full life-cycle of a product? …………………………………………………………………………………………………………………………………………………………..</a:t>
            </a:r>
          </a:p>
          <a:p>
            <a:pPr marL="228600" indent="-228600">
              <a:lnSpc>
                <a:spcPct val="150000"/>
              </a:lnSpc>
              <a:buFont typeface="+mj-lt"/>
              <a:buAutoNum type="arabicPeriod"/>
            </a:pPr>
            <a:r>
              <a:rPr lang="en-GB" sz="1200" dirty="0">
                <a:solidFill>
                  <a:schemeClr val="tx1"/>
                </a:solidFill>
              </a:rPr>
              <a:t> Why must we consider transportation when considering the carbon footprint of a product? ………………………………………………………………………………………………………………………………………………………….. …………………………………………………………………………………………………………………………………………………………..</a:t>
            </a:r>
          </a:p>
          <a:p>
            <a:pPr marL="228600" indent="-228600">
              <a:lnSpc>
                <a:spcPct val="150000"/>
              </a:lnSpc>
              <a:buFont typeface="+mj-lt"/>
              <a:buAutoNum type="arabicPeriod"/>
            </a:pPr>
            <a:r>
              <a:rPr lang="en-GB" sz="1200" dirty="0">
                <a:solidFill>
                  <a:schemeClr val="tx1"/>
                </a:solidFill>
              </a:rPr>
              <a:t>Why does eating beef and rice increase your individual carbon footprint? ………………………………………. …………………………………………………………………………………………………………………………………………………………..</a:t>
            </a:r>
          </a:p>
          <a:p>
            <a:pPr marL="228600" indent="-228600">
              <a:lnSpc>
                <a:spcPct val="150000"/>
              </a:lnSpc>
              <a:buFont typeface="+mj-lt"/>
              <a:buAutoNum type="arabicPeriod"/>
            </a:pPr>
            <a:r>
              <a:rPr lang="en-GB" sz="1200" dirty="0">
                <a:solidFill>
                  <a:schemeClr val="tx1"/>
                </a:solidFill>
              </a:rPr>
              <a:t>Why does using electricity at home increase your carbon footprint? ……………………………………………….. …………………………………………………………………………………………………………………………………………………………..</a:t>
            </a:r>
          </a:p>
          <a:p>
            <a:pPr marL="228600" indent="-228600">
              <a:lnSpc>
                <a:spcPct val="150000"/>
              </a:lnSpc>
              <a:buFont typeface="+mj-lt"/>
              <a:buAutoNum type="arabicPeriod"/>
            </a:pPr>
            <a:r>
              <a:rPr lang="en-GB" sz="1200" dirty="0">
                <a:solidFill>
                  <a:schemeClr val="tx1"/>
                </a:solidFill>
              </a:rPr>
              <a:t>Raw materials must be transported from where they are made to where they are being used to make a product. How does this affect the carbon footprint of the product? …………………………………….. …………………………………………………………………………………………………………………………………………………………..</a:t>
            </a:r>
          </a:p>
          <a:p>
            <a:pPr marL="228600" indent="-228600">
              <a:lnSpc>
                <a:spcPct val="150000"/>
              </a:lnSpc>
              <a:buFont typeface="+mj-lt"/>
              <a:buAutoNum type="arabicPeriod"/>
            </a:pPr>
            <a:r>
              <a:rPr lang="en-GB" sz="1200" dirty="0">
                <a:solidFill>
                  <a:schemeClr val="tx1"/>
                </a:solidFill>
              </a:rPr>
              <a:t>What do we mean by the term “carbon footprint”? …………………………………………………………………………. …………………………………………………………………………………………………………………………………………………………..</a:t>
            </a:r>
          </a:p>
          <a:p>
            <a:pPr marL="228600" indent="-228600">
              <a:lnSpc>
                <a:spcPct val="150000"/>
              </a:lnSpc>
              <a:buFont typeface="+mj-lt"/>
              <a:buAutoNum type="arabicPeriod"/>
            </a:pPr>
            <a:r>
              <a:rPr lang="en-GB" sz="1200" dirty="0">
                <a:solidFill>
                  <a:schemeClr val="tx1"/>
                </a:solidFill>
              </a:rPr>
              <a:t>What happens to your carbon footprint if you electricity comes from fossil fuels, and why? ………………………………………………………………………………………………………………………………………………………….. …………………………………………………………………………………………………………………………………………………………..</a:t>
            </a:r>
          </a:p>
          <a:p>
            <a:pPr marL="228600" indent="-228600">
              <a:lnSpc>
                <a:spcPct val="150000"/>
              </a:lnSpc>
              <a:buFont typeface="+mj-lt"/>
              <a:buAutoNum type="arabicPeriod"/>
            </a:pPr>
            <a:r>
              <a:rPr lang="en-GB" sz="1200" dirty="0">
                <a:solidFill>
                  <a:schemeClr val="tx1"/>
                </a:solidFill>
              </a:rPr>
              <a:t>Some foods have negative effects on your individual carbon footprint. What foods are examples of this? ………………………………………………………………………………………………………………………………………………….</a:t>
            </a:r>
          </a:p>
          <a:p>
            <a:pPr marL="228600" indent="-228600">
              <a:lnSpc>
                <a:spcPct val="150000"/>
              </a:lnSpc>
              <a:buFont typeface="+mj-lt"/>
              <a:buAutoNum type="arabicPeriod"/>
            </a:pPr>
            <a:r>
              <a:rPr lang="en-GB" sz="1200" dirty="0">
                <a:solidFill>
                  <a:schemeClr val="tx1"/>
                </a:solidFill>
              </a:rPr>
              <a:t>Fossil fuels release carbon dioxide when burned. How does this link to your individual carbon footprint? …………………………………………………………………………………………………………………………………………. …………………………………………………………………………………………………………………………………………………………..</a:t>
            </a:r>
            <a:endParaRPr lang="en-GB" sz="1200" b="1" dirty="0">
              <a:solidFill>
                <a:schemeClr val="tx1"/>
              </a:solidFill>
            </a:endParaRPr>
          </a:p>
          <a:p>
            <a:pPr marL="228600" indent="-228600">
              <a:lnSpc>
                <a:spcPct val="150000"/>
              </a:lnSpc>
              <a:buFont typeface="+mj-lt"/>
              <a:buAutoNum type="arabicPeriod"/>
            </a:pPr>
            <a:r>
              <a:rPr lang="en-GB" sz="1200" dirty="0">
                <a:solidFill>
                  <a:schemeClr val="tx1"/>
                </a:solidFill>
              </a:rPr>
              <a:t>Many companies try to source materials locally to reduce the carbon footprint of their product. How does it do this? …………………………………………………………………………………………………………………………. …………………………………………………………………………………………………………………………………………………………..</a:t>
            </a:r>
          </a:p>
          <a:p>
            <a:pPr marL="228600" indent="-228600">
              <a:lnSpc>
                <a:spcPct val="150000"/>
              </a:lnSpc>
              <a:buFont typeface="+mj-lt"/>
              <a:buAutoNum type="arabicPeriod"/>
            </a:pPr>
            <a:r>
              <a:rPr lang="en-GB" sz="1200" dirty="0">
                <a:solidFill>
                  <a:schemeClr val="tx1"/>
                </a:solidFill>
              </a:rPr>
              <a:t>What does the “carbon footprint” of a product tell you? …………………………………………………………………. …………………………………………………………………………………………………………………………………………………………..</a:t>
            </a:r>
          </a:p>
          <a:p>
            <a:pPr marL="228600" indent="-228600">
              <a:lnSpc>
                <a:spcPct val="150000"/>
              </a:lnSpc>
              <a:buFont typeface="+mj-lt"/>
              <a:buAutoNum type="arabicPeriod"/>
            </a:pPr>
            <a:r>
              <a:rPr lang="en-GB" sz="1200" dirty="0">
                <a:solidFill>
                  <a:schemeClr val="tx1"/>
                </a:solidFill>
              </a:rPr>
              <a:t>Methane is a greenhouse gas that contributes to a carbon footprints. Which types of food release large amount of methane when farmed? ………………………………………………………………………………………….</a:t>
            </a:r>
          </a:p>
        </p:txBody>
      </p:sp>
      <p:sp>
        <p:nvSpPr>
          <p:cNvPr id="2" name="TextBox 1">
            <a:extLst>
              <a:ext uri="{FF2B5EF4-FFF2-40B4-BE49-F238E27FC236}">
                <a16:creationId xmlns:a16="http://schemas.microsoft.com/office/drawing/2014/main" id="{D6A01CBF-F4E5-BC82-FA0A-D19714858A1C}"/>
              </a:ext>
            </a:extLst>
          </p:cNvPr>
          <p:cNvSpPr txBox="1"/>
          <p:nvPr/>
        </p:nvSpPr>
        <p:spPr>
          <a:xfrm>
            <a:off x="2448426" y="806115"/>
            <a:ext cx="1961147" cy="276999"/>
          </a:xfrm>
          <a:prstGeom prst="rect">
            <a:avLst/>
          </a:prstGeom>
          <a:solidFill>
            <a:schemeClr val="bg1"/>
          </a:solidFill>
          <a:ln>
            <a:solidFill>
              <a:schemeClr val="tx1"/>
            </a:solidFill>
          </a:ln>
        </p:spPr>
        <p:txBody>
          <a:bodyPr wrap="square" rtlCol="0">
            <a:spAutoFit/>
          </a:bodyPr>
          <a:lstStyle/>
          <a:p>
            <a:r>
              <a:rPr lang="en-GB" sz="1200" dirty="0"/>
              <a:t>The carbon footprint</a:t>
            </a:r>
          </a:p>
        </p:txBody>
      </p:sp>
      <p:sp>
        <p:nvSpPr>
          <p:cNvPr id="6" name="TextBox 5">
            <a:extLst>
              <a:ext uri="{FF2B5EF4-FFF2-40B4-BE49-F238E27FC236}">
                <a16:creationId xmlns:a16="http://schemas.microsoft.com/office/drawing/2014/main" id="{7DDFDAD7-9998-5646-E3EB-B98D8AD71496}"/>
              </a:ext>
            </a:extLst>
          </p:cNvPr>
          <p:cNvSpPr txBox="1"/>
          <p:nvPr/>
        </p:nvSpPr>
        <p:spPr>
          <a:xfrm>
            <a:off x="487279" y="1307431"/>
            <a:ext cx="5997742" cy="276999"/>
          </a:xfrm>
          <a:prstGeom prst="rect">
            <a:avLst/>
          </a:prstGeom>
          <a:solidFill>
            <a:schemeClr val="bg1"/>
          </a:solidFill>
          <a:ln>
            <a:solidFill>
              <a:schemeClr val="tx1"/>
            </a:solidFill>
          </a:ln>
        </p:spPr>
        <p:txBody>
          <a:bodyPr wrap="square" rtlCol="0">
            <a:spAutoFit/>
          </a:bodyPr>
          <a:lstStyle/>
          <a:p>
            <a:r>
              <a:rPr lang="en-GB" sz="1200" dirty="0"/>
              <a:t>Vehicles transporting raw materials use petrol/diesel, which release CO</a:t>
            </a:r>
            <a:r>
              <a:rPr lang="en-GB" sz="1200" baseline="-25000" dirty="0"/>
              <a:t>2</a:t>
            </a:r>
            <a:r>
              <a:rPr lang="en-GB" sz="1200" dirty="0"/>
              <a:t> when burned.</a:t>
            </a:r>
          </a:p>
        </p:txBody>
      </p:sp>
      <p:sp>
        <p:nvSpPr>
          <p:cNvPr id="7" name="TextBox 6">
            <a:extLst>
              <a:ext uri="{FF2B5EF4-FFF2-40B4-BE49-F238E27FC236}">
                <a16:creationId xmlns:a16="http://schemas.microsoft.com/office/drawing/2014/main" id="{2C393880-C786-A1D9-176A-49D90D018302}"/>
              </a:ext>
            </a:extLst>
          </p:cNvPr>
          <p:cNvSpPr txBox="1"/>
          <p:nvPr/>
        </p:nvSpPr>
        <p:spPr>
          <a:xfrm>
            <a:off x="487279" y="2184002"/>
            <a:ext cx="5997742" cy="276999"/>
          </a:xfrm>
          <a:prstGeom prst="rect">
            <a:avLst/>
          </a:prstGeom>
          <a:solidFill>
            <a:schemeClr val="bg1"/>
          </a:solidFill>
          <a:ln>
            <a:solidFill>
              <a:schemeClr val="tx1"/>
            </a:solidFill>
          </a:ln>
        </p:spPr>
        <p:txBody>
          <a:bodyPr wrap="square" rtlCol="0">
            <a:spAutoFit/>
          </a:bodyPr>
          <a:lstStyle/>
          <a:p>
            <a:r>
              <a:rPr lang="en-GB" sz="1200" dirty="0"/>
              <a:t>Large amount of methane are released when they are farmed.</a:t>
            </a:r>
          </a:p>
        </p:txBody>
      </p:sp>
      <p:sp>
        <p:nvSpPr>
          <p:cNvPr id="8" name="TextBox 7">
            <a:extLst>
              <a:ext uri="{FF2B5EF4-FFF2-40B4-BE49-F238E27FC236}">
                <a16:creationId xmlns:a16="http://schemas.microsoft.com/office/drawing/2014/main" id="{A2CFB70A-D2F3-045C-9B05-52883641CA78}"/>
              </a:ext>
            </a:extLst>
          </p:cNvPr>
          <p:cNvSpPr txBox="1"/>
          <p:nvPr/>
        </p:nvSpPr>
        <p:spPr>
          <a:xfrm>
            <a:off x="487279" y="2721686"/>
            <a:ext cx="5997742" cy="276999"/>
          </a:xfrm>
          <a:prstGeom prst="rect">
            <a:avLst/>
          </a:prstGeom>
          <a:solidFill>
            <a:schemeClr val="bg1"/>
          </a:solidFill>
          <a:ln>
            <a:solidFill>
              <a:schemeClr val="tx1"/>
            </a:solidFill>
          </a:ln>
        </p:spPr>
        <p:txBody>
          <a:bodyPr wrap="square" rtlCol="0">
            <a:spAutoFit/>
          </a:bodyPr>
          <a:lstStyle/>
          <a:p>
            <a:r>
              <a:rPr lang="en-GB" sz="1200" dirty="0"/>
              <a:t>A lot of electricity is produced by burning fossil fuels, which releases CO</a:t>
            </a:r>
            <a:r>
              <a:rPr lang="en-GB" sz="1200" baseline="-25000" dirty="0"/>
              <a:t>2</a:t>
            </a:r>
            <a:r>
              <a:rPr lang="en-GB" sz="1200" dirty="0"/>
              <a:t>.</a:t>
            </a:r>
          </a:p>
        </p:txBody>
      </p:sp>
      <p:sp>
        <p:nvSpPr>
          <p:cNvPr id="9" name="TextBox 8">
            <a:extLst>
              <a:ext uri="{FF2B5EF4-FFF2-40B4-BE49-F238E27FC236}">
                <a16:creationId xmlns:a16="http://schemas.microsoft.com/office/drawing/2014/main" id="{10D5E6AC-9984-830C-2550-F6002E2B17E7}"/>
              </a:ext>
            </a:extLst>
          </p:cNvPr>
          <p:cNvSpPr txBox="1"/>
          <p:nvPr/>
        </p:nvSpPr>
        <p:spPr>
          <a:xfrm>
            <a:off x="487279" y="3562470"/>
            <a:ext cx="5997742" cy="276999"/>
          </a:xfrm>
          <a:prstGeom prst="rect">
            <a:avLst/>
          </a:prstGeom>
          <a:solidFill>
            <a:schemeClr val="bg1"/>
          </a:solidFill>
          <a:ln>
            <a:solidFill>
              <a:schemeClr val="tx1"/>
            </a:solidFill>
          </a:ln>
        </p:spPr>
        <p:txBody>
          <a:bodyPr wrap="square" rtlCol="0">
            <a:spAutoFit/>
          </a:bodyPr>
          <a:lstStyle/>
          <a:p>
            <a:r>
              <a:rPr lang="en-GB" sz="1200" dirty="0"/>
              <a:t>It increases the carbon footprint, as they release CO</a:t>
            </a:r>
            <a:r>
              <a:rPr lang="en-GB" sz="1200" baseline="-25000" dirty="0"/>
              <a:t>2</a:t>
            </a:r>
            <a:r>
              <a:rPr lang="en-GB" sz="1200" dirty="0"/>
              <a:t> by burning fuel.</a:t>
            </a:r>
          </a:p>
        </p:txBody>
      </p:sp>
      <p:sp>
        <p:nvSpPr>
          <p:cNvPr id="10" name="TextBox 9">
            <a:extLst>
              <a:ext uri="{FF2B5EF4-FFF2-40B4-BE49-F238E27FC236}">
                <a16:creationId xmlns:a16="http://schemas.microsoft.com/office/drawing/2014/main" id="{93A5729D-351B-9080-7907-28BDE28AD1E5}"/>
              </a:ext>
            </a:extLst>
          </p:cNvPr>
          <p:cNvSpPr txBox="1"/>
          <p:nvPr/>
        </p:nvSpPr>
        <p:spPr>
          <a:xfrm>
            <a:off x="487279" y="4122244"/>
            <a:ext cx="5997742" cy="261610"/>
          </a:xfrm>
          <a:prstGeom prst="rect">
            <a:avLst/>
          </a:prstGeom>
          <a:solidFill>
            <a:schemeClr val="bg1"/>
          </a:solidFill>
          <a:ln>
            <a:solidFill>
              <a:schemeClr val="tx1"/>
            </a:solidFill>
          </a:ln>
        </p:spPr>
        <p:txBody>
          <a:bodyPr wrap="square" rtlCol="0">
            <a:spAutoFit/>
          </a:bodyPr>
          <a:lstStyle/>
          <a:p>
            <a:r>
              <a:rPr lang="en-GB" sz="1100" dirty="0"/>
              <a:t>The total amount of CO</a:t>
            </a:r>
            <a:r>
              <a:rPr lang="en-GB" sz="1100" baseline="-25000" dirty="0"/>
              <a:t>2</a:t>
            </a:r>
            <a:r>
              <a:rPr lang="en-GB" sz="1100" dirty="0"/>
              <a:t> (and other greenhouse gases) released during a products full life-cycle.</a:t>
            </a:r>
          </a:p>
        </p:txBody>
      </p:sp>
      <p:sp>
        <p:nvSpPr>
          <p:cNvPr id="11" name="TextBox 10">
            <a:extLst>
              <a:ext uri="{FF2B5EF4-FFF2-40B4-BE49-F238E27FC236}">
                <a16:creationId xmlns:a16="http://schemas.microsoft.com/office/drawing/2014/main" id="{B4810AC7-06E7-D069-33F6-9DBAC0022724}"/>
              </a:ext>
            </a:extLst>
          </p:cNvPr>
          <p:cNvSpPr txBox="1"/>
          <p:nvPr/>
        </p:nvSpPr>
        <p:spPr>
          <a:xfrm>
            <a:off x="511342" y="4621647"/>
            <a:ext cx="5997743" cy="276999"/>
          </a:xfrm>
          <a:prstGeom prst="rect">
            <a:avLst/>
          </a:prstGeom>
          <a:solidFill>
            <a:schemeClr val="bg1"/>
          </a:solidFill>
          <a:ln>
            <a:solidFill>
              <a:schemeClr val="tx1"/>
            </a:solidFill>
          </a:ln>
        </p:spPr>
        <p:txBody>
          <a:bodyPr wrap="square" rtlCol="0">
            <a:spAutoFit/>
          </a:bodyPr>
          <a:lstStyle/>
          <a:p>
            <a:r>
              <a:rPr lang="en-GB" sz="1200" dirty="0"/>
              <a:t>Your carbon footprint increases, as burning fossil fuels releases CO</a:t>
            </a:r>
            <a:r>
              <a:rPr lang="en-GB" sz="1200" baseline="-25000" dirty="0"/>
              <a:t>2</a:t>
            </a:r>
            <a:r>
              <a:rPr lang="en-GB" sz="1200" dirty="0"/>
              <a:t>.</a:t>
            </a:r>
          </a:p>
        </p:txBody>
      </p:sp>
      <p:sp>
        <p:nvSpPr>
          <p:cNvPr id="12" name="TextBox 11">
            <a:extLst>
              <a:ext uri="{FF2B5EF4-FFF2-40B4-BE49-F238E27FC236}">
                <a16:creationId xmlns:a16="http://schemas.microsoft.com/office/drawing/2014/main" id="{B4AAD9E2-2076-B601-53E5-BF1093C11431}"/>
              </a:ext>
            </a:extLst>
          </p:cNvPr>
          <p:cNvSpPr txBox="1"/>
          <p:nvPr/>
        </p:nvSpPr>
        <p:spPr>
          <a:xfrm>
            <a:off x="1024689" y="5462431"/>
            <a:ext cx="1961147" cy="276999"/>
          </a:xfrm>
          <a:prstGeom prst="rect">
            <a:avLst/>
          </a:prstGeom>
          <a:solidFill>
            <a:schemeClr val="bg1"/>
          </a:solidFill>
          <a:ln>
            <a:solidFill>
              <a:schemeClr val="tx1"/>
            </a:solidFill>
          </a:ln>
        </p:spPr>
        <p:txBody>
          <a:bodyPr wrap="square" rtlCol="0">
            <a:spAutoFit/>
          </a:bodyPr>
          <a:lstStyle/>
          <a:p>
            <a:r>
              <a:rPr lang="en-GB" sz="1200" dirty="0"/>
              <a:t>Beef and rice.</a:t>
            </a:r>
          </a:p>
        </p:txBody>
      </p:sp>
      <p:sp>
        <p:nvSpPr>
          <p:cNvPr id="13" name="TextBox 12">
            <a:extLst>
              <a:ext uri="{FF2B5EF4-FFF2-40B4-BE49-F238E27FC236}">
                <a16:creationId xmlns:a16="http://schemas.microsoft.com/office/drawing/2014/main" id="{92CBF549-B4B4-4B44-601B-1A1AEF8B1AAE}"/>
              </a:ext>
            </a:extLst>
          </p:cNvPr>
          <p:cNvSpPr txBox="1"/>
          <p:nvPr/>
        </p:nvSpPr>
        <p:spPr>
          <a:xfrm>
            <a:off x="1181100" y="6026216"/>
            <a:ext cx="5327985" cy="461665"/>
          </a:xfrm>
          <a:prstGeom prst="rect">
            <a:avLst/>
          </a:prstGeom>
          <a:solidFill>
            <a:schemeClr val="bg1"/>
          </a:solidFill>
          <a:ln>
            <a:solidFill>
              <a:schemeClr val="tx1"/>
            </a:solidFill>
          </a:ln>
        </p:spPr>
        <p:txBody>
          <a:bodyPr wrap="square" rtlCol="0">
            <a:spAutoFit/>
          </a:bodyPr>
          <a:lstStyle/>
          <a:p>
            <a:r>
              <a:rPr lang="en-GB" sz="1200" dirty="0"/>
              <a:t>Using electricity in your home often comes from burning fossil fuels, meaning your carbon footprint increases.</a:t>
            </a:r>
          </a:p>
        </p:txBody>
      </p:sp>
      <p:sp>
        <p:nvSpPr>
          <p:cNvPr id="14" name="TextBox 13">
            <a:extLst>
              <a:ext uri="{FF2B5EF4-FFF2-40B4-BE49-F238E27FC236}">
                <a16:creationId xmlns:a16="http://schemas.microsoft.com/office/drawing/2014/main" id="{C20E2227-E4C0-5C47-4CB4-47938440FC7D}"/>
              </a:ext>
            </a:extLst>
          </p:cNvPr>
          <p:cNvSpPr txBox="1"/>
          <p:nvPr/>
        </p:nvSpPr>
        <p:spPr>
          <a:xfrm>
            <a:off x="1883945" y="6821499"/>
            <a:ext cx="4625140" cy="461665"/>
          </a:xfrm>
          <a:prstGeom prst="rect">
            <a:avLst/>
          </a:prstGeom>
          <a:solidFill>
            <a:schemeClr val="bg1"/>
          </a:solidFill>
          <a:ln>
            <a:solidFill>
              <a:schemeClr val="tx1"/>
            </a:solidFill>
          </a:ln>
        </p:spPr>
        <p:txBody>
          <a:bodyPr wrap="square" rtlCol="0">
            <a:spAutoFit/>
          </a:bodyPr>
          <a:lstStyle/>
          <a:p>
            <a:r>
              <a:rPr lang="en-GB" sz="1200" dirty="0"/>
              <a:t>Less transportation of materials is needed, which means less CO</a:t>
            </a:r>
            <a:r>
              <a:rPr lang="en-GB" sz="1200" baseline="-25000" dirty="0"/>
              <a:t>2</a:t>
            </a:r>
            <a:r>
              <a:rPr lang="en-GB" sz="1200" dirty="0"/>
              <a:t> will be released by vehicles transporting the materials.</a:t>
            </a:r>
          </a:p>
        </p:txBody>
      </p:sp>
      <p:sp>
        <p:nvSpPr>
          <p:cNvPr id="16" name="TextBox 15">
            <a:extLst>
              <a:ext uri="{FF2B5EF4-FFF2-40B4-BE49-F238E27FC236}">
                <a16:creationId xmlns:a16="http://schemas.microsoft.com/office/drawing/2014/main" id="{9C2D9B51-5DF3-9F04-7BCD-DEB53DF7F461}"/>
              </a:ext>
            </a:extLst>
          </p:cNvPr>
          <p:cNvSpPr txBox="1"/>
          <p:nvPr/>
        </p:nvSpPr>
        <p:spPr>
          <a:xfrm>
            <a:off x="430128" y="7705764"/>
            <a:ext cx="5997742" cy="261610"/>
          </a:xfrm>
          <a:prstGeom prst="rect">
            <a:avLst/>
          </a:prstGeom>
          <a:solidFill>
            <a:schemeClr val="bg1"/>
          </a:solidFill>
          <a:ln>
            <a:solidFill>
              <a:schemeClr val="tx1"/>
            </a:solidFill>
          </a:ln>
        </p:spPr>
        <p:txBody>
          <a:bodyPr wrap="square" rtlCol="0">
            <a:spAutoFit/>
          </a:bodyPr>
          <a:lstStyle/>
          <a:p>
            <a:r>
              <a:rPr lang="en-GB" sz="1100" dirty="0"/>
              <a:t>The total amount of CO</a:t>
            </a:r>
            <a:r>
              <a:rPr lang="en-GB" sz="1100" baseline="-25000" dirty="0"/>
              <a:t>2</a:t>
            </a:r>
            <a:r>
              <a:rPr lang="en-GB" sz="1100" dirty="0"/>
              <a:t> (and other greenhouse gases) released during the product’s full life-cycle.</a:t>
            </a:r>
          </a:p>
        </p:txBody>
      </p:sp>
      <p:sp>
        <p:nvSpPr>
          <p:cNvPr id="17" name="TextBox 16">
            <a:extLst>
              <a:ext uri="{FF2B5EF4-FFF2-40B4-BE49-F238E27FC236}">
                <a16:creationId xmlns:a16="http://schemas.microsoft.com/office/drawing/2014/main" id="{5CB095FB-EEE4-668B-B908-F29ECEC8C101}"/>
              </a:ext>
            </a:extLst>
          </p:cNvPr>
          <p:cNvSpPr txBox="1"/>
          <p:nvPr/>
        </p:nvSpPr>
        <p:spPr>
          <a:xfrm>
            <a:off x="3510213" y="8183124"/>
            <a:ext cx="1961147" cy="276999"/>
          </a:xfrm>
          <a:prstGeom prst="rect">
            <a:avLst/>
          </a:prstGeom>
          <a:solidFill>
            <a:schemeClr val="bg1"/>
          </a:solidFill>
          <a:ln>
            <a:solidFill>
              <a:schemeClr val="tx1"/>
            </a:solidFill>
          </a:ln>
        </p:spPr>
        <p:txBody>
          <a:bodyPr wrap="square" rtlCol="0">
            <a:spAutoFit/>
          </a:bodyPr>
          <a:lstStyle/>
          <a:p>
            <a:r>
              <a:rPr lang="en-GB" sz="1200" dirty="0"/>
              <a:t>Beef and rice.</a:t>
            </a:r>
          </a:p>
        </p:txBody>
      </p:sp>
    </p:spTree>
    <p:extLst>
      <p:ext uri="{BB962C8B-B14F-4D97-AF65-F5344CB8AC3E}">
        <p14:creationId xmlns:p14="http://schemas.microsoft.com/office/powerpoint/2010/main" val="2644742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p>
          <a:p>
            <a:pPr>
              <a:lnSpc>
                <a:spcPct val="150000"/>
              </a:lnSpc>
            </a:pPr>
            <a:r>
              <a:rPr lang="en-GB" sz="1200" b="1" dirty="0">
                <a:solidFill>
                  <a:schemeClr val="tx1"/>
                </a:solidFill>
              </a:rPr>
              <a:t>I DO:</a:t>
            </a:r>
            <a:r>
              <a:rPr lang="en-GB" sz="1200" dirty="0">
                <a:solidFill>
                  <a:schemeClr val="tx1"/>
                </a:solidFill>
              </a:rPr>
              <a:t> “Using electricity doesn’t release carbon dioxide, so it won’t affect your carbon footprint”.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WE DO:</a:t>
            </a:r>
            <a:r>
              <a:rPr lang="en-GB" sz="1200" dirty="0">
                <a:solidFill>
                  <a:schemeClr val="tx1"/>
                </a:solidFill>
              </a:rPr>
              <a:t> “A carbon footprint only looks at how much carbon dioxide is released”.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“The carbon footprint is how much carbon dioxide is released when you use a product”.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“If you are not driving, your carbon footprint is not affected by using vehicles”.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“Recycling a product won’t affect its carbon footprint, as the materials will be reused”.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“Using locally sourced materials means there is no transportation involved in the carbon footprint of a product”.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b="1" dirty="0">
              <a:solidFill>
                <a:schemeClr val="tx1"/>
              </a:solidFill>
            </a:endParaRPr>
          </a:p>
        </p:txBody>
      </p:sp>
      <p:sp>
        <p:nvSpPr>
          <p:cNvPr id="2" name="TextBox 1">
            <a:extLst>
              <a:ext uri="{FF2B5EF4-FFF2-40B4-BE49-F238E27FC236}">
                <a16:creationId xmlns:a16="http://schemas.microsoft.com/office/drawing/2014/main" id="{DFA9443A-8F13-49CE-E568-32E4579DE0F3}"/>
              </a:ext>
            </a:extLst>
          </p:cNvPr>
          <p:cNvSpPr txBox="1"/>
          <p:nvPr/>
        </p:nvSpPr>
        <p:spPr>
          <a:xfrm>
            <a:off x="330868" y="1059597"/>
            <a:ext cx="5997742" cy="646331"/>
          </a:xfrm>
          <a:prstGeom prst="rect">
            <a:avLst/>
          </a:prstGeom>
          <a:solidFill>
            <a:schemeClr val="bg1"/>
          </a:solidFill>
          <a:ln>
            <a:solidFill>
              <a:schemeClr val="tx1"/>
            </a:solidFill>
          </a:ln>
        </p:spPr>
        <p:txBody>
          <a:bodyPr wrap="square" rtlCol="0">
            <a:spAutoFit/>
          </a:bodyPr>
          <a:lstStyle/>
          <a:p>
            <a:r>
              <a:rPr lang="en-GB" sz="1200" dirty="0"/>
              <a:t>Using electricity may not release carbon dioxide, but producing the electricity might. If fossil fuels are used, the act of producing the electricity is what will release carbon dioxide, and will contribute to your carbon footprint when you use it.</a:t>
            </a:r>
          </a:p>
        </p:txBody>
      </p:sp>
      <p:sp>
        <p:nvSpPr>
          <p:cNvPr id="3" name="TextBox 2">
            <a:extLst>
              <a:ext uri="{FF2B5EF4-FFF2-40B4-BE49-F238E27FC236}">
                <a16:creationId xmlns:a16="http://schemas.microsoft.com/office/drawing/2014/main" id="{08D95ECE-EC1C-AAA4-6EA1-D9D9105A2116}"/>
              </a:ext>
            </a:extLst>
          </p:cNvPr>
          <p:cNvSpPr txBox="1"/>
          <p:nvPr/>
        </p:nvSpPr>
        <p:spPr>
          <a:xfrm>
            <a:off x="330868" y="2545178"/>
            <a:ext cx="5997742" cy="461665"/>
          </a:xfrm>
          <a:prstGeom prst="rect">
            <a:avLst/>
          </a:prstGeom>
          <a:solidFill>
            <a:schemeClr val="bg1"/>
          </a:solidFill>
          <a:ln>
            <a:solidFill>
              <a:schemeClr val="tx1"/>
            </a:solidFill>
          </a:ln>
        </p:spPr>
        <p:txBody>
          <a:bodyPr wrap="square" rtlCol="0">
            <a:spAutoFit/>
          </a:bodyPr>
          <a:lstStyle/>
          <a:p>
            <a:r>
              <a:rPr lang="en-GB" sz="1200" dirty="0"/>
              <a:t>Although carbon dioxide is the main greenhouse gas, your carbon footprint is a measure of all greenhouse gases, which also includes methane.</a:t>
            </a:r>
          </a:p>
        </p:txBody>
      </p:sp>
      <p:sp>
        <p:nvSpPr>
          <p:cNvPr id="5" name="TextBox 4">
            <a:extLst>
              <a:ext uri="{FF2B5EF4-FFF2-40B4-BE49-F238E27FC236}">
                <a16:creationId xmlns:a16="http://schemas.microsoft.com/office/drawing/2014/main" id="{F4813D7D-6BBD-3120-9A52-0A1CAF0FC4E0}"/>
              </a:ext>
            </a:extLst>
          </p:cNvPr>
          <p:cNvSpPr txBox="1"/>
          <p:nvPr/>
        </p:nvSpPr>
        <p:spPr>
          <a:xfrm>
            <a:off x="330868" y="3846094"/>
            <a:ext cx="5997742" cy="646331"/>
          </a:xfrm>
          <a:prstGeom prst="rect">
            <a:avLst/>
          </a:prstGeom>
          <a:solidFill>
            <a:schemeClr val="bg1"/>
          </a:solidFill>
          <a:ln>
            <a:solidFill>
              <a:schemeClr val="tx1"/>
            </a:solidFill>
          </a:ln>
        </p:spPr>
        <p:txBody>
          <a:bodyPr wrap="square" rtlCol="0">
            <a:spAutoFit/>
          </a:bodyPr>
          <a:lstStyle/>
          <a:p>
            <a:r>
              <a:rPr lang="en-GB" sz="1200" dirty="0"/>
              <a:t>A carbon footprint is the full life-cycle, from producing the raw materials, to making the product, to transporting the product, and then using the product, and eventually disposing of it.</a:t>
            </a:r>
          </a:p>
        </p:txBody>
      </p:sp>
      <p:sp>
        <p:nvSpPr>
          <p:cNvPr id="6" name="TextBox 5">
            <a:extLst>
              <a:ext uri="{FF2B5EF4-FFF2-40B4-BE49-F238E27FC236}">
                <a16:creationId xmlns:a16="http://schemas.microsoft.com/office/drawing/2014/main" id="{62EBDF63-DD7F-C4F5-A0A2-3998A16021CA}"/>
              </a:ext>
            </a:extLst>
          </p:cNvPr>
          <p:cNvSpPr txBox="1"/>
          <p:nvPr/>
        </p:nvSpPr>
        <p:spPr>
          <a:xfrm>
            <a:off x="330868" y="5193176"/>
            <a:ext cx="5997742" cy="461665"/>
          </a:xfrm>
          <a:prstGeom prst="rect">
            <a:avLst/>
          </a:prstGeom>
          <a:solidFill>
            <a:schemeClr val="bg1"/>
          </a:solidFill>
          <a:ln>
            <a:solidFill>
              <a:schemeClr val="tx1"/>
            </a:solidFill>
          </a:ln>
        </p:spPr>
        <p:txBody>
          <a:bodyPr wrap="square" rtlCol="0">
            <a:spAutoFit/>
          </a:bodyPr>
          <a:lstStyle/>
          <a:p>
            <a:r>
              <a:rPr lang="en-GB" sz="1200" dirty="0"/>
              <a:t>Even if you are not the driver, you are using the vehicle to travel, and therefore the carbon dioxide released by that vehicle will contribute to your carbon footprint.</a:t>
            </a:r>
          </a:p>
        </p:txBody>
      </p:sp>
      <p:sp>
        <p:nvSpPr>
          <p:cNvPr id="7" name="TextBox 6">
            <a:extLst>
              <a:ext uri="{FF2B5EF4-FFF2-40B4-BE49-F238E27FC236}">
                <a16:creationId xmlns:a16="http://schemas.microsoft.com/office/drawing/2014/main" id="{65BEE3F5-7B13-5BF1-6D44-5AFDB447DAF8}"/>
              </a:ext>
            </a:extLst>
          </p:cNvPr>
          <p:cNvSpPr txBox="1"/>
          <p:nvPr/>
        </p:nvSpPr>
        <p:spPr>
          <a:xfrm>
            <a:off x="330868" y="6637420"/>
            <a:ext cx="5997742" cy="646331"/>
          </a:xfrm>
          <a:prstGeom prst="rect">
            <a:avLst/>
          </a:prstGeom>
          <a:solidFill>
            <a:schemeClr val="bg1"/>
          </a:solidFill>
          <a:ln>
            <a:solidFill>
              <a:schemeClr val="tx1"/>
            </a:solidFill>
          </a:ln>
        </p:spPr>
        <p:txBody>
          <a:bodyPr wrap="square" rtlCol="0">
            <a:spAutoFit/>
          </a:bodyPr>
          <a:lstStyle/>
          <a:p>
            <a:r>
              <a:rPr lang="en-GB" sz="1200" dirty="0"/>
              <a:t>Even though recycling is better than disposing of a product, machinery will need to be used to recycle it, and therefore electricity will be needed, which may come from fossil fuels. This will still contribute towards the carbon footprint of the product.</a:t>
            </a:r>
          </a:p>
        </p:txBody>
      </p:sp>
      <p:sp>
        <p:nvSpPr>
          <p:cNvPr id="8" name="TextBox 7">
            <a:extLst>
              <a:ext uri="{FF2B5EF4-FFF2-40B4-BE49-F238E27FC236}">
                <a16:creationId xmlns:a16="http://schemas.microsoft.com/office/drawing/2014/main" id="{38E44666-336E-1146-C31D-CE378AC8EC36}"/>
              </a:ext>
            </a:extLst>
          </p:cNvPr>
          <p:cNvSpPr txBox="1"/>
          <p:nvPr/>
        </p:nvSpPr>
        <p:spPr>
          <a:xfrm>
            <a:off x="330868" y="8084403"/>
            <a:ext cx="5997742" cy="646331"/>
          </a:xfrm>
          <a:prstGeom prst="rect">
            <a:avLst/>
          </a:prstGeom>
          <a:solidFill>
            <a:schemeClr val="bg1"/>
          </a:solidFill>
          <a:ln>
            <a:solidFill>
              <a:schemeClr val="tx1"/>
            </a:solidFill>
          </a:ln>
        </p:spPr>
        <p:txBody>
          <a:bodyPr wrap="square" rtlCol="0">
            <a:spAutoFit/>
          </a:bodyPr>
          <a:lstStyle/>
          <a:p>
            <a:r>
              <a:rPr lang="en-GB" sz="1200" dirty="0"/>
              <a:t>Even though less transportation will be required, as materials are found near the location of production, there will be some transportation involved, including after the product has been made and is then transported to where it is sold.</a:t>
            </a:r>
          </a:p>
        </p:txBody>
      </p:sp>
    </p:spTree>
    <p:extLst>
      <p:ext uri="{BB962C8B-B14F-4D97-AF65-F5344CB8AC3E}">
        <p14:creationId xmlns:p14="http://schemas.microsoft.com/office/powerpoint/2010/main" val="649925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p>
          <a:p>
            <a:pPr>
              <a:lnSpc>
                <a:spcPct val="150000"/>
              </a:lnSpc>
            </a:pPr>
            <a:r>
              <a:rPr lang="en-GB" sz="1200" b="1" dirty="0">
                <a:solidFill>
                  <a:schemeClr val="tx1"/>
                </a:solidFill>
              </a:rPr>
              <a:t>I DO: </a:t>
            </a:r>
            <a:r>
              <a:rPr lang="en-GB" sz="1200" dirty="0">
                <a:solidFill>
                  <a:schemeClr val="tx1"/>
                </a:solidFill>
              </a:rPr>
              <a:t>Compare the carbon footprint of a product to that of a person.</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Compare the impact of a vegetarian diet vs a meat-eating diet on your carbon footprint.</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Compare the impact of driving a petrol car to cycling on your carbon footprint.</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the impact of fossil fuels to renewable energy resources on your carbon footprint.</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Compare the carbon footprint of an individual living in the UK to that of someone living in a poorer country.</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Compare the carbon footprint of a child to that of an adult in the UK.</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b="1" dirty="0">
              <a:solidFill>
                <a:schemeClr val="tx1"/>
              </a:solidFill>
            </a:endParaRPr>
          </a:p>
        </p:txBody>
      </p:sp>
      <p:sp>
        <p:nvSpPr>
          <p:cNvPr id="2" name="TextBox 1">
            <a:extLst>
              <a:ext uri="{FF2B5EF4-FFF2-40B4-BE49-F238E27FC236}">
                <a16:creationId xmlns:a16="http://schemas.microsoft.com/office/drawing/2014/main" id="{98BECD6A-74D6-AA62-DFB3-CFD5BC20C5DC}"/>
              </a:ext>
            </a:extLst>
          </p:cNvPr>
          <p:cNvSpPr txBox="1"/>
          <p:nvPr/>
        </p:nvSpPr>
        <p:spPr>
          <a:xfrm>
            <a:off x="270710" y="1925871"/>
            <a:ext cx="5997742" cy="646331"/>
          </a:xfrm>
          <a:prstGeom prst="rect">
            <a:avLst/>
          </a:prstGeom>
          <a:solidFill>
            <a:schemeClr val="bg1"/>
          </a:solidFill>
          <a:ln>
            <a:solidFill>
              <a:schemeClr val="tx1"/>
            </a:solidFill>
          </a:ln>
        </p:spPr>
        <p:txBody>
          <a:bodyPr wrap="square" rtlCol="0">
            <a:spAutoFit/>
          </a:bodyPr>
          <a:lstStyle/>
          <a:p>
            <a:r>
              <a:rPr lang="en-GB" sz="1200" dirty="0"/>
              <a:t>Eating a vegetarian diet means you won’t eat beef, meaning you won’t be playing a part in the methane being released by farming cows. However, you may still eat rice, meaning the methane released there will still contribute to your carbon footprint.</a:t>
            </a:r>
          </a:p>
        </p:txBody>
      </p:sp>
      <p:sp>
        <p:nvSpPr>
          <p:cNvPr id="3" name="TextBox 2">
            <a:extLst>
              <a:ext uri="{FF2B5EF4-FFF2-40B4-BE49-F238E27FC236}">
                <a16:creationId xmlns:a16="http://schemas.microsoft.com/office/drawing/2014/main" id="{8E3B0F65-3DB2-7647-C3A4-0516110D9789}"/>
              </a:ext>
            </a:extLst>
          </p:cNvPr>
          <p:cNvSpPr txBox="1"/>
          <p:nvPr/>
        </p:nvSpPr>
        <p:spPr>
          <a:xfrm>
            <a:off x="270710" y="3080903"/>
            <a:ext cx="5997742" cy="646331"/>
          </a:xfrm>
          <a:prstGeom prst="rect">
            <a:avLst/>
          </a:prstGeom>
          <a:solidFill>
            <a:schemeClr val="bg1"/>
          </a:solidFill>
          <a:ln>
            <a:solidFill>
              <a:schemeClr val="tx1"/>
            </a:solidFill>
          </a:ln>
        </p:spPr>
        <p:txBody>
          <a:bodyPr wrap="square" rtlCol="0">
            <a:spAutoFit/>
          </a:bodyPr>
          <a:lstStyle/>
          <a:p>
            <a:r>
              <a:rPr lang="en-GB" sz="1200" dirty="0"/>
              <a:t>Driving a petrol car burns fossil fuels, and releases carbon dioxide, which will increase your carbon footprint. However, cycling does not require fossil fuels, and so won’t release carbon dioxide. </a:t>
            </a:r>
          </a:p>
        </p:txBody>
      </p:sp>
      <p:sp>
        <p:nvSpPr>
          <p:cNvPr id="5" name="TextBox 4">
            <a:extLst>
              <a:ext uri="{FF2B5EF4-FFF2-40B4-BE49-F238E27FC236}">
                <a16:creationId xmlns:a16="http://schemas.microsoft.com/office/drawing/2014/main" id="{67689B8E-6E9D-1B38-766B-38325E18CDC3}"/>
              </a:ext>
            </a:extLst>
          </p:cNvPr>
          <p:cNvSpPr txBox="1"/>
          <p:nvPr/>
        </p:nvSpPr>
        <p:spPr>
          <a:xfrm>
            <a:off x="270710" y="4209488"/>
            <a:ext cx="5997742" cy="646331"/>
          </a:xfrm>
          <a:prstGeom prst="rect">
            <a:avLst/>
          </a:prstGeom>
          <a:solidFill>
            <a:schemeClr val="bg1"/>
          </a:solidFill>
          <a:ln>
            <a:solidFill>
              <a:schemeClr val="tx1"/>
            </a:solidFill>
          </a:ln>
        </p:spPr>
        <p:txBody>
          <a:bodyPr wrap="square" rtlCol="0">
            <a:spAutoFit/>
          </a:bodyPr>
          <a:lstStyle/>
          <a:p>
            <a:r>
              <a:rPr lang="en-GB" sz="1200" dirty="0"/>
              <a:t>Burning fossil fuels to generate electricity releases large amounts of carbon dioxide, increasing your carbon footprint. Most renewable energy resources do not release carbon dioxide when used (e.g. solar panels) and so will not increase your carbon footprint.</a:t>
            </a:r>
          </a:p>
        </p:txBody>
      </p:sp>
      <p:sp>
        <p:nvSpPr>
          <p:cNvPr id="6" name="TextBox 5">
            <a:extLst>
              <a:ext uri="{FF2B5EF4-FFF2-40B4-BE49-F238E27FC236}">
                <a16:creationId xmlns:a16="http://schemas.microsoft.com/office/drawing/2014/main" id="{726C2080-B70E-4FBB-2A11-B1048821891E}"/>
              </a:ext>
            </a:extLst>
          </p:cNvPr>
          <p:cNvSpPr txBox="1"/>
          <p:nvPr/>
        </p:nvSpPr>
        <p:spPr>
          <a:xfrm>
            <a:off x="270710" y="5571439"/>
            <a:ext cx="5997742" cy="646331"/>
          </a:xfrm>
          <a:prstGeom prst="rect">
            <a:avLst/>
          </a:prstGeom>
          <a:solidFill>
            <a:schemeClr val="bg1"/>
          </a:solidFill>
          <a:ln>
            <a:solidFill>
              <a:schemeClr val="tx1"/>
            </a:solidFill>
          </a:ln>
        </p:spPr>
        <p:txBody>
          <a:bodyPr wrap="square" rtlCol="0">
            <a:spAutoFit/>
          </a:bodyPr>
          <a:lstStyle/>
          <a:p>
            <a:r>
              <a:rPr lang="en-GB" sz="1200" dirty="0"/>
              <a:t>A person in the UK is mor likely to travel using vehicles, more likely to use devices requiring electricity, and more likely to use more resources than someone in a poorer country, and so would have a larger carbon footprint.</a:t>
            </a:r>
          </a:p>
        </p:txBody>
      </p:sp>
      <p:sp>
        <p:nvSpPr>
          <p:cNvPr id="7" name="TextBox 6">
            <a:extLst>
              <a:ext uri="{FF2B5EF4-FFF2-40B4-BE49-F238E27FC236}">
                <a16:creationId xmlns:a16="http://schemas.microsoft.com/office/drawing/2014/main" id="{6C94019E-00DB-1B2C-1C54-C22A93543A77}"/>
              </a:ext>
            </a:extLst>
          </p:cNvPr>
          <p:cNvSpPr txBox="1"/>
          <p:nvPr/>
        </p:nvSpPr>
        <p:spPr>
          <a:xfrm>
            <a:off x="270710" y="6702407"/>
            <a:ext cx="5997742" cy="646331"/>
          </a:xfrm>
          <a:prstGeom prst="rect">
            <a:avLst/>
          </a:prstGeom>
          <a:solidFill>
            <a:schemeClr val="bg1"/>
          </a:solidFill>
          <a:ln>
            <a:solidFill>
              <a:schemeClr val="tx1"/>
            </a:solidFill>
          </a:ln>
        </p:spPr>
        <p:txBody>
          <a:bodyPr wrap="square" rtlCol="0">
            <a:spAutoFit/>
          </a:bodyPr>
          <a:lstStyle/>
          <a:p>
            <a:r>
              <a:rPr lang="en-GB" sz="1200" dirty="0"/>
              <a:t>An adult is more likely to travel more by car than a child. An adult is also more likely to use devices for work e.g. a computer. Children and adults are both likely to use devices for recreational purposes. An adult would be expected to have a larger carbon footprint.</a:t>
            </a:r>
          </a:p>
        </p:txBody>
      </p:sp>
      <p:sp>
        <p:nvSpPr>
          <p:cNvPr id="8" name="TextBox 7">
            <a:extLst>
              <a:ext uri="{FF2B5EF4-FFF2-40B4-BE49-F238E27FC236}">
                <a16:creationId xmlns:a16="http://schemas.microsoft.com/office/drawing/2014/main" id="{C05514D0-4CC1-BB0D-261B-6833D73848D7}"/>
              </a:ext>
            </a:extLst>
          </p:cNvPr>
          <p:cNvSpPr txBox="1"/>
          <p:nvPr/>
        </p:nvSpPr>
        <p:spPr>
          <a:xfrm>
            <a:off x="270710" y="887085"/>
            <a:ext cx="5997742" cy="646331"/>
          </a:xfrm>
          <a:prstGeom prst="rect">
            <a:avLst/>
          </a:prstGeom>
          <a:solidFill>
            <a:schemeClr val="bg1"/>
          </a:solidFill>
          <a:ln>
            <a:solidFill>
              <a:schemeClr val="tx1"/>
            </a:solidFill>
          </a:ln>
        </p:spPr>
        <p:txBody>
          <a:bodyPr wrap="square" rtlCol="0">
            <a:spAutoFit/>
          </a:bodyPr>
          <a:lstStyle/>
          <a:p>
            <a:r>
              <a:rPr lang="en-GB" sz="1200" dirty="0"/>
              <a:t>A product’s carbon footprint consists of the greenhouse gases produced during its full life-cycle, from raw materials </a:t>
            </a:r>
            <a:r>
              <a:rPr lang="en-GB" sz="1200" dirty="0">
                <a:sym typeface="Wingdings" panose="05000000000000000000" pitchFamily="2" charset="2"/>
              </a:rPr>
              <a:t> disposal. A person’s carbon footprint, however, is a measure of the greenhouse gases released from their activities in one year.</a:t>
            </a:r>
            <a:endParaRPr lang="en-GB" sz="1200" dirty="0"/>
          </a:p>
        </p:txBody>
      </p:sp>
    </p:spTree>
    <p:extLst>
      <p:ext uri="{BB962C8B-B14F-4D97-AF65-F5344CB8AC3E}">
        <p14:creationId xmlns:p14="http://schemas.microsoft.com/office/powerpoint/2010/main" val="2367954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 YOU DO</a:t>
            </a:r>
          </a:p>
          <a:p>
            <a:pPr>
              <a:lnSpc>
                <a:spcPct val="150000"/>
              </a:lnSpc>
            </a:pPr>
            <a:r>
              <a:rPr lang="en-GB" sz="1200" dirty="0">
                <a:solidFill>
                  <a:schemeClr val="tx1"/>
                </a:solidFill>
              </a:rPr>
              <a:t>We are currently learning carbon footprints, and how they can be reduced. This links in to the following key topics: cells, chemical reactions, bonding, organic chemistry, and waves.</a:t>
            </a:r>
          </a:p>
          <a:p>
            <a:pPr>
              <a:lnSpc>
                <a:spcPct val="150000"/>
              </a:lnSpc>
            </a:pPr>
            <a:r>
              <a:rPr lang="en-GB" sz="1200" dirty="0">
                <a:solidFill>
                  <a:schemeClr val="tx1"/>
                </a:solidFill>
              </a:rPr>
              <a:t>The following questions will link our current topic with these previous topics:</a:t>
            </a:r>
          </a:p>
          <a:p>
            <a:pPr marL="228600" indent="-228600">
              <a:lnSpc>
                <a:spcPct val="150000"/>
              </a:lnSpc>
              <a:buFont typeface="+mj-lt"/>
              <a:buAutoNum type="arabicPeriod"/>
            </a:pPr>
            <a:r>
              <a:rPr lang="en-GB" sz="1200" dirty="0">
                <a:solidFill>
                  <a:schemeClr val="tx1"/>
                </a:solidFill>
              </a:rPr>
              <a:t>Carbon dioxide is one of the greenhouse gases measured using a carbon footprint. Carbon dioxide is released from a process called respiration. Write the word and balanced symbol equations for respiration:                                                                                                                                                  </a:t>
            </a:r>
          </a:p>
          <a:p>
            <a:pPr lvl="1">
              <a:lnSpc>
                <a:spcPct val="150000"/>
              </a:lnSpc>
            </a:pPr>
            <a:r>
              <a:rPr lang="en-GB" sz="1200" dirty="0">
                <a:solidFill>
                  <a:schemeClr val="tx1"/>
                </a:solidFill>
              </a:rPr>
              <a:t>Word: ……………………………………………………………………………....…………………………………………………………</a:t>
            </a:r>
          </a:p>
          <a:p>
            <a:pPr lvl="1">
              <a:lnSpc>
                <a:spcPct val="150000"/>
              </a:lnSpc>
            </a:pPr>
            <a:r>
              <a:rPr lang="en-GB" sz="1200" dirty="0">
                <a:solidFill>
                  <a:schemeClr val="tx1"/>
                </a:solidFill>
              </a:rPr>
              <a:t>Symbol: ……………………………………………………………………………………………………………………………….………</a:t>
            </a:r>
          </a:p>
          <a:p>
            <a:pPr marL="228600" indent="-228600">
              <a:lnSpc>
                <a:spcPct val="150000"/>
              </a:lnSpc>
              <a:buFont typeface="+mj-lt"/>
              <a:buAutoNum type="arabicPeriod"/>
            </a:pPr>
            <a:r>
              <a:rPr lang="en-GB" sz="1200" dirty="0">
                <a:solidFill>
                  <a:schemeClr val="tx1"/>
                </a:solidFill>
              </a:rPr>
              <a:t>Respiration happens in all living cells. Which organelle is the site of aerobic respiration? …………………………………………………………………………………………………………………………………………………………..</a:t>
            </a:r>
          </a:p>
          <a:p>
            <a:pPr marL="228600" indent="-228600">
              <a:lnSpc>
                <a:spcPct val="150000"/>
              </a:lnSpc>
              <a:buFont typeface="+mj-lt"/>
              <a:buAutoNum type="arabicPeriod"/>
            </a:pPr>
            <a:r>
              <a:rPr lang="en-GB" sz="1200" dirty="0">
                <a:solidFill>
                  <a:schemeClr val="tx1"/>
                </a:solidFill>
              </a:rPr>
              <a:t>Carbon dioxide can be removed from the atmosphere by a process called photosynthesis. Write the word and balanced symbol equations for photosynthesis:</a:t>
            </a:r>
          </a:p>
          <a:p>
            <a:pPr lvl="1">
              <a:lnSpc>
                <a:spcPct val="150000"/>
              </a:lnSpc>
            </a:pPr>
            <a:r>
              <a:rPr lang="en-GB" sz="1200" dirty="0">
                <a:solidFill>
                  <a:schemeClr val="tx1"/>
                </a:solidFill>
              </a:rPr>
              <a:t>Word: ……………………………………………………………………………....…………………………………………………………</a:t>
            </a:r>
          </a:p>
          <a:p>
            <a:pPr lvl="1">
              <a:lnSpc>
                <a:spcPct val="150000"/>
              </a:lnSpc>
            </a:pPr>
            <a:r>
              <a:rPr lang="en-GB" sz="1200" dirty="0">
                <a:solidFill>
                  <a:schemeClr val="tx1"/>
                </a:solidFill>
              </a:rPr>
              <a:t>Symbol: ……………………………………………………………………………………………………………………………….………</a:t>
            </a:r>
          </a:p>
          <a:p>
            <a:pPr marL="228600" indent="-228600">
              <a:lnSpc>
                <a:spcPct val="150000"/>
              </a:lnSpc>
              <a:buFont typeface="+mj-lt"/>
              <a:buAutoNum type="arabicPeriod"/>
            </a:pPr>
            <a:r>
              <a:rPr lang="en-GB" sz="1200" dirty="0">
                <a:solidFill>
                  <a:schemeClr val="tx1"/>
                </a:solidFill>
              </a:rPr>
              <a:t>Photosynthesis takes place in the leaves of plants. </a:t>
            </a:r>
          </a:p>
          <a:p>
            <a:pPr marL="685800" lvl="1" indent="-228600">
              <a:lnSpc>
                <a:spcPct val="150000"/>
              </a:lnSpc>
              <a:buFont typeface="+mj-lt"/>
              <a:buAutoNum type="alphaLcParenR"/>
            </a:pPr>
            <a:r>
              <a:rPr lang="en-GB" sz="1200" dirty="0">
                <a:solidFill>
                  <a:schemeClr val="tx1"/>
                </a:solidFill>
              </a:rPr>
              <a:t>Which tissue of the leaf carries out most photosynthesis? …………………………………….……………..</a:t>
            </a:r>
          </a:p>
          <a:p>
            <a:pPr marL="685800" lvl="1" indent="-228600">
              <a:lnSpc>
                <a:spcPct val="150000"/>
              </a:lnSpc>
              <a:buFont typeface="+mj-lt"/>
              <a:buAutoNum type="alphaLcParenR"/>
            </a:pPr>
            <a:r>
              <a:rPr lang="en-GB" sz="1200" dirty="0">
                <a:solidFill>
                  <a:schemeClr val="tx1"/>
                </a:solidFill>
              </a:rPr>
              <a:t>Which organelle is the site of photosynthesis? ………………………………………………………………………</a:t>
            </a:r>
          </a:p>
          <a:p>
            <a:pPr marL="228600" indent="-228600">
              <a:lnSpc>
                <a:spcPct val="150000"/>
              </a:lnSpc>
              <a:buFont typeface="+mj-lt"/>
              <a:buAutoNum type="arabicPeriod"/>
            </a:pPr>
            <a:r>
              <a:rPr lang="en-GB" sz="1200" dirty="0">
                <a:solidFill>
                  <a:schemeClr val="tx1"/>
                </a:solidFill>
              </a:rPr>
              <a:t>Carbon dioxide is a small molecule. </a:t>
            </a:r>
          </a:p>
          <a:p>
            <a:pPr marL="685800" lvl="1" indent="-228600">
              <a:lnSpc>
                <a:spcPct val="150000"/>
              </a:lnSpc>
              <a:buFont typeface="+mj-lt"/>
              <a:buAutoNum type="alphaLcParenR"/>
            </a:pPr>
            <a:r>
              <a:rPr lang="en-GB" sz="1200" dirty="0">
                <a:solidFill>
                  <a:schemeClr val="tx1"/>
                </a:solidFill>
              </a:rPr>
              <a:t>What type of bonding is present in carbon dioxide? ………………………………………………………………</a:t>
            </a:r>
          </a:p>
          <a:p>
            <a:pPr marL="685800" lvl="1" indent="-228600">
              <a:lnSpc>
                <a:spcPct val="150000"/>
              </a:lnSpc>
              <a:buFont typeface="+mj-lt"/>
              <a:buAutoNum type="alphaLcParenR"/>
            </a:pPr>
            <a:r>
              <a:rPr lang="en-GB" sz="1200" dirty="0">
                <a:solidFill>
                  <a:schemeClr val="tx1"/>
                </a:solidFill>
              </a:rPr>
              <a:t>What does the type of bonding tell you about the electrons in carbon dioxide? ……………………………………………………………………………………………………………………………………………….</a:t>
            </a:r>
          </a:p>
          <a:p>
            <a:pPr marL="228600" indent="-228600">
              <a:lnSpc>
                <a:spcPct val="150000"/>
              </a:lnSpc>
              <a:buFont typeface="+mj-lt"/>
              <a:buAutoNum type="arabicPeriod"/>
            </a:pPr>
            <a:r>
              <a:rPr lang="en-GB" sz="1200" dirty="0">
                <a:solidFill>
                  <a:schemeClr val="tx1"/>
                </a:solidFill>
              </a:rPr>
              <a:t>Methane is part of the homologous series of compounds known as alkanes. Alkanes are hydrocarbons.</a:t>
            </a:r>
          </a:p>
          <a:p>
            <a:pPr marL="685800" lvl="1" indent="-228600">
              <a:lnSpc>
                <a:spcPct val="150000"/>
              </a:lnSpc>
              <a:buFont typeface="+mj-lt"/>
              <a:buAutoNum type="alphaLcParenR"/>
            </a:pPr>
            <a:r>
              <a:rPr lang="en-GB" sz="1200" dirty="0">
                <a:solidFill>
                  <a:schemeClr val="tx1"/>
                </a:solidFill>
              </a:rPr>
              <a:t>What is a hydrocarbon? ………………………………………………………………………………………………………… ……………………………………………………………………………………………………………………………………………….</a:t>
            </a:r>
          </a:p>
          <a:p>
            <a:pPr marL="685800" lvl="1" indent="-228600">
              <a:lnSpc>
                <a:spcPct val="150000"/>
              </a:lnSpc>
              <a:buFont typeface="+mj-lt"/>
              <a:buAutoNum type="alphaLcParenR"/>
            </a:pPr>
            <a:r>
              <a:rPr lang="en-GB" sz="1200" dirty="0">
                <a:solidFill>
                  <a:schemeClr val="tx1"/>
                </a:solidFill>
              </a:rPr>
              <a:t>What is the general formula of the alkanes? ………………………………………………………………………….</a:t>
            </a:r>
          </a:p>
          <a:p>
            <a:pPr marL="685800" lvl="1" indent="-228600">
              <a:lnSpc>
                <a:spcPct val="150000"/>
              </a:lnSpc>
              <a:buFont typeface="+mj-lt"/>
              <a:buAutoNum type="alphaLcParenR"/>
            </a:pPr>
            <a:r>
              <a:rPr lang="en-GB" sz="1200" dirty="0">
                <a:solidFill>
                  <a:schemeClr val="tx1"/>
                </a:solidFill>
              </a:rPr>
              <a:t>Another homologous series of hydrocarbons are the alkenes. What is the difference between an alkane and an alkene? ……………………………………………………………………………………….. ……………………………………………………………………………………………………………………………………………….</a:t>
            </a:r>
          </a:p>
        </p:txBody>
      </p:sp>
      <p:sp>
        <p:nvSpPr>
          <p:cNvPr id="2" name="TextBox 1">
            <a:extLst>
              <a:ext uri="{FF2B5EF4-FFF2-40B4-BE49-F238E27FC236}">
                <a16:creationId xmlns:a16="http://schemas.microsoft.com/office/drawing/2014/main" id="{C503A245-B8E8-7A2B-293D-FE7183E6650D}"/>
              </a:ext>
            </a:extLst>
          </p:cNvPr>
          <p:cNvSpPr txBox="1"/>
          <p:nvPr/>
        </p:nvSpPr>
        <p:spPr>
          <a:xfrm>
            <a:off x="1810751" y="2197313"/>
            <a:ext cx="4024564" cy="461665"/>
          </a:xfrm>
          <a:prstGeom prst="rect">
            <a:avLst/>
          </a:prstGeom>
          <a:solidFill>
            <a:schemeClr val="bg1"/>
          </a:solidFill>
          <a:ln>
            <a:solidFill>
              <a:schemeClr val="tx1"/>
            </a:solidFill>
          </a:ln>
        </p:spPr>
        <p:txBody>
          <a:bodyPr wrap="square" rtlCol="0">
            <a:spAutoFit/>
          </a:bodyPr>
          <a:lstStyle/>
          <a:p>
            <a:r>
              <a:rPr lang="en-GB" sz="1200" dirty="0"/>
              <a:t>Glucose  +  Oxygen  </a:t>
            </a:r>
            <a:r>
              <a:rPr lang="en-GB" sz="1200" dirty="0">
                <a:sym typeface="Wingdings" panose="05000000000000000000" pitchFamily="2" charset="2"/>
              </a:rPr>
              <a:t>  Carbon dioxide  +  Water  (+ energy)</a:t>
            </a:r>
          </a:p>
          <a:p>
            <a:r>
              <a:rPr lang="en-GB" sz="1200" dirty="0">
                <a:sym typeface="Wingdings" panose="05000000000000000000" pitchFamily="2" charset="2"/>
              </a:rPr>
              <a:t>C</a:t>
            </a:r>
            <a:r>
              <a:rPr lang="en-GB" sz="1200" baseline="-25000" dirty="0">
                <a:sym typeface="Wingdings" panose="05000000000000000000" pitchFamily="2" charset="2"/>
              </a:rPr>
              <a:t>6</a:t>
            </a:r>
            <a:r>
              <a:rPr lang="en-GB" sz="1200" dirty="0">
                <a:sym typeface="Wingdings" panose="05000000000000000000" pitchFamily="2" charset="2"/>
              </a:rPr>
              <a:t>H</a:t>
            </a:r>
            <a:r>
              <a:rPr lang="en-GB" sz="1200" baseline="-25000" dirty="0">
                <a:sym typeface="Wingdings" panose="05000000000000000000" pitchFamily="2" charset="2"/>
              </a:rPr>
              <a:t>12</a:t>
            </a:r>
            <a:r>
              <a:rPr lang="en-GB" sz="1200" dirty="0">
                <a:sym typeface="Wingdings" panose="05000000000000000000" pitchFamily="2" charset="2"/>
              </a:rPr>
              <a:t>O</a:t>
            </a:r>
            <a:r>
              <a:rPr lang="en-GB" sz="1200" baseline="-25000" dirty="0">
                <a:sym typeface="Wingdings" panose="05000000000000000000" pitchFamily="2" charset="2"/>
              </a:rPr>
              <a:t>6</a:t>
            </a:r>
            <a:r>
              <a:rPr lang="en-GB" sz="1200" dirty="0">
                <a:sym typeface="Wingdings" panose="05000000000000000000" pitchFamily="2" charset="2"/>
              </a:rPr>
              <a:t>  +  6O</a:t>
            </a:r>
            <a:r>
              <a:rPr lang="en-GB" sz="1200" baseline="-25000" dirty="0">
                <a:sym typeface="Wingdings" panose="05000000000000000000" pitchFamily="2" charset="2"/>
              </a:rPr>
              <a:t>2</a:t>
            </a:r>
            <a:r>
              <a:rPr lang="en-GB" sz="1200" dirty="0">
                <a:sym typeface="Wingdings" panose="05000000000000000000" pitchFamily="2" charset="2"/>
              </a:rPr>
              <a:t>    6CO</a:t>
            </a:r>
            <a:r>
              <a:rPr lang="en-GB" sz="1200" baseline="-25000" dirty="0">
                <a:sym typeface="Wingdings" panose="05000000000000000000" pitchFamily="2" charset="2"/>
              </a:rPr>
              <a:t>2</a:t>
            </a:r>
            <a:r>
              <a:rPr lang="en-GB" sz="1200" dirty="0">
                <a:sym typeface="Wingdings" panose="05000000000000000000" pitchFamily="2" charset="2"/>
              </a:rPr>
              <a:t>  +  6H</a:t>
            </a:r>
            <a:r>
              <a:rPr lang="en-GB" sz="1200" baseline="-25000" dirty="0">
                <a:sym typeface="Wingdings" panose="05000000000000000000" pitchFamily="2" charset="2"/>
              </a:rPr>
              <a:t>2</a:t>
            </a:r>
            <a:r>
              <a:rPr lang="en-GB" sz="1200" dirty="0">
                <a:sym typeface="Wingdings" panose="05000000000000000000" pitchFamily="2" charset="2"/>
              </a:rPr>
              <a:t>O  (+ energy)</a:t>
            </a:r>
            <a:endParaRPr lang="en-GB" sz="1200" dirty="0"/>
          </a:p>
        </p:txBody>
      </p:sp>
      <p:sp>
        <p:nvSpPr>
          <p:cNvPr id="3" name="TextBox 2">
            <a:extLst>
              <a:ext uri="{FF2B5EF4-FFF2-40B4-BE49-F238E27FC236}">
                <a16:creationId xmlns:a16="http://schemas.microsoft.com/office/drawing/2014/main" id="{8C8FD87B-3BA5-7662-EEFF-CC9B555FA6FE}"/>
              </a:ext>
            </a:extLst>
          </p:cNvPr>
          <p:cNvSpPr txBox="1"/>
          <p:nvPr/>
        </p:nvSpPr>
        <p:spPr>
          <a:xfrm>
            <a:off x="2295023" y="3658819"/>
            <a:ext cx="3311692" cy="746358"/>
          </a:xfrm>
          <a:prstGeom prst="rect">
            <a:avLst/>
          </a:prstGeom>
          <a:solidFill>
            <a:schemeClr val="bg1"/>
          </a:solidFill>
          <a:ln>
            <a:solidFill>
              <a:schemeClr val="tx1"/>
            </a:solidFill>
          </a:ln>
        </p:spPr>
        <p:txBody>
          <a:bodyPr wrap="square" rtlCol="0">
            <a:spAutoFit/>
          </a:bodyPr>
          <a:lstStyle/>
          <a:p>
            <a:r>
              <a:rPr lang="en-GB" sz="1050" dirty="0"/>
              <a:t>                                        </a:t>
            </a:r>
            <a:r>
              <a:rPr lang="en-GB" sz="700" dirty="0"/>
              <a:t>(chlorophyll)</a:t>
            </a:r>
            <a:endParaRPr lang="en-GB" sz="1050" dirty="0"/>
          </a:p>
          <a:p>
            <a:r>
              <a:rPr lang="en-GB" sz="1050" dirty="0"/>
              <a:t>Carbon dioxide  +  Water  </a:t>
            </a:r>
            <a:r>
              <a:rPr lang="en-GB" sz="1050" dirty="0">
                <a:sym typeface="Wingdings" panose="05000000000000000000" pitchFamily="2" charset="2"/>
              </a:rPr>
              <a:t>  Glucose  +  Oxygen</a:t>
            </a:r>
          </a:p>
          <a:p>
            <a:r>
              <a:rPr lang="en-GB" sz="1050" dirty="0">
                <a:sym typeface="Wingdings" panose="05000000000000000000" pitchFamily="2" charset="2"/>
              </a:rPr>
              <a:t>                                       </a:t>
            </a:r>
            <a:r>
              <a:rPr lang="en-GB" sz="700" dirty="0">
                <a:sym typeface="Wingdings" panose="05000000000000000000" pitchFamily="2" charset="2"/>
              </a:rPr>
              <a:t>(light energy)</a:t>
            </a:r>
            <a:endParaRPr lang="en-GB" sz="1050" dirty="0">
              <a:sym typeface="Wingdings" panose="05000000000000000000" pitchFamily="2" charset="2"/>
            </a:endParaRPr>
          </a:p>
          <a:p>
            <a:r>
              <a:rPr lang="en-GB" sz="1050" dirty="0">
                <a:sym typeface="Wingdings" panose="05000000000000000000" pitchFamily="2" charset="2"/>
              </a:rPr>
              <a:t>6CO</a:t>
            </a:r>
            <a:r>
              <a:rPr lang="en-GB" sz="1050" baseline="-25000" dirty="0">
                <a:sym typeface="Wingdings" panose="05000000000000000000" pitchFamily="2" charset="2"/>
              </a:rPr>
              <a:t>2</a:t>
            </a:r>
            <a:r>
              <a:rPr lang="en-GB" sz="1050" dirty="0">
                <a:sym typeface="Wingdings" panose="05000000000000000000" pitchFamily="2" charset="2"/>
              </a:rPr>
              <a:t>  +  6H</a:t>
            </a:r>
            <a:r>
              <a:rPr lang="en-GB" sz="1050" baseline="-25000" dirty="0">
                <a:sym typeface="Wingdings" panose="05000000000000000000" pitchFamily="2" charset="2"/>
              </a:rPr>
              <a:t>2</a:t>
            </a:r>
            <a:r>
              <a:rPr lang="en-GB" sz="1050" dirty="0">
                <a:sym typeface="Wingdings" panose="05000000000000000000" pitchFamily="2" charset="2"/>
              </a:rPr>
              <a:t>O    C</a:t>
            </a:r>
            <a:r>
              <a:rPr lang="en-GB" sz="1050" baseline="-25000" dirty="0">
                <a:sym typeface="Wingdings" panose="05000000000000000000" pitchFamily="2" charset="2"/>
              </a:rPr>
              <a:t>6</a:t>
            </a:r>
            <a:r>
              <a:rPr lang="en-GB" sz="1050" dirty="0">
                <a:sym typeface="Wingdings" panose="05000000000000000000" pitchFamily="2" charset="2"/>
              </a:rPr>
              <a:t>H</a:t>
            </a:r>
            <a:r>
              <a:rPr lang="en-GB" sz="1050" baseline="-25000" dirty="0">
                <a:sym typeface="Wingdings" panose="05000000000000000000" pitchFamily="2" charset="2"/>
              </a:rPr>
              <a:t>12</a:t>
            </a:r>
            <a:r>
              <a:rPr lang="en-GB" sz="1050" dirty="0">
                <a:sym typeface="Wingdings" panose="05000000000000000000" pitchFamily="2" charset="2"/>
              </a:rPr>
              <a:t>O</a:t>
            </a:r>
            <a:r>
              <a:rPr lang="en-GB" sz="1050" baseline="-25000" dirty="0">
                <a:sym typeface="Wingdings" panose="05000000000000000000" pitchFamily="2" charset="2"/>
              </a:rPr>
              <a:t>6</a:t>
            </a:r>
            <a:r>
              <a:rPr lang="en-GB" sz="1050" dirty="0">
                <a:sym typeface="Wingdings" panose="05000000000000000000" pitchFamily="2" charset="2"/>
              </a:rPr>
              <a:t>  +  6O</a:t>
            </a:r>
            <a:r>
              <a:rPr lang="en-GB" sz="1050" baseline="-25000" dirty="0">
                <a:sym typeface="Wingdings" panose="05000000000000000000" pitchFamily="2" charset="2"/>
              </a:rPr>
              <a:t>2</a:t>
            </a:r>
            <a:r>
              <a:rPr lang="en-GB" sz="1050" dirty="0">
                <a:sym typeface="Wingdings" panose="05000000000000000000" pitchFamily="2" charset="2"/>
              </a:rPr>
              <a:t> </a:t>
            </a:r>
            <a:endParaRPr lang="en-GB" sz="1050" dirty="0"/>
          </a:p>
        </p:txBody>
      </p:sp>
      <p:sp>
        <p:nvSpPr>
          <p:cNvPr id="5" name="TextBox 4">
            <a:extLst>
              <a:ext uri="{FF2B5EF4-FFF2-40B4-BE49-F238E27FC236}">
                <a16:creationId xmlns:a16="http://schemas.microsoft.com/office/drawing/2014/main" id="{2C462056-1FDC-870A-55BD-25177EF2A1A0}"/>
              </a:ext>
            </a:extLst>
          </p:cNvPr>
          <p:cNvSpPr txBox="1"/>
          <p:nvPr/>
        </p:nvSpPr>
        <p:spPr>
          <a:xfrm>
            <a:off x="830177" y="3020399"/>
            <a:ext cx="1961147" cy="276999"/>
          </a:xfrm>
          <a:prstGeom prst="rect">
            <a:avLst/>
          </a:prstGeom>
          <a:solidFill>
            <a:schemeClr val="bg1"/>
          </a:solidFill>
          <a:ln>
            <a:solidFill>
              <a:schemeClr val="tx1"/>
            </a:solidFill>
          </a:ln>
        </p:spPr>
        <p:txBody>
          <a:bodyPr wrap="square" rtlCol="0">
            <a:spAutoFit/>
          </a:bodyPr>
          <a:lstStyle/>
          <a:p>
            <a:r>
              <a:rPr lang="en-GB" sz="1200" dirty="0"/>
              <a:t>Mitochondria</a:t>
            </a:r>
          </a:p>
        </p:txBody>
      </p:sp>
      <p:sp>
        <p:nvSpPr>
          <p:cNvPr id="7" name="TextBox 6">
            <a:extLst>
              <a:ext uri="{FF2B5EF4-FFF2-40B4-BE49-F238E27FC236}">
                <a16:creationId xmlns:a16="http://schemas.microsoft.com/office/drawing/2014/main" id="{C9D689AB-230C-00D0-5F32-C9F167886B26}"/>
              </a:ext>
            </a:extLst>
          </p:cNvPr>
          <p:cNvSpPr txBox="1"/>
          <p:nvPr/>
        </p:nvSpPr>
        <p:spPr>
          <a:xfrm>
            <a:off x="4080710" y="4945073"/>
            <a:ext cx="1961147" cy="276999"/>
          </a:xfrm>
          <a:prstGeom prst="rect">
            <a:avLst/>
          </a:prstGeom>
          <a:solidFill>
            <a:schemeClr val="bg1"/>
          </a:solidFill>
          <a:ln>
            <a:solidFill>
              <a:schemeClr val="tx1"/>
            </a:solidFill>
          </a:ln>
        </p:spPr>
        <p:txBody>
          <a:bodyPr wrap="square" rtlCol="0">
            <a:spAutoFit/>
          </a:bodyPr>
          <a:lstStyle/>
          <a:p>
            <a:r>
              <a:rPr lang="en-GB" sz="1200" dirty="0"/>
              <a:t>Chloroplast</a:t>
            </a:r>
          </a:p>
        </p:txBody>
      </p:sp>
      <p:sp>
        <p:nvSpPr>
          <p:cNvPr id="8" name="TextBox 7">
            <a:extLst>
              <a:ext uri="{FF2B5EF4-FFF2-40B4-BE49-F238E27FC236}">
                <a16:creationId xmlns:a16="http://schemas.microsoft.com/office/drawing/2014/main" id="{4B416641-9671-8D01-B178-FEF2E468CEA9}"/>
              </a:ext>
            </a:extLst>
          </p:cNvPr>
          <p:cNvSpPr txBox="1"/>
          <p:nvPr/>
        </p:nvSpPr>
        <p:spPr>
          <a:xfrm>
            <a:off x="4501815" y="4656236"/>
            <a:ext cx="1961147" cy="276999"/>
          </a:xfrm>
          <a:prstGeom prst="rect">
            <a:avLst/>
          </a:prstGeom>
          <a:solidFill>
            <a:schemeClr val="bg1"/>
          </a:solidFill>
          <a:ln>
            <a:solidFill>
              <a:schemeClr val="tx1"/>
            </a:solidFill>
          </a:ln>
        </p:spPr>
        <p:txBody>
          <a:bodyPr wrap="square" rtlCol="0">
            <a:spAutoFit/>
          </a:bodyPr>
          <a:lstStyle/>
          <a:p>
            <a:r>
              <a:rPr lang="en-GB" sz="1200" dirty="0"/>
              <a:t>Palisade mesophyll</a:t>
            </a:r>
          </a:p>
        </p:txBody>
      </p:sp>
      <p:sp>
        <p:nvSpPr>
          <p:cNvPr id="9" name="TextBox 8">
            <a:extLst>
              <a:ext uri="{FF2B5EF4-FFF2-40B4-BE49-F238E27FC236}">
                <a16:creationId xmlns:a16="http://schemas.microsoft.com/office/drawing/2014/main" id="{99021EEA-11D3-53F9-8AC1-F8C87459A3A8}"/>
              </a:ext>
            </a:extLst>
          </p:cNvPr>
          <p:cNvSpPr txBox="1"/>
          <p:nvPr/>
        </p:nvSpPr>
        <p:spPr>
          <a:xfrm>
            <a:off x="4333374" y="5461567"/>
            <a:ext cx="1961147" cy="276999"/>
          </a:xfrm>
          <a:prstGeom prst="rect">
            <a:avLst/>
          </a:prstGeom>
          <a:solidFill>
            <a:schemeClr val="bg1"/>
          </a:solidFill>
          <a:ln>
            <a:solidFill>
              <a:schemeClr val="tx1"/>
            </a:solidFill>
          </a:ln>
        </p:spPr>
        <p:txBody>
          <a:bodyPr wrap="square" rtlCol="0">
            <a:spAutoFit/>
          </a:bodyPr>
          <a:lstStyle/>
          <a:p>
            <a:r>
              <a:rPr lang="en-GB" sz="1200" dirty="0"/>
              <a:t>Covalent bonding</a:t>
            </a:r>
          </a:p>
        </p:txBody>
      </p:sp>
      <p:sp>
        <p:nvSpPr>
          <p:cNvPr id="10" name="TextBox 9">
            <a:extLst>
              <a:ext uri="{FF2B5EF4-FFF2-40B4-BE49-F238E27FC236}">
                <a16:creationId xmlns:a16="http://schemas.microsoft.com/office/drawing/2014/main" id="{B3A47690-D359-0C5F-0E57-EB4E6451CF7C}"/>
              </a:ext>
            </a:extLst>
          </p:cNvPr>
          <p:cNvSpPr txBox="1"/>
          <p:nvPr/>
        </p:nvSpPr>
        <p:spPr>
          <a:xfrm>
            <a:off x="952499" y="6026657"/>
            <a:ext cx="5510463" cy="276999"/>
          </a:xfrm>
          <a:prstGeom prst="rect">
            <a:avLst/>
          </a:prstGeom>
          <a:solidFill>
            <a:schemeClr val="bg1"/>
          </a:solidFill>
          <a:ln>
            <a:solidFill>
              <a:schemeClr val="tx1"/>
            </a:solidFill>
          </a:ln>
        </p:spPr>
        <p:txBody>
          <a:bodyPr wrap="square" rtlCol="0">
            <a:spAutoFit/>
          </a:bodyPr>
          <a:lstStyle/>
          <a:p>
            <a:r>
              <a:rPr lang="en-GB" sz="1200" dirty="0"/>
              <a:t>Electrons are shared between the outer shells of the atoms.</a:t>
            </a:r>
          </a:p>
        </p:txBody>
      </p:sp>
      <p:sp>
        <p:nvSpPr>
          <p:cNvPr id="11" name="TextBox 10">
            <a:extLst>
              <a:ext uri="{FF2B5EF4-FFF2-40B4-BE49-F238E27FC236}">
                <a16:creationId xmlns:a16="http://schemas.microsoft.com/office/drawing/2014/main" id="{D24BBAD0-E877-9D69-DEE4-5AAB162B1DDC}"/>
              </a:ext>
            </a:extLst>
          </p:cNvPr>
          <p:cNvSpPr txBox="1"/>
          <p:nvPr/>
        </p:nvSpPr>
        <p:spPr>
          <a:xfrm>
            <a:off x="2448426" y="6822882"/>
            <a:ext cx="4156911" cy="276999"/>
          </a:xfrm>
          <a:prstGeom prst="rect">
            <a:avLst/>
          </a:prstGeom>
          <a:solidFill>
            <a:schemeClr val="bg1"/>
          </a:solidFill>
          <a:ln>
            <a:solidFill>
              <a:schemeClr val="tx1"/>
            </a:solidFill>
          </a:ln>
        </p:spPr>
        <p:txBody>
          <a:bodyPr wrap="square" rtlCol="0">
            <a:spAutoFit/>
          </a:bodyPr>
          <a:lstStyle/>
          <a:p>
            <a:r>
              <a:rPr lang="en-GB" sz="1200" dirty="0"/>
              <a:t>A compound made of carbon atoms and hydrogen atoms only.</a:t>
            </a:r>
          </a:p>
        </p:txBody>
      </p:sp>
      <p:sp>
        <p:nvSpPr>
          <p:cNvPr id="12" name="TextBox 11">
            <a:extLst>
              <a:ext uri="{FF2B5EF4-FFF2-40B4-BE49-F238E27FC236}">
                <a16:creationId xmlns:a16="http://schemas.microsoft.com/office/drawing/2014/main" id="{1BBF6F60-E8E7-45AD-1720-C3E476B47D2E}"/>
              </a:ext>
            </a:extLst>
          </p:cNvPr>
          <p:cNvSpPr txBox="1"/>
          <p:nvPr/>
        </p:nvSpPr>
        <p:spPr>
          <a:xfrm>
            <a:off x="4005512" y="7399555"/>
            <a:ext cx="1961147" cy="276999"/>
          </a:xfrm>
          <a:prstGeom prst="rect">
            <a:avLst/>
          </a:prstGeom>
          <a:solidFill>
            <a:schemeClr val="bg1"/>
          </a:solidFill>
          <a:ln>
            <a:solidFill>
              <a:schemeClr val="tx1"/>
            </a:solidFill>
          </a:ln>
        </p:spPr>
        <p:txBody>
          <a:bodyPr wrap="square" rtlCol="0">
            <a:spAutoFit/>
          </a:bodyPr>
          <a:lstStyle/>
          <a:p>
            <a:r>
              <a:rPr lang="en-GB" sz="1200" dirty="0"/>
              <a:t>C</a:t>
            </a:r>
            <a:r>
              <a:rPr lang="en-GB" sz="1200" baseline="-25000" dirty="0"/>
              <a:t>n</a:t>
            </a:r>
            <a:r>
              <a:rPr lang="en-GB" sz="1200" dirty="0"/>
              <a:t>H</a:t>
            </a:r>
            <a:r>
              <a:rPr lang="en-GB" sz="1200" baseline="-25000" dirty="0"/>
              <a:t>2n+2</a:t>
            </a:r>
            <a:endParaRPr lang="en-GB" sz="1200" dirty="0"/>
          </a:p>
        </p:txBody>
      </p:sp>
      <p:sp>
        <p:nvSpPr>
          <p:cNvPr id="13" name="TextBox 12">
            <a:extLst>
              <a:ext uri="{FF2B5EF4-FFF2-40B4-BE49-F238E27FC236}">
                <a16:creationId xmlns:a16="http://schemas.microsoft.com/office/drawing/2014/main" id="{20A9BF9D-AC5C-D936-29B3-B106F120EE8D}"/>
              </a:ext>
            </a:extLst>
          </p:cNvPr>
          <p:cNvSpPr txBox="1"/>
          <p:nvPr/>
        </p:nvSpPr>
        <p:spPr>
          <a:xfrm>
            <a:off x="3100136" y="7951331"/>
            <a:ext cx="3505201" cy="461665"/>
          </a:xfrm>
          <a:prstGeom prst="rect">
            <a:avLst/>
          </a:prstGeom>
          <a:solidFill>
            <a:schemeClr val="bg1"/>
          </a:solidFill>
          <a:ln>
            <a:solidFill>
              <a:schemeClr val="tx1"/>
            </a:solidFill>
          </a:ln>
        </p:spPr>
        <p:txBody>
          <a:bodyPr wrap="square" rtlCol="0">
            <a:spAutoFit/>
          </a:bodyPr>
          <a:lstStyle/>
          <a:p>
            <a:r>
              <a:rPr lang="en-GB" sz="1200" dirty="0"/>
              <a:t>Alkanes are fully saturated (all single bonds), but alkenes contain a C=C double bond..</a:t>
            </a:r>
          </a:p>
        </p:txBody>
      </p:sp>
    </p:spTree>
    <p:extLst>
      <p:ext uri="{BB962C8B-B14F-4D97-AF65-F5344CB8AC3E}">
        <p14:creationId xmlns:p14="http://schemas.microsoft.com/office/powerpoint/2010/main" val="4095773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Times New Roman" panose="02020603050405020304" pitchFamily="18" charset="0"/>
              </a:rPr>
              <a:t>Q1. </a:t>
            </a:r>
            <a:r>
              <a:rPr lang="en-GB" sz="1200" dirty="0">
                <a:solidFill>
                  <a:schemeClr val="tx1"/>
                </a:solidFill>
                <a:effectLst/>
                <a:ea typeface="Times New Roman" panose="02020603050405020304" pitchFamily="18" charset="0"/>
                <a:cs typeface="Times New Roman" panose="02020603050405020304" pitchFamily="18" charset="0"/>
              </a:rPr>
              <a:t>This question is about carbon dioxide in the Earth’s atmosphere.</a:t>
            </a:r>
          </a:p>
          <a:p>
            <a:pPr>
              <a:lnSpc>
                <a:spcPct val="107000"/>
              </a:lnSpc>
              <a:spcBef>
                <a:spcPts val="12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Figure 1</a:t>
            </a:r>
            <a:r>
              <a:rPr lang="en-GB" sz="1200" dirty="0">
                <a:solidFill>
                  <a:schemeClr val="tx1"/>
                </a:solidFill>
                <a:effectLst/>
                <a:ea typeface="Times New Roman" panose="02020603050405020304" pitchFamily="18" charset="0"/>
                <a:cs typeface="Times New Roman" panose="02020603050405020304" pitchFamily="18" charset="0"/>
              </a:rPr>
              <a:t> shows how the percentage of carbon dioxide in the Earth’s atmosphere has changed over 4.6 billion years.</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(a)     What was the highest percentage of carbon dioxide in the Earth’s atmosphere?</a:t>
            </a:r>
          </a:p>
          <a:p>
            <a:pPr lvl="1">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Use </a:t>
            </a:r>
            <a:r>
              <a:rPr lang="en-GB" sz="1200" b="1" dirty="0">
                <a:solidFill>
                  <a:schemeClr val="tx1"/>
                </a:solidFill>
                <a:effectLst/>
                <a:ea typeface="Times New Roman" panose="02020603050405020304" pitchFamily="18" charset="0"/>
                <a:cs typeface="Times New Roman" panose="02020603050405020304" pitchFamily="18" charset="0"/>
              </a:rPr>
              <a:t>Figure 1</a:t>
            </a:r>
            <a:r>
              <a:rPr lang="en-GB" sz="1200" dirty="0">
                <a:solidFill>
                  <a:schemeClr val="tx1"/>
                </a:solidFill>
                <a:effectLst/>
                <a:ea typeface="Times New Roman" panose="02020603050405020304" pitchFamily="18" charset="0"/>
                <a:cs typeface="Times New Roman" panose="02020603050405020304" pitchFamily="18" charset="0"/>
              </a:rPr>
              <a:t>.</a:t>
            </a:r>
          </a:p>
          <a:p>
            <a:pPr algn="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Highest percentage = ………………………………………%</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pic>
        <p:nvPicPr>
          <p:cNvPr id="2050" name="Picture 2">
            <a:extLst>
              <a:ext uri="{FF2B5EF4-FFF2-40B4-BE49-F238E27FC236}">
                <a16:creationId xmlns:a16="http://schemas.microsoft.com/office/drawing/2014/main" id="{AFCF71A9-2C8C-C63C-168D-DD12488D5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410" y="1469441"/>
            <a:ext cx="4481179" cy="369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5C09625-4D12-43B1-7332-9033E27C5DCB}"/>
              </a:ext>
            </a:extLst>
          </p:cNvPr>
          <p:cNvSpPr txBox="1"/>
          <p:nvPr/>
        </p:nvSpPr>
        <p:spPr>
          <a:xfrm>
            <a:off x="5273550" y="6305801"/>
            <a:ext cx="792078" cy="276999"/>
          </a:xfrm>
          <a:prstGeom prst="rect">
            <a:avLst/>
          </a:prstGeom>
          <a:solidFill>
            <a:schemeClr val="bg1"/>
          </a:solidFill>
          <a:ln>
            <a:solidFill>
              <a:schemeClr val="tx1"/>
            </a:solidFill>
          </a:ln>
        </p:spPr>
        <p:txBody>
          <a:bodyPr wrap="square" rtlCol="0">
            <a:spAutoFit/>
          </a:bodyPr>
          <a:lstStyle/>
          <a:p>
            <a:r>
              <a:rPr lang="en-GB" sz="1200" dirty="0"/>
              <a:t>96%</a:t>
            </a:r>
          </a:p>
        </p:txBody>
      </p:sp>
    </p:spTree>
    <p:extLst>
      <p:ext uri="{BB962C8B-B14F-4D97-AF65-F5344CB8AC3E}">
        <p14:creationId xmlns:p14="http://schemas.microsoft.com/office/powerpoint/2010/main" val="108412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1200329"/>
          </a:xfrm>
          <a:prstGeom prst="rect">
            <a:avLst/>
          </a:prstGeom>
          <a:noFill/>
          <a:ln w="12700">
            <a:solidFill>
              <a:schemeClr val="tx1"/>
            </a:solidFill>
            <a:prstDash val="dash"/>
          </a:ln>
        </p:spPr>
        <p:txBody>
          <a:bodyPr wrap="square" rtlCol="0">
            <a:spAutoFit/>
          </a:bodyPr>
          <a:lstStyle/>
          <a:p>
            <a:r>
              <a:rPr lang="en-GB" sz="1200" b="1" dirty="0"/>
              <a:t>AQA Content</a:t>
            </a:r>
          </a:p>
          <a:p>
            <a:r>
              <a:rPr lang="en-GB" sz="1200" dirty="0"/>
              <a:t>5.9.1 The composition and evolution of the Earth's atmosphere </a:t>
            </a:r>
          </a:p>
          <a:p>
            <a:r>
              <a:rPr lang="en-GB" sz="1200" dirty="0"/>
              <a:t>5.9.1.1 The proportions of different gases in the atmosphere</a:t>
            </a:r>
          </a:p>
          <a:p>
            <a:r>
              <a:rPr lang="en-GB" sz="1200" dirty="0"/>
              <a:t>5.9.1.2 The Earth's early atmosphere</a:t>
            </a:r>
          </a:p>
          <a:p>
            <a:r>
              <a:rPr lang="en-GB" sz="1200" dirty="0"/>
              <a:t>5.9.1.3 How oxygen increased</a:t>
            </a:r>
          </a:p>
          <a:p>
            <a:r>
              <a:rPr lang="en-GB" sz="1200" dirty="0"/>
              <a:t>5.9.1.4 How carbon dioxide decreased</a:t>
            </a:r>
            <a:endParaRPr lang="en-GB" sz="1200" b="1" dirty="0"/>
          </a:p>
        </p:txBody>
      </p:sp>
      <p:sp>
        <p:nvSpPr>
          <p:cNvPr id="2" name="Slide Number Placeholder 1">
            <a:extLst>
              <a:ext uri="{FF2B5EF4-FFF2-40B4-BE49-F238E27FC236}">
                <a16:creationId xmlns:a16="http://schemas.microsoft.com/office/drawing/2014/main" id="{CE726F5D-B0E3-2BB6-6B48-8FA466BCC902}"/>
              </a:ext>
            </a:extLst>
          </p:cNvPr>
          <p:cNvSpPr>
            <a:spLocks noGrp="1"/>
          </p:cNvSpPr>
          <p:nvPr>
            <p:ph type="sldNum" sz="quarter" idx="12"/>
          </p:nvPr>
        </p:nvSpPr>
        <p:spPr/>
        <p:txBody>
          <a:bodyPr/>
          <a:lstStyle/>
          <a:p>
            <a:fld id="{A49C798E-A141-4728-B2C1-C020555BD9EF}" type="slidenum">
              <a:rPr lang="en-GB" dirty="0" smtClean="0"/>
              <a:t>5</a:t>
            </a:fld>
            <a:endParaRPr lang="en-GB" dirty="0"/>
          </a:p>
        </p:txBody>
      </p:sp>
      <p:pic>
        <p:nvPicPr>
          <p:cNvPr id="5" name="Picture 4">
            <a:extLst>
              <a:ext uri="{FF2B5EF4-FFF2-40B4-BE49-F238E27FC236}">
                <a16:creationId xmlns:a16="http://schemas.microsoft.com/office/drawing/2014/main" id="{2DD63D62-3DE2-7FE3-3919-B02FC4EE1CA8}"/>
              </a:ext>
            </a:extLst>
          </p:cNvPr>
          <p:cNvPicPr>
            <a:picLocks noChangeAspect="1"/>
          </p:cNvPicPr>
          <p:nvPr/>
        </p:nvPicPr>
        <p:blipFill>
          <a:blip r:embed="rId2"/>
          <a:stretch>
            <a:fillRect/>
          </a:stretch>
        </p:blipFill>
        <p:spPr>
          <a:xfrm>
            <a:off x="182562" y="1594372"/>
            <a:ext cx="6402388" cy="3412486"/>
          </a:xfrm>
          <a:prstGeom prst="rect">
            <a:avLst/>
          </a:prstGeom>
        </p:spPr>
      </p:pic>
      <p:pic>
        <p:nvPicPr>
          <p:cNvPr id="8" name="Picture 7">
            <a:extLst>
              <a:ext uri="{FF2B5EF4-FFF2-40B4-BE49-F238E27FC236}">
                <a16:creationId xmlns:a16="http://schemas.microsoft.com/office/drawing/2014/main" id="{7FA517D7-4347-4184-4187-2AEF3F91D834}"/>
              </a:ext>
            </a:extLst>
          </p:cNvPr>
          <p:cNvPicPr>
            <a:picLocks noChangeAspect="1"/>
          </p:cNvPicPr>
          <p:nvPr/>
        </p:nvPicPr>
        <p:blipFill>
          <a:blip r:embed="rId3"/>
          <a:stretch>
            <a:fillRect/>
          </a:stretch>
        </p:blipFill>
        <p:spPr>
          <a:xfrm>
            <a:off x="471487" y="5006858"/>
            <a:ext cx="5993108" cy="3765029"/>
          </a:xfrm>
          <a:prstGeom prst="rect">
            <a:avLst/>
          </a:prstGeom>
        </p:spPr>
      </p:pic>
    </p:spTree>
    <p:extLst>
      <p:ext uri="{BB962C8B-B14F-4D97-AF65-F5344CB8AC3E}">
        <p14:creationId xmlns:p14="http://schemas.microsoft.com/office/powerpoint/2010/main" val="4205938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(b)     The percentage of carbon dioxide in the atmosphere has decreased since Earth’s early atmosphere.</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Which </a:t>
            </a:r>
            <a:r>
              <a:rPr lang="en-GB" sz="1200" b="1" dirty="0">
                <a:solidFill>
                  <a:schemeClr val="tx1"/>
                </a:solidFill>
                <a:effectLst/>
                <a:ea typeface="Times New Roman" panose="02020603050405020304" pitchFamily="18" charset="0"/>
                <a:cs typeface="Times New Roman" panose="02020603050405020304" pitchFamily="18" charset="0"/>
              </a:rPr>
              <a:t>two</a:t>
            </a:r>
            <a:r>
              <a:rPr lang="en-GB" sz="1200" dirty="0">
                <a:solidFill>
                  <a:schemeClr val="tx1"/>
                </a:solidFill>
                <a:effectLst/>
                <a:ea typeface="Times New Roman" panose="02020603050405020304" pitchFamily="18" charset="0"/>
                <a:cs typeface="Times New Roman" panose="02020603050405020304" pitchFamily="18" charset="0"/>
              </a:rPr>
              <a:t> processes have decreased the percentage of carbon dioxide in the Earth’s atmosphere?</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Tick (</a:t>
            </a:r>
            <a:r>
              <a:rPr lang="en-GB" sz="1200" b="1" dirty="0">
                <a:solidFill>
                  <a:schemeClr val="tx1"/>
                </a:solidFill>
                <a:effectLst/>
                <a:ea typeface="Times New Roman" panose="02020603050405020304" pitchFamily="18" charset="0"/>
                <a:cs typeface="Segoe UI Symbol" panose="020B0502040204020203" pitchFamily="34" charset="0"/>
              </a:rPr>
              <a:t>✓</a:t>
            </a:r>
            <a:r>
              <a:rPr lang="en-GB" sz="1200" dirty="0">
                <a:solidFill>
                  <a:schemeClr val="tx1"/>
                </a:solidFill>
                <a:effectLst/>
                <a:ea typeface="Times New Roman" panose="02020603050405020304" pitchFamily="18" charset="0"/>
                <a:cs typeface="Times New Roman" panose="02020603050405020304" pitchFamily="18" charset="0"/>
              </a:rPr>
              <a:t>) </a:t>
            </a:r>
            <a:r>
              <a:rPr lang="en-GB" sz="1200" b="1" dirty="0">
                <a:solidFill>
                  <a:schemeClr val="tx1"/>
                </a:solidFill>
                <a:effectLst/>
                <a:ea typeface="Times New Roman" panose="02020603050405020304" pitchFamily="18" charset="0"/>
                <a:cs typeface="Times New Roman" panose="02020603050405020304" pitchFamily="18" charset="0"/>
              </a:rPr>
              <a:t>two</a:t>
            </a:r>
            <a:r>
              <a:rPr lang="en-GB" sz="1200" dirty="0">
                <a:solidFill>
                  <a:schemeClr val="tx1"/>
                </a:solidFill>
                <a:effectLst/>
                <a:ea typeface="Times New Roman" panose="02020603050405020304" pitchFamily="18" charset="0"/>
                <a:cs typeface="Times New Roman" panose="02020603050405020304" pitchFamily="18" charset="0"/>
              </a:rPr>
              <a:t> boxes.</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gn="r">
              <a:lnSpc>
                <a:spcPct val="107000"/>
              </a:lnSpc>
              <a:spcBef>
                <a:spcPts val="1200"/>
              </a:spcBef>
              <a:spcAft>
                <a:spcPts val="800"/>
              </a:spcAft>
            </a:pPr>
            <a:r>
              <a:rPr lang="en-GB" sz="1200" b="1" dirty="0">
                <a:solidFill>
                  <a:schemeClr val="tx1"/>
                </a:solidFill>
                <a:ea typeface="Times New Roman" panose="02020603050405020304" pitchFamily="18" charset="0"/>
                <a:cs typeface="Times New Roman" panose="02020603050405020304" pitchFamily="18" charset="0"/>
              </a:rPr>
              <a:t>(2)</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(c)     The total amount of carbon dioxide emitted over the life cycle of a product can be measured.</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What name is given to the total amount of carbon dioxide emitted during the life cycle of a product?</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Tick (</a:t>
            </a:r>
            <a:r>
              <a:rPr lang="en-GB" sz="1200" b="1" dirty="0">
                <a:solidFill>
                  <a:schemeClr val="tx1"/>
                </a:solidFill>
                <a:effectLst/>
                <a:ea typeface="Times New Roman" panose="02020603050405020304" pitchFamily="18" charset="0"/>
                <a:cs typeface="Segoe UI Symbol" panose="020B0502040204020203" pitchFamily="34" charset="0"/>
              </a:rPr>
              <a:t>✓</a:t>
            </a:r>
            <a:r>
              <a:rPr lang="en-GB" sz="1200" dirty="0">
                <a:solidFill>
                  <a:schemeClr val="tx1"/>
                </a:solidFill>
                <a:effectLst/>
                <a:ea typeface="Times New Roman" panose="02020603050405020304" pitchFamily="18" charset="0"/>
                <a:cs typeface="Times New Roman" panose="02020603050405020304" pitchFamily="18" charset="0"/>
              </a:rPr>
              <a:t>) </a:t>
            </a:r>
            <a:r>
              <a:rPr lang="en-GB" sz="1200" b="1" dirty="0">
                <a:solidFill>
                  <a:schemeClr val="tx1"/>
                </a:solidFill>
                <a:effectLst/>
                <a:ea typeface="Times New Roman" panose="02020603050405020304" pitchFamily="18" charset="0"/>
                <a:cs typeface="Times New Roman" panose="02020603050405020304" pitchFamily="18" charset="0"/>
              </a:rPr>
              <a:t>one</a:t>
            </a:r>
            <a:r>
              <a:rPr lang="en-GB" sz="1200" dirty="0">
                <a:solidFill>
                  <a:schemeClr val="tx1"/>
                </a:solidFill>
                <a:effectLst/>
                <a:ea typeface="Times New Roman" panose="02020603050405020304" pitchFamily="18" charset="0"/>
                <a:cs typeface="Times New Roman" panose="02020603050405020304" pitchFamily="18" charset="0"/>
              </a:rPr>
              <a:t> box.</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1200"/>
              </a:spcBef>
              <a:spcAft>
                <a:spcPts val="800"/>
              </a:spcAft>
            </a:pPr>
            <a:r>
              <a:rPr lang="en-GB" sz="1200" b="1" dirty="0">
                <a:solidFill>
                  <a:schemeClr val="tx1"/>
                </a:solidFill>
                <a:ea typeface="Times New Roman" panose="02020603050405020304" pitchFamily="18" charset="0"/>
                <a:cs typeface="Times New Roman" panose="02020603050405020304" pitchFamily="18" charset="0"/>
              </a:rPr>
              <a:t>(1)</a:t>
            </a:r>
            <a:endParaRPr lang="en-GB" sz="1200" b="1"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pic>
        <p:nvPicPr>
          <p:cNvPr id="3" name="Picture 2">
            <a:extLst>
              <a:ext uri="{FF2B5EF4-FFF2-40B4-BE49-F238E27FC236}">
                <a16:creationId xmlns:a16="http://schemas.microsoft.com/office/drawing/2014/main" id="{7DCCC20F-3036-8782-5E02-F56BD0344112}"/>
              </a:ext>
            </a:extLst>
          </p:cNvPr>
          <p:cNvPicPr>
            <a:picLocks noChangeAspect="1"/>
          </p:cNvPicPr>
          <p:nvPr/>
        </p:nvPicPr>
        <p:blipFill>
          <a:blip r:embed="rId2"/>
          <a:stretch>
            <a:fillRect/>
          </a:stretch>
        </p:blipFill>
        <p:spPr>
          <a:xfrm>
            <a:off x="989096" y="1964155"/>
            <a:ext cx="4220578" cy="2731992"/>
          </a:xfrm>
          <a:prstGeom prst="rect">
            <a:avLst/>
          </a:prstGeom>
        </p:spPr>
      </p:pic>
      <p:pic>
        <p:nvPicPr>
          <p:cNvPr id="7" name="Picture 6">
            <a:extLst>
              <a:ext uri="{FF2B5EF4-FFF2-40B4-BE49-F238E27FC236}">
                <a16:creationId xmlns:a16="http://schemas.microsoft.com/office/drawing/2014/main" id="{29316094-8BB1-E83F-5D51-549F6E6826A7}"/>
              </a:ext>
            </a:extLst>
          </p:cNvPr>
          <p:cNvPicPr>
            <a:picLocks noChangeAspect="1"/>
          </p:cNvPicPr>
          <p:nvPr/>
        </p:nvPicPr>
        <p:blipFill>
          <a:blip r:embed="rId3"/>
          <a:stretch>
            <a:fillRect/>
          </a:stretch>
        </p:blipFill>
        <p:spPr>
          <a:xfrm>
            <a:off x="908896" y="6043863"/>
            <a:ext cx="4228589" cy="2053389"/>
          </a:xfrm>
          <a:prstGeom prst="rect">
            <a:avLst/>
          </a:prstGeom>
        </p:spPr>
      </p:pic>
      <p:sp>
        <p:nvSpPr>
          <p:cNvPr id="8" name="TextBox 7">
            <a:extLst>
              <a:ext uri="{FF2B5EF4-FFF2-40B4-BE49-F238E27FC236}">
                <a16:creationId xmlns:a16="http://schemas.microsoft.com/office/drawing/2014/main" id="{738C60B0-9917-66AB-7DE2-F6FC32F3CFE2}"/>
              </a:ext>
            </a:extLst>
          </p:cNvPr>
          <p:cNvSpPr txBox="1"/>
          <p:nvPr/>
        </p:nvSpPr>
        <p:spPr>
          <a:xfrm>
            <a:off x="4993106" y="2701683"/>
            <a:ext cx="1580815" cy="830997"/>
          </a:xfrm>
          <a:prstGeom prst="rect">
            <a:avLst/>
          </a:prstGeom>
          <a:solidFill>
            <a:schemeClr val="bg1"/>
          </a:solidFill>
          <a:ln>
            <a:solidFill>
              <a:schemeClr val="tx1"/>
            </a:solidFill>
          </a:ln>
        </p:spPr>
        <p:txBody>
          <a:bodyPr wrap="square" rtlCol="0">
            <a:spAutoFit/>
          </a:bodyPr>
          <a:lstStyle/>
          <a:p>
            <a:r>
              <a:rPr lang="en-GB" sz="1200" dirty="0"/>
              <a:t>Formation of sedimentary rocks</a:t>
            </a:r>
          </a:p>
          <a:p>
            <a:endParaRPr lang="en-GB" sz="1200" dirty="0"/>
          </a:p>
          <a:p>
            <a:r>
              <a:rPr lang="en-GB" sz="1200" dirty="0"/>
              <a:t>Photosynthesis</a:t>
            </a:r>
          </a:p>
        </p:txBody>
      </p:sp>
      <p:sp>
        <p:nvSpPr>
          <p:cNvPr id="9" name="TextBox 8">
            <a:extLst>
              <a:ext uri="{FF2B5EF4-FFF2-40B4-BE49-F238E27FC236}">
                <a16:creationId xmlns:a16="http://schemas.microsoft.com/office/drawing/2014/main" id="{2F4128A4-FD6B-B314-12EF-BE39129491BC}"/>
              </a:ext>
            </a:extLst>
          </p:cNvPr>
          <p:cNvSpPr txBox="1"/>
          <p:nvPr/>
        </p:nvSpPr>
        <p:spPr>
          <a:xfrm>
            <a:off x="5372278" y="6608892"/>
            <a:ext cx="1068805" cy="461665"/>
          </a:xfrm>
          <a:prstGeom prst="rect">
            <a:avLst/>
          </a:prstGeom>
          <a:solidFill>
            <a:schemeClr val="bg1"/>
          </a:solidFill>
          <a:ln>
            <a:solidFill>
              <a:schemeClr val="tx1"/>
            </a:solidFill>
          </a:ln>
        </p:spPr>
        <p:txBody>
          <a:bodyPr wrap="square" rtlCol="0">
            <a:spAutoFit/>
          </a:bodyPr>
          <a:lstStyle/>
          <a:p>
            <a:r>
              <a:rPr lang="en-GB" sz="1200" dirty="0"/>
              <a:t>Carbon footprint</a:t>
            </a:r>
          </a:p>
        </p:txBody>
      </p:sp>
    </p:spTree>
    <p:extLst>
      <p:ext uri="{BB962C8B-B14F-4D97-AF65-F5344CB8AC3E}">
        <p14:creationId xmlns:p14="http://schemas.microsoft.com/office/powerpoint/2010/main" val="3704653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50000"/>
              </a:lnSpc>
            </a:pPr>
            <a:r>
              <a:rPr lang="en-GB" sz="1200" b="1" dirty="0">
                <a:solidFill>
                  <a:schemeClr val="tx1"/>
                </a:solidFill>
                <a:effectLst/>
                <a:ea typeface="Times New Roman" panose="02020603050405020304" pitchFamily="18" charset="0"/>
                <a:cs typeface="Times New Roman" panose="02020603050405020304" pitchFamily="18" charset="0"/>
              </a:rPr>
              <a:t>Figure 2</a:t>
            </a:r>
            <a:r>
              <a:rPr lang="en-GB" sz="1200" dirty="0">
                <a:solidFill>
                  <a:schemeClr val="tx1"/>
                </a:solidFill>
                <a:effectLst/>
                <a:ea typeface="Times New Roman" panose="02020603050405020304" pitchFamily="18" charset="0"/>
                <a:cs typeface="Times New Roman" panose="02020603050405020304" pitchFamily="18" charset="0"/>
              </a:rPr>
              <a:t> shows the mass of carbon dioxide dissolved in water at different temperatures.</a:t>
            </a:r>
          </a:p>
          <a:p>
            <a:pPr>
              <a:lnSpc>
                <a:spcPct val="150000"/>
              </a:lnSpc>
            </a:pPr>
            <a:endParaRPr lang="en-GB" sz="1200" dirty="0">
              <a:solidFill>
                <a:schemeClr val="tx1"/>
              </a:solidFill>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(d)     Complete the table below. Use </a:t>
            </a:r>
            <a:r>
              <a:rPr lang="en-GB" sz="1200" b="1" dirty="0">
                <a:solidFill>
                  <a:schemeClr val="tx1"/>
                </a:solidFill>
                <a:effectLst/>
                <a:ea typeface="Times New Roman" panose="02020603050405020304" pitchFamily="18" charset="0"/>
                <a:cs typeface="Times New Roman" panose="02020603050405020304" pitchFamily="18" charset="0"/>
              </a:rPr>
              <a:t>Figure 2</a:t>
            </a:r>
            <a:r>
              <a:rPr lang="en-GB" sz="1200" dirty="0">
                <a:solidFill>
                  <a:schemeClr val="tx1"/>
                </a:solidFill>
                <a:effectLst/>
                <a:ea typeface="Times New Roman" panose="02020603050405020304" pitchFamily="18" charset="0"/>
                <a:cs typeface="Times New Roman" panose="02020603050405020304" pitchFamily="18" charset="0"/>
              </a:rPr>
              <a:t>.</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1200"/>
              </a:spcBef>
              <a:spcAft>
                <a:spcPts val="800"/>
              </a:spcAft>
            </a:pPr>
            <a:r>
              <a:rPr lang="en-GB" sz="1200" b="1" dirty="0">
                <a:solidFill>
                  <a:schemeClr val="tx1"/>
                </a:solidFill>
                <a:ea typeface="Times New Roman" panose="02020603050405020304" pitchFamily="18" charset="0"/>
                <a:cs typeface="Times New Roman" panose="02020603050405020304" pitchFamily="18" charset="0"/>
              </a:rPr>
              <a:t>(2)</a:t>
            </a:r>
            <a:endParaRPr lang="en-GB" sz="1200" b="1"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(e) Calculate the difference in mass of carbon dioxide dissolved in 1 dm</a:t>
            </a:r>
            <a:r>
              <a:rPr lang="en-GB" sz="1200" baseline="30000" dirty="0">
                <a:solidFill>
                  <a:schemeClr val="tx1"/>
                </a:solidFill>
                <a:effectLst/>
                <a:ea typeface="Times New Roman" panose="02020603050405020304" pitchFamily="18" charset="0"/>
                <a:cs typeface="Times New Roman" panose="02020603050405020304" pitchFamily="18" charset="0"/>
              </a:rPr>
              <a:t>3</a:t>
            </a:r>
            <a:r>
              <a:rPr lang="en-GB" sz="1200" dirty="0">
                <a:solidFill>
                  <a:schemeClr val="tx1"/>
                </a:solidFill>
                <a:effectLst/>
                <a:ea typeface="Times New Roman" panose="02020603050405020304" pitchFamily="18" charset="0"/>
                <a:cs typeface="Times New Roman" panose="02020603050405020304" pitchFamily="18" charset="0"/>
              </a:rPr>
              <a:t> of water at 5 °C and at 15 °C. Use the table above. …………………………………………………………………………………………………………………………………………………………………  Mass = ………………………… g</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(f)     Changes in the percentage of carbon dioxide in the Earth’s atmosphere cause climate change. Give </a:t>
            </a:r>
            <a:r>
              <a:rPr lang="en-GB" sz="1200" b="1" dirty="0">
                <a:solidFill>
                  <a:schemeClr val="tx1"/>
                </a:solidFill>
                <a:effectLst/>
                <a:ea typeface="Times New Roman" panose="02020603050405020304" pitchFamily="18" charset="0"/>
                <a:cs typeface="Times New Roman" panose="02020603050405020304" pitchFamily="18" charset="0"/>
              </a:rPr>
              <a:t>two</a:t>
            </a:r>
            <a:r>
              <a:rPr lang="en-GB" sz="1200" dirty="0">
                <a:solidFill>
                  <a:schemeClr val="tx1"/>
                </a:solidFill>
                <a:effectLst/>
                <a:ea typeface="Times New Roman" panose="02020603050405020304" pitchFamily="18" charset="0"/>
                <a:cs typeface="Times New Roman" panose="02020603050405020304" pitchFamily="18" charset="0"/>
              </a:rPr>
              <a:t> effects of climate change.</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1. ……………………………………………………………………………………………………………………………………………………………. …………………………………………………………………………………………………………………………………………………………………</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2. ……………………………………………………………………………………………………………………………………………………………. …………………………………………………………………………………………………………………………………………………………………</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pic>
        <p:nvPicPr>
          <p:cNvPr id="3074" name="Picture 2">
            <a:extLst>
              <a:ext uri="{FF2B5EF4-FFF2-40B4-BE49-F238E27FC236}">
                <a16:creationId xmlns:a16="http://schemas.microsoft.com/office/drawing/2014/main" id="{C2B13816-EF9C-80FB-6270-33AEDAD09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34" y="788403"/>
            <a:ext cx="4831932" cy="197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FF8943B-D61D-07CD-4B39-F80413BA1F5D}"/>
              </a:ext>
            </a:extLst>
          </p:cNvPr>
          <p:cNvPicPr>
            <a:picLocks noChangeAspect="1"/>
          </p:cNvPicPr>
          <p:nvPr/>
        </p:nvPicPr>
        <p:blipFill>
          <a:blip r:embed="rId3"/>
          <a:stretch>
            <a:fillRect/>
          </a:stretch>
        </p:blipFill>
        <p:spPr>
          <a:xfrm>
            <a:off x="2195387" y="3041945"/>
            <a:ext cx="2467226" cy="1304105"/>
          </a:xfrm>
          <a:prstGeom prst="rect">
            <a:avLst/>
          </a:prstGeom>
        </p:spPr>
      </p:pic>
      <p:pic>
        <p:nvPicPr>
          <p:cNvPr id="7" name="Picture 6">
            <a:extLst>
              <a:ext uri="{FF2B5EF4-FFF2-40B4-BE49-F238E27FC236}">
                <a16:creationId xmlns:a16="http://schemas.microsoft.com/office/drawing/2014/main" id="{3E7482AA-DBB0-D6CD-8E1A-9F6BD6D84877}"/>
              </a:ext>
            </a:extLst>
          </p:cNvPr>
          <p:cNvPicPr>
            <a:picLocks noChangeAspect="1"/>
          </p:cNvPicPr>
          <p:nvPr/>
        </p:nvPicPr>
        <p:blipFill>
          <a:blip r:embed="rId4"/>
          <a:stretch>
            <a:fillRect/>
          </a:stretch>
        </p:blipFill>
        <p:spPr>
          <a:xfrm>
            <a:off x="1863641" y="3392046"/>
            <a:ext cx="2962275" cy="1038225"/>
          </a:xfrm>
          <a:prstGeom prst="rect">
            <a:avLst/>
          </a:prstGeom>
          <a:ln>
            <a:solidFill>
              <a:schemeClr val="tx1"/>
            </a:solidFill>
          </a:ln>
        </p:spPr>
      </p:pic>
      <p:pic>
        <p:nvPicPr>
          <p:cNvPr id="9" name="Picture 8">
            <a:extLst>
              <a:ext uri="{FF2B5EF4-FFF2-40B4-BE49-F238E27FC236}">
                <a16:creationId xmlns:a16="http://schemas.microsoft.com/office/drawing/2014/main" id="{BD89F509-FB6D-8339-7C7B-9C01D07D4C53}"/>
              </a:ext>
            </a:extLst>
          </p:cNvPr>
          <p:cNvPicPr>
            <a:picLocks noChangeAspect="1"/>
          </p:cNvPicPr>
          <p:nvPr/>
        </p:nvPicPr>
        <p:blipFill>
          <a:blip r:embed="rId5"/>
          <a:stretch>
            <a:fillRect/>
          </a:stretch>
        </p:blipFill>
        <p:spPr>
          <a:xfrm>
            <a:off x="1968416" y="5055054"/>
            <a:ext cx="3565027" cy="828388"/>
          </a:xfrm>
          <a:prstGeom prst="rect">
            <a:avLst/>
          </a:prstGeom>
          <a:ln>
            <a:solidFill>
              <a:schemeClr val="tx1"/>
            </a:solidFill>
          </a:ln>
        </p:spPr>
      </p:pic>
      <p:pic>
        <p:nvPicPr>
          <p:cNvPr id="11" name="Picture 10">
            <a:extLst>
              <a:ext uri="{FF2B5EF4-FFF2-40B4-BE49-F238E27FC236}">
                <a16:creationId xmlns:a16="http://schemas.microsoft.com/office/drawing/2014/main" id="{58E8ED2B-CA17-D737-CCCD-B85D060D4C7B}"/>
              </a:ext>
            </a:extLst>
          </p:cNvPr>
          <p:cNvPicPr>
            <a:picLocks noChangeAspect="1"/>
          </p:cNvPicPr>
          <p:nvPr/>
        </p:nvPicPr>
        <p:blipFill>
          <a:blip r:embed="rId6"/>
          <a:stretch>
            <a:fillRect/>
          </a:stretch>
        </p:blipFill>
        <p:spPr>
          <a:xfrm>
            <a:off x="2195638" y="6805612"/>
            <a:ext cx="2466975" cy="1933575"/>
          </a:xfrm>
          <a:prstGeom prst="rect">
            <a:avLst/>
          </a:prstGeom>
          <a:ln>
            <a:solidFill>
              <a:schemeClr val="tx1"/>
            </a:solidFill>
          </a:ln>
        </p:spPr>
      </p:pic>
    </p:spTree>
    <p:extLst>
      <p:ext uri="{BB962C8B-B14F-4D97-AF65-F5344CB8AC3E}">
        <p14:creationId xmlns:p14="http://schemas.microsoft.com/office/powerpoint/2010/main" val="401346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Times New Roman" panose="02020603050405020304" pitchFamily="18" charset="0"/>
              </a:rPr>
              <a:t>Q2. </a:t>
            </a:r>
            <a:r>
              <a:rPr lang="en-GB" sz="1200" dirty="0">
                <a:solidFill>
                  <a:schemeClr val="tx1"/>
                </a:solidFill>
                <a:effectLst/>
                <a:ea typeface="Times New Roman" panose="02020603050405020304" pitchFamily="18" charset="0"/>
                <a:cs typeface="Times New Roman" panose="02020603050405020304" pitchFamily="18" charset="0"/>
              </a:rPr>
              <a:t>This question is about atmospheric pollutants from fuels.</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(a)  The table shows the carbon footprint during the manufacture and use of three cars.</a:t>
            </a:r>
          </a:p>
          <a:p>
            <a:pPr>
              <a:lnSpc>
                <a:spcPct val="107000"/>
              </a:lnSpc>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 </a:t>
            </a:r>
          </a:p>
          <a:p>
            <a:pPr>
              <a:lnSpc>
                <a:spcPct val="107000"/>
              </a:lnSpc>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Evaluate the carbon footprint of the cars.</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Use information from the table above.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(6)</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(Total 6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graphicFrame>
        <p:nvGraphicFramePr>
          <p:cNvPr id="2" name="Table 1">
            <a:extLst>
              <a:ext uri="{FF2B5EF4-FFF2-40B4-BE49-F238E27FC236}">
                <a16:creationId xmlns:a16="http://schemas.microsoft.com/office/drawing/2014/main" id="{507FDDF3-0EC0-AFEB-6CD8-52FDDBFB1D11}"/>
              </a:ext>
            </a:extLst>
          </p:cNvPr>
          <p:cNvGraphicFramePr>
            <a:graphicFrameLocks noGrp="1"/>
          </p:cNvGraphicFramePr>
          <p:nvPr>
            <p:extLst>
              <p:ext uri="{D42A27DB-BD31-4B8C-83A1-F6EECF244321}">
                <p14:modId xmlns:p14="http://schemas.microsoft.com/office/powerpoint/2010/main" val="3030686163"/>
              </p:ext>
            </p:extLst>
          </p:nvPr>
        </p:nvGraphicFramePr>
        <p:xfrm>
          <a:off x="379746" y="1645972"/>
          <a:ext cx="6098507" cy="1524913"/>
        </p:xfrm>
        <a:graphic>
          <a:graphicData uri="http://schemas.openxmlformats.org/drawingml/2006/table">
            <a:tbl>
              <a:tblPr>
                <a:tableStyleId>{616DA210-FB5B-4158-B5E0-FEB733F419BA}</a:tableStyleId>
              </a:tblPr>
              <a:tblGrid>
                <a:gridCol w="731821">
                  <a:extLst>
                    <a:ext uri="{9D8B030D-6E8A-4147-A177-3AD203B41FA5}">
                      <a16:colId xmlns:a16="http://schemas.microsoft.com/office/drawing/2014/main" val="4262958507"/>
                    </a:ext>
                  </a:extLst>
                </a:gridCol>
                <a:gridCol w="1219701">
                  <a:extLst>
                    <a:ext uri="{9D8B030D-6E8A-4147-A177-3AD203B41FA5}">
                      <a16:colId xmlns:a16="http://schemas.microsoft.com/office/drawing/2014/main" val="3932273572"/>
                    </a:ext>
                  </a:extLst>
                </a:gridCol>
                <a:gridCol w="1219701">
                  <a:extLst>
                    <a:ext uri="{9D8B030D-6E8A-4147-A177-3AD203B41FA5}">
                      <a16:colId xmlns:a16="http://schemas.microsoft.com/office/drawing/2014/main" val="2830116581"/>
                    </a:ext>
                  </a:extLst>
                </a:gridCol>
                <a:gridCol w="1463642">
                  <a:extLst>
                    <a:ext uri="{9D8B030D-6E8A-4147-A177-3AD203B41FA5}">
                      <a16:colId xmlns:a16="http://schemas.microsoft.com/office/drawing/2014/main" val="1209932446"/>
                    </a:ext>
                  </a:extLst>
                </a:gridCol>
                <a:gridCol w="1463642">
                  <a:extLst>
                    <a:ext uri="{9D8B030D-6E8A-4147-A177-3AD203B41FA5}">
                      <a16:colId xmlns:a16="http://schemas.microsoft.com/office/drawing/2014/main" val="1671478850"/>
                    </a:ext>
                  </a:extLst>
                </a:gridCol>
              </a:tblGrid>
              <a:tr h="796438">
                <a:tc>
                  <a:txBody>
                    <a:bodyPr/>
                    <a:lstStyle/>
                    <a:p>
                      <a:pPr marL="28575" marR="28575" algn="ctr">
                        <a:lnSpc>
                          <a:spcPct val="107000"/>
                        </a:lnSpc>
                        <a:spcBef>
                          <a:spcPts val="450"/>
                        </a:spcBef>
                        <a:spcAft>
                          <a:spcPts val="450"/>
                        </a:spcAft>
                      </a:pPr>
                      <a:r>
                        <a:rPr lang="en-GB" sz="1200">
                          <a:effectLst/>
                        </a:rPr>
                        <a:t>Car</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Mass of CO</a:t>
                      </a:r>
                      <a:r>
                        <a:rPr lang="en-GB" sz="1200" baseline="-25000">
                          <a:effectLst/>
                        </a:rPr>
                        <a:t>2</a:t>
                      </a:r>
                      <a:r>
                        <a:rPr lang="en-GB" sz="1200">
                          <a:effectLst/>
                        </a:rPr>
                        <a:t> produced during manufacture in kg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Mass of CO</a:t>
                      </a:r>
                      <a:r>
                        <a:rPr lang="en-GB" sz="1200" baseline="-25000">
                          <a:effectLst/>
                        </a:rPr>
                        <a:t>2</a:t>
                      </a:r>
                      <a:r>
                        <a:rPr lang="en-GB" sz="1200">
                          <a:effectLst/>
                        </a:rPr>
                        <a:t> produced when driving in kg per km</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Total mass of CO</a:t>
                      </a:r>
                      <a:r>
                        <a:rPr lang="en-GB" sz="1200" baseline="-25000">
                          <a:effectLst/>
                        </a:rPr>
                        <a:t>2</a:t>
                      </a:r>
                      <a:r>
                        <a:rPr lang="en-GB" sz="1200">
                          <a:effectLst/>
                        </a:rPr>
                        <a:t> produced from manufacture and 40 000 km driving in kg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Total mass of CO</a:t>
                      </a:r>
                      <a:r>
                        <a:rPr lang="en-GB" sz="1200" baseline="-25000">
                          <a:effectLst/>
                        </a:rPr>
                        <a:t>2</a:t>
                      </a:r>
                      <a:r>
                        <a:rPr lang="en-GB" sz="1200">
                          <a:effectLst/>
                        </a:rPr>
                        <a:t> produced from manufacture and 100 000 km driving in kg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886403345"/>
                  </a:ext>
                </a:extLst>
              </a:tr>
              <a:tr h="242825">
                <a:tc>
                  <a:txBody>
                    <a:bodyPr/>
                    <a:lstStyle/>
                    <a:p>
                      <a:pPr marL="28575" marR="28575" algn="ctr">
                        <a:lnSpc>
                          <a:spcPct val="107000"/>
                        </a:lnSpc>
                        <a:spcBef>
                          <a:spcPts val="450"/>
                        </a:spcBef>
                        <a:spcAft>
                          <a:spcPts val="450"/>
                        </a:spcAft>
                      </a:pPr>
                      <a:r>
                        <a:rPr lang="en-GB" sz="1200">
                          <a:effectLst/>
                        </a:rPr>
                        <a:t>Car A</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14 000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0.123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18 920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26 300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210899692"/>
                  </a:ext>
                </a:extLst>
              </a:tr>
              <a:tr h="242825">
                <a:tc>
                  <a:txBody>
                    <a:bodyPr/>
                    <a:lstStyle/>
                    <a:p>
                      <a:pPr marL="28575" marR="28575" algn="ctr">
                        <a:lnSpc>
                          <a:spcPct val="107000"/>
                        </a:lnSpc>
                        <a:spcBef>
                          <a:spcPts val="450"/>
                        </a:spcBef>
                        <a:spcAft>
                          <a:spcPts val="450"/>
                        </a:spcAft>
                      </a:pPr>
                      <a:r>
                        <a:rPr lang="en-GB" sz="1200">
                          <a:effectLst/>
                        </a:rPr>
                        <a:t>Car B</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20 000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0.085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23 400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28 500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541456646"/>
                  </a:ext>
                </a:extLst>
              </a:tr>
              <a:tr h="242825">
                <a:tc>
                  <a:txBody>
                    <a:bodyPr/>
                    <a:lstStyle/>
                    <a:p>
                      <a:pPr marL="28575" marR="28575" algn="ctr">
                        <a:lnSpc>
                          <a:spcPct val="107000"/>
                        </a:lnSpc>
                        <a:spcBef>
                          <a:spcPts val="450"/>
                        </a:spcBef>
                        <a:spcAft>
                          <a:spcPts val="450"/>
                        </a:spcAft>
                      </a:pPr>
                      <a:r>
                        <a:rPr lang="en-GB" sz="1200">
                          <a:effectLst/>
                        </a:rPr>
                        <a:t>Car C</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23 000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0.044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24 760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dirty="0">
                          <a:effectLst/>
                        </a:rPr>
                        <a:t>27 400</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4126259773"/>
                  </a:ext>
                </a:extLst>
              </a:tr>
            </a:tbl>
          </a:graphicData>
        </a:graphic>
      </p:graphicFrame>
      <p:pic>
        <p:nvPicPr>
          <p:cNvPr id="5" name="Picture 4">
            <a:extLst>
              <a:ext uri="{FF2B5EF4-FFF2-40B4-BE49-F238E27FC236}">
                <a16:creationId xmlns:a16="http://schemas.microsoft.com/office/drawing/2014/main" id="{49084F64-B93F-7DAB-246B-C9BC2973C3F3}"/>
              </a:ext>
            </a:extLst>
          </p:cNvPr>
          <p:cNvPicPr>
            <a:picLocks noChangeAspect="1"/>
          </p:cNvPicPr>
          <p:nvPr/>
        </p:nvPicPr>
        <p:blipFill>
          <a:blip r:embed="rId2"/>
          <a:stretch>
            <a:fillRect/>
          </a:stretch>
        </p:blipFill>
        <p:spPr>
          <a:xfrm>
            <a:off x="967644" y="3065906"/>
            <a:ext cx="4922712" cy="5814419"/>
          </a:xfrm>
          <a:prstGeom prst="rect">
            <a:avLst/>
          </a:prstGeom>
          <a:ln>
            <a:solidFill>
              <a:schemeClr val="tx1"/>
            </a:solidFill>
          </a:ln>
        </p:spPr>
      </p:pic>
    </p:spTree>
    <p:extLst>
      <p:ext uri="{BB962C8B-B14F-4D97-AF65-F5344CB8AC3E}">
        <p14:creationId xmlns:p14="http://schemas.microsoft.com/office/powerpoint/2010/main" val="2780320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Q3. </a:t>
            </a:r>
            <a:r>
              <a:rPr lang="en-GB" sz="1200" dirty="0">
                <a:solidFill>
                  <a:schemeClr val="tx1"/>
                </a:solidFill>
                <a:effectLst/>
                <a:ea typeface="Times New Roman" panose="02020603050405020304" pitchFamily="18" charset="0"/>
                <a:cs typeface="Calibri" panose="020F0502020204030204" pitchFamily="34" charset="0"/>
              </a:rPr>
              <a:t>This question is about the Earth’s atmosphere.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(a)  Carbon dioxide is a greenhouse gas. What is another greenhouse gas? Tick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box.</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gn="r">
              <a:lnSpc>
                <a:spcPct val="150000"/>
              </a:lnSpc>
            </a:pPr>
            <a:r>
              <a:rPr lang="en-GB" sz="1200" b="1" dirty="0">
                <a:solidFill>
                  <a:schemeClr val="tx1"/>
                </a:solidFill>
              </a:rPr>
              <a:t>(1)</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Greenhouse gases cause global climate change.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Give </a:t>
            </a:r>
            <a:r>
              <a:rPr lang="en-GB" sz="1200" b="1" dirty="0">
                <a:solidFill>
                  <a:schemeClr val="tx1"/>
                </a:solidFill>
                <a:effectLst/>
                <a:ea typeface="Times New Roman" panose="02020603050405020304" pitchFamily="18" charset="0"/>
                <a:cs typeface="Calibri" panose="020F0502020204030204" pitchFamily="34" charset="0"/>
              </a:rPr>
              <a:t>two</a:t>
            </a:r>
            <a:r>
              <a:rPr lang="en-GB" sz="1200" dirty="0">
                <a:solidFill>
                  <a:schemeClr val="tx1"/>
                </a:solidFill>
                <a:effectLst/>
                <a:ea typeface="Times New Roman" panose="02020603050405020304" pitchFamily="18" charset="0"/>
                <a:cs typeface="Calibri" panose="020F0502020204030204" pitchFamily="34" charset="0"/>
              </a:rPr>
              <a:t> effects of global climate change.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1. ……………………………………………………………………………………………………………………………………………………………. …………………………………………………………………………………………………………………………………………………………………</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2. ……………………………………………………………………………………………………………………………………………………………. …………………………………………………………………………………………………………………………………………………………………</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(c)  4.1 kg of a plastic, used to make plastic bottles, has a carbon footprint of 6.0 kg of carbon dioxide.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Calculate the carbon footprint of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plastic bottle of mass 23.5 g</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Carbon footprint = ……………………………………………….. kg of carbon dioxide</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pic>
        <p:nvPicPr>
          <p:cNvPr id="3" name="Picture 2">
            <a:extLst>
              <a:ext uri="{FF2B5EF4-FFF2-40B4-BE49-F238E27FC236}">
                <a16:creationId xmlns:a16="http://schemas.microsoft.com/office/drawing/2014/main" id="{CBE93D65-2529-91FD-47A9-6CFA31A6E18C}"/>
              </a:ext>
            </a:extLst>
          </p:cNvPr>
          <p:cNvPicPr>
            <a:picLocks noChangeAspect="1"/>
          </p:cNvPicPr>
          <p:nvPr/>
        </p:nvPicPr>
        <p:blipFill>
          <a:blip r:embed="rId2"/>
          <a:stretch>
            <a:fillRect/>
          </a:stretch>
        </p:blipFill>
        <p:spPr>
          <a:xfrm>
            <a:off x="2421731" y="1409699"/>
            <a:ext cx="1717818" cy="1730543"/>
          </a:xfrm>
          <a:prstGeom prst="rect">
            <a:avLst/>
          </a:prstGeom>
        </p:spPr>
      </p:pic>
      <p:sp>
        <p:nvSpPr>
          <p:cNvPr id="5" name="TextBox 4">
            <a:extLst>
              <a:ext uri="{FF2B5EF4-FFF2-40B4-BE49-F238E27FC236}">
                <a16:creationId xmlns:a16="http://schemas.microsoft.com/office/drawing/2014/main" id="{1EFA6213-F14C-691B-7311-1EF7DA0F7B26}"/>
              </a:ext>
            </a:extLst>
          </p:cNvPr>
          <p:cNvSpPr txBox="1"/>
          <p:nvPr/>
        </p:nvSpPr>
        <p:spPr>
          <a:xfrm>
            <a:off x="4469909" y="2136470"/>
            <a:ext cx="1068805" cy="276999"/>
          </a:xfrm>
          <a:prstGeom prst="rect">
            <a:avLst/>
          </a:prstGeom>
          <a:solidFill>
            <a:schemeClr val="bg1"/>
          </a:solidFill>
          <a:ln>
            <a:solidFill>
              <a:schemeClr val="tx1"/>
            </a:solidFill>
          </a:ln>
        </p:spPr>
        <p:txBody>
          <a:bodyPr wrap="square" rtlCol="0">
            <a:spAutoFit/>
          </a:bodyPr>
          <a:lstStyle/>
          <a:p>
            <a:r>
              <a:rPr lang="en-GB" sz="1200" dirty="0"/>
              <a:t>Methane</a:t>
            </a:r>
          </a:p>
        </p:txBody>
      </p:sp>
      <p:pic>
        <p:nvPicPr>
          <p:cNvPr id="7" name="Picture 6">
            <a:extLst>
              <a:ext uri="{FF2B5EF4-FFF2-40B4-BE49-F238E27FC236}">
                <a16:creationId xmlns:a16="http://schemas.microsoft.com/office/drawing/2014/main" id="{3EE7CD4E-7751-80A3-4AC3-212360DA70CC}"/>
              </a:ext>
            </a:extLst>
          </p:cNvPr>
          <p:cNvPicPr>
            <a:picLocks noChangeAspect="1"/>
          </p:cNvPicPr>
          <p:nvPr/>
        </p:nvPicPr>
        <p:blipFill>
          <a:blip r:embed="rId3"/>
          <a:stretch>
            <a:fillRect/>
          </a:stretch>
        </p:blipFill>
        <p:spPr>
          <a:xfrm>
            <a:off x="1513847" y="4246896"/>
            <a:ext cx="3298783" cy="2028898"/>
          </a:xfrm>
          <a:prstGeom prst="rect">
            <a:avLst/>
          </a:prstGeom>
          <a:ln>
            <a:solidFill>
              <a:schemeClr val="tx1"/>
            </a:solidFill>
          </a:ln>
        </p:spPr>
      </p:pic>
      <p:pic>
        <p:nvPicPr>
          <p:cNvPr id="9" name="Picture 8">
            <a:extLst>
              <a:ext uri="{FF2B5EF4-FFF2-40B4-BE49-F238E27FC236}">
                <a16:creationId xmlns:a16="http://schemas.microsoft.com/office/drawing/2014/main" id="{124DFDBC-D48A-BB38-82FC-F3155D50D900}"/>
              </a:ext>
            </a:extLst>
          </p:cNvPr>
          <p:cNvPicPr>
            <a:picLocks noChangeAspect="1"/>
          </p:cNvPicPr>
          <p:nvPr/>
        </p:nvPicPr>
        <p:blipFill>
          <a:blip r:embed="rId4"/>
          <a:stretch>
            <a:fillRect/>
          </a:stretch>
        </p:blipFill>
        <p:spPr>
          <a:xfrm>
            <a:off x="1537910" y="7053263"/>
            <a:ext cx="3130343" cy="1827098"/>
          </a:xfrm>
          <a:prstGeom prst="rect">
            <a:avLst/>
          </a:prstGeom>
          <a:ln>
            <a:solidFill>
              <a:schemeClr val="tx1"/>
            </a:solidFill>
          </a:ln>
        </p:spPr>
      </p:pic>
    </p:spTree>
    <p:extLst>
      <p:ext uri="{BB962C8B-B14F-4D97-AF65-F5344CB8AC3E}">
        <p14:creationId xmlns:p14="http://schemas.microsoft.com/office/powerpoint/2010/main" val="1926326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(d)  Give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way that carbon dioxide emissions can be reduced when a plastic bottle is manufactured.</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(e)  Explain how the percentages of nitrogen, oxygen and carbon dioxide in the Earth’s atmosphere today have changed from the Earth’s early atmosphere.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(6)</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(Total 12 marks)</a:t>
            </a:r>
          </a:p>
          <a:p>
            <a:pPr>
              <a:lnSpc>
                <a:spcPct val="150000"/>
              </a:lnSpc>
            </a:pPr>
            <a:endParaRPr lang="en-GB" sz="1200" dirty="0">
              <a:solidFill>
                <a:schemeClr val="tx1"/>
              </a:solidFill>
            </a:endParaRPr>
          </a:p>
        </p:txBody>
      </p:sp>
      <p:pic>
        <p:nvPicPr>
          <p:cNvPr id="5" name="Picture 4">
            <a:extLst>
              <a:ext uri="{FF2B5EF4-FFF2-40B4-BE49-F238E27FC236}">
                <a16:creationId xmlns:a16="http://schemas.microsoft.com/office/drawing/2014/main" id="{82572794-2A90-F804-DC98-E7D9F0F27C6D}"/>
              </a:ext>
            </a:extLst>
          </p:cNvPr>
          <p:cNvPicPr>
            <a:picLocks noChangeAspect="1"/>
          </p:cNvPicPr>
          <p:nvPr/>
        </p:nvPicPr>
        <p:blipFill>
          <a:blip r:embed="rId2"/>
          <a:stretch>
            <a:fillRect/>
          </a:stretch>
        </p:blipFill>
        <p:spPr>
          <a:xfrm>
            <a:off x="1295400" y="970798"/>
            <a:ext cx="3950368" cy="1216854"/>
          </a:xfrm>
          <a:prstGeom prst="rect">
            <a:avLst/>
          </a:prstGeom>
          <a:ln>
            <a:solidFill>
              <a:schemeClr val="tx1"/>
            </a:solidFill>
          </a:ln>
        </p:spPr>
      </p:pic>
      <p:pic>
        <p:nvPicPr>
          <p:cNvPr id="7" name="Picture 6">
            <a:extLst>
              <a:ext uri="{FF2B5EF4-FFF2-40B4-BE49-F238E27FC236}">
                <a16:creationId xmlns:a16="http://schemas.microsoft.com/office/drawing/2014/main" id="{D1F34882-71A6-3AB2-16CC-8A5E278BF6BC}"/>
              </a:ext>
            </a:extLst>
          </p:cNvPr>
          <p:cNvPicPr>
            <a:picLocks noChangeAspect="1"/>
          </p:cNvPicPr>
          <p:nvPr/>
        </p:nvPicPr>
        <p:blipFill>
          <a:blip r:embed="rId3"/>
          <a:stretch>
            <a:fillRect/>
          </a:stretch>
        </p:blipFill>
        <p:spPr>
          <a:xfrm>
            <a:off x="676926" y="2635415"/>
            <a:ext cx="5504148" cy="5425741"/>
          </a:xfrm>
          <a:prstGeom prst="rect">
            <a:avLst/>
          </a:prstGeom>
          <a:ln>
            <a:solidFill>
              <a:schemeClr val="tx1"/>
            </a:solidFill>
          </a:ln>
        </p:spPr>
      </p:pic>
    </p:spTree>
    <p:extLst>
      <p:ext uri="{BB962C8B-B14F-4D97-AF65-F5344CB8AC3E}">
        <p14:creationId xmlns:p14="http://schemas.microsoft.com/office/powerpoint/2010/main" val="2729597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5.9.3.1 Atmospheric pollutants from fuels and 5.9.3.2 Properties and effects of atmospheric pollutants</a:t>
            </a:r>
          </a:p>
        </p:txBody>
      </p:sp>
      <p:sp>
        <p:nvSpPr>
          <p:cNvPr id="2" name="TextBox 1">
            <a:extLst>
              <a:ext uri="{FF2B5EF4-FFF2-40B4-BE49-F238E27FC236}">
                <a16:creationId xmlns:a16="http://schemas.microsoft.com/office/drawing/2014/main" id="{1CF0C07A-C804-AC3E-AC14-A1D09B96DD16}"/>
              </a:ext>
            </a:extLst>
          </p:cNvPr>
          <p:cNvSpPr txBox="1"/>
          <p:nvPr/>
        </p:nvSpPr>
        <p:spPr>
          <a:xfrm>
            <a:off x="273050" y="1116231"/>
            <a:ext cx="6311900" cy="7727372"/>
          </a:xfrm>
          <a:prstGeom prst="rect">
            <a:avLst/>
          </a:prstGeom>
          <a:noFill/>
          <a:ln w="12700">
            <a:solidFill>
              <a:schemeClr val="tx1"/>
            </a:solidFill>
            <a:prstDash val="dash"/>
          </a:ln>
        </p:spPr>
        <p:txBody>
          <a:bodyPr wrap="square" rtlCol="0">
            <a:spAutoFit/>
          </a:bodyPr>
          <a:lstStyle/>
          <a:p>
            <a:r>
              <a:rPr lang="en-GB" sz="1200" b="1" dirty="0"/>
              <a:t>AQA Content</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r>
              <a:rPr lang="en-GB" sz="1200" b="1" dirty="0"/>
              <a:t>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pic>
        <p:nvPicPr>
          <p:cNvPr id="6" name="Picture 5">
            <a:extLst>
              <a:ext uri="{FF2B5EF4-FFF2-40B4-BE49-F238E27FC236}">
                <a16:creationId xmlns:a16="http://schemas.microsoft.com/office/drawing/2014/main" id="{403B6B19-95D2-0F69-EE01-9E80861C5A39}"/>
              </a:ext>
            </a:extLst>
          </p:cNvPr>
          <p:cNvPicPr>
            <a:picLocks noChangeAspect="1"/>
          </p:cNvPicPr>
          <p:nvPr/>
        </p:nvPicPr>
        <p:blipFill>
          <a:blip r:embed="rId2"/>
          <a:stretch>
            <a:fillRect/>
          </a:stretch>
        </p:blipFill>
        <p:spPr>
          <a:xfrm>
            <a:off x="299944" y="1324255"/>
            <a:ext cx="6285006" cy="4152143"/>
          </a:xfrm>
          <a:prstGeom prst="rect">
            <a:avLst/>
          </a:prstGeom>
        </p:spPr>
      </p:pic>
      <p:pic>
        <p:nvPicPr>
          <p:cNvPr id="9" name="Picture 8">
            <a:extLst>
              <a:ext uri="{FF2B5EF4-FFF2-40B4-BE49-F238E27FC236}">
                <a16:creationId xmlns:a16="http://schemas.microsoft.com/office/drawing/2014/main" id="{600DFECC-13E5-E4E9-BDEF-A964CCDE9A25}"/>
              </a:ext>
            </a:extLst>
          </p:cNvPr>
          <p:cNvPicPr>
            <a:picLocks noChangeAspect="1"/>
          </p:cNvPicPr>
          <p:nvPr/>
        </p:nvPicPr>
        <p:blipFill>
          <a:blip r:embed="rId3"/>
          <a:stretch>
            <a:fillRect/>
          </a:stretch>
        </p:blipFill>
        <p:spPr>
          <a:xfrm>
            <a:off x="299944" y="5476397"/>
            <a:ext cx="6277383" cy="2551371"/>
          </a:xfrm>
          <a:prstGeom prst="rect">
            <a:avLst/>
          </a:prstGeom>
        </p:spPr>
      </p:pic>
    </p:spTree>
    <p:extLst>
      <p:ext uri="{BB962C8B-B14F-4D97-AF65-F5344CB8AC3E}">
        <p14:creationId xmlns:p14="http://schemas.microsoft.com/office/powerpoint/2010/main" val="736268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solidFill>
                  <a:schemeClr val="tx1"/>
                </a:solidFill>
              </a:rPr>
              <a:t>Atmospheric pollution</a:t>
            </a:r>
          </a:p>
          <a:p>
            <a:pPr algn="ctr"/>
            <a:endParaRPr lang="en-GB" b="1" u="sng" dirty="0"/>
          </a:p>
        </p:txBody>
      </p:sp>
      <p:sp>
        <p:nvSpPr>
          <p:cNvPr id="3" name="TextBox 2">
            <a:extLst>
              <a:ext uri="{FF2B5EF4-FFF2-40B4-BE49-F238E27FC236}">
                <a16:creationId xmlns:a16="http://schemas.microsoft.com/office/drawing/2014/main" id="{5C38CE32-8D28-AC77-725F-B18AA8ECCBEA}"/>
              </a:ext>
            </a:extLst>
          </p:cNvPr>
          <p:cNvSpPr txBox="1"/>
          <p:nvPr/>
        </p:nvSpPr>
        <p:spPr>
          <a:xfrm>
            <a:off x="273050" y="1116231"/>
            <a:ext cx="6311900" cy="4064831"/>
          </a:xfrm>
          <a:prstGeom prst="rect">
            <a:avLst/>
          </a:prstGeom>
          <a:noFill/>
          <a:ln w="28575">
            <a:solidFill>
              <a:schemeClr val="tx1"/>
            </a:solidFill>
          </a:ln>
        </p:spPr>
        <p:txBody>
          <a:bodyPr wrap="square" rtlCol="0">
            <a:spAutoFit/>
          </a:bodyPr>
          <a:lstStyle/>
          <a:p>
            <a:r>
              <a:rPr lang="en-GB" sz="1400" b="1" u="sng" dirty="0"/>
              <a:t>I wasn’t there but I still care!</a:t>
            </a:r>
            <a:r>
              <a:rPr lang="en-GB" sz="1400" dirty="0"/>
              <a:t> </a:t>
            </a:r>
          </a:p>
          <a:p>
            <a:r>
              <a:rPr lang="en-GB" sz="1200" dirty="0"/>
              <a:t>Last lesson we looked at carbon footprints, and how they can be reduced.</a:t>
            </a:r>
          </a:p>
          <a:p>
            <a:pPr>
              <a:lnSpc>
                <a:spcPct val="150000"/>
              </a:lnSpc>
            </a:pPr>
            <a:r>
              <a:rPr lang="en-GB" sz="1200" dirty="0"/>
              <a:t>Using the AQA Chemistry textbook, pages 200-201:</a:t>
            </a:r>
          </a:p>
          <a:p>
            <a:pPr marL="228600" indent="-228600">
              <a:lnSpc>
                <a:spcPct val="150000"/>
              </a:lnSpc>
              <a:buFont typeface="+mj-lt"/>
              <a:buAutoNum type="arabicPeriod"/>
            </a:pPr>
            <a:r>
              <a:rPr lang="en-GB" sz="1200" dirty="0"/>
              <a:t>What is a carbon footprint? ……………………………………………………………………………..……..………………… ……………………………………………………………………………………………………………………………………………………</a:t>
            </a:r>
          </a:p>
          <a:p>
            <a:pPr marL="228600" indent="-228600">
              <a:lnSpc>
                <a:spcPct val="150000"/>
              </a:lnSpc>
              <a:buFont typeface="+mj-lt"/>
              <a:buAutoNum type="arabicPeriod"/>
            </a:pPr>
            <a:r>
              <a:rPr lang="en-GB" sz="1200" dirty="0"/>
              <a:t>How do fossil fuels increase carbon footprints? ………………………………………………………………………… ……………………………………………………………………………………………………………………………………………………</a:t>
            </a:r>
          </a:p>
          <a:p>
            <a:pPr marL="228600" indent="-228600">
              <a:lnSpc>
                <a:spcPct val="150000"/>
              </a:lnSpc>
              <a:buFont typeface="+mj-lt"/>
              <a:buAutoNum type="arabicPeriod"/>
            </a:pPr>
            <a:r>
              <a:rPr lang="en-GB" sz="1200" dirty="0"/>
              <a:t>How does farming cattle increase a carbon footprint? ………………………………………………………………. …………………………………………………………………………………………………………………………………………………...</a:t>
            </a:r>
          </a:p>
          <a:p>
            <a:pPr marL="228600" indent="-228600">
              <a:lnSpc>
                <a:spcPct val="150000"/>
              </a:lnSpc>
              <a:buFont typeface="+mj-lt"/>
              <a:buAutoNum type="arabicPeriod"/>
            </a:pPr>
            <a:r>
              <a:rPr lang="en-GB" sz="1200" dirty="0"/>
              <a:t>Describe how carbon footprints can be reduced. ………………………………………………………………………. …………………………………………………………………………………………………………………………………………………………………………………………………………………………………………………………………………………………………………</a:t>
            </a:r>
          </a:p>
          <a:p>
            <a:pPr marL="228600" indent="-228600">
              <a:lnSpc>
                <a:spcPct val="150000"/>
              </a:lnSpc>
              <a:buFont typeface="+mj-lt"/>
              <a:buAutoNum type="arabicPeriod"/>
            </a:pPr>
            <a:r>
              <a:rPr lang="en-GB" sz="1200" dirty="0"/>
              <a:t>Why is it important that carbon footprints are reduced. ……………………………………………………………. …………………………………………………………………………………………………………………………………………………………………………………………………………………………………………………………………………………………………………</a:t>
            </a:r>
          </a:p>
        </p:txBody>
      </p:sp>
      <p:sp>
        <p:nvSpPr>
          <p:cNvPr id="7" name="TextBox 6">
            <a:extLst>
              <a:ext uri="{FF2B5EF4-FFF2-40B4-BE49-F238E27FC236}">
                <a16:creationId xmlns:a16="http://schemas.microsoft.com/office/drawing/2014/main" id="{74627CF6-0B32-2349-E6BF-008ECFB6AE41}"/>
              </a:ext>
            </a:extLst>
          </p:cNvPr>
          <p:cNvSpPr txBox="1"/>
          <p:nvPr/>
        </p:nvSpPr>
        <p:spPr>
          <a:xfrm>
            <a:off x="2360195" y="1859745"/>
            <a:ext cx="4004510" cy="461665"/>
          </a:xfrm>
          <a:prstGeom prst="rect">
            <a:avLst/>
          </a:prstGeom>
          <a:solidFill>
            <a:schemeClr val="bg1"/>
          </a:solidFill>
          <a:ln>
            <a:solidFill>
              <a:schemeClr val="tx1"/>
            </a:solidFill>
          </a:ln>
        </p:spPr>
        <p:txBody>
          <a:bodyPr wrap="square" rtlCol="0">
            <a:spAutoFit/>
          </a:bodyPr>
          <a:lstStyle/>
          <a:p>
            <a:r>
              <a:rPr lang="en-GB" sz="1200" dirty="0"/>
              <a:t>The total amount of CO</a:t>
            </a:r>
            <a:r>
              <a:rPr lang="en-GB" sz="1200" baseline="-25000" dirty="0"/>
              <a:t>2</a:t>
            </a:r>
            <a:r>
              <a:rPr lang="en-GB" sz="1200" dirty="0"/>
              <a:t> and other greenhouse gases emitted over the full life cycle of the product, service, or event.</a:t>
            </a:r>
          </a:p>
        </p:txBody>
      </p:sp>
      <p:sp>
        <p:nvSpPr>
          <p:cNvPr id="8" name="TextBox 7">
            <a:extLst>
              <a:ext uri="{FF2B5EF4-FFF2-40B4-BE49-F238E27FC236}">
                <a16:creationId xmlns:a16="http://schemas.microsoft.com/office/drawing/2014/main" id="{B3C9E4DB-EFE6-5248-5E01-0B295CE17232}"/>
              </a:ext>
            </a:extLst>
          </p:cNvPr>
          <p:cNvSpPr txBox="1"/>
          <p:nvPr/>
        </p:nvSpPr>
        <p:spPr>
          <a:xfrm>
            <a:off x="631835" y="2669774"/>
            <a:ext cx="5732870" cy="276999"/>
          </a:xfrm>
          <a:prstGeom prst="rect">
            <a:avLst/>
          </a:prstGeom>
          <a:solidFill>
            <a:schemeClr val="bg1"/>
          </a:solidFill>
          <a:ln>
            <a:solidFill>
              <a:schemeClr val="tx1"/>
            </a:solidFill>
          </a:ln>
        </p:spPr>
        <p:txBody>
          <a:bodyPr wrap="square" rtlCol="0">
            <a:spAutoFit/>
          </a:bodyPr>
          <a:lstStyle/>
          <a:p>
            <a:r>
              <a:rPr lang="en-GB" sz="1200" dirty="0"/>
              <a:t>Burning fossil fuels releases carbon dioxide, a greenhouse gas.</a:t>
            </a:r>
          </a:p>
        </p:txBody>
      </p:sp>
      <p:sp>
        <p:nvSpPr>
          <p:cNvPr id="10" name="TextBox 9">
            <a:extLst>
              <a:ext uri="{FF2B5EF4-FFF2-40B4-BE49-F238E27FC236}">
                <a16:creationId xmlns:a16="http://schemas.microsoft.com/office/drawing/2014/main" id="{B2E5674B-A54E-169D-9107-9F9086F8F339}"/>
              </a:ext>
            </a:extLst>
          </p:cNvPr>
          <p:cNvSpPr txBox="1"/>
          <p:nvPr/>
        </p:nvSpPr>
        <p:spPr>
          <a:xfrm>
            <a:off x="631835" y="3232061"/>
            <a:ext cx="5732870" cy="276999"/>
          </a:xfrm>
          <a:prstGeom prst="rect">
            <a:avLst/>
          </a:prstGeom>
          <a:solidFill>
            <a:schemeClr val="bg1"/>
          </a:solidFill>
          <a:ln>
            <a:solidFill>
              <a:schemeClr val="tx1"/>
            </a:solidFill>
          </a:ln>
        </p:spPr>
        <p:txBody>
          <a:bodyPr wrap="square" rtlCol="0">
            <a:spAutoFit/>
          </a:bodyPr>
          <a:lstStyle/>
          <a:p>
            <a:r>
              <a:rPr lang="en-GB" sz="1200" dirty="0"/>
              <a:t>Methane is produced by cattle, and methane is a greenhouse gas.</a:t>
            </a:r>
          </a:p>
        </p:txBody>
      </p:sp>
      <p:sp>
        <p:nvSpPr>
          <p:cNvPr id="11" name="TextBox 10">
            <a:extLst>
              <a:ext uri="{FF2B5EF4-FFF2-40B4-BE49-F238E27FC236}">
                <a16:creationId xmlns:a16="http://schemas.microsoft.com/office/drawing/2014/main" id="{5E9F555E-6990-FB8F-A17D-A2AB5E8C0B38}"/>
              </a:ext>
            </a:extLst>
          </p:cNvPr>
          <p:cNvSpPr txBox="1"/>
          <p:nvPr/>
        </p:nvSpPr>
        <p:spPr>
          <a:xfrm>
            <a:off x="631835" y="3789197"/>
            <a:ext cx="5732870" cy="276999"/>
          </a:xfrm>
          <a:prstGeom prst="rect">
            <a:avLst/>
          </a:prstGeom>
          <a:solidFill>
            <a:schemeClr val="bg1"/>
          </a:solidFill>
          <a:ln>
            <a:solidFill>
              <a:schemeClr val="tx1"/>
            </a:solidFill>
          </a:ln>
        </p:spPr>
        <p:txBody>
          <a:bodyPr wrap="square" rtlCol="0">
            <a:spAutoFit/>
          </a:bodyPr>
          <a:lstStyle/>
          <a:p>
            <a:r>
              <a:rPr lang="en-GB" sz="1200" dirty="0"/>
              <a:t>Reduce the use of fossil fuels, reduce the demand for beef.</a:t>
            </a:r>
          </a:p>
        </p:txBody>
      </p:sp>
      <p:sp>
        <p:nvSpPr>
          <p:cNvPr id="12" name="TextBox 11">
            <a:extLst>
              <a:ext uri="{FF2B5EF4-FFF2-40B4-BE49-F238E27FC236}">
                <a16:creationId xmlns:a16="http://schemas.microsoft.com/office/drawing/2014/main" id="{255FEB59-EDFF-F107-E386-D31687075F3E}"/>
              </a:ext>
            </a:extLst>
          </p:cNvPr>
          <p:cNvSpPr txBox="1"/>
          <p:nvPr/>
        </p:nvSpPr>
        <p:spPr>
          <a:xfrm>
            <a:off x="631835" y="4572000"/>
            <a:ext cx="5732870" cy="461665"/>
          </a:xfrm>
          <a:prstGeom prst="rect">
            <a:avLst/>
          </a:prstGeom>
          <a:solidFill>
            <a:schemeClr val="bg1"/>
          </a:solidFill>
          <a:ln>
            <a:solidFill>
              <a:schemeClr val="tx1"/>
            </a:solidFill>
          </a:ln>
        </p:spPr>
        <p:txBody>
          <a:bodyPr wrap="square" rtlCol="0">
            <a:spAutoFit/>
          </a:bodyPr>
          <a:lstStyle/>
          <a:p>
            <a:r>
              <a:rPr lang="en-GB" sz="1200" dirty="0"/>
              <a:t>Greenhouse gases are causing global warming and climate change, leading to potential issues with rising sea levels, threats to ecosystems, and affecting food production.</a:t>
            </a:r>
          </a:p>
        </p:txBody>
      </p:sp>
    </p:spTree>
    <p:extLst>
      <p:ext uri="{BB962C8B-B14F-4D97-AF65-F5344CB8AC3E}">
        <p14:creationId xmlns:p14="http://schemas.microsoft.com/office/powerpoint/2010/main" val="10312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285804719"/>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Different types of pollutants</a:t>
                      </a:r>
                    </a:p>
                    <a:p>
                      <a:pPr fontAlgn="base">
                        <a:lnSpc>
                          <a:spcPct val="150000"/>
                        </a:lnSpc>
                      </a:pPr>
                      <a:r>
                        <a:rPr lang="en-GB" sz="1200" b="0" i="0" kern="1200" dirty="0">
                          <a:solidFill>
                            <a:schemeClr val="tx1"/>
                          </a:solidFill>
                          <a:effectLst/>
                          <a:latin typeface="+mn-lt"/>
                          <a:ea typeface="+mn-ea"/>
                          <a:cs typeface="+mn-cs"/>
                        </a:rPr>
                        <a:t>When </a:t>
                      </a:r>
                      <a:r>
                        <a:rPr lang="en-GB" sz="1200" b="0" i="1" kern="1200" dirty="0">
                          <a:solidFill>
                            <a:schemeClr val="tx1"/>
                          </a:solidFill>
                          <a:effectLst/>
                          <a:latin typeface="+mn-lt"/>
                          <a:ea typeface="+mn-ea"/>
                          <a:cs typeface="+mn-cs"/>
                        </a:rPr>
                        <a:t>fuels</a:t>
                      </a:r>
                      <a:r>
                        <a:rPr lang="en-GB" sz="1200" b="0" i="0" kern="1200" dirty="0">
                          <a:solidFill>
                            <a:schemeClr val="tx1"/>
                          </a:solidFill>
                          <a:effectLst/>
                          <a:latin typeface="+mn-lt"/>
                          <a:ea typeface="+mn-ea"/>
                          <a:cs typeface="+mn-cs"/>
                        </a:rPr>
                        <a:t> are burned, a number of atmospheric </a:t>
                      </a:r>
                      <a:r>
                        <a:rPr lang="en-GB" sz="1200" b="0" i="1" kern="1200" dirty="0">
                          <a:solidFill>
                            <a:schemeClr val="tx1"/>
                          </a:solidFill>
                          <a:effectLst/>
                          <a:latin typeface="+mn-lt"/>
                          <a:ea typeface="+mn-ea"/>
                          <a:cs typeface="+mn-cs"/>
                        </a:rPr>
                        <a:t>pollutants</a:t>
                      </a:r>
                      <a:r>
                        <a:rPr lang="en-GB" sz="1200" b="0" i="0" kern="1200" dirty="0">
                          <a:solidFill>
                            <a:schemeClr val="tx1"/>
                          </a:solidFill>
                          <a:effectLst/>
                          <a:latin typeface="+mn-lt"/>
                          <a:ea typeface="+mn-ea"/>
                          <a:cs typeface="+mn-cs"/>
                        </a:rPr>
                        <a:t> are produced.</a:t>
                      </a:r>
                    </a:p>
                    <a:p>
                      <a:pPr fontAlgn="base">
                        <a:lnSpc>
                          <a:spcPct val="150000"/>
                        </a:lnSpc>
                      </a:pPr>
                      <a:r>
                        <a:rPr lang="en-GB" sz="1200" b="0" i="0" kern="1200" dirty="0">
                          <a:solidFill>
                            <a:schemeClr val="tx1"/>
                          </a:solidFill>
                          <a:effectLst/>
                          <a:latin typeface="+mn-lt"/>
                          <a:ea typeface="+mn-ea"/>
                          <a:cs typeface="+mn-cs"/>
                        </a:rPr>
                        <a:t>Here are some of the pollutants from burning fuels, and where they come from:</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fontAlgn="base">
                        <a:lnSpc>
                          <a:spcPct val="150000"/>
                        </a:lnSpc>
                      </a:pPr>
                      <a:r>
                        <a:rPr lang="en-GB" sz="1200" b="1" i="0" u="sng" kern="1200" dirty="0">
                          <a:solidFill>
                            <a:schemeClr val="tx1"/>
                          </a:solidFill>
                          <a:effectLst/>
                          <a:latin typeface="+mn-lt"/>
                          <a:ea typeface="+mn-ea"/>
                          <a:cs typeface="+mn-cs"/>
                        </a:rPr>
                        <a:t>NO</a:t>
                      </a:r>
                      <a:r>
                        <a:rPr lang="en-GB" sz="1200" b="1" i="0" u="sng" kern="1200" baseline="-25000" dirty="0">
                          <a:solidFill>
                            <a:schemeClr val="tx1"/>
                          </a:solidFill>
                          <a:effectLst/>
                          <a:latin typeface="+mn-lt"/>
                          <a:ea typeface="+mn-ea"/>
                          <a:cs typeface="+mn-cs"/>
                        </a:rPr>
                        <a:t>x</a:t>
                      </a:r>
                      <a:r>
                        <a:rPr lang="en-GB" sz="1200" b="1" i="0" u="sng" kern="1200" dirty="0">
                          <a:solidFill>
                            <a:schemeClr val="tx1"/>
                          </a:solidFill>
                          <a:effectLst/>
                          <a:latin typeface="+mn-lt"/>
                          <a:ea typeface="+mn-ea"/>
                          <a:cs typeface="+mn-cs"/>
                        </a:rPr>
                        <a:t> gases as pollutants</a:t>
                      </a:r>
                    </a:p>
                    <a:p>
                      <a:pPr fontAlgn="base">
                        <a:lnSpc>
                          <a:spcPct val="150000"/>
                        </a:lnSpc>
                      </a:pPr>
                      <a:r>
                        <a:rPr lang="en-GB" sz="1200" b="0" i="0" kern="1200" dirty="0">
                          <a:solidFill>
                            <a:schemeClr val="tx1"/>
                          </a:solidFill>
                          <a:effectLst/>
                          <a:latin typeface="+mn-lt"/>
                          <a:ea typeface="+mn-ea"/>
                          <a:cs typeface="+mn-cs"/>
                        </a:rPr>
                        <a:t>Nitrogen is not present in fuels, but the high temperatures and pressures inside a car engine can cause the nitrogen and oxygen in the air to react together to make oxides of nitrogen.</a:t>
                      </a:r>
                    </a:p>
                    <a:p>
                      <a:pPr fontAlgn="base">
                        <a:lnSpc>
                          <a:spcPct val="150000"/>
                        </a:lnSpc>
                      </a:pPr>
                      <a:r>
                        <a:rPr lang="en-GB" sz="1200" b="0" i="0" kern="1200" dirty="0">
                          <a:solidFill>
                            <a:schemeClr val="tx1"/>
                          </a:solidFill>
                          <a:effectLst/>
                          <a:latin typeface="+mn-lt"/>
                          <a:ea typeface="+mn-ea"/>
                          <a:cs typeface="+mn-cs"/>
                        </a:rPr>
                        <a:t>There are several </a:t>
                      </a:r>
                      <a:r>
                        <a:rPr lang="en-GB" sz="1200" b="0" i="1" kern="1200" dirty="0">
                          <a:solidFill>
                            <a:schemeClr val="tx1"/>
                          </a:solidFill>
                          <a:effectLst/>
                          <a:latin typeface="+mn-lt"/>
                          <a:ea typeface="+mn-ea"/>
                          <a:cs typeface="+mn-cs"/>
                        </a:rPr>
                        <a:t>compounds</a:t>
                      </a:r>
                      <a:r>
                        <a:rPr lang="en-GB" sz="1200" b="0" i="0" kern="1200" dirty="0">
                          <a:solidFill>
                            <a:schemeClr val="tx1"/>
                          </a:solidFill>
                          <a:effectLst/>
                          <a:latin typeface="+mn-lt"/>
                          <a:ea typeface="+mn-ea"/>
                          <a:cs typeface="+mn-cs"/>
                        </a:rPr>
                        <a:t> formed when nitrogen bonds with oxygen, but the two which are made inside engines are NO and NO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These two pollutants are grouped together with the general formula NO</a:t>
                      </a:r>
                      <a:r>
                        <a:rPr lang="en-GB" sz="1200" b="0" i="0" kern="1200" baseline="-25000" dirty="0">
                          <a:solidFill>
                            <a:schemeClr val="tx1"/>
                          </a:solidFill>
                          <a:effectLst/>
                          <a:latin typeface="+mn-lt"/>
                          <a:ea typeface="+mn-ea"/>
                          <a:cs typeface="+mn-cs"/>
                        </a:rPr>
                        <a:t>x</a:t>
                      </a:r>
                      <a:r>
                        <a:rPr lang="en-GB" sz="1200" b="0" i="0" kern="1200" dirty="0">
                          <a:solidFill>
                            <a:schemeClr val="tx1"/>
                          </a:solidFill>
                          <a:effectLst/>
                          <a:latin typeface="+mn-lt"/>
                          <a:ea typeface="+mn-ea"/>
                          <a:cs typeface="+mn-cs"/>
                        </a:rPr>
                        <a:t>.</a:t>
                      </a:r>
                    </a:p>
                    <a:p>
                      <a:pPr fontAlgn="base">
                        <a:lnSpc>
                          <a:spcPct val="150000"/>
                        </a:lnSpc>
                      </a:pPr>
                      <a:r>
                        <a:rPr lang="en-GB" sz="1200" b="0" i="0" kern="1200" dirty="0">
                          <a:solidFill>
                            <a:schemeClr val="tx1"/>
                          </a:solidFill>
                          <a:effectLst/>
                          <a:latin typeface="+mn-lt"/>
                          <a:ea typeface="+mn-ea"/>
                          <a:cs typeface="+mn-cs"/>
                        </a:rPr>
                        <a:t>NO</a:t>
                      </a:r>
                      <a:r>
                        <a:rPr lang="en-GB" sz="1200" b="0" i="0" kern="1200" baseline="-25000" dirty="0">
                          <a:solidFill>
                            <a:schemeClr val="tx1"/>
                          </a:solidFill>
                          <a:effectLst/>
                          <a:latin typeface="+mn-lt"/>
                          <a:ea typeface="+mn-ea"/>
                          <a:cs typeface="+mn-cs"/>
                        </a:rPr>
                        <a:t>x</a:t>
                      </a:r>
                      <a:r>
                        <a:rPr lang="en-GB" sz="1200" b="0" i="0" kern="1200" dirty="0">
                          <a:solidFill>
                            <a:schemeClr val="tx1"/>
                          </a:solidFill>
                          <a:effectLst/>
                          <a:latin typeface="+mn-lt"/>
                          <a:ea typeface="+mn-ea"/>
                          <a:cs typeface="+mn-cs"/>
                        </a:rPr>
                        <a:t> gases can cause acid rain, and they also react in the atmosphere with other pollutants to make </a:t>
                      </a:r>
                      <a:r>
                        <a:rPr lang="en-GB" sz="1200" b="0" i="1" kern="1200" dirty="0">
                          <a:solidFill>
                            <a:schemeClr val="tx1"/>
                          </a:solidFill>
                          <a:effectLst/>
                          <a:latin typeface="+mn-lt"/>
                          <a:ea typeface="+mn-ea"/>
                          <a:cs typeface="+mn-cs"/>
                        </a:rPr>
                        <a:t>photochemical smog</a:t>
                      </a:r>
                      <a:r>
                        <a:rPr lang="en-GB" sz="1200" b="0" i="0" kern="1200" dirty="0">
                          <a:solidFill>
                            <a:schemeClr val="tx1"/>
                          </a:solidFill>
                          <a:effectLst/>
                          <a:latin typeface="+mn-lt"/>
                          <a:ea typeface="+mn-ea"/>
                          <a:cs typeface="+mn-cs"/>
                        </a:rPr>
                        <a:t>. Smog can have major health effects, causing asthma attacks and even death.</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2">
            <a:extLst>
              <a:ext uri="{FF2B5EF4-FFF2-40B4-BE49-F238E27FC236}">
                <a16:creationId xmlns:a16="http://schemas.microsoft.com/office/drawing/2014/main" id="{465EA82E-0A62-FD15-3508-3E94596945BC}"/>
              </a:ext>
            </a:extLst>
          </p:cNvPr>
          <p:cNvGraphicFramePr>
            <a:graphicFrameLocks noGrp="1"/>
          </p:cNvGraphicFramePr>
          <p:nvPr>
            <p:extLst>
              <p:ext uri="{D42A27DB-BD31-4B8C-83A1-F6EECF244321}">
                <p14:modId xmlns:p14="http://schemas.microsoft.com/office/powerpoint/2010/main" val="3391039087"/>
              </p:ext>
            </p:extLst>
          </p:nvPr>
        </p:nvGraphicFramePr>
        <p:xfrm>
          <a:off x="907884" y="1369672"/>
          <a:ext cx="5434860" cy="3202325"/>
        </p:xfrm>
        <a:graphic>
          <a:graphicData uri="http://schemas.openxmlformats.org/drawingml/2006/table">
            <a:tbl>
              <a:tblPr/>
              <a:tblGrid>
                <a:gridCol w="2717430">
                  <a:extLst>
                    <a:ext uri="{9D8B030D-6E8A-4147-A177-3AD203B41FA5}">
                      <a16:colId xmlns:a16="http://schemas.microsoft.com/office/drawing/2014/main" val="2961961405"/>
                    </a:ext>
                  </a:extLst>
                </a:gridCol>
                <a:gridCol w="2717430">
                  <a:extLst>
                    <a:ext uri="{9D8B030D-6E8A-4147-A177-3AD203B41FA5}">
                      <a16:colId xmlns:a16="http://schemas.microsoft.com/office/drawing/2014/main" val="1685009821"/>
                    </a:ext>
                  </a:extLst>
                </a:gridCol>
              </a:tblGrid>
              <a:tr h="287105">
                <a:tc>
                  <a:txBody>
                    <a:bodyPr/>
                    <a:lstStyle/>
                    <a:p>
                      <a:pPr fontAlgn="base"/>
                      <a:r>
                        <a:rPr lang="en-GB" sz="1200">
                          <a:effectLst/>
                          <a:latin typeface="+mn-lt"/>
                        </a:rPr>
                        <a:t>Pollutant</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a:effectLst/>
                          <a:latin typeface="+mn-lt"/>
                        </a:rPr>
                        <a:t>Source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3503779372"/>
                  </a:ext>
                </a:extLst>
              </a:tr>
              <a:tr h="485870">
                <a:tc>
                  <a:txBody>
                    <a:bodyPr/>
                    <a:lstStyle/>
                    <a:p>
                      <a:pPr fontAlgn="base"/>
                      <a:r>
                        <a:rPr lang="en-GB" sz="1200">
                          <a:effectLst/>
                          <a:latin typeface="+mn-lt"/>
                        </a:rPr>
                        <a:t>Carbon dioxide, CO</a:t>
                      </a:r>
                      <a:r>
                        <a:rPr lang="en-GB" sz="1200" baseline="-25000">
                          <a:effectLst/>
                          <a:latin typeface="+mn-lt"/>
                        </a:rPr>
                        <a:t>2</a:t>
                      </a:r>
                      <a:endParaRPr lang="en-GB" sz="1200">
                        <a:effectLst/>
                        <a:latin typeface="+mn-lt"/>
                      </a:endParaRP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a:effectLst/>
                          <a:latin typeface="+mn-lt"/>
                        </a:rPr>
                        <a:t>Complete combustion of any fuel containing carbon atoms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468021911"/>
                  </a:ext>
                </a:extLst>
              </a:tr>
              <a:tr h="485870">
                <a:tc>
                  <a:txBody>
                    <a:bodyPr/>
                    <a:lstStyle/>
                    <a:p>
                      <a:pPr fontAlgn="base"/>
                      <a:r>
                        <a:rPr lang="en-GB" sz="1200">
                          <a:effectLst/>
                          <a:latin typeface="+mn-lt"/>
                        </a:rPr>
                        <a:t>Carbon monoxide, CO</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a:effectLst/>
                          <a:latin typeface="+mn-lt"/>
                        </a:rPr>
                        <a:t>Incomplete combustion of any fuel containing carbon atoms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3303317256"/>
                  </a:ext>
                </a:extLst>
              </a:tr>
              <a:tr h="485870">
                <a:tc>
                  <a:txBody>
                    <a:bodyPr/>
                    <a:lstStyle/>
                    <a:p>
                      <a:pPr fontAlgn="base"/>
                      <a:r>
                        <a:rPr lang="en-GB" sz="1200">
                          <a:effectLst/>
                          <a:latin typeface="+mn-lt"/>
                        </a:rPr>
                        <a:t>Particulate carbon, C (soot)</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a:effectLst/>
                          <a:latin typeface="+mn-lt"/>
                        </a:rPr>
                        <a:t>Incomplete combustion of any fuel containing carbon atoms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1152603219"/>
                  </a:ext>
                </a:extLst>
              </a:tr>
              <a:tr h="485870">
                <a:tc>
                  <a:txBody>
                    <a:bodyPr/>
                    <a:lstStyle/>
                    <a:p>
                      <a:pPr fontAlgn="base"/>
                      <a:r>
                        <a:rPr lang="en-GB" sz="1200">
                          <a:effectLst/>
                          <a:latin typeface="+mn-lt"/>
                        </a:rPr>
                        <a:t>Unburned hydrocarbons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a:effectLst/>
                          <a:latin typeface="+mn-lt"/>
                        </a:rPr>
                        <a:t>Hydrocarbon fuel molecules which have not been oxidised at all</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1119011734"/>
                  </a:ext>
                </a:extLst>
              </a:tr>
              <a:tr h="485870">
                <a:tc>
                  <a:txBody>
                    <a:bodyPr/>
                    <a:lstStyle/>
                    <a:p>
                      <a:pPr fontAlgn="base"/>
                      <a:r>
                        <a:rPr lang="en-GB" sz="1200" dirty="0">
                          <a:effectLst/>
                          <a:latin typeface="+mn-lt"/>
                        </a:rPr>
                        <a:t>Sulfur dioxide, SO</a:t>
                      </a:r>
                      <a:r>
                        <a:rPr lang="en-GB" sz="1200" baseline="-25000" dirty="0">
                          <a:effectLst/>
                          <a:latin typeface="+mn-lt"/>
                        </a:rPr>
                        <a:t>2</a:t>
                      </a:r>
                      <a:endParaRPr lang="en-GB" sz="1200" dirty="0">
                        <a:effectLst/>
                        <a:latin typeface="+mn-lt"/>
                      </a:endParaRP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dirty="0">
                          <a:effectLst/>
                          <a:latin typeface="+mn-lt"/>
                        </a:rPr>
                        <a:t>Combustion of a fossil fuel which contains sulfur impurities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1994423714"/>
                  </a:ext>
                </a:extLst>
              </a:tr>
              <a:tr h="485870">
                <a:tc>
                  <a:txBody>
                    <a:bodyPr/>
                    <a:lstStyle/>
                    <a:p>
                      <a:pPr fontAlgn="base"/>
                      <a:r>
                        <a:rPr lang="en-GB" sz="1200">
                          <a:effectLst/>
                          <a:latin typeface="+mn-lt"/>
                        </a:rPr>
                        <a:t>Nitrogen oxides, NO</a:t>
                      </a:r>
                      <a:r>
                        <a:rPr lang="en-GB" sz="1200" baseline="-25000">
                          <a:effectLst/>
                          <a:latin typeface="+mn-lt"/>
                        </a:rPr>
                        <a:t>x</a:t>
                      </a:r>
                      <a:endParaRPr lang="en-GB" sz="1200">
                        <a:effectLst/>
                        <a:latin typeface="+mn-lt"/>
                      </a:endParaRP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dirty="0">
                          <a:effectLst/>
                          <a:latin typeface="+mn-lt"/>
                        </a:rPr>
                        <a:t>Oxidation of atmospheric nitrogen inside the engine of a car, lorry, etc</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3295715951"/>
                  </a:ext>
                </a:extLst>
              </a:tr>
            </a:tbl>
          </a:graphicData>
        </a:graphic>
      </p:graphicFrame>
    </p:spTree>
    <p:extLst>
      <p:ext uri="{BB962C8B-B14F-4D97-AF65-F5344CB8AC3E}">
        <p14:creationId xmlns:p14="http://schemas.microsoft.com/office/powerpoint/2010/main" val="357134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537100321"/>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Sulfur dioxide as a pollutant</a:t>
                      </a:r>
                    </a:p>
                    <a:p>
                      <a:pPr fontAlgn="base">
                        <a:lnSpc>
                          <a:spcPct val="150000"/>
                        </a:lnSpc>
                      </a:pPr>
                      <a:r>
                        <a:rPr lang="en-GB" sz="1200" b="0" i="0" kern="1200" dirty="0">
                          <a:solidFill>
                            <a:schemeClr val="tx1"/>
                          </a:solidFill>
                          <a:effectLst/>
                          <a:latin typeface="+mn-lt"/>
                          <a:ea typeface="+mn-ea"/>
                          <a:cs typeface="+mn-cs"/>
                        </a:rPr>
                        <a:t>Sulfur dioxide is caused when sulfur atoms which are present in some fossil fuels are oxidised: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sulfur + oxygen → sulfur dioxide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 + 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 SO</a:t>
                      </a:r>
                      <a:r>
                        <a:rPr lang="en-GB" sz="1200" b="0" i="0" kern="1200" baseline="-25000" dirty="0">
                          <a:solidFill>
                            <a:schemeClr val="tx1"/>
                          </a:solidFill>
                          <a:effectLst/>
                          <a:latin typeface="+mn-lt"/>
                          <a:ea typeface="+mn-ea"/>
                          <a:cs typeface="+mn-cs"/>
                        </a:rPr>
                        <a:t>2</a:t>
                      </a: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Sulfur dioxide is then further oxidised in the atmosphere to sulfur trioxide, SO</a:t>
                      </a:r>
                      <a:r>
                        <a:rPr lang="en-GB" sz="1200" b="0" i="0" kern="1200" baseline="-25000" dirty="0">
                          <a:solidFill>
                            <a:schemeClr val="tx1"/>
                          </a:solidFill>
                          <a:effectLst/>
                          <a:latin typeface="+mn-lt"/>
                          <a:ea typeface="+mn-ea"/>
                          <a:cs typeface="+mn-cs"/>
                        </a:rPr>
                        <a:t>3</a:t>
                      </a:r>
                      <a:r>
                        <a:rPr lang="en-GB" sz="1200" b="0" i="0" kern="1200" dirty="0">
                          <a:solidFill>
                            <a:schemeClr val="tx1"/>
                          </a:solidFill>
                          <a:effectLst/>
                          <a:latin typeface="+mn-lt"/>
                          <a:ea typeface="+mn-ea"/>
                          <a:cs typeface="+mn-cs"/>
                        </a:rPr>
                        <a:t>. This gas dissolves in rainwater to make </a:t>
                      </a:r>
                      <a:r>
                        <a:rPr lang="en-GB" sz="1200" b="0" i="1" kern="1200" dirty="0">
                          <a:solidFill>
                            <a:schemeClr val="tx1"/>
                          </a:solidFill>
                          <a:effectLst/>
                          <a:latin typeface="+mn-lt"/>
                          <a:ea typeface="+mn-ea"/>
                          <a:cs typeface="+mn-cs"/>
                        </a:rPr>
                        <a:t>acid rain</a:t>
                      </a:r>
                      <a:r>
                        <a:rPr lang="en-GB" sz="1200" b="0" i="0" kern="1200" dirty="0">
                          <a:solidFill>
                            <a:schemeClr val="tx1"/>
                          </a:solidFill>
                          <a:effectLst/>
                          <a:latin typeface="+mn-lt"/>
                          <a:ea typeface="+mn-ea"/>
                          <a:cs typeface="+mn-cs"/>
                        </a:rPr>
                        <a:t>, which is a dilute solution of sulfuric acid, H</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SO</a:t>
                      </a:r>
                      <a:r>
                        <a:rPr lang="en-GB" sz="1200" b="0" i="0" kern="1200" baseline="-25000" dirty="0">
                          <a:solidFill>
                            <a:schemeClr val="tx1"/>
                          </a:solidFill>
                          <a:effectLst/>
                          <a:latin typeface="+mn-lt"/>
                          <a:ea typeface="+mn-ea"/>
                          <a:cs typeface="+mn-cs"/>
                        </a:rPr>
                        <a:t>4</a:t>
                      </a:r>
                      <a:r>
                        <a:rPr lang="en-GB" sz="1200" b="0" i="0" kern="1200" dirty="0">
                          <a:solidFill>
                            <a:schemeClr val="tx1"/>
                          </a:solidFill>
                          <a:effectLst/>
                          <a:latin typeface="+mn-lt"/>
                          <a:ea typeface="+mn-ea"/>
                          <a:cs typeface="+mn-cs"/>
                        </a:rPr>
                        <a:t>.</a:t>
                      </a:r>
                    </a:p>
                    <a:p>
                      <a:pPr fontAlgn="base">
                        <a:lnSpc>
                          <a:spcPct val="150000"/>
                        </a:lnSpc>
                      </a:pPr>
                      <a:r>
                        <a:rPr lang="en-GB" sz="1200" b="0" i="0" kern="1200" dirty="0">
                          <a:solidFill>
                            <a:schemeClr val="tx1"/>
                          </a:solidFill>
                          <a:effectLst/>
                          <a:latin typeface="+mn-lt"/>
                          <a:ea typeface="+mn-ea"/>
                          <a:cs typeface="+mn-cs"/>
                        </a:rPr>
                        <a:t>The two reactions are: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sulfur dioxide + oxygen → sulfur trioxide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2SO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 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 2SO</a:t>
                      </a:r>
                      <a:r>
                        <a:rPr lang="en-GB" sz="1200" b="0" i="0" kern="1200" baseline="-25000" dirty="0">
                          <a:solidFill>
                            <a:schemeClr val="tx1"/>
                          </a:solidFill>
                          <a:effectLst/>
                          <a:latin typeface="+mn-lt"/>
                          <a:ea typeface="+mn-ea"/>
                          <a:cs typeface="+mn-cs"/>
                        </a:rPr>
                        <a:t>3</a:t>
                      </a: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And then:</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sulfur trioxide + water → sulfuric acid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SO</a:t>
                      </a:r>
                      <a:r>
                        <a:rPr lang="en-GB" sz="1200" b="0" i="0" kern="1200" baseline="-25000" dirty="0">
                          <a:solidFill>
                            <a:schemeClr val="tx1"/>
                          </a:solidFill>
                          <a:effectLst/>
                          <a:latin typeface="+mn-lt"/>
                          <a:ea typeface="+mn-ea"/>
                          <a:cs typeface="+mn-cs"/>
                        </a:rPr>
                        <a:t>3</a:t>
                      </a:r>
                      <a:r>
                        <a:rPr lang="en-GB" sz="1200" b="0" i="0" kern="1200" dirty="0">
                          <a:solidFill>
                            <a:schemeClr val="tx1"/>
                          </a:solidFill>
                          <a:effectLst/>
                          <a:latin typeface="+mn-lt"/>
                          <a:ea typeface="+mn-ea"/>
                          <a:cs typeface="+mn-cs"/>
                        </a:rPr>
                        <a:t> + H</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O → H</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SO</a:t>
                      </a:r>
                      <a:r>
                        <a:rPr lang="en-GB" sz="1200" b="0" i="0" kern="1200" baseline="-25000" dirty="0">
                          <a:solidFill>
                            <a:schemeClr val="tx1"/>
                          </a:solidFill>
                          <a:effectLst/>
                          <a:latin typeface="+mn-lt"/>
                          <a:ea typeface="+mn-ea"/>
                          <a:cs typeface="+mn-cs"/>
                        </a:rPr>
                        <a:t>4</a:t>
                      </a: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Acid rain harms and kills plants and animals, especially those that live in aquatic environments. It can also damage man-made objects like statues and buildings.</a:t>
                      </a:r>
                    </a:p>
                    <a:p>
                      <a:pPr>
                        <a:lnSpc>
                          <a:spcPct val="150000"/>
                        </a:lnSpc>
                      </a:pPr>
                      <a:endParaRPr lang="en-GB" sz="1200" dirty="0">
                        <a:solidFill>
                          <a:schemeClr val="tx1"/>
                        </a:solidFill>
                      </a:endParaRPr>
                    </a:p>
                    <a:p>
                      <a:pPr>
                        <a:lnSpc>
                          <a:spcPct val="150000"/>
                        </a:lnSpc>
                      </a:pPr>
                      <a:r>
                        <a:rPr lang="en-GB" sz="1200" u="sng" dirty="0">
                          <a:solidFill>
                            <a:schemeClr val="tx1"/>
                          </a:solidFill>
                        </a:rPr>
                        <a:t>Carbon monoxide as a pollutant</a:t>
                      </a:r>
                      <a:endParaRPr lang="en-GB" sz="1200" b="0" u="none" dirty="0">
                        <a:solidFill>
                          <a:schemeClr val="tx1"/>
                        </a:solidFill>
                      </a:endParaRPr>
                    </a:p>
                    <a:p>
                      <a:pPr>
                        <a:lnSpc>
                          <a:spcPct val="150000"/>
                        </a:lnSpc>
                      </a:pPr>
                      <a:r>
                        <a:rPr lang="en-GB" sz="1200" b="0" u="none" dirty="0">
                          <a:solidFill>
                            <a:schemeClr val="tx1"/>
                          </a:solidFill>
                        </a:rPr>
                        <a:t>Carbon monoxide is a toxic gas. It binds to haemoglobin, the red pigment found in red blood cells, and prevents it from transporting oxygen around the body. </a:t>
                      </a:r>
                    </a:p>
                    <a:p>
                      <a:pPr>
                        <a:lnSpc>
                          <a:spcPct val="150000"/>
                        </a:lnSpc>
                      </a:pPr>
                      <a:endParaRPr lang="en-GB" sz="1200" b="0" u="none" dirty="0">
                        <a:solidFill>
                          <a:schemeClr val="tx1"/>
                        </a:solidFill>
                      </a:endParaRPr>
                    </a:p>
                    <a:p>
                      <a:pPr>
                        <a:lnSpc>
                          <a:spcPct val="150000"/>
                        </a:lnSpc>
                      </a:pPr>
                      <a:r>
                        <a:rPr lang="en-GB" sz="1200" b="1" u="sng" dirty="0">
                          <a:solidFill>
                            <a:schemeClr val="tx1"/>
                          </a:solidFill>
                        </a:rPr>
                        <a:t>Particulates as pollutants</a:t>
                      </a:r>
                      <a:endParaRPr lang="en-GB" sz="1200" b="0" u="none" dirty="0">
                        <a:solidFill>
                          <a:schemeClr val="tx1"/>
                        </a:solidFill>
                      </a:endParaRPr>
                    </a:p>
                    <a:p>
                      <a:pPr>
                        <a:lnSpc>
                          <a:spcPct val="150000"/>
                        </a:lnSpc>
                      </a:pPr>
                      <a:r>
                        <a:rPr lang="en-GB" sz="1200" b="0" u="none" dirty="0">
                          <a:solidFill>
                            <a:schemeClr val="tx1"/>
                          </a:solidFill>
                        </a:rPr>
                        <a:t>Particulates are small particles of carbon, also known as soot. They can cause health issues, such as issues with breathing if inhaled. They also cause global dimming.</a:t>
                      </a:r>
                      <a:endParaRPr lang="en-GB" sz="12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3569967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How are particulates released? ………………………………………………………………………………………………………… …………………………………………………………………………………………………………………………………………………………..</a:t>
            </a:r>
          </a:p>
          <a:p>
            <a:pPr marL="228600" indent="-228600">
              <a:lnSpc>
                <a:spcPct val="150000"/>
              </a:lnSpc>
              <a:buFont typeface="+mj-lt"/>
              <a:buAutoNum type="arabicPeriod"/>
            </a:pPr>
            <a:r>
              <a:rPr lang="en-GB" sz="1200" dirty="0">
                <a:solidFill>
                  <a:schemeClr val="tx1"/>
                </a:solidFill>
              </a:rPr>
              <a:t>How are nitrogen oxides formed if there is no nitrogen in fuels? …………………………………………………….. …………………………………………………………………………………………………………………………………………………………..</a:t>
            </a:r>
          </a:p>
          <a:p>
            <a:pPr marL="228600" indent="-228600">
              <a:lnSpc>
                <a:spcPct val="150000"/>
              </a:lnSpc>
              <a:buFont typeface="+mj-lt"/>
              <a:buAutoNum type="arabicPeriod"/>
            </a:pPr>
            <a:r>
              <a:rPr lang="en-GB" sz="1200" dirty="0">
                <a:solidFill>
                  <a:schemeClr val="tx1"/>
                </a:solidFill>
              </a:rPr>
              <a:t>How do sulfur impurities in fuels lead to acid rain? ………………………………………………………………………….. …………………………………………………………………………………………………………………………………………………………..</a:t>
            </a:r>
          </a:p>
          <a:p>
            <a:pPr marL="228600" indent="-228600">
              <a:lnSpc>
                <a:spcPct val="150000"/>
              </a:lnSpc>
              <a:buFont typeface="+mj-lt"/>
              <a:buAutoNum type="arabicPeriod"/>
            </a:pPr>
            <a:r>
              <a:rPr lang="en-GB" sz="1200" dirty="0">
                <a:solidFill>
                  <a:schemeClr val="tx1"/>
                </a:solidFill>
              </a:rPr>
              <a:t>Why is acid rain harmful? …………………………………………………………………………………………………………………. …………………………………………………………………………………………………………………………………………………………..</a:t>
            </a:r>
          </a:p>
          <a:p>
            <a:pPr marL="228600" indent="-228600">
              <a:lnSpc>
                <a:spcPct val="150000"/>
              </a:lnSpc>
              <a:buFont typeface="+mj-lt"/>
              <a:buAutoNum type="arabicPeriod"/>
            </a:pPr>
            <a:r>
              <a:rPr lang="en-GB" sz="1200" dirty="0">
                <a:solidFill>
                  <a:schemeClr val="tx1"/>
                </a:solidFill>
              </a:rPr>
              <a:t>What conditions are required for the formation of nitrogen oxides? ………………………………………………… ……………………………………………………………………………………………………………………………………………………….....</a:t>
            </a:r>
          </a:p>
          <a:p>
            <a:pPr marL="228600" indent="-228600">
              <a:lnSpc>
                <a:spcPct val="150000"/>
              </a:lnSpc>
              <a:buFont typeface="+mj-lt"/>
              <a:buAutoNum type="arabicPeriod"/>
            </a:pPr>
            <a:r>
              <a:rPr lang="en-GB" sz="1200" dirty="0">
                <a:solidFill>
                  <a:schemeClr val="tx1"/>
                </a:solidFill>
              </a:rPr>
              <a:t>What are particulates? ……………………………………………………………………………………………………………………… …………………………………………………………………………………………………………………………………………………………..</a:t>
            </a:r>
          </a:p>
          <a:p>
            <a:pPr marL="228600" indent="-228600">
              <a:lnSpc>
                <a:spcPct val="150000"/>
              </a:lnSpc>
              <a:buFont typeface="+mj-lt"/>
              <a:buAutoNum type="arabicPeriod"/>
            </a:pPr>
            <a:r>
              <a:rPr lang="en-GB" sz="1200" dirty="0">
                <a:solidFill>
                  <a:schemeClr val="tx1"/>
                </a:solidFill>
              </a:rPr>
              <a:t>What reactions take place to cause the formation of a dilute sulfuric acid in rain? …………………………… …………………………………………………………………………………………………………………………………………………………..</a:t>
            </a:r>
          </a:p>
          <a:p>
            <a:pPr marL="228600" indent="-228600">
              <a:lnSpc>
                <a:spcPct val="150000"/>
              </a:lnSpc>
              <a:buFont typeface="+mj-lt"/>
              <a:buAutoNum type="arabicPeriod"/>
            </a:pPr>
            <a:r>
              <a:rPr lang="en-GB" sz="1200" dirty="0">
                <a:solidFill>
                  <a:schemeClr val="tx1"/>
                </a:solidFill>
              </a:rPr>
              <a:t>What dangers does acid rain present? ……………………………………………………………………………………………… …………………………………………………………………………………………………………………………………………………………..</a:t>
            </a:r>
          </a:p>
          <a:p>
            <a:pPr marL="228600" indent="-228600">
              <a:lnSpc>
                <a:spcPct val="150000"/>
              </a:lnSpc>
              <a:buFont typeface="+mj-lt"/>
              <a:buAutoNum type="arabicPeriod"/>
            </a:pPr>
            <a:r>
              <a:rPr lang="en-GB" sz="1200" dirty="0">
                <a:solidFill>
                  <a:schemeClr val="tx1"/>
                </a:solidFill>
              </a:rPr>
              <a:t>Carbon monoxide is produced by the incomplete combustion of fuels containing carbon. Which other type of pollutant is released by this method? ………………………………………………………………………….</a:t>
            </a:r>
          </a:p>
          <a:p>
            <a:pPr marL="228600" indent="-228600">
              <a:lnSpc>
                <a:spcPct val="150000"/>
              </a:lnSpc>
              <a:buFont typeface="+mj-lt"/>
              <a:buAutoNum type="arabicPeriod"/>
            </a:pPr>
            <a:r>
              <a:rPr lang="en-GB" sz="1200" dirty="0">
                <a:solidFill>
                  <a:schemeClr val="tx1"/>
                </a:solidFill>
              </a:rPr>
              <a:t>Nitrogen oxides can lead to acid rain. Which other pollutant also leads to acid rain? …………………………………………………………………………………………………………………………………………………………..</a:t>
            </a:r>
          </a:p>
          <a:p>
            <a:pPr marL="228600" indent="-228600">
              <a:lnSpc>
                <a:spcPct val="150000"/>
              </a:lnSpc>
              <a:buFont typeface="+mj-lt"/>
              <a:buAutoNum type="arabicPeriod"/>
            </a:pPr>
            <a:r>
              <a:rPr lang="en-GB" sz="1200" dirty="0">
                <a:solidFill>
                  <a:schemeClr val="tx1"/>
                </a:solidFill>
              </a:rPr>
              <a:t>Acid rain is a danger to the environment. What are the effects of acid rain? ……………………………………. …………………………………………………………………………………………………………………………………………………………..</a:t>
            </a:r>
          </a:p>
          <a:p>
            <a:pPr marL="228600" indent="-228600">
              <a:lnSpc>
                <a:spcPct val="150000"/>
              </a:lnSpc>
              <a:buFont typeface="+mj-lt"/>
              <a:buAutoNum type="arabicPeriod"/>
            </a:pPr>
            <a:r>
              <a:rPr lang="en-GB" sz="1200" dirty="0">
                <a:solidFill>
                  <a:schemeClr val="tx1"/>
                </a:solidFill>
              </a:rPr>
              <a:t>High temperatures and pressure in an engine causes which pollutant to be released? …………………………………………………………………………………………………………………………………………………………..</a:t>
            </a:r>
          </a:p>
          <a:p>
            <a:pPr marL="228600" indent="-228600">
              <a:lnSpc>
                <a:spcPct val="150000"/>
              </a:lnSpc>
              <a:buFont typeface="+mj-lt"/>
              <a:buAutoNum type="arabicPeriod"/>
            </a:pPr>
            <a:endParaRPr lang="en-GB" sz="1200" dirty="0">
              <a:solidFill>
                <a:schemeClr val="tx1"/>
              </a:solidFill>
            </a:endParaRPr>
          </a:p>
        </p:txBody>
      </p:sp>
      <p:sp>
        <p:nvSpPr>
          <p:cNvPr id="2" name="TextBox 1">
            <a:extLst>
              <a:ext uri="{FF2B5EF4-FFF2-40B4-BE49-F238E27FC236}">
                <a16:creationId xmlns:a16="http://schemas.microsoft.com/office/drawing/2014/main" id="{2969C35E-0EC6-AD76-3FD9-9D85CA79E7AC}"/>
              </a:ext>
            </a:extLst>
          </p:cNvPr>
          <p:cNvSpPr txBox="1"/>
          <p:nvPr/>
        </p:nvSpPr>
        <p:spPr>
          <a:xfrm>
            <a:off x="1164055" y="824027"/>
            <a:ext cx="4529890" cy="276999"/>
          </a:xfrm>
          <a:prstGeom prst="rect">
            <a:avLst/>
          </a:prstGeom>
          <a:solidFill>
            <a:schemeClr val="bg1"/>
          </a:solidFill>
          <a:ln>
            <a:solidFill>
              <a:schemeClr val="tx1"/>
            </a:solidFill>
          </a:ln>
        </p:spPr>
        <p:txBody>
          <a:bodyPr wrap="square" rtlCol="0">
            <a:spAutoFit/>
          </a:bodyPr>
          <a:lstStyle/>
          <a:p>
            <a:r>
              <a:rPr lang="en-GB" sz="1200" dirty="0"/>
              <a:t>Incomplete combustion of any fuels containing carbon</a:t>
            </a:r>
          </a:p>
        </p:txBody>
      </p:sp>
      <p:sp>
        <p:nvSpPr>
          <p:cNvPr id="3" name="TextBox 2">
            <a:extLst>
              <a:ext uri="{FF2B5EF4-FFF2-40B4-BE49-F238E27FC236}">
                <a16:creationId xmlns:a16="http://schemas.microsoft.com/office/drawing/2014/main" id="{9DC825E7-3477-235A-7F3C-6B0692B184FE}"/>
              </a:ext>
            </a:extLst>
          </p:cNvPr>
          <p:cNvSpPr txBox="1"/>
          <p:nvPr/>
        </p:nvSpPr>
        <p:spPr>
          <a:xfrm>
            <a:off x="510339" y="1337374"/>
            <a:ext cx="6034840" cy="276999"/>
          </a:xfrm>
          <a:prstGeom prst="rect">
            <a:avLst/>
          </a:prstGeom>
          <a:solidFill>
            <a:schemeClr val="bg1"/>
          </a:solidFill>
          <a:ln>
            <a:solidFill>
              <a:schemeClr val="tx1"/>
            </a:solidFill>
          </a:ln>
        </p:spPr>
        <p:txBody>
          <a:bodyPr wrap="square" rtlCol="0">
            <a:spAutoFit/>
          </a:bodyPr>
          <a:lstStyle/>
          <a:p>
            <a:r>
              <a:rPr lang="en-GB" sz="1200" dirty="0"/>
              <a:t>High temp. and pressure causes nitrogen in the air to react with oxygen.</a:t>
            </a:r>
          </a:p>
        </p:txBody>
      </p:sp>
      <p:sp>
        <p:nvSpPr>
          <p:cNvPr id="5" name="TextBox 4">
            <a:extLst>
              <a:ext uri="{FF2B5EF4-FFF2-40B4-BE49-F238E27FC236}">
                <a16:creationId xmlns:a16="http://schemas.microsoft.com/office/drawing/2014/main" id="{2E3F05E8-423C-4B91-D9EE-7B9867736784}"/>
              </a:ext>
            </a:extLst>
          </p:cNvPr>
          <p:cNvSpPr txBox="1"/>
          <p:nvPr/>
        </p:nvSpPr>
        <p:spPr>
          <a:xfrm>
            <a:off x="510339" y="1865031"/>
            <a:ext cx="6034840" cy="253916"/>
          </a:xfrm>
          <a:prstGeom prst="rect">
            <a:avLst/>
          </a:prstGeom>
          <a:solidFill>
            <a:schemeClr val="bg1"/>
          </a:solidFill>
          <a:ln>
            <a:solidFill>
              <a:schemeClr val="tx1"/>
            </a:solidFill>
          </a:ln>
        </p:spPr>
        <p:txBody>
          <a:bodyPr wrap="square" rtlCol="0">
            <a:spAutoFit/>
          </a:bodyPr>
          <a:lstStyle/>
          <a:p>
            <a:r>
              <a:rPr lang="en-GB" sz="1050" dirty="0"/>
              <a:t>Sulfur dioxide oxidises to sulfur trioxide, which then dissolves in rain water to make a dilute sulfuric acid</a:t>
            </a:r>
          </a:p>
        </p:txBody>
      </p:sp>
      <p:sp>
        <p:nvSpPr>
          <p:cNvPr id="6" name="TextBox 5">
            <a:extLst>
              <a:ext uri="{FF2B5EF4-FFF2-40B4-BE49-F238E27FC236}">
                <a16:creationId xmlns:a16="http://schemas.microsoft.com/office/drawing/2014/main" id="{757DE399-E230-EF11-08CE-7D6795A4E7C3}"/>
              </a:ext>
            </a:extLst>
          </p:cNvPr>
          <p:cNvSpPr txBox="1"/>
          <p:nvPr/>
        </p:nvSpPr>
        <p:spPr>
          <a:xfrm>
            <a:off x="2015289" y="2176983"/>
            <a:ext cx="4529890" cy="461665"/>
          </a:xfrm>
          <a:prstGeom prst="rect">
            <a:avLst/>
          </a:prstGeom>
          <a:solidFill>
            <a:schemeClr val="bg1"/>
          </a:solidFill>
          <a:ln>
            <a:solidFill>
              <a:schemeClr val="tx1"/>
            </a:solidFill>
          </a:ln>
        </p:spPr>
        <p:txBody>
          <a:bodyPr wrap="square" rtlCol="0">
            <a:spAutoFit/>
          </a:bodyPr>
          <a:lstStyle/>
          <a:p>
            <a:r>
              <a:rPr lang="en-GB" sz="1200" dirty="0"/>
              <a:t>It can harm plants and animals, particularly those in aquatic ecosystems. Can also damage buildings and statues.</a:t>
            </a:r>
          </a:p>
        </p:txBody>
      </p:sp>
      <p:sp>
        <p:nvSpPr>
          <p:cNvPr id="7" name="TextBox 6">
            <a:extLst>
              <a:ext uri="{FF2B5EF4-FFF2-40B4-BE49-F238E27FC236}">
                <a16:creationId xmlns:a16="http://schemas.microsoft.com/office/drawing/2014/main" id="{F845BF98-CE5B-F883-D845-A61E8E0AB275}"/>
              </a:ext>
            </a:extLst>
          </p:cNvPr>
          <p:cNvSpPr txBox="1"/>
          <p:nvPr/>
        </p:nvSpPr>
        <p:spPr>
          <a:xfrm>
            <a:off x="2015289" y="4434909"/>
            <a:ext cx="4529890" cy="461665"/>
          </a:xfrm>
          <a:prstGeom prst="rect">
            <a:avLst/>
          </a:prstGeom>
          <a:solidFill>
            <a:schemeClr val="bg1"/>
          </a:solidFill>
          <a:ln>
            <a:solidFill>
              <a:schemeClr val="tx1"/>
            </a:solidFill>
          </a:ln>
        </p:spPr>
        <p:txBody>
          <a:bodyPr wrap="square" rtlCol="0">
            <a:spAutoFit/>
          </a:bodyPr>
          <a:lstStyle/>
          <a:p>
            <a:r>
              <a:rPr lang="en-GB" sz="1200" dirty="0"/>
              <a:t>It can harm plants and animals, particularly those in aquatic ecosystems. Can also damage buildings and statues.</a:t>
            </a:r>
          </a:p>
        </p:txBody>
      </p:sp>
      <p:sp>
        <p:nvSpPr>
          <p:cNvPr id="8" name="TextBox 7">
            <a:extLst>
              <a:ext uri="{FF2B5EF4-FFF2-40B4-BE49-F238E27FC236}">
                <a16:creationId xmlns:a16="http://schemas.microsoft.com/office/drawing/2014/main" id="{62FA8A76-ACD9-934D-0D60-57B79C709C54}"/>
              </a:ext>
            </a:extLst>
          </p:cNvPr>
          <p:cNvSpPr txBox="1"/>
          <p:nvPr/>
        </p:nvSpPr>
        <p:spPr>
          <a:xfrm>
            <a:off x="2254918" y="2973690"/>
            <a:ext cx="2533650" cy="276999"/>
          </a:xfrm>
          <a:prstGeom prst="rect">
            <a:avLst/>
          </a:prstGeom>
          <a:solidFill>
            <a:schemeClr val="bg1"/>
          </a:solidFill>
          <a:ln>
            <a:solidFill>
              <a:schemeClr val="tx1"/>
            </a:solidFill>
          </a:ln>
        </p:spPr>
        <p:txBody>
          <a:bodyPr wrap="square" rtlCol="0">
            <a:spAutoFit/>
          </a:bodyPr>
          <a:lstStyle/>
          <a:p>
            <a:r>
              <a:rPr lang="en-GB" sz="1200" dirty="0"/>
              <a:t>High temp. and pressure</a:t>
            </a:r>
          </a:p>
        </p:txBody>
      </p:sp>
      <p:sp>
        <p:nvSpPr>
          <p:cNvPr id="9" name="TextBox 8">
            <a:extLst>
              <a:ext uri="{FF2B5EF4-FFF2-40B4-BE49-F238E27FC236}">
                <a16:creationId xmlns:a16="http://schemas.microsoft.com/office/drawing/2014/main" id="{1AE31702-AB4C-F639-B497-5129C79C6F39}"/>
              </a:ext>
            </a:extLst>
          </p:cNvPr>
          <p:cNvSpPr txBox="1"/>
          <p:nvPr/>
        </p:nvSpPr>
        <p:spPr>
          <a:xfrm>
            <a:off x="1861886" y="3523950"/>
            <a:ext cx="3319714" cy="276999"/>
          </a:xfrm>
          <a:prstGeom prst="rect">
            <a:avLst/>
          </a:prstGeom>
          <a:solidFill>
            <a:schemeClr val="bg1"/>
          </a:solidFill>
          <a:ln>
            <a:solidFill>
              <a:schemeClr val="tx1"/>
            </a:solidFill>
          </a:ln>
        </p:spPr>
        <p:txBody>
          <a:bodyPr wrap="square" rtlCol="0">
            <a:spAutoFit/>
          </a:bodyPr>
          <a:lstStyle/>
          <a:p>
            <a:r>
              <a:rPr lang="en-GB" sz="1200" dirty="0"/>
              <a:t>Small particles of carbon, also called soot.</a:t>
            </a:r>
          </a:p>
        </p:txBody>
      </p:sp>
      <p:sp>
        <p:nvSpPr>
          <p:cNvPr id="10" name="TextBox 9">
            <a:extLst>
              <a:ext uri="{FF2B5EF4-FFF2-40B4-BE49-F238E27FC236}">
                <a16:creationId xmlns:a16="http://schemas.microsoft.com/office/drawing/2014/main" id="{74D3A882-5F86-8DC1-CD87-C2A9E872A94D}"/>
              </a:ext>
            </a:extLst>
          </p:cNvPr>
          <p:cNvSpPr txBox="1"/>
          <p:nvPr/>
        </p:nvSpPr>
        <p:spPr>
          <a:xfrm>
            <a:off x="767179" y="4074210"/>
            <a:ext cx="5509127" cy="276999"/>
          </a:xfrm>
          <a:prstGeom prst="rect">
            <a:avLst/>
          </a:prstGeom>
          <a:solidFill>
            <a:schemeClr val="bg1"/>
          </a:solidFill>
          <a:ln>
            <a:solidFill>
              <a:schemeClr val="tx1"/>
            </a:solidFill>
          </a:ln>
        </p:spPr>
        <p:txBody>
          <a:bodyPr wrap="square" rtlCol="0">
            <a:spAutoFit/>
          </a:bodyPr>
          <a:lstStyle/>
          <a:p>
            <a:r>
              <a:rPr lang="en-GB" sz="1200" dirty="0"/>
              <a:t>Sulfur is oxidised to sulfur dioxide, which is then oxidised to sulfur trioxide.</a:t>
            </a:r>
          </a:p>
        </p:txBody>
      </p:sp>
      <p:sp>
        <p:nvSpPr>
          <p:cNvPr id="11" name="TextBox 10">
            <a:extLst>
              <a:ext uri="{FF2B5EF4-FFF2-40B4-BE49-F238E27FC236}">
                <a16:creationId xmlns:a16="http://schemas.microsoft.com/office/drawing/2014/main" id="{A00E0AD5-0153-68E4-69C7-D751BAA779A4}"/>
              </a:ext>
            </a:extLst>
          </p:cNvPr>
          <p:cNvSpPr txBox="1"/>
          <p:nvPr/>
        </p:nvSpPr>
        <p:spPr>
          <a:xfrm>
            <a:off x="4280234" y="5183530"/>
            <a:ext cx="1202156" cy="284544"/>
          </a:xfrm>
          <a:prstGeom prst="rect">
            <a:avLst/>
          </a:prstGeom>
          <a:solidFill>
            <a:schemeClr val="bg1"/>
          </a:solidFill>
          <a:ln>
            <a:solidFill>
              <a:schemeClr val="tx1"/>
            </a:solidFill>
          </a:ln>
        </p:spPr>
        <p:txBody>
          <a:bodyPr wrap="square" rtlCol="0">
            <a:spAutoFit/>
          </a:bodyPr>
          <a:lstStyle/>
          <a:p>
            <a:r>
              <a:rPr lang="en-GB" sz="1200" dirty="0"/>
              <a:t>Particulates</a:t>
            </a:r>
          </a:p>
        </p:txBody>
      </p:sp>
      <p:sp>
        <p:nvSpPr>
          <p:cNvPr id="12" name="TextBox 11">
            <a:extLst>
              <a:ext uri="{FF2B5EF4-FFF2-40B4-BE49-F238E27FC236}">
                <a16:creationId xmlns:a16="http://schemas.microsoft.com/office/drawing/2014/main" id="{2C8B2D8A-C32E-0682-4A02-DD3C9F8A7B7E}"/>
              </a:ext>
            </a:extLst>
          </p:cNvPr>
          <p:cNvSpPr txBox="1"/>
          <p:nvPr/>
        </p:nvSpPr>
        <p:spPr>
          <a:xfrm>
            <a:off x="2162175" y="5698756"/>
            <a:ext cx="2533650" cy="276999"/>
          </a:xfrm>
          <a:prstGeom prst="rect">
            <a:avLst/>
          </a:prstGeom>
          <a:solidFill>
            <a:schemeClr val="bg1"/>
          </a:solidFill>
          <a:ln>
            <a:solidFill>
              <a:schemeClr val="tx1"/>
            </a:solidFill>
          </a:ln>
        </p:spPr>
        <p:txBody>
          <a:bodyPr wrap="square" rtlCol="0">
            <a:spAutoFit/>
          </a:bodyPr>
          <a:lstStyle/>
          <a:p>
            <a:r>
              <a:rPr lang="en-GB" sz="1200" dirty="0"/>
              <a:t>Sulfur dioxide</a:t>
            </a:r>
          </a:p>
        </p:txBody>
      </p:sp>
      <p:sp>
        <p:nvSpPr>
          <p:cNvPr id="13" name="TextBox 12">
            <a:extLst>
              <a:ext uri="{FF2B5EF4-FFF2-40B4-BE49-F238E27FC236}">
                <a16:creationId xmlns:a16="http://schemas.microsoft.com/office/drawing/2014/main" id="{B972CBEC-9118-A7FA-0E76-5F2B1941F61D}"/>
              </a:ext>
            </a:extLst>
          </p:cNvPr>
          <p:cNvSpPr txBox="1"/>
          <p:nvPr/>
        </p:nvSpPr>
        <p:spPr>
          <a:xfrm>
            <a:off x="482765" y="6258836"/>
            <a:ext cx="6062414" cy="246221"/>
          </a:xfrm>
          <a:prstGeom prst="rect">
            <a:avLst/>
          </a:prstGeom>
          <a:solidFill>
            <a:schemeClr val="bg1"/>
          </a:solidFill>
          <a:ln>
            <a:solidFill>
              <a:schemeClr val="tx1"/>
            </a:solidFill>
          </a:ln>
        </p:spPr>
        <p:txBody>
          <a:bodyPr wrap="square" rtlCol="0">
            <a:spAutoFit/>
          </a:bodyPr>
          <a:lstStyle/>
          <a:p>
            <a:r>
              <a:rPr lang="en-GB" sz="1000" dirty="0"/>
              <a:t>It can harm plants and animals, particularly those in aquatic ecosystems. Can also damage buildings and statues.</a:t>
            </a:r>
          </a:p>
        </p:txBody>
      </p:sp>
      <p:sp>
        <p:nvSpPr>
          <p:cNvPr id="14" name="TextBox 13">
            <a:extLst>
              <a:ext uri="{FF2B5EF4-FFF2-40B4-BE49-F238E27FC236}">
                <a16:creationId xmlns:a16="http://schemas.microsoft.com/office/drawing/2014/main" id="{09DDAA3D-7D7A-CF0B-756B-FBA28F485BF2}"/>
              </a:ext>
            </a:extLst>
          </p:cNvPr>
          <p:cNvSpPr txBox="1"/>
          <p:nvPr/>
        </p:nvSpPr>
        <p:spPr>
          <a:xfrm>
            <a:off x="2629901" y="6892363"/>
            <a:ext cx="1783682" cy="276999"/>
          </a:xfrm>
          <a:prstGeom prst="rect">
            <a:avLst/>
          </a:prstGeom>
          <a:solidFill>
            <a:schemeClr val="bg1"/>
          </a:solidFill>
          <a:ln>
            <a:solidFill>
              <a:schemeClr val="tx1"/>
            </a:solidFill>
          </a:ln>
        </p:spPr>
        <p:txBody>
          <a:bodyPr wrap="square" rtlCol="0">
            <a:spAutoFit/>
          </a:bodyPr>
          <a:lstStyle/>
          <a:p>
            <a:r>
              <a:rPr lang="en-GB" sz="1200" dirty="0"/>
              <a:t>Nitrogen oxides</a:t>
            </a:r>
          </a:p>
        </p:txBody>
      </p:sp>
    </p:spTree>
    <p:extLst>
      <p:ext uri="{BB962C8B-B14F-4D97-AF65-F5344CB8AC3E}">
        <p14:creationId xmlns:p14="http://schemas.microsoft.com/office/powerpoint/2010/main" val="163815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1200329"/>
          </a:xfrm>
          <a:prstGeom prst="rect">
            <a:avLst/>
          </a:prstGeom>
          <a:noFill/>
          <a:ln w="12700">
            <a:solidFill>
              <a:schemeClr val="tx1"/>
            </a:solidFill>
            <a:prstDash val="dash"/>
          </a:ln>
        </p:spPr>
        <p:txBody>
          <a:bodyPr wrap="square" rtlCol="0">
            <a:spAutoFit/>
          </a:bodyPr>
          <a:lstStyle/>
          <a:p>
            <a:r>
              <a:rPr lang="en-GB" sz="1200" b="1" dirty="0"/>
              <a:t>AQA Content</a:t>
            </a:r>
          </a:p>
          <a:p>
            <a:r>
              <a:rPr lang="en-GB" sz="1200" dirty="0"/>
              <a:t>5.9.1 The composition and evolution of the Earth's atmosphere </a:t>
            </a:r>
          </a:p>
          <a:p>
            <a:r>
              <a:rPr lang="en-GB" sz="1200" dirty="0"/>
              <a:t>5.9.1.1 The proportions of different gases in the atmosphere</a:t>
            </a:r>
          </a:p>
          <a:p>
            <a:r>
              <a:rPr lang="en-GB" sz="1200" dirty="0"/>
              <a:t>5.9.1.2 The Earth's early atmosphere</a:t>
            </a:r>
          </a:p>
          <a:p>
            <a:r>
              <a:rPr lang="en-GB" sz="1200" dirty="0"/>
              <a:t>5.9.1.3 How oxygen increased</a:t>
            </a:r>
          </a:p>
          <a:p>
            <a:r>
              <a:rPr lang="en-GB" sz="1200" dirty="0"/>
              <a:t>5.9.1.4 How carbon dioxide decreased</a:t>
            </a:r>
            <a:endParaRPr lang="en-GB" sz="1200" b="1" dirty="0"/>
          </a:p>
        </p:txBody>
      </p:sp>
      <p:sp>
        <p:nvSpPr>
          <p:cNvPr id="2" name="Slide Number Placeholder 1">
            <a:extLst>
              <a:ext uri="{FF2B5EF4-FFF2-40B4-BE49-F238E27FC236}">
                <a16:creationId xmlns:a16="http://schemas.microsoft.com/office/drawing/2014/main" id="{CE726F5D-B0E3-2BB6-6B48-8FA466BCC902}"/>
              </a:ext>
            </a:extLst>
          </p:cNvPr>
          <p:cNvSpPr>
            <a:spLocks noGrp="1"/>
          </p:cNvSpPr>
          <p:nvPr>
            <p:ph type="sldNum" sz="quarter" idx="12"/>
          </p:nvPr>
        </p:nvSpPr>
        <p:spPr/>
        <p:txBody>
          <a:bodyPr/>
          <a:lstStyle/>
          <a:p>
            <a:fld id="{A49C798E-A141-4728-B2C1-C020555BD9EF}" type="slidenum">
              <a:rPr lang="en-GB" dirty="0" smtClean="0"/>
              <a:t>6</a:t>
            </a:fld>
            <a:endParaRPr lang="en-GB" dirty="0"/>
          </a:p>
        </p:txBody>
      </p:sp>
      <p:pic>
        <p:nvPicPr>
          <p:cNvPr id="7" name="Picture 6">
            <a:extLst>
              <a:ext uri="{FF2B5EF4-FFF2-40B4-BE49-F238E27FC236}">
                <a16:creationId xmlns:a16="http://schemas.microsoft.com/office/drawing/2014/main" id="{DCE14F43-0D90-10D8-8638-3A72790A7071}"/>
              </a:ext>
            </a:extLst>
          </p:cNvPr>
          <p:cNvPicPr>
            <a:picLocks noChangeAspect="1"/>
          </p:cNvPicPr>
          <p:nvPr/>
        </p:nvPicPr>
        <p:blipFill>
          <a:blip r:embed="rId2"/>
          <a:stretch>
            <a:fillRect/>
          </a:stretch>
        </p:blipFill>
        <p:spPr>
          <a:xfrm>
            <a:off x="247464" y="1577458"/>
            <a:ext cx="6337486" cy="5067300"/>
          </a:xfrm>
          <a:prstGeom prst="rect">
            <a:avLst/>
          </a:prstGeom>
        </p:spPr>
      </p:pic>
    </p:spTree>
    <p:extLst>
      <p:ext uri="{BB962C8B-B14F-4D97-AF65-F5344CB8AC3E}">
        <p14:creationId xmlns:p14="http://schemas.microsoft.com/office/powerpoint/2010/main" val="656870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p>
          <a:p>
            <a:pPr>
              <a:lnSpc>
                <a:spcPct val="150000"/>
              </a:lnSpc>
            </a:pPr>
            <a:r>
              <a:rPr lang="en-GB" sz="1200" b="1" dirty="0">
                <a:solidFill>
                  <a:schemeClr val="tx1"/>
                </a:solidFill>
              </a:rPr>
              <a:t>I DO: </a:t>
            </a:r>
            <a:r>
              <a:rPr lang="en-GB" sz="1200" dirty="0">
                <a:solidFill>
                  <a:schemeClr val="tx1"/>
                </a:solidFill>
              </a:rPr>
              <a:t>“Carbon dioxide is always produced when a fuel combusts”.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“Nitrogen in fuels burns to form nitrogen oxides”.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“Carbon dioxide is the only type of pollution”.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“Sulfur dioxide forms sulfuric acid when it reacts with water”.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“Hydrocarbons fully react when they are burned”.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“Nitrogen and oxygen are in the air we breathe, and they don’t cause problems, so nitrogen oxides won’t either”.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b="1" u="sng" dirty="0">
              <a:solidFill>
                <a:schemeClr val="tx1"/>
              </a:solidFill>
            </a:endParaRPr>
          </a:p>
        </p:txBody>
      </p:sp>
      <p:sp>
        <p:nvSpPr>
          <p:cNvPr id="2" name="TextBox 1">
            <a:extLst>
              <a:ext uri="{FF2B5EF4-FFF2-40B4-BE49-F238E27FC236}">
                <a16:creationId xmlns:a16="http://schemas.microsoft.com/office/drawing/2014/main" id="{EF76DDDF-4C4C-1310-6030-3D8E33964C23}"/>
              </a:ext>
            </a:extLst>
          </p:cNvPr>
          <p:cNvSpPr txBox="1"/>
          <p:nvPr/>
        </p:nvSpPr>
        <p:spPr>
          <a:xfrm>
            <a:off x="282741" y="1151779"/>
            <a:ext cx="5997742" cy="461665"/>
          </a:xfrm>
          <a:prstGeom prst="rect">
            <a:avLst/>
          </a:prstGeom>
          <a:solidFill>
            <a:schemeClr val="bg1"/>
          </a:solidFill>
          <a:ln>
            <a:solidFill>
              <a:schemeClr val="tx1"/>
            </a:solidFill>
          </a:ln>
        </p:spPr>
        <p:txBody>
          <a:bodyPr wrap="square" rtlCol="0">
            <a:spAutoFit/>
          </a:bodyPr>
          <a:lstStyle/>
          <a:p>
            <a:r>
              <a:rPr lang="en-GB" sz="1200" dirty="0"/>
              <a:t>Carbon dioxide is only produced by complete combustion. If combustion is incomplete, carbon monoxide, or just carbon (soot/particulates) are formed.</a:t>
            </a:r>
          </a:p>
        </p:txBody>
      </p:sp>
      <p:sp>
        <p:nvSpPr>
          <p:cNvPr id="3" name="TextBox 2">
            <a:extLst>
              <a:ext uri="{FF2B5EF4-FFF2-40B4-BE49-F238E27FC236}">
                <a16:creationId xmlns:a16="http://schemas.microsoft.com/office/drawing/2014/main" id="{362A4218-2A10-8EFF-F3E3-87076AEF4F28}"/>
              </a:ext>
            </a:extLst>
          </p:cNvPr>
          <p:cNvSpPr txBox="1"/>
          <p:nvPr/>
        </p:nvSpPr>
        <p:spPr>
          <a:xfrm>
            <a:off x="282741" y="2343890"/>
            <a:ext cx="5997742" cy="461665"/>
          </a:xfrm>
          <a:prstGeom prst="rect">
            <a:avLst/>
          </a:prstGeom>
          <a:solidFill>
            <a:schemeClr val="bg1"/>
          </a:solidFill>
          <a:ln>
            <a:solidFill>
              <a:schemeClr val="tx1"/>
            </a:solidFill>
          </a:ln>
        </p:spPr>
        <p:txBody>
          <a:bodyPr wrap="square" rtlCol="0">
            <a:spAutoFit/>
          </a:bodyPr>
          <a:lstStyle/>
          <a:p>
            <a:r>
              <a:rPr lang="en-GB" sz="1200" dirty="0"/>
              <a:t>There is no nitrogen in fuels. Instead, nitrogen oxides are formed due to high temperatures and pressures in an engine causing nitrogen and oxygen in the air to react with each other.</a:t>
            </a:r>
          </a:p>
        </p:txBody>
      </p:sp>
      <p:sp>
        <p:nvSpPr>
          <p:cNvPr id="5" name="TextBox 4">
            <a:extLst>
              <a:ext uri="{FF2B5EF4-FFF2-40B4-BE49-F238E27FC236}">
                <a16:creationId xmlns:a16="http://schemas.microsoft.com/office/drawing/2014/main" id="{B90211B9-B609-05BD-67D8-B55A7CE4AD03}"/>
              </a:ext>
            </a:extLst>
          </p:cNvPr>
          <p:cNvSpPr txBox="1"/>
          <p:nvPr/>
        </p:nvSpPr>
        <p:spPr>
          <a:xfrm>
            <a:off x="282741" y="3305168"/>
            <a:ext cx="5997742" cy="646331"/>
          </a:xfrm>
          <a:prstGeom prst="rect">
            <a:avLst/>
          </a:prstGeom>
          <a:solidFill>
            <a:schemeClr val="bg1"/>
          </a:solidFill>
          <a:ln>
            <a:solidFill>
              <a:schemeClr val="tx1"/>
            </a:solidFill>
          </a:ln>
        </p:spPr>
        <p:txBody>
          <a:bodyPr wrap="square" rtlCol="0">
            <a:spAutoFit/>
          </a:bodyPr>
          <a:lstStyle/>
          <a:p>
            <a:r>
              <a:rPr lang="en-GB" sz="1200" dirty="0"/>
              <a:t>Pollution is caused by pollutants, of which there are several types. Carbon dioxide is one, but so is carbon monoxide, particulates (carbon), unburned hydrocarbons, nitrogen oxides, and sulfur dioxide.</a:t>
            </a:r>
          </a:p>
        </p:txBody>
      </p:sp>
      <p:sp>
        <p:nvSpPr>
          <p:cNvPr id="6" name="TextBox 5">
            <a:extLst>
              <a:ext uri="{FF2B5EF4-FFF2-40B4-BE49-F238E27FC236}">
                <a16:creationId xmlns:a16="http://schemas.microsoft.com/office/drawing/2014/main" id="{0CAEFFF1-BC0B-5C00-FD72-672B52F27924}"/>
              </a:ext>
            </a:extLst>
          </p:cNvPr>
          <p:cNvSpPr txBox="1"/>
          <p:nvPr/>
        </p:nvSpPr>
        <p:spPr>
          <a:xfrm>
            <a:off x="282741" y="4730837"/>
            <a:ext cx="5997742" cy="461665"/>
          </a:xfrm>
          <a:prstGeom prst="rect">
            <a:avLst/>
          </a:prstGeom>
          <a:solidFill>
            <a:schemeClr val="bg1"/>
          </a:solidFill>
          <a:ln>
            <a:solidFill>
              <a:schemeClr val="tx1"/>
            </a:solidFill>
          </a:ln>
        </p:spPr>
        <p:txBody>
          <a:bodyPr wrap="square" rtlCol="0">
            <a:spAutoFit/>
          </a:bodyPr>
          <a:lstStyle/>
          <a:p>
            <a:r>
              <a:rPr lang="en-GB" sz="1200" dirty="0"/>
              <a:t>Sulfur dioxide must first be further oxidised to form sulfur trioxide. After this happens, it can then dissolve in rain water to form a very weak sulfuric acid.</a:t>
            </a:r>
          </a:p>
        </p:txBody>
      </p:sp>
      <p:sp>
        <p:nvSpPr>
          <p:cNvPr id="7" name="TextBox 6">
            <a:extLst>
              <a:ext uri="{FF2B5EF4-FFF2-40B4-BE49-F238E27FC236}">
                <a16:creationId xmlns:a16="http://schemas.microsoft.com/office/drawing/2014/main" id="{5872EB99-FF83-5898-07CD-C9BEA85CECC1}"/>
              </a:ext>
            </a:extLst>
          </p:cNvPr>
          <p:cNvSpPr txBox="1"/>
          <p:nvPr/>
        </p:nvSpPr>
        <p:spPr>
          <a:xfrm>
            <a:off x="282741" y="5828052"/>
            <a:ext cx="5997742" cy="461665"/>
          </a:xfrm>
          <a:prstGeom prst="rect">
            <a:avLst/>
          </a:prstGeom>
          <a:solidFill>
            <a:schemeClr val="bg1"/>
          </a:solidFill>
          <a:ln>
            <a:solidFill>
              <a:schemeClr val="tx1"/>
            </a:solidFill>
          </a:ln>
        </p:spPr>
        <p:txBody>
          <a:bodyPr wrap="square" rtlCol="0">
            <a:spAutoFit/>
          </a:bodyPr>
          <a:lstStyle/>
          <a:p>
            <a:r>
              <a:rPr lang="en-GB" sz="1200" dirty="0"/>
              <a:t>Sometimes hydrocarbons may be released without having been oxidised at all. These unburned hydrocarbons are a separate type of pollutant. </a:t>
            </a:r>
          </a:p>
        </p:txBody>
      </p:sp>
      <p:sp>
        <p:nvSpPr>
          <p:cNvPr id="10" name="TextBox 9">
            <a:extLst>
              <a:ext uri="{FF2B5EF4-FFF2-40B4-BE49-F238E27FC236}">
                <a16:creationId xmlns:a16="http://schemas.microsoft.com/office/drawing/2014/main" id="{8D598E3A-7F32-40E1-D886-5FF759F61EB3}"/>
              </a:ext>
            </a:extLst>
          </p:cNvPr>
          <p:cNvSpPr txBox="1"/>
          <p:nvPr/>
        </p:nvSpPr>
        <p:spPr>
          <a:xfrm>
            <a:off x="282741" y="7153593"/>
            <a:ext cx="5997742" cy="646331"/>
          </a:xfrm>
          <a:prstGeom prst="rect">
            <a:avLst/>
          </a:prstGeom>
          <a:solidFill>
            <a:schemeClr val="bg1"/>
          </a:solidFill>
          <a:ln>
            <a:solidFill>
              <a:schemeClr val="tx1"/>
            </a:solidFill>
          </a:ln>
        </p:spPr>
        <p:txBody>
          <a:bodyPr wrap="square" rtlCol="0">
            <a:spAutoFit/>
          </a:bodyPr>
          <a:lstStyle/>
          <a:p>
            <a:r>
              <a:rPr lang="en-GB" sz="1200" dirty="0"/>
              <a:t>The properties of a compound are not the same as the properties of its constituent elements. Nitrogen oxides can react with other pollutants to produce smog, which can cause respiratory issues. This could lead to asthma attacks and, in serious situations, death.</a:t>
            </a:r>
          </a:p>
        </p:txBody>
      </p:sp>
    </p:spTree>
    <p:extLst>
      <p:ext uri="{BB962C8B-B14F-4D97-AF65-F5344CB8AC3E}">
        <p14:creationId xmlns:p14="http://schemas.microsoft.com/office/powerpoint/2010/main" val="1142607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it didn’t</a:t>
            </a:r>
          </a:p>
          <a:p>
            <a:pPr>
              <a:lnSpc>
                <a:spcPct val="150000"/>
              </a:lnSpc>
            </a:pPr>
            <a:r>
              <a:rPr lang="en-GB" sz="1200" b="1" dirty="0">
                <a:solidFill>
                  <a:schemeClr val="tx1"/>
                </a:solidFill>
              </a:rPr>
              <a:t>I DO: </a:t>
            </a:r>
            <a:r>
              <a:rPr lang="en-GB" sz="1200" dirty="0">
                <a:solidFill>
                  <a:schemeClr val="tx1"/>
                </a:solidFill>
              </a:rPr>
              <a:t>What would happen if there was less oxygen available in a car engine?</a:t>
            </a:r>
            <a:r>
              <a:rPr lang="en-GB" sz="1200" b="1" dirty="0">
                <a:solidFill>
                  <a:schemeClr val="tx1"/>
                </a:solidFill>
              </a:rPr>
              <a:t>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What would happen if nitrogen could not get into a car engine?</a:t>
            </a:r>
            <a:r>
              <a:rPr lang="en-GB" sz="1200" b="1" dirty="0">
                <a:solidFill>
                  <a:schemeClr val="tx1"/>
                </a:solidFill>
              </a:rPr>
              <a:t>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What would happen if fuel didn’t contain sulfur impurities?</a:t>
            </a:r>
            <a:r>
              <a:rPr lang="en-GB" sz="1200" b="1" dirty="0">
                <a:solidFill>
                  <a:schemeClr val="tx1"/>
                </a:solidFill>
              </a:rPr>
              <a:t>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What would happen if more carbon monoxide was produced?</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What would happen if there was more sulfur oxides and nitrogen oxides in the air?</a:t>
            </a:r>
            <a:r>
              <a:rPr lang="en-GB" sz="1200" b="1" dirty="0">
                <a:solidFill>
                  <a:schemeClr val="tx1"/>
                </a:solidFill>
              </a:rPr>
              <a:t>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What would happen to the environment if more pollutants were being released?</a:t>
            </a:r>
            <a:r>
              <a:rPr lang="en-GB" sz="1200" b="1" dirty="0">
                <a:solidFill>
                  <a:schemeClr val="tx1"/>
                </a:solidFill>
              </a:rPr>
              <a:t>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b="1" u="sng" dirty="0">
              <a:solidFill>
                <a:schemeClr val="tx1"/>
              </a:solidFill>
            </a:endParaRPr>
          </a:p>
        </p:txBody>
      </p:sp>
      <p:sp>
        <p:nvSpPr>
          <p:cNvPr id="2" name="TextBox 1">
            <a:extLst>
              <a:ext uri="{FF2B5EF4-FFF2-40B4-BE49-F238E27FC236}">
                <a16:creationId xmlns:a16="http://schemas.microsoft.com/office/drawing/2014/main" id="{3D1D11E7-0920-9094-D755-925D0CE951EB}"/>
              </a:ext>
            </a:extLst>
          </p:cNvPr>
          <p:cNvSpPr txBox="1"/>
          <p:nvPr/>
        </p:nvSpPr>
        <p:spPr>
          <a:xfrm>
            <a:off x="330867" y="850990"/>
            <a:ext cx="5997742" cy="461665"/>
          </a:xfrm>
          <a:prstGeom prst="rect">
            <a:avLst/>
          </a:prstGeom>
          <a:solidFill>
            <a:schemeClr val="bg1"/>
          </a:solidFill>
          <a:ln>
            <a:solidFill>
              <a:schemeClr val="tx1"/>
            </a:solidFill>
          </a:ln>
        </p:spPr>
        <p:txBody>
          <a:bodyPr wrap="square" rtlCol="0">
            <a:spAutoFit/>
          </a:bodyPr>
          <a:lstStyle/>
          <a:p>
            <a:r>
              <a:rPr lang="en-GB" sz="1200" dirty="0"/>
              <a:t>There would be less complete combustion and more incomplete combustion, producing more carbon monoxide and particulates.</a:t>
            </a:r>
          </a:p>
        </p:txBody>
      </p:sp>
      <p:sp>
        <p:nvSpPr>
          <p:cNvPr id="3" name="TextBox 2">
            <a:extLst>
              <a:ext uri="{FF2B5EF4-FFF2-40B4-BE49-F238E27FC236}">
                <a16:creationId xmlns:a16="http://schemas.microsoft.com/office/drawing/2014/main" id="{8F42E2EC-70B6-D8C5-713D-34E30F259ED4}"/>
              </a:ext>
            </a:extLst>
          </p:cNvPr>
          <p:cNvSpPr txBox="1"/>
          <p:nvPr/>
        </p:nvSpPr>
        <p:spPr>
          <a:xfrm>
            <a:off x="330867" y="2025702"/>
            <a:ext cx="5997742" cy="461665"/>
          </a:xfrm>
          <a:prstGeom prst="rect">
            <a:avLst/>
          </a:prstGeom>
          <a:solidFill>
            <a:schemeClr val="bg1"/>
          </a:solidFill>
          <a:ln>
            <a:solidFill>
              <a:schemeClr val="tx1"/>
            </a:solidFill>
          </a:ln>
        </p:spPr>
        <p:txBody>
          <a:bodyPr wrap="square" rtlCol="0">
            <a:spAutoFit/>
          </a:bodyPr>
          <a:lstStyle/>
          <a:p>
            <a:r>
              <a:rPr lang="en-GB" sz="1200" dirty="0"/>
              <a:t>The nitrogen could not be made to react with oxygen, under conditions of high temperatures and pressures, to for nitrogen oxides.</a:t>
            </a:r>
          </a:p>
        </p:txBody>
      </p:sp>
      <p:sp>
        <p:nvSpPr>
          <p:cNvPr id="5" name="TextBox 4">
            <a:extLst>
              <a:ext uri="{FF2B5EF4-FFF2-40B4-BE49-F238E27FC236}">
                <a16:creationId xmlns:a16="http://schemas.microsoft.com/office/drawing/2014/main" id="{2361C33B-2DC2-2BDA-7018-FDDD4C86A3E1}"/>
              </a:ext>
            </a:extLst>
          </p:cNvPr>
          <p:cNvSpPr txBox="1"/>
          <p:nvPr/>
        </p:nvSpPr>
        <p:spPr>
          <a:xfrm>
            <a:off x="330867" y="3041773"/>
            <a:ext cx="5997742" cy="646331"/>
          </a:xfrm>
          <a:prstGeom prst="rect">
            <a:avLst/>
          </a:prstGeom>
          <a:solidFill>
            <a:schemeClr val="bg1"/>
          </a:solidFill>
          <a:ln>
            <a:solidFill>
              <a:schemeClr val="tx1"/>
            </a:solidFill>
          </a:ln>
        </p:spPr>
        <p:txBody>
          <a:bodyPr wrap="square" rtlCol="0">
            <a:spAutoFit/>
          </a:bodyPr>
          <a:lstStyle/>
          <a:p>
            <a:r>
              <a:rPr lang="en-GB" sz="1200" dirty="0"/>
              <a:t>The sulfur could not be oxidised to sulfur dioxide, a pollutant. This would also prevent further oxidation to sulfur trioxide, and therefore reduce the amount of sulfur trioxide dissolving in rain water to produce acid rain.</a:t>
            </a:r>
          </a:p>
        </p:txBody>
      </p:sp>
      <p:sp>
        <p:nvSpPr>
          <p:cNvPr id="6" name="TextBox 5">
            <a:extLst>
              <a:ext uri="{FF2B5EF4-FFF2-40B4-BE49-F238E27FC236}">
                <a16:creationId xmlns:a16="http://schemas.microsoft.com/office/drawing/2014/main" id="{063669C2-94CB-37B1-E28C-5F43CE60BBF1}"/>
              </a:ext>
            </a:extLst>
          </p:cNvPr>
          <p:cNvSpPr txBox="1"/>
          <p:nvPr/>
        </p:nvSpPr>
        <p:spPr>
          <a:xfrm>
            <a:off x="330867" y="4110335"/>
            <a:ext cx="5997742" cy="646331"/>
          </a:xfrm>
          <a:prstGeom prst="rect">
            <a:avLst/>
          </a:prstGeom>
          <a:solidFill>
            <a:schemeClr val="bg1"/>
          </a:solidFill>
          <a:ln>
            <a:solidFill>
              <a:schemeClr val="tx1"/>
            </a:solidFill>
          </a:ln>
        </p:spPr>
        <p:txBody>
          <a:bodyPr wrap="square" rtlCol="0">
            <a:spAutoFit/>
          </a:bodyPr>
          <a:lstStyle/>
          <a:p>
            <a:r>
              <a:rPr lang="en-GB" sz="1200" dirty="0"/>
              <a:t>If more carbon monoxide was produced, it would seriously affect human health. Carbon monoxide would bind to haemoglobin in red blood cells, and reduce the amount of oxygen a person could transport around their body.</a:t>
            </a:r>
          </a:p>
        </p:txBody>
      </p:sp>
      <p:sp>
        <p:nvSpPr>
          <p:cNvPr id="7" name="TextBox 6">
            <a:extLst>
              <a:ext uri="{FF2B5EF4-FFF2-40B4-BE49-F238E27FC236}">
                <a16:creationId xmlns:a16="http://schemas.microsoft.com/office/drawing/2014/main" id="{4F6CDFCA-F34D-7452-5274-EF51B3E7D4E5}"/>
              </a:ext>
            </a:extLst>
          </p:cNvPr>
          <p:cNvSpPr txBox="1"/>
          <p:nvPr/>
        </p:nvSpPr>
        <p:spPr>
          <a:xfrm>
            <a:off x="330867" y="5318505"/>
            <a:ext cx="5997742" cy="646331"/>
          </a:xfrm>
          <a:prstGeom prst="rect">
            <a:avLst/>
          </a:prstGeom>
          <a:solidFill>
            <a:schemeClr val="bg1"/>
          </a:solidFill>
          <a:ln>
            <a:solidFill>
              <a:schemeClr val="tx1"/>
            </a:solidFill>
          </a:ln>
        </p:spPr>
        <p:txBody>
          <a:bodyPr wrap="square" rtlCol="0">
            <a:spAutoFit/>
          </a:bodyPr>
          <a:lstStyle/>
          <a:p>
            <a:r>
              <a:rPr lang="en-GB" sz="1200" dirty="0"/>
              <a:t>The sulfur oxides would dissolve in rain water to produce acid rain, affecting plants and animals, as well as buildings and statues. Nitrogen oxides would also produce acid rain, as well as photochemical smog, which causes respiratory issues when inhaled.</a:t>
            </a:r>
          </a:p>
        </p:txBody>
      </p:sp>
      <p:sp>
        <p:nvSpPr>
          <p:cNvPr id="8" name="TextBox 7">
            <a:extLst>
              <a:ext uri="{FF2B5EF4-FFF2-40B4-BE49-F238E27FC236}">
                <a16:creationId xmlns:a16="http://schemas.microsoft.com/office/drawing/2014/main" id="{6EA586E0-FAEF-AEDB-A5DC-FEA211326685}"/>
              </a:ext>
            </a:extLst>
          </p:cNvPr>
          <p:cNvSpPr txBox="1"/>
          <p:nvPr/>
        </p:nvSpPr>
        <p:spPr>
          <a:xfrm>
            <a:off x="330867" y="6437154"/>
            <a:ext cx="5997742" cy="1015663"/>
          </a:xfrm>
          <a:prstGeom prst="rect">
            <a:avLst/>
          </a:prstGeom>
          <a:solidFill>
            <a:schemeClr val="bg1"/>
          </a:solidFill>
          <a:ln>
            <a:solidFill>
              <a:schemeClr val="tx1"/>
            </a:solidFill>
          </a:ln>
        </p:spPr>
        <p:txBody>
          <a:bodyPr wrap="square" rtlCol="0">
            <a:spAutoFit/>
          </a:bodyPr>
          <a:lstStyle/>
          <a:p>
            <a:r>
              <a:rPr lang="en-GB" sz="1200" dirty="0"/>
              <a:t>Carbon dioxide would further increase the effects of climate change. Pollutants such as carbon monoxide and particulates would have negative effects on human health. Sulfur dioxide and nitrogen oxides would cause more acid rain, which would then affect plants and animals, especially those in aquatic ecosystems. The acid rain would also damage buildings and statues.</a:t>
            </a:r>
          </a:p>
        </p:txBody>
      </p:sp>
    </p:spTree>
    <p:extLst>
      <p:ext uri="{BB962C8B-B14F-4D97-AF65-F5344CB8AC3E}">
        <p14:creationId xmlns:p14="http://schemas.microsoft.com/office/powerpoint/2010/main" val="2084998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 YOU DO</a:t>
            </a:r>
          </a:p>
          <a:p>
            <a:pPr>
              <a:lnSpc>
                <a:spcPct val="150000"/>
              </a:lnSpc>
            </a:pPr>
            <a:r>
              <a:rPr lang="en-GB" sz="1200" dirty="0">
                <a:solidFill>
                  <a:schemeClr val="tx1"/>
                </a:solidFill>
              </a:rPr>
              <a:t>We are currently learning about how materials affect waves, and how electromagnetic waves can affect the human body. This links in to the following key topics: cells and organisation, chemical reactions, energy, and waves.</a:t>
            </a:r>
          </a:p>
          <a:p>
            <a:pPr>
              <a:lnSpc>
                <a:spcPct val="150000"/>
              </a:lnSpc>
            </a:pPr>
            <a:r>
              <a:rPr lang="en-GB" sz="1200" dirty="0">
                <a:solidFill>
                  <a:schemeClr val="tx1"/>
                </a:solidFill>
              </a:rPr>
              <a:t>The following questions will link our current topic with these previous topics:</a:t>
            </a:r>
          </a:p>
          <a:p>
            <a:pPr marL="228600" indent="-228600">
              <a:lnSpc>
                <a:spcPct val="150000"/>
              </a:lnSpc>
              <a:buFont typeface="+mj-lt"/>
              <a:buAutoNum type="arabicPeriod"/>
            </a:pPr>
            <a:r>
              <a:rPr lang="en-GB" sz="1200" dirty="0">
                <a:solidFill>
                  <a:schemeClr val="tx1"/>
                </a:solidFill>
              </a:rPr>
              <a:t>Carbon monoxide is a pollutant that binds to haemoglobin in red blood cells. Haemoglobin is one adaptation red blood cells have to make them efficient. What other adaptations do they have? ………………………………………………………………………………………………………………………………………………………..……………………………………………………………………………………………………………………………………………………………..</a:t>
            </a:r>
          </a:p>
          <a:p>
            <a:pPr marL="228600" indent="-228600">
              <a:lnSpc>
                <a:spcPct val="150000"/>
              </a:lnSpc>
              <a:buFont typeface="+mj-lt"/>
              <a:buAutoNum type="arabicPeriod"/>
            </a:pPr>
            <a:r>
              <a:rPr lang="en-GB" sz="1200" dirty="0">
                <a:solidFill>
                  <a:schemeClr val="tx1"/>
                </a:solidFill>
              </a:rPr>
              <a:t>Other than red blood cells, there are three other components to blood. What are these other components? …………………………………………………………………………………………………………………………………….</a:t>
            </a:r>
          </a:p>
          <a:p>
            <a:pPr marL="228600" indent="-228600">
              <a:lnSpc>
                <a:spcPct val="150000"/>
              </a:lnSpc>
              <a:buFont typeface="+mj-lt"/>
              <a:buAutoNum type="arabicPeriod"/>
            </a:pPr>
            <a:r>
              <a:rPr lang="en-GB" sz="1200" dirty="0">
                <a:solidFill>
                  <a:schemeClr val="tx1"/>
                </a:solidFill>
              </a:rPr>
              <a:t>Blood travels around the body in blood vessels. What are the three types of blood vessel? …………………………………………………………………………………………………………………………………………………………..</a:t>
            </a:r>
          </a:p>
          <a:p>
            <a:pPr marL="228600" indent="-228600">
              <a:lnSpc>
                <a:spcPct val="150000"/>
              </a:lnSpc>
              <a:buFont typeface="+mj-lt"/>
              <a:buAutoNum type="arabicPeriod"/>
            </a:pPr>
            <a:r>
              <a:rPr lang="en-GB" sz="1200" dirty="0">
                <a:solidFill>
                  <a:schemeClr val="tx1"/>
                </a:solidFill>
              </a:rPr>
              <a:t>Oxidation of sulfur and nitrogen to produce pollutants is seen as the addition of oxygen. However, oxidation can also be considered in terms of electrons. What is oxidation, in terms of electrons? …………………………………………………………………………………………………………………………………………………………..</a:t>
            </a:r>
          </a:p>
          <a:p>
            <a:pPr marL="228600" indent="-228600">
              <a:lnSpc>
                <a:spcPct val="150000"/>
              </a:lnSpc>
              <a:buFont typeface="+mj-lt"/>
              <a:buAutoNum type="arabicPeriod"/>
            </a:pPr>
            <a:r>
              <a:rPr lang="en-GB" sz="1200" dirty="0">
                <a:solidFill>
                  <a:schemeClr val="tx1"/>
                </a:solidFill>
              </a:rPr>
              <a:t>What is the opposite type of reaction to oxidation? ………………………………………………………………………….</a:t>
            </a:r>
          </a:p>
          <a:p>
            <a:pPr marL="228600" indent="-228600">
              <a:lnSpc>
                <a:spcPct val="150000"/>
              </a:lnSpc>
              <a:buFont typeface="+mj-lt"/>
              <a:buAutoNum type="arabicPeriod"/>
            </a:pPr>
            <a:r>
              <a:rPr lang="en-GB" sz="1200" dirty="0">
                <a:solidFill>
                  <a:schemeClr val="tx1"/>
                </a:solidFill>
              </a:rPr>
              <a:t>Nitrogen oxides can only form in an engine due to high temperatures and pressure. What causes pressure in gases? …………………………………………………………………………………………………………………………….. …………………………………………………………………………………………………………………………………………………………..</a:t>
            </a:r>
          </a:p>
          <a:p>
            <a:pPr marL="228600" indent="-228600">
              <a:lnSpc>
                <a:spcPct val="150000"/>
              </a:lnSpc>
              <a:buFont typeface="+mj-lt"/>
              <a:buAutoNum type="arabicPeriod"/>
            </a:pPr>
            <a:r>
              <a:rPr lang="en-GB" sz="1200" dirty="0">
                <a:solidFill>
                  <a:schemeClr val="tx1"/>
                </a:solidFill>
              </a:rPr>
              <a:t>When the temperature of the engine increases, which energy store is being filled? …………………………………………………………………………………………………………………………………………………………..</a:t>
            </a:r>
          </a:p>
          <a:p>
            <a:pPr marL="228600" indent="-228600">
              <a:lnSpc>
                <a:spcPct val="150000"/>
              </a:lnSpc>
              <a:buFont typeface="+mj-lt"/>
              <a:buAutoNum type="arabicPeriod"/>
            </a:pPr>
            <a:r>
              <a:rPr lang="en-GB" sz="1200" dirty="0">
                <a:solidFill>
                  <a:schemeClr val="tx1"/>
                </a:solidFill>
              </a:rPr>
              <a:t>Burning fuels releases the energy stored within them. Which energy store is the energy in before the fuel is burned? …………………………………………………………………………………………………………………………….</a:t>
            </a:r>
          </a:p>
          <a:p>
            <a:pPr marL="228600" indent="-228600">
              <a:lnSpc>
                <a:spcPct val="150000"/>
              </a:lnSpc>
              <a:buFont typeface="+mj-lt"/>
              <a:buAutoNum type="arabicPeriod"/>
            </a:pPr>
            <a:r>
              <a:rPr lang="en-GB" sz="1200" dirty="0">
                <a:solidFill>
                  <a:schemeClr val="tx1"/>
                </a:solidFill>
              </a:rPr>
              <a:t>Some pollutants, such as carbon dioxide, contribute to the greenhouse effect, where heat is trapped by the atmosphere and raises the average temperature of the Earth. Heat travels in infrared waves, which are electromagnetic waves. What are the six other electromagnetic waves? ………………………………………………………………………………………………………………………………………………………..……………………………………………………………………………………………………………………………………………………………..</a:t>
            </a:r>
          </a:p>
          <a:p>
            <a:pPr marL="228600" indent="-228600">
              <a:lnSpc>
                <a:spcPct val="150000"/>
              </a:lnSpc>
              <a:buFont typeface="+mj-lt"/>
              <a:buAutoNum type="arabicPeriod"/>
            </a:pPr>
            <a:endParaRPr lang="en-GB" sz="1200" dirty="0">
              <a:solidFill>
                <a:schemeClr val="tx1"/>
              </a:solidFill>
            </a:endParaRPr>
          </a:p>
        </p:txBody>
      </p:sp>
      <p:sp>
        <p:nvSpPr>
          <p:cNvPr id="2" name="TextBox 1">
            <a:extLst>
              <a:ext uri="{FF2B5EF4-FFF2-40B4-BE49-F238E27FC236}">
                <a16:creationId xmlns:a16="http://schemas.microsoft.com/office/drawing/2014/main" id="{CF4C1F81-B8A0-6A38-FDFF-D1A4E6946E87}"/>
              </a:ext>
            </a:extLst>
          </p:cNvPr>
          <p:cNvSpPr txBox="1"/>
          <p:nvPr/>
        </p:nvSpPr>
        <p:spPr>
          <a:xfrm>
            <a:off x="534401" y="2203669"/>
            <a:ext cx="5962651" cy="461665"/>
          </a:xfrm>
          <a:prstGeom prst="rect">
            <a:avLst/>
          </a:prstGeom>
          <a:solidFill>
            <a:schemeClr val="bg1"/>
          </a:solidFill>
          <a:ln>
            <a:solidFill>
              <a:schemeClr val="tx1"/>
            </a:solidFill>
          </a:ln>
        </p:spPr>
        <p:txBody>
          <a:bodyPr wrap="square" rtlCol="0">
            <a:spAutoFit/>
          </a:bodyPr>
          <a:lstStyle/>
          <a:p>
            <a:r>
              <a:rPr lang="en-GB" sz="1200" dirty="0"/>
              <a:t>No nucleus – more space for oxygen</a:t>
            </a:r>
          </a:p>
          <a:p>
            <a:r>
              <a:rPr lang="en-GB" sz="1200" dirty="0"/>
              <a:t>Biconcave shape – large SA:V ratio</a:t>
            </a:r>
          </a:p>
        </p:txBody>
      </p:sp>
      <p:sp>
        <p:nvSpPr>
          <p:cNvPr id="3" name="TextBox 2">
            <a:extLst>
              <a:ext uri="{FF2B5EF4-FFF2-40B4-BE49-F238E27FC236}">
                <a16:creationId xmlns:a16="http://schemas.microsoft.com/office/drawing/2014/main" id="{2A9EB657-0EB1-D8AE-AA6B-7F4B3FD5BB0A}"/>
              </a:ext>
            </a:extLst>
          </p:cNvPr>
          <p:cNvSpPr txBox="1"/>
          <p:nvPr/>
        </p:nvSpPr>
        <p:spPr>
          <a:xfrm>
            <a:off x="2162175" y="2997753"/>
            <a:ext cx="2533650" cy="276999"/>
          </a:xfrm>
          <a:prstGeom prst="rect">
            <a:avLst/>
          </a:prstGeom>
          <a:solidFill>
            <a:schemeClr val="bg1"/>
          </a:solidFill>
          <a:ln>
            <a:solidFill>
              <a:schemeClr val="tx1"/>
            </a:solidFill>
          </a:ln>
        </p:spPr>
        <p:txBody>
          <a:bodyPr wrap="square" rtlCol="0">
            <a:spAutoFit/>
          </a:bodyPr>
          <a:lstStyle/>
          <a:p>
            <a:r>
              <a:rPr lang="en-GB" sz="1200" dirty="0"/>
              <a:t>White blood cells, platelets, plasma</a:t>
            </a:r>
          </a:p>
        </p:txBody>
      </p:sp>
      <p:sp>
        <p:nvSpPr>
          <p:cNvPr id="5" name="TextBox 4">
            <a:extLst>
              <a:ext uri="{FF2B5EF4-FFF2-40B4-BE49-F238E27FC236}">
                <a16:creationId xmlns:a16="http://schemas.microsoft.com/office/drawing/2014/main" id="{C0F4C378-A494-6EFC-CDD2-5219341C6F80}"/>
              </a:ext>
            </a:extLst>
          </p:cNvPr>
          <p:cNvSpPr txBox="1"/>
          <p:nvPr/>
        </p:nvSpPr>
        <p:spPr>
          <a:xfrm>
            <a:off x="2162175" y="3592837"/>
            <a:ext cx="2533650" cy="276999"/>
          </a:xfrm>
          <a:prstGeom prst="rect">
            <a:avLst/>
          </a:prstGeom>
          <a:solidFill>
            <a:schemeClr val="bg1"/>
          </a:solidFill>
          <a:ln>
            <a:solidFill>
              <a:schemeClr val="tx1"/>
            </a:solidFill>
          </a:ln>
        </p:spPr>
        <p:txBody>
          <a:bodyPr wrap="square" rtlCol="0">
            <a:spAutoFit/>
          </a:bodyPr>
          <a:lstStyle/>
          <a:p>
            <a:r>
              <a:rPr lang="en-GB" sz="1200" dirty="0"/>
              <a:t>Arteries, veins, and capillaries</a:t>
            </a:r>
          </a:p>
        </p:txBody>
      </p:sp>
      <p:sp>
        <p:nvSpPr>
          <p:cNvPr id="6" name="TextBox 5">
            <a:extLst>
              <a:ext uri="{FF2B5EF4-FFF2-40B4-BE49-F238E27FC236}">
                <a16:creationId xmlns:a16="http://schemas.microsoft.com/office/drawing/2014/main" id="{C5479805-E7FC-C655-50D8-EDF2B7BE4290}"/>
              </a:ext>
            </a:extLst>
          </p:cNvPr>
          <p:cNvSpPr txBox="1"/>
          <p:nvPr/>
        </p:nvSpPr>
        <p:spPr>
          <a:xfrm>
            <a:off x="2162175" y="4356923"/>
            <a:ext cx="2533650" cy="276999"/>
          </a:xfrm>
          <a:prstGeom prst="rect">
            <a:avLst/>
          </a:prstGeom>
          <a:solidFill>
            <a:schemeClr val="bg1"/>
          </a:solidFill>
          <a:ln>
            <a:solidFill>
              <a:schemeClr val="tx1"/>
            </a:solidFill>
          </a:ln>
        </p:spPr>
        <p:txBody>
          <a:bodyPr wrap="square" rtlCol="0">
            <a:spAutoFit/>
          </a:bodyPr>
          <a:lstStyle/>
          <a:p>
            <a:r>
              <a:rPr lang="en-GB" sz="1200" dirty="0"/>
              <a:t>Oxidation is the loss of electrons.</a:t>
            </a:r>
          </a:p>
        </p:txBody>
      </p:sp>
      <p:sp>
        <p:nvSpPr>
          <p:cNvPr id="7" name="TextBox 6">
            <a:extLst>
              <a:ext uri="{FF2B5EF4-FFF2-40B4-BE49-F238E27FC236}">
                <a16:creationId xmlns:a16="http://schemas.microsoft.com/office/drawing/2014/main" id="{EDEBAFE1-464F-14EB-1A02-2E06F2E3485F}"/>
              </a:ext>
            </a:extLst>
          </p:cNvPr>
          <p:cNvSpPr txBox="1"/>
          <p:nvPr/>
        </p:nvSpPr>
        <p:spPr>
          <a:xfrm>
            <a:off x="4384507" y="4694734"/>
            <a:ext cx="969545" cy="276999"/>
          </a:xfrm>
          <a:prstGeom prst="rect">
            <a:avLst/>
          </a:prstGeom>
          <a:solidFill>
            <a:schemeClr val="bg1"/>
          </a:solidFill>
          <a:ln>
            <a:solidFill>
              <a:schemeClr val="tx1"/>
            </a:solidFill>
          </a:ln>
        </p:spPr>
        <p:txBody>
          <a:bodyPr wrap="square" rtlCol="0">
            <a:spAutoFit/>
          </a:bodyPr>
          <a:lstStyle/>
          <a:p>
            <a:r>
              <a:rPr lang="en-GB" sz="1200" dirty="0"/>
              <a:t>Reduction</a:t>
            </a:r>
          </a:p>
        </p:txBody>
      </p:sp>
      <p:sp>
        <p:nvSpPr>
          <p:cNvPr id="8" name="TextBox 7">
            <a:extLst>
              <a:ext uri="{FF2B5EF4-FFF2-40B4-BE49-F238E27FC236}">
                <a16:creationId xmlns:a16="http://schemas.microsoft.com/office/drawing/2014/main" id="{1DFC0CFC-F89A-4B5A-33BF-5BC0F5B24AFE}"/>
              </a:ext>
            </a:extLst>
          </p:cNvPr>
          <p:cNvSpPr txBox="1"/>
          <p:nvPr/>
        </p:nvSpPr>
        <p:spPr>
          <a:xfrm>
            <a:off x="1689434" y="5242404"/>
            <a:ext cx="4807618" cy="461665"/>
          </a:xfrm>
          <a:prstGeom prst="rect">
            <a:avLst/>
          </a:prstGeom>
          <a:solidFill>
            <a:schemeClr val="bg1"/>
          </a:solidFill>
          <a:ln>
            <a:solidFill>
              <a:schemeClr val="tx1"/>
            </a:solidFill>
          </a:ln>
        </p:spPr>
        <p:txBody>
          <a:bodyPr wrap="square" rtlCol="0">
            <a:spAutoFit/>
          </a:bodyPr>
          <a:lstStyle/>
          <a:p>
            <a:r>
              <a:rPr lang="en-GB" sz="1200" dirty="0"/>
              <a:t>Collisions between the particles in the air, as well as collisions between the particles and the container.</a:t>
            </a:r>
          </a:p>
        </p:txBody>
      </p:sp>
      <p:sp>
        <p:nvSpPr>
          <p:cNvPr id="9" name="TextBox 8">
            <a:extLst>
              <a:ext uri="{FF2B5EF4-FFF2-40B4-BE49-F238E27FC236}">
                <a16:creationId xmlns:a16="http://schemas.microsoft.com/office/drawing/2014/main" id="{E76E1D75-344F-F301-0066-71D4ECE5672A}"/>
              </a:ext>
            </a:extLst>
          </p:cNvPr>
          <p:cNvSpPr txBox="1"/>
          <p:nvPr/>
        </p:nvSpPr>
        <p:spPr>
          <a:xfrm>
            <a:off x="2162175" y="6053904"/>
            <a:ext cx="2533650" cy="276999"/>
          </a:xfrm>
          <a:prstGeom prst="rect">
            <a:avLst/>
          </a:prstGeom>
          <a:solidFill>
            <a:schemeClr val="bg1"/>
          </a:solidFill>
          <a:ln>
            <a:solidFill>
              <a:schemeClr val="tx1"/>
            </a:solidFill>
          </a:ln>
        </p:spPr>
        <p:txBody>
          <a:bodyPr wrap="square" rtlCol="0">
            <a:spAutoFit/>
          </a:bodyPr>
          <a:lstStyle/>
          <a:p>
            <a:r>
              <a:rPr lang="en-GB" sz="1200" dirty="0"/>
              <a:t>The thermal store</a:t>
            </a:r>
          </a:p>
        </p:txBody>
      </p:sp>
      <p:sp>
        <p:nvSpPr>
          <p:cNvPr id="10" name="TextBox 9">
            <a:extLst>
              <a:ext uri="{FF2B5EF4-FFF2-40B4-BE49-F238E27FC236}">
                <a16:creationId xmlns:a16="http://schemas.microsoft.com/office/drawing/2014/main" id="{487FC316-88B5-F002-E6BF-659EC89CEF41}"/>
              </a:ext>
            </a:extLst>
          </p:cNvPr>
          <p:cNvSpPr txBox="1"/>
          <p:nvPr/>
        </p:nvSpPr>
        <p:spPr>
          <a:xfrm>
            <a:off x="2162175" y="6524822"/>
            <a:ext cx="2533650" cy="276999"/>
          </a:xfrm>
          <a:prstGeom prst="rect">
            <a:avLst/>
          </a:prstGeom>
          <a:solidFill>
            <a:schemeClr val="bg1"/>
          </a:solidFill>
          <a:ln>
            <a:solidFill>
              <a:schemeClr val="tx1"/>
            </a:solidFill>
          </a:ln>
        </p:spPr>
        <p:txBody>
          <a:bodyPr wrap="square" rtlCol="0">
            <a:spAutoFit/>
          </a:bodyPr>
          <a:lstStyle/>
          <a:p>
            <a:r>
              <a:rPr lang="en-GB" sz="1200" dirty="0"/>
              <a:t>The chemical store</a:t>
            </a:r>
          </a:p>
        </p:txBody>
      </p:sp>
      <p:sp>
        <p:nvSpPr>
          <p:cNvPr id="11" name="TextBox 10">
            <a:extLst>
              <a:ext uri="{FF2B5EF4-FFF2-40B4-BE49-F238E27FC236}">
                <a16:creationId xmlns:a16="http://schemas.microsoft.com/office/drawing/2014/main" id="{7688EA76-177E-F456-5477-3486160DA174}"/>
              </a:ext>
            </a:extLst>
          </p:cNvPr>
          <p:cNvSpPr txBox="1"/>
          <p:nvPr/>
        </p:nvSpPr>
        <p:spPr>
          <a:xfrm>
            <a:off x="534400" y="7724758"/>
            <a:ext cx="5962651" cy="276999"/>
          </a:xfrm>
          <a:prstGeom prst="rect">
            <a:avLst/>
          </a:prstGeom>
          <a:solidFill>
            <a:schemeClr val="bg1"/>
          </a:solidFill>
          <a:ln>
            <a:solidFill>
              <a:schemeClr val="tx1"/>
            </a:solidFill>
          </a:ln>
        </p:spPr>
        <p:txBody>
          <a:bodyPr wrap="square" rtlCol="0">
            <a:spAutoFit/>
          </a:bodyPr>
          <a:lstStyle/>
          <a:p>
            <a:r>
              <a:rPr lang="en-GB" sz="1200" dirty="0"/>
              <a:t>Gamma rays, x-rays, ultraviolet, visible light, microwaves, radio waves</a:t>
            </a:r>
          </a:p>
        </p:txBody>
      </p:sp>
    </p:spTree>
    <p:extLst>
      <p:ext uri="{BB962C8B-B14F-4D97-AF65-F5344CB8AC3E}">
        <p14:creationId xmlns:p14="http://schemas.microsoft.com/office/powerpoint/2010/main" val="428694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marL="95250" marR="28575">
              <a:lnSpc>
                <a:spcPct val="150000"/>
              </a:lnSpc>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Q1. </a:t>
            </a:r>
            <a:r>
              <a:rPr lang="en-GB" sz="1200" dirty="0">
                <a:solidFill>
                  <a:schemeClr val="tx1"/>
                </a:solidFill>
                <a:effectLst/>
                <a:ea typeface="Times New Roman" panose="02020603050405020304" pitchFamily="18" charset="0"/>
                <a:cs typeface="Calibri" panose="020F0502020204030204" pitchFamily="34" charset="0"/>
              </a:rPr>
              <a:t>Cars cause atmospheric pollution. Some car emissions contain nitrogen dioxide. The table below shows the concentration of nitrogen dioxide in the air in three different areas for 1 week.</a:t>
            </a:r>
          </a:p>
          <a:p>
            <a:pPr marL="95250" marR="28575">
              <a:lnSpc>
                <a:spcPct val="150000"/>
              </a:lnSpc>
              <a:spcBef>
                <a:spcPts val="2250"/>
              </a:spcBef>
              <a:spcAft>
                <a:spcPts val="225"/>
              </a:spcAft>
            </a:pPr>
            <a:endParaRPr lang="en-GB" sz="1200" dirty="0">
              <a:solidFill>
                <a:schemeClr val="tx1"/>
              </a:solidFill>
              <a:ea typeface="Times New Roman" panose="02020603050405020304" pitchFamily="18" charset="0"/>
              <a:cs typeface="Calibri" panose="020F0502020204030204" pitchFamily="34" charset="0"/>
            </a:endParaRPr>
          </a:p>
          <a:p>
            <a:pPr marL="95250" marR="28575">
              <a:lnSpc>
                <a:spcPct val="150000"/>
              </a:lnSpc>
              <a:spcBef>
                <a:spcPts val="2250"/>
              </a:spcBef>
              <a:spcAft>
                <a:spcPts val="225"/>
              </a:spcAft>
            </a:pPr>
            <a:endParaRPr lang="en-GB" sz="1200" dirty="0">
              <a:solidFill>
                <a:schemeClr val="tx1"/>
              </a:solidFill>
              <a:effectLst/>
              <a:ea typeface="Times New Roman" panose="02020603050405020304" pitchFamily="18" charset="0"/>
              <a:cs typeface="Calibri" panose="020F0502020204030204" pitchFamily="34" charset="0"/>
            </a:endParaRPr>
          </a:p>
          <a:p>
            <a:pPr marL="95250" marR="28575">
              <a:lnSpc>
                <a:spcPct val="150000"/>
              </a:lnSpc>
              <a:spcBef>
                <a:spcPts val="2250"/>
              </a:spcBef>
              <a:spcAft>
                <a:spcPts val="225"/>
              </a:spcAft>
            </a:pPr>
            <a:endParaRPr lang="en-GB" sz="1200" dirty="0">
              <a:solidFill>
                <a:schemeClr val="tx1"/>
              </a:solidFill>
              <a:ea typeface="Times New Roman" panose="02020603050405020304" pitchFamily="18" charset="0"/>
              <a:cs typeface="Calibri" panose="020F0502020204030204" pitchFamily="34" charset="0"/>
            </a:endParaRPr>
          </a:p>
          <a:p>
            <a:pPr marL="95250" marR="28575">
              <a:lnSpc>
                <a:spcPct val="150000"/>
              </a:lnSpc>
              <a:spcBef>
                <a:spcPts val="2250"/>
              </a:spcBef>
              <a:spcAft>
                <a:spcPts val="225"/>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spcAft>
                <a:spcPts val="800"/>
              </a:spcAft>
            </a:pPr>
            <a:r>
              <a:rPr lang="en-GB" sz="1200" dirty="0">
                <a:solidFill>
                  <a:schemeClr val="tx1"/>
                </a:solidFill>
                <a:effectLst/>
                <a:ea typeface="Times New Roman" panose="02020603050405020304" pitchFamily="18" charset="0"/>
                <a:cs typeface="Calibri" panose="020F0502020204030204" pitchFamily="34" charset="0"/>
              </a:rPr>
              <a:t> (a)  Which column of data has the greatest range? Tick (</a:t>
            </a:r>
            <a:r>
              <a:rPr lang="en-GB" sz="1200" b="1" dirty="0">
                <a:solidFill>
                  <a:schemeClr val="tx1"/>
                </a:solidFill>
                <a:effectLst/>
                <a:ea typeface="Times New Roman" panose="02020603050405020304" pitchFamily="18" charset="0"/>
                <a:cs typeface="Segoe UI Symbol" panose="020B0502040204020203" pitchFamily="34" charset="0"/>
              </a:rPr>
              <a:t>✓</a:t>
            </a:r>
            <a:r>
              <a:rPr lang="en-GB" sz="1200" dirty="0">
                <a:solidFill>
                  <a:schemeClr val="tx1"/>
                </a:solidFill>
                <a:effectLst/>
                <a:ea typeface="Times New Roman" panose="02020603050405020304" pitchFamily="18" charset="0"/>
                <a:cs typeface="Calibri" panose="020F0502020204030204" pitchFamily="34" charset="0"/>
              </a:rPr>
              <a:t>)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box.</a:t>
            </a:r>
            <a:endParaRPr lang="en-GB" sz="1200" dirty="0">
              <a:solidFill>
                <a:schemeClr val="tx1"/>
              </a:solidFill>
              <a:effectLst/>
              <a:ea typeface="Times New Roman" panose="02020603050405020304" pitchFamily="18" charset="0"/>
              <a:cs typeface="Times New Roman" panose="02020603050405020304" pitchFamily="18" charset="0"/>
            </a:endParaRPr>
          </a:p>
          <a:p>
            <a:pPr marL="95250" marR="28575">
              <a:lnSpc>
                <a:spcPct val="150000"/>
              </a:lnSpc>
              <a:spcBef>
                <a:spcPts val="2250"/>
              </a:spcBef>
              <a:spcAft>
                <a:spcPts val="225"/>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gn="r">
              <a:lnSpc>
                <a:spcPct val="150000"/>
              </a:lnSpc>
            </a:pPr>
            <a:r>
              <a:rPr lang="en-GB" sz="1200" b="1" dirty="0">
                <a:solidFill>
                  <a:schemeClr val="tx1"/>
                </a:solidFill>
              </a:rPr>
              <a:t>(1)</a:t>
            </a:r>
          </a:p>
          <a:p>
            <a:pPr>
              <a:lnSpc>
                <a:spcPct val="150000"/>
              </a:lnSpc>
            </a:pPr>
            <a:endParaRPr lang="en-GB" sz="1200" b="1" dirty="0">
              <a:solidFill>
                <a:schemeClr val="tx1"/>
              </a:solidFill>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Explain why the concentration of nitrogen dioxide in the air is lower on Sunday.</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dirty="0">
              <a:solidFill>
                <a:schemeClr val="tx1"/>
              </a:solidFill>
            </a:endParaRPr>
          </a:p>
        </p:txBody>
      </p:sp>
      <p:graphicFrame>
        <p:nvGraphicFramePr>
          <p:cNvPr id="2" name="Table 1">
            <a:extLst>
              <a:ext uri="{FF2B5EF4-FFF2-40B4-BE49-F238E27FC236}">
                <a16:creationId xmlns:a16="http://schemas.microsoft.com/office/drawing/2014/main" id="{C915EC6D-8EE6-B66D-1650-BF1458581194}"/>
              </a:ext>
            </a:extLst>
          </p:cNvPr>
          <p:cNvGraphicFramePr>
            <a:graphicFrameLocks noGrp="1"/>
          </p:cNvGraphicFramePr>
          <p:nvPr>
            <p:extLst>
              <p:ext uri="{D42A27DB-BD31-4B8C-83A1-F6EECF244321}">
                <p14:modId xmlns:p14="http://schemas.microsoft.com/office/powerpoint/2010/main" val="2016795626"/>
              </p:ext>
            </p:extLst>
          </p:nvPr>
        </p:nvGraphicFramePr>
        <p:xfrm>
          <a:off x="414187" y="1435352"/>
          <a:ext cx="6029626" cy="2191957"/>
        </p:xfrm>
        <a:graphic>
          <a:graphicData uri="http://schemas.openxmlformats.org/drawingml/2006/table">
            <a:tbl>
              <a:tblPr>
                <a:tableStyleId>{616DA210-FB5B-4158-B5E0-FEB733F419BA}</a:tableStyleId>
              </a:tblPr>
              <a:tblGrid>
                <a:gridCol w="1346719">
                  <a:extLst>
                    <a:ext uri="{9D8B030D-6E8A-4147-A177-3AD203B41FA5}">
                      <a16:colId xmlns:a16="http://schemas.microsoft.com/office/drawing/2014/main" val="3517717680"/>
                    </a:ext>
                  </a:extLst>
                </a:gridCol>
                <a:gridCol w="1560969">
                  <a:extLst>
                    <a:ext uri="{9D8B030D-6E8A-4147-A177-3AD203B41FA5}">
                      <a16:colId xmlns:a16="http://schemas.microsoft.com/office/drawing/2014/main" val="1935320001"/>
                    </a:ext>
                  </a:extLst>
                </a:gridCol>
                <a:gridCol w="1560969">
                  <a:extLst>
                    <a:ext uri="{9D8B030D-6E8A-4147-A177-3AD203B41FA5}">
                      <a16:colId xmlns:a16="http://schemas.microsoft.com/office/drawing/2014/main" val="3477020417"/>
                    </a:ext>
                  </a:extLst>
                </a:gridCol>
                <a:gridCol w="1560969">
                  <a:extLst>
                    <a:ext uri="{9D8B030D-6E8A-4147-A177-3AD203B41FA5}">
                      <a16:colId xmlns:a16="http://schemas.microsoft.com/office/drawing/2014/main" val="3233302136"/>
                    </a:ext>
                  </a:extLst>
                </a:gridCol>
              </a:tblGrid>
              <a:tr h="442817">
                <a:tc>
                  <a:txBody>
                    <a:bodyPr/>
                    <a:lstStyle/>
                    <a:p>
                      <a:pPr marL="28575" marR="28575">
                        <a:lnSpc>
                          <a:spcPct val="107000"/>
                        </a:lnSpc>
                        <a:spcBef>
                          <a:spcPts val="450"/>
                        </a:spcBef>
                        <a:spcAft>
                          <a:spcPts val="450"/>
                        </a:spcAft>
                      </a:pPr>
                      <a:r>
                        <a:rPr lang="en-GB" sz="14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gridSpan="3">
                  <a:txBody>
                    <a:bodyPr/>
                    <a:lstStyle/>
                    <a:p>
                      <a:pPr marL="28575" marR="28575" algn="ctr">
                        <a:lnSpc>
                          <a:spcPct val="107000"/>
                        </a:lnSpc>
                        <a:spcBef>
                          <a:spcPts val="450"/>
                        </a:spcBef>
                        <a:spcAft>
                          <a:spcPts val="450"/>
                        </a:spcAft>
                      </a:pPr>
                      <a:r>
                        <a:rPr lang="en-GB" sz="1400">
                          <a:effectLst/>
                        </a:rPr>
                        <a:t>Concentration of nitrogen dioxide in the air </a:t>
                      </a:r>
                      <a:br>
                        <a:rPr lang="en-GB" sz="1400">
                          <a:effectLst/>
                        </a:rPr>
                      </a:br>
                      <a:r>
                        <a:rPr lang="en-GB" sz="1400">
                          <a:effectLst/>
                        </a:rPr>
                        <a:t>in arbitrary units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7486480"/>
                  </a:ext>
                </a:extLst>
              </a:tr>
              <a:tr h="216413">
                <a:tc>
                  <a:txBody>
                    <a:bodyPr/>
                    <a:lstStyle/>
                    <a:p>
                      <a:pPr marL="28575" marR="28575">
                        <a:lnSpc>
                          <a:spcPct val="107000"/>
                        </a:lnSpc>
                        <a:spcBef>
                          <a:spcPts val="450"/>
                        </a:spcBef>
                        <a:spcAft>
                          <a:spcPts val="450"/>
                        </a:spcAft>
                      </a:pPr>
                      <a:r>
                        <a:rPr lang="en-GB" sz="1400">
                          <a:effectLst/>
                        </a:rPr>
                        <a:t>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City centre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Countryside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Motorway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946714806"/>
                  </a:ext>
                </a:extLst>
              </a:tr>
              <a:tr h="216413">
                <a:tc>
                  <a:txBody>
                    <a:bodyPr/>
                    <a:lstStyle/>
                    <a:p>
                      <a:pPr marL="28575" marR="28575">
                        <a:lnSpc>
                          <a:spcPct val="107000"/>
                        </a:lnSpc>
                        <a:spcBef>
                          <a:spcPts val="450"/>
                        </a:spcBef>
                        <a:spcAft>
                          <a:spcPts val="450"/>
                        </a:spcAft>
                      </a:pPr>
                      <a:r>
                        <a:rPr lang="en-GB" sz="1400">
                          <a:effectLst/>
                        </a:rPr>
                        <a:t>Monday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dirty="0">
                          <a:effectLst/>
                        </a:rPr>
                        <a:t>35</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796169086"/>
                  </a:ext>
                </a:extLst>
              </a:tr>
              <a:tr h="216413">
                <a:tc>
                  <a:txBody>
                    <a:bodyPr/>
                    <a:lstStyle/>
                    <a:p>
                      <a:pPr marL="28575" marR="28575">
                        <a:lnSpc>
                          <a:spcPct val="107000"/>
                        </a:lnSpc>
                        <a:spcBef>
                          <a:spcPts val="450"/>
                        </a:spcBef>
                        <a:spcAft>
                          <a:spcPts val="450"/>
                        </a:spcAft>
                      </a:pPr>
                      <a:r>
                        <a:rPr lang="en-GB" sz="1400">
                          <a:effectLst/>
                        </a:rPr>
                        <a:t>Tuesday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37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513913964"/>
                  </a:ext>
                </a:extLst>
              </a:tr>
              <a:tr h="216413">
                <a:tc>
                  <a:txBody>
                    <a:bodyPr/>
                    <a:lstStyle/>
                    <a:p>
                      <a:pPr marL="28575" marR="28575">
                        <a:lnSpc>
                          <a:spcPct val="107000"/>
                        </a:lnSpc>
                        <a:spcBef>
                          <a:spcPts val="450"/>
                        </a:spcBef>
                        <a:spcAft>
                          <a:spcPts val="450"/>
                        </a:spcAft>
                      </a:pPr>
                      <a:r>
                        <a:rPr lang="en-GB" sz="1400">
                          <a:effectLst/>
                        </a:rPr>
                        <a:t>Wednesday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37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86772535"/>
                  </a:ext>
                </a:extLst>
              </a:tr>
              <a:tr h="216413">
                <a:tc>
                  <a:txBody>
                    <a:bodyPr/>
                    <a:lstStyle/>
                    <a:p>
                      <a:pPr marL="28575" marR="28575">
                        <a:lnSpc>
                          <a:spcPct val="107000"/>
                        </a:lnSpc>
                        <a:spcBef>
                          <a:spcPts val="450"/>
                        </a:spcBef>
                        <a:spcAft>
                          <a:spcPts val="450"/>
                        </a:spcAft>
                      </a:pPr>
                      <a:r>
                        <a:rPr lang="en-GB" sz="1400">
                          <a:effectLst/>
                        </a:rPr>
                        <a:t>Thursday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34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113557747"/>
                  </a:ext>
                </a:extLst>
              </a:tr>
              <a:tr h="216413">
                <a:tc>
                  <a:txBody>
                    <a:bodyPr/>
                    <a:lstStyle/>
                    <a:p>
                      <a:pPr marL="28575" marR="28575">
                        <a:lnSpc>
                          <a:spcPct val="107000"/>
                        </a:lnSpc>
                        <a:spcBef>
                          <a:spcPts val="450"/>
                        </a:spcBef>
                        <a:spcAft>
                          <a:spcPts val="450"/>
                        </a:spcAft>
                      </a:pPr>
                      <a:r>
                        <a:rPr lang="en-GB" sz="1400">
                          <a:effectLst/>
                        </a:rPr>
                        <a:t>Friday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37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593863841"/>
                  </a:ext>
                </a:extLst>
              </a:tr>
              <a:tr h="216413">
                <a:tc>
                  <a:txBody>
                    <a:bodyPr/>
                    <a:lstStyle/>
                    <a:p>
                      <a:pPr marL="28575" marR="28575">
                        <a:lnSpc>
                          <a:spcPct val="107000"/>
                        </a:lnSpc>
                        <a:spcBef>
                          <a:spcPts val="450"/>
                        </a:spcBef>
                        <a:spcAft>
                          <a:spcPts val="450"/>
                        </a:spcAft>
                      </a:pPr>
                      <a:r>
                        <a:rPr lang="en-GB" sz="1400">
                          <a:effectLst/>
                        </a:rPr>
                        <a:t>Saturday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29</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529878635"/>
                  </a:ext>
                </a:extLst>
              </a:tr>
              <a:tr h="216413">
                <a:tc>
                  <a:txBody>
                    <a:bodyPr/>
                    <a:lstStyle/>
                    <a:p>
                      <a:pPr marL="28575" marR="28575">
                        <a:lnSpc>
                          <a:spcPct val="107000"/>
                        </a:lnSpc>
                        <a:spcBef>
                          <a:spcPts val="450"/>
                        </a:spcBef>
                        <a:spcAft>
                          <a:spcPts val="450"/>
                        </a:spcAft>
                      </a:pPr>
                      <a:r>
                        <a:rPr lang="en-GB" sz="1400" dirty="0">
                          <a:effectLst/>
                        </a:rPr>
                        <a:t>Sunday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dirty="0">
                          <a:effectLst/>
                        </a:rPr>
                        <a:t>6</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dirty="0">
                          <a:effectLst/>
                        </a:rPr>
                        <a:t>17</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159577186"/>
                  </a:ext>
                </a:extLst>
              </a:tr>
            </a:tbl>
          </a:graphicData>
        </a:graphic>
      </p:graphicFrame>
      <p:pic>
        <p:nvPicPr>
          <p:cNvPr id="5" name="Picture 4">
            <a:extLst>
              <a:ext uri="{FF2B5EF4-FFF2-40B4-BE49-F238E27FC236}">
                <a16:creationId xmlns:a16="http://schemas.microsoft.com/office/drawing/2014/main" id="{321FD493-8C7A-DC4B-3D49-37A90794436D}"/>
              </a:ext>
            </a:extLst>
          </p:cNvPr>
          <p:cNvPicPr>
            <a:picLocks noChangeAspect="1"/>
          </p:cNvPicPr>
          <p:nvPr/>
        </p:nvPicPr>
        <p:blipFill>
          <a:blip r:embed="rId2"/>
          <a:stretch>
            <a:fillRect/>
          </a:stretch>
        </p:blipFill>
        <p:spPr>
          <a:xfrm>
            <a:off x="1641308" y="4164180"/>
            <a:ext cx="3575384" cy="1773039"/>
          </a:xfrm>
          <a:prstGeom prst="rect">
            <a:avLst/>
          </a:prstGeom>
        </p:spPr>
      </p:pic>
      <p:sp>
        <p:nvSpPr>
          <p:cNvPr id="6" name="TextBox 5">
            <a:extLst>
              <a:ext uri="{FF2B5EF4-FFF2-40B4-BE49-F238E27FC236}">
                <a16:creationId xmlns:a16="http://schemas.microsoft.com/office/drawing/2014/main" id="{D9AEAC0E-1823-76A4-BBB2-CD79EF6B24D5}"/>
              </a:ext>
            </a:extLst>
          </p:cNvPr>
          <p:cNvSpPr txBox="1"/>
          <p:nvPr/>
        </p:nvSpPr>
        <p:spPr>
          <a:xfrm>
            <a:off x="375737" y="4872161"/>
            <a:ext cx="1029535" cy="276999"/>
          </a:xfrm>
          <a:prstGeom prst="rect">
            <a:avLst/>
          </a:prstGeom>
          <a:solidFill>
            <a:schemeClr val="bg1"/>
          </a:solidFill>
          <a:ln>
            <a:solidFill>
              <a:schemeClr val="tx1"/>
            </a:solidFill>
          </a:ln>
        </p:spPr>
        <p:txBody>
          <a:bodyPr wrap="square" rtlCol="0">
            <a:spAutoFit/>
          </a:bodyPr>
          <a:lstStyle/>
          <a:p>
            <a:r>
              <a:rPr lang="en-GB" sz="1200" dirty="0"/>
              <a:t>City centre</a:t>
            </a:r>
          </a:p>
        </p:txBody>
      </p:sp>
      <p:pic>
        <p:nvPicPr>
          <p:cNvPr id="8" name="Picture 7">
            <a:extLst>
              <a:ext uri="{FF2B5EF4-FFF2-40B4-BE49-F238E27FC236}">
                <a16:creationId xmlns:a16="http://schemas.microsoft.com/office/drawing/2014/main" id="{BBB2BA30-42F6-944C-55EF-8FB6A5445DDE}"/>
              </a:ext>
            </a:extLst>
          </p:cNvPr>
          <p:cNvPicPr>
            <a:picLocks noChangeAspect="1"/>
          </p:cNvPicPr>
          <p:nvPr/>
        </p:nvPicPr>
        <p:blipFill>
          <a:blip r:embed="rId3"/>
          <a:stretch>
            <a:fillRect/>
          </a:stretch>
        </p:blipFill>
        <p:spPr>
          <a:xfrm>
            <a:off x="769269" y="6694618"/>
            <a:ext cx="4977226" cy="1682947"/>
          </a:xfrm>
          <a:prstGeom prst="rect">
            <a:avLst/>
          </a:prstGeom>
          <a:ln>
            <a:solidFill>
              <a:schemeClr val="tx1"/>
            </a:solidFill>
          </a:ln>
        </p:spPr>
      </p:pic>
    </p:spTree>
    <p:extLst>
      <p:ext uri="{BB962C8B-B14F-4D97-AF65-F5344CB8AC3E}">
        <p14:creationId xmlns:p14="http://schemas.microsoft.com/office/powerpoint/2010/main" val="1393647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(c)  Calculate the mean value for the concentration of nitrogen dioxide in the air in the city centre for the days from Monday to Friday.</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 the table above.</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Mean value for concentration of nitrogen dioxide = ………………………… arbitrary units</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Nitrogen dioxide is removed from car emissions by catalytic converters.</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(d)  Which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two</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of the following are correct statements about catalysts? Tick (</a:t>
            </a:r>
            <a:r>
              <a:rPr lang="en-GB" sz="1200" b="1" dirty="0">
                <a:solidFill>
                  <a:schemeClr val="tx1"/>
                </a:solidFill>
                <a:effectLst/>
                <a:latin typeface="Segoe UI Symbol" panose="020B0502040204020203" pitchFamily="34" charset="0"/>
                <a:ea typeface="Times New Roman" panose="02020603050405020304" pitchFamily="18" charset="0"/>
                <a:cs typeface="Segoe UI Symbol" panose="020B0502040204020203" pitchFamily="34" charset="0"/>
              </a:rPr>
              <a:t>✓</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two</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boxes.</a:t>
            </a: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r">
              <a:lnSpc>
                <a:spcPct val="107000"/>
              </a:lnSpc>
              <a:spcBef>
                <a:spcPts val="1200"/>
              </a:spcBef>
              <a:spcAft>
                <a:spcPts val="800"/>
              </a:spcAft>
            </a:pPr>
            <a:r>
              <a:rPr lang="en-GB" sz="12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(2)</a:t>
            </a:r>
            <a:endPar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3" name="Picture 2">
            <a:extLst>
              <a:ext uri="{FF2B5EF4-FFF2-40B4-BE49-F238E27FC236}">
                <a16:creationId xmlns:a16="http://schemas.microsoft.com/office/drawing/2014/main" id="{413366C1-EA13-A672-DE91-FDD26B2F5D91}"/>
              </a:ext>
            </a:extLst>
          </p:cNvPr>
          <p:cNvPicPr>
            <a:picLocks noChangeAspect="1"/>
          </p:cNvPicPr>
          <p:nvPr/>
        </p:nvPicPr>
        <p:blipFill>
          <a:blip r:embed="rId2"/>
          <a:stretch>
            <a:fillRect/>
          </a:stretch>
        </p:blipFill>
        <p:spPr>
          <a:xfrm>
            <a:off x="1149893" y="4572000"/>
            <a:ext cx="4558214" cy="2878872"/>
          </a:xfrm>
          <a:prstGeom prst="rect">
            <a:avLst/>
          </a:prstGeom>
        </p:spPr>
      </p:pic>
      <p:pic>
        <p:nvPicPr>
          <p:cNvPr id="6" name="Picture 5">
            <a:extLst>
              <a:ext uri="{FF2B5EF4-FFF2-40B4-BE49-F238E27FC236}">
                <a16:creationId xmlns:a16="http://schemas.microsoft.com/office/drawing/2014/main" id="{842EB9F7-20A5-DFEB-BEC0-F90C24DDE9A4}"/>
              </a:ext>
            </a:extLst>
          </p:cNvPr>
          <p:cNvPicPr>
            <a:picLocks noChangeAspect="1"/>
          </p:cNvPicPr>
          <p:nvPr/>
        </p:nvPicPr>
        <p:blipFill>
          <a:blip r:embed="rId3"/>
          <a:stretch>
            <a:fillRect/>
          </a:stretch>
        </p:blipFill>
        <p:spPr>
          <a:xfrm>
            <a:off x="2302794" y="1371600"/>
            <a:ext cx="3893469" cy="1438006"/>
          </a:xfrm>
          <a:prstGeom prst="rect">
            <a:avLst/>
          </a:prstGeom>
          <a:ln>
            <a:solidFill>
              <a:schemeClr val="tx1"/>
            </a:solidFill>
          </a:ln>
        </p:spPr>
      </p:pic>
      <p:sp>
        <p:nvSpPr>
          <p:cNvPr id="7" name="TextBox 6">
            <a:extLst>
              <a:ext uri="{FF2B5EF4-FFF2-40B4-BE49-F238E27FC236}">
                <a16:creationId xmlns:a16="http://schemas.microsoft.com/office/drawing/2014/main" id="{3ED57772-647D-6148-0CCF-CFBA9AAE2798}"/>
              </a:ext>
            </a:extLst>
          </p:cNvPr>
          <p:cNvSpPr txBox="1"/>
          <p:nvPr/>
        </p:nvSpPr>
        <p:spPr>
          <a:xfrm>
            <a:off x="1273259" y="7643377"/>
            <a:ext cx="4020636" cy="461665"/>
          </a:xfrm>
          <a:prstGeom prst="rect">
            <a:avLst/>
          </a:prstGeom>
          <a:solidFill>
            <a:schemeClr val="bg1"/>
          </a:solidFill>
          <a:ln>
            <a:solidFill>
              <a:schemeClr val="tx1"/>
            </a:solidFill>
          </a:ln>
        </p:spPr>
        <p:txBody>
          <a:bodyPr wrap="square" rtlCol="0">
            <a:spAutoFit/>
          </a:bodyPr>
          <a:lstStyle/>
          <a:p>
            <a:r>
              <a:rPr lang="en-GB" sz="1200" dirty="0"/>
              <a:t>Catalysts are </a:t>
            </a:r>
            <a:r>
              <a:rPr lang="en-GB" sz="1200" b="1" dirty="0"/>
              <a:t>not</a:t>
            </a:r>
            <a:r>
              <a:rPr lang="en-GB" sz="1200" dirty="0"/>
              <a:t> used up in a reaction</a:t>
            </a:r>
          </a:p>
          <a:p>
            <a:r>
              <a:rPr lang="en-GB" sz="1200" dirty="0"/>
              <a:t>Catalysts lower the activation energy of a reaction</a:t>
            </a:r>
          </a:p>
        </p:txBody>
      </p:sp>
    </p:spTree>
    <p:extLst>
      <p:ext uri="{BB962C8B-B14F-4D97-AF65-F5344CB8AC3E}">
        <p14:creationId xmlns:p14="http://schemas.microsoft.com/office/powerpoint/2010/main" val="3263617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(e)  The catalyst in catalytic converters contains platinum. Platinum is an unreactive metal obtained from the Earth’s crust. Complete the sentence.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Choose the answer from the box.</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Platinum is a …………………………………………………… .</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solidFill>
                  <a:schemeClr val="tx1"/>
                </a:solidFill>
                <a:effectLst/>
                <a:ea typeface="Times New Roman" panose="02020603050405020304" pitchFamily="18" charset="0"/>
                <a:cs typeface="Calibri" panose="020F0502020204030204" pitchFamily="34" charset="0"/>
              </a:rPr>
              <a:t> (f)  Emissions from cars that burn fossil fuels contain carbon dioxide. What is used to test for carbon dioxide? Tick (</a:t>
            </a:r>
            <a:r>
              <a:rPr lang="en-GB" sz="1200" b="1" dirty="0">
                <a:solidFill>
                  <a:schemeClr val="tx1"/>
                </a:solidFill>
                <a:effectLst/>
                <a:ea typeface="Times New Roman" panose="02020603050405020304" pitchFamily="18" charset="0"/>
                <a:cs typeface="Segoe UI Symbol" panose="020B0502040204020203" pitchFamily="34" charset="0"/>
              </a:rPr>
              <a:t>✓</a:t>
            </a:r>
            <a:r>
              <a:rPr lang="en-GB" sz="1200" dirty="0">
                <a:solidFill>
                  <a:schemeClr val="tx1"/>
                </a:solidFill>
                <a:effectLst/>
                <a:ea typeface="Times New Roman" panose="02020603050405020304" pitchFamily="18" charset="0"/>
                <a:cs typeface="Calibri" panose="020F0502020204030204" pitchFamily="34" charset="0"/>
              </a:rPr>
              <a:t>)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box.</a:t>
            </a:r>
          </a:p>
          <a:p>
            <a:pPr>
              <a:lnSpc>
                <a:spcPct val="150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gn="r">
              <a:lnSpc>
                <a:spcPct val="150000"/>
              </a:lnSpc>
              <a:spcBef>
                <a:spcPts val="1200"/>
              </a:spcBef>
              <a:spcAft>
                <a:spcPts val="800"/>
              </a:spcAft>
            </a:pPr>
            <a:r>
              <a:rPr lang="en-GB" sz="1200" b="1" dirty="0">
                <a:solidFill>
                  <a:schemeClr val="tx1"/>
                </a:solidFill>
                <a:ea typeface="Times New Roman" panose="02020603050405020304" pitchFamily="18" charset="0"/>
                <a:cs typeface="Calibri" panose="020F0502020204030204" pitchFamily="34" charset="0"/>
              </a:rPr>
              <a:t>(1)</a:t>
            </a:r>
          </a:p>
          <a:p>
            <a:pPr marL="0" marR="0" lvl="0" indent="0" algn="l" defTabSz="457200" rtl="0" eaLnBrk="1" fontAlgn="auto" latinLnBrk="0" hangingPunct="1">
              <a:lnSpc>
                <a:spcPct val="107000"/>
              </a:lnSpc>
              <a:spcBef>
                <a:spcPts val="120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(g) Describe how oxides of nitrogen are produced in a car engine.</a:t>
            </a:r>
            <a:endParaRPr kumimoji="0" lang="en-GB"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r" defTabSz="457200" rtl="0" eaLnBrk="1" fontAlgn="auto" latinLnBrk="0" hangingPunct="1">
              <a:lnSpc>
                <a:spcPct val="107000"/>
              </a:lnSpc>
              <a:spcBef>
                <a:spcPts val="30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algn="r">
              <a:lnSpc>
                <a:spcPct val="107000"/>
              </a:lnSpc>
              <a:spcBef>
                <a:spcPts val="12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(Total 11 marks)</a:t>
            </a:r>
          </a:p>
          <a:p>
            <a:pPr>
              <a:lnSpc>
                <a:spcPct val="150000"/>
              </a:lnSpc>
            </a:pPr>
            <a:endParaRPr lang="en-GB" sz="1200" b="1" u="sng" dirty="0">
              <a:solidFill>
                <a:schemeClr val="tx1"/>
              </a:solidFill>
            </a:endParaRPr>
          </a:p>
        </p:txBody>
      </p:sp>
      <p:graphicFrame>
        <p:nvGraphicFramePr>
          <p:cNvPr id="2" name="Table 1">
            <a:extLst>
              <a:ext uri="{FF2B5EF4-FFF2-40B4-BE49-F238E27FC236}">
                <a16:creationId xmlns:a16="http://schemas.microsoft.com/office/drawing/2014/main" id="{BC7401C7-B767-889E-6FFA-E6D99216C01A}"/>
              </a:ext>
            </a:extLst>
          </p:cNvPr>
          <p:cNvGraphicFramePr>
            <a:graphicFrameLocks noGrp="1"/>
          </p:cNvGraphicFramePr>
          <p:nvPr>
            <p:extLst>
              <p:ext uri="{D42A27DB-BD31-4B8C-83A1-F6EECF244321}">
                <p14:modId xmlns:p14="http://schemas.microsoft.com/office/powerpoint/2010/main" val="2041388270"/>
              </p:ext>
            </p:extLst>
          </p:nvPr>
        </p:nvGraphicFramePr>
        <p:xfrm>
          <a:off x="1388745" y="1716006"/>
          <a:ext cx="4080510" cy="353426"/>
        </p:xfrm>
        <a:graphic>
          <a:graphicData uri="http://schemas.openxmlformats.org/drawingml/2006/table">
            <a:tbl>
              <a:tblPr>
                <a:tableStyleId>{616DA210-FB5B-4158-B5E0-FEB733F419BA}</a:tableStyleId>
              </a:tblPr>
              <a:tblGrid>
                <a:gridCol w="1360170">
                  <a:extLst>
                    <a:ext uri="{9D8B030D-6E8A-4147-A177-3AD203B41FA5}">
                      <a16:colId xmlns:a16="http://schemas.microsoft.com/office/drawing/2014/main" val="1615078307"/>
                    </a:ext>
                  </a:extLst>
                </a:gridCol>
                <a:gridCol w="1360170">
                  <a:extLst>
                    <a:ext uri="{9D8B030D-6E8A-4147-A177-3AD203B41FA5}">
                      <a16:colId xmlns:a16="http://schemas.microsoft.com/office/drawing/2014/main" val="3657213566"/>
                    </a:ext>
                  </a:extLst>
                </a:gridCol>
                <a:gridCol w="1360170">
                  <a:extLst>
                    <a:ext uri="{9D8B030D-6E8A-4147-A177-3AD203B41FA5}">
                      <a16:colId xmlns:a16="http://schemas.microsoft.com/office/drawing/2014/main" val="1532986529"/>
                    </a:ext>
                  </a:extLst>
                </a:gridCol>
              </a:tblGrid>
              <a:tr h="353426">
                <a:tc>
                  <a:txBody>
                    <a:bodyPr/>
                    <a:lstStyle/>
                    <a:p>
                      <a:pPr marL="28575" marR="28575" algn="ctr">
                        <a:lnSpc>
                          <a:spcPct val="107000"/>
                        </a:lnSpc>
                        <a:spcBef>
                          <a:spcPts val="450"/>
                        </a:spcBef>
                        <a:spcAft>
                          <a:spcPts val="450"/>
                        </a:spcAft>
                      </a:pPr>
                      <a:r>
                        <a:rPr lang="en-GB" sz="1200" dirty="0">
                          <a:effectLst/>
                        </a:rPr>
                        <a:t>finite resource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R w="12700" cap="flat" cmpd="sng" algn="ctr">
                      <a:noFill/>
                      <a:prstDash val="solid"/>
                      <a:round/>
                      <a:headEnd type="none" w="med" len="med"/>
                      <a:tailEnd type="none" w="med" len="med"/>
                    </a:lnR>
                  </a:tcPr>
                </a:tc>
                <a:tc>
                  <a:txBody>
                    <a:bodyPr/>
                    <a:lstStyle/>
                    <a:p>
                      <a:pPr marL="28575" marR="28575" algn="ctr">
                        <a:lnSpc>
                          <a:spcPct val="107000"/>
                        </a:lnSpc>
                        <a:spcBef>
                          <a:spcPts val="450"/>
                        </a:spcBef>
                        <a:spcAft>
                          <a:spcPts val="450"/>
                        </a:spcAft>
                      </a:pPr>
                      <a:r>
                        <a:rPr lang="en-GB" sz="1200" dirty="0">
                          <a:effectLst/>
                        </a:rPr>
                        <a:t>formulation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28575" marR="28575" algn="ctr">
                        <a:lnSpc>
                          <a:spcPct val="107000"/>
                        </a:lnSpc>
                        <a:spcBef>
                          <a:spcPts val="450"/>
                        </a:spcBef>
                        <a:spcAft>
                          <a:spcPts val="450"/>
                        </a:spcAft>
                      </a:pPr>
                      <a:r>
                        <a:rPr lang="en-GB" sz="1200" dirty="0">
                          <a:effectLst/>
                        </a:rPr>
                        <a:t>renewable resource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58867798"/>
                  </a:ext>
                </a:extLst>
              </a:tr>
            </a:tbl>
          </a:graphicData>
        </a:graphic>
      </p:graphicFrame>
      <p:pic>
        <p:nvPicPr>
          <p:cNvPr id="7" name="Picture 6">
            <a:extLst>
              <a:ext uri="{FF2B5EF4-FFF2-40B4-BE49-F238E27FC236}">
                <a16:creationId xmlns:a16="http://schemas.microsoft.com/office/drawing/2014/main" id="{785D6900-3FD0-17AC-21B8-5B6684B6227B}"/>
              </a:ext>
            </a:extLst>
          </p:cNvPr>
          <p:cNvPicPr>
            <a:picLocks noChangeAspect="1"/>
          </p:cNvPicPr>
          <p:nvPr/>
        </p:nvPicPr>
        <p:blipFill>
          <a:blip r:embed="rId2"/>
          <a:stretch>
            <a:fillRect/>
          </a:stretch>
        </p:blipFill>
        <p:spPr>
          <a:xfrm>
            <a:off x="1550195" y="3594938"/>
            <a:ext cx="3305926" cy="1746276"/>
          </a:xfrm>
          <a:prstGeom prst="rect">
            <a:avLst/>
          </a:prstGeom>
        </p:spPr>
      </p:pic>
      <p:sp>
        <p:nvSpPr>
          <p:cNvPr id="8" name="TextBox 7">
            <a:extLst>
              <a:ext uri="{FF2B5EF4-FFF2-40B4-BE49-F238E27FC236}">
                <a16:creationId xmlns:a16="http://schemas.microsoft.com/office/drawing/2014/main" id="{AA7B2DE0-E0CC-6570-EC73-2F43998C7346}"/>
              </a:ext>
            </a:extLst>
          </p:cNvPr>
          <p:cNvSpPr txBox="1"/>
          <p:nvPr/>
        </p:nvSpPr>
        <p:spPr>
          <a:xfrm>
            <a:off x="1290137" y="2297403"/>
            <a:ext cx="1392905" cy="276999"/>
          </a:xfrm>
          <a:prstGeom prst="rect">
            <a:avLst/>
          </a:prstGeom>
          <a:solidFill>
            <a:schemeClr val="bg1"/>
          </a:solidFill>
          <a:ln>
            <a:solidFill>
              <a:schemeClr val="tx1"/>
            </a:solidFill>
          </a:ln>
        </p:spPr>
        <p:txBody>
          <a:bodyPr wrap="square" rtlCol="0">
            <a:spAutoFit/>
          </a:bodyPr>
          <a:lstStyle/>
          <a:p>
            <a:r>
              <a:rPr lang="en-GB" sz="1200" dirty="0"/>
              <a:t>Finite resource</a:t>
            </a:r>
          </a:p>
        </p:txBody>
      </p:sp>
      <p:sp>
        <p:nvSpPr>
          <p:cNvPr id="9" name="TextBox 8">
            <a:extLst>
              <a:ext uri="{FF2B5EF4-FFF2-40B4-BE49-F238E27FC236}">
                <a16:creationId xmlns:a16="http://schemas.microsoft.com/office/drawing/2014/main" id="{53D83A9D-BBCF-992D-320D-DDD29D835EB1}"/>
              </a:ext>
            </a:extLst>
          </p:cNvPr>
          <p:cNvSpPr txBox="1"/>
          <p:nvPr/>
        </p:nvSpPr>
        <p:spPr>
          <a:xfrm>
            <a:off x="5108308" y="4329576"/>
            <a:ext cx="1029535" cy="276999"/>
          </a:xfrm>
          <a:prstGeom prst="rect">
            <a:avLst/>
          </a:prstGeom>
          <a:solidFill>
            <a:schemeClr val="bg1"/>
          </a:solidFill>
          <a:ln>
            <a:solidFill>
              <a:schemeClr val="tx1"/>
            </a:solidFill>
          </a:ln>
        </p:spPr>
        <p:txBody>
          <a:bodyPr wrap="square" rtlCol="0">
            <a:spAutoFit/>
          </a:bodyPr>
          <a:lstStyle/>
          <a:p>
            <a:r>
              <a:rPr lang="en-GB" sz="1200" dirty="0"/>
              <a:t>Limewater</a:t>
            </a:r>
          </a:p>
        </p:txBody>
      </p:sp>
      <p:pic>
        <p:nvPicPr>
          <p:cNvPr id="5" name="Picture 4">
            <a:extLst>
              <a:ext uri="{FF2B5EF4-FFF2-40B4-BE49-F238E27FC236}">
                <a16:creationId xmlns:a16="http://schemas.microsoft.com/office/drawing/2014/main" id="{5E6D0197-AA58-FFDE-33B2-7D26524D5012}"/>
              </a:ext>
            </a:extLst>
          </p:cNvPr>
          <p:cNvPicPr>
            <a:picLocks noChangeAspect="1"/>
          </p:cNvPicPr>
          <p:nvPr/>
        </p:nvPicPr>
        <p:blipFill>
          <a:blip r:embed="rId3"/>
          <a:stretch>
            <a:fillRect/>
          </a:stretch>
        </p:blipFill>
        <p:spPr>
          <a:xfrm>
            <a:off x="2138362" y="4129087"/>
            <a:ext cx="2581275" cy="885825"/>
          </a:xfrm>
          <a:prstGeom prst="rect">
            <a:avLst/>
          </a:prstGeom>
        </p:spPr>
      </p:pic>
      <p:pic>
        <p:nvPicPr>
          <p:cNvPr id="10" name="Picture 9">
            <a:extLst>
              <a:ext uri="{FF2B5EF4-FFF2-40B4-BE49-F238E27FC236}">
                <a16:creationId xmlns:a16="http://schemas.microsoft.com/office/drawing/2014/main" id="{FB1E7F25-7961-D76B-33FA-2286CEC18227}"/>
              </a:ext>
            </a:extLst>
          </p:cNvPr>
          <p:cNvPicPr>
            <a:picLocks noChangeAspect="1"/>
          </p:cNvPicPr>
          <p:nvPr/>
        </p:nvPicPr>
        <p:blipFill>
          <a:blip r:embed="rId3"/>
          <a:stretch>
            <a:fillRect/>
          </a:stretch>
        </p:blipFill>
        <p:spPr>
          <a:xfrm>
            <a:off x="1236395" y="6202351"/>
            <a:ext cx="3871913" cy="1328738"/>
          </a:xfrm>
          <a:prstGeom prst="rect">
            <a:avLst/>
          </a:prstGeom>
          <a:ln>
            <a:solidFill>
              <a:schemeClr val="tx1"/>
            </a:solidFill>
          </a:ln>
        </p:spPr>
      </p:pic>
    </p:spTree>
    <p:extLst>
      <p:ext uri="{BB962C8B-B14F-4D97-AF65-F5344CB8AC3E}">
        <p14:creationId xmlns:p14="http://schemas.microsoft.com/office/powerpoint/2010/main" val="3914013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4610C9-7DC6-4F7C-7B14-D0FB4FB494B1}"/>
              </a:ext>
            </a:extLst>
          </p:cNvPr>
          <p:cNvPicPr>
            <a:picLocks noChangeAspect="1"/>
          </p:cNvPicPr>
          <p:nvPr/>
        </p:nvPicPr>
        <p:blipFill>
          <a:blip r:embed="rId2"/>
          <a:stretch>
            <a:fillRect/>
          </a:stretch>
        </p:blipFill>
        <p:spPr>
          <a:xfrm>
            <a:off x="1256053" y="1404185"/>
            <a:ext cx="3140493" cy="2048878"/>
          </a:xfrm>
          <a:prstGeom prst="rect">
            <a:avLst/>
          </a:prstGeom>
        </p:spPr>
      </p:pic>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marL="95250" marR="28575">
              <a:lnSpc>
                <a:spcPct val="107000"/>
              </a:lnSpc>
              <a:spcBef>
                <a:spcPts val="2250"/>
              </a:spcBef>
              <a:spcAft>
                <a:spcPts val="225"/>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Q1.</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Methane is burned in a plentiful supply of oxygen. Which is the correct balanced chemical equation? Tick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a:t>
            </a:r>
          </a:p>
          <a:p>
            <a:pPr>
              <a:lnSpc>
                <a:spcPct val="150000"/>
              </a:lnSpc>
              <a:spcAft>
                <a:spcPts val="800"/>
              </a:spcAft>
            </a:pPr>
            <a:endParaRPr lang="en-GB" sz="1200" b="1" u="sng" dirty="0">
              <a:solidFill>
                <a:schemeClr val="tx1"/>
              </a:solidFill>
              <a:latin typeface="Calibri" panose="020F0502020204030204" pitchFamily="34" charset="0"/>
              <a:cs typeface="Calibri" panose="020F0502020204030204" pitchFamily="34" charset="0"/>
            </a:endParaRPr>
          </a:p>
          <a:p>
            <a:pPr>
              <a:lnSpc>
                <a:spcPct val="150000"/>
              </a:lnSpc>
              <a:spcAft>
                <a:spcPts val="800"/>
              </a:spcAft>
            </a:pPr>
            <a:endParaRPr lang="en-GB" sz="1200" b="1" u="sng" dirty="0">
              <a:solidFill>
                <a:schemeClr val="tx1"/>
              </a:solidFill>
              <a:latin typeface="Calibri" panose="020F0502020204030204" pitchFamily="34" charset="0"/>
              <a:cs typeface="Calibri" panose="020F0502020204030204" pitchFamily="34" charset="0"/>
            </a:endParaRPr>
          </a:p>
          <a:p>
            <a:pPr>
              <a:lnSpc>
                <a:spcPct val="150000"/>
              </a:lnSpc>
              <a:spcAft>
                <a:spcPts val="800"/>
              </a:spcAft>
            </a:pPr>
            <a:endParaRPr lang="en-GB" sz="1200" b="1" u="sng" dirty="0">
              <a:solidFill>
                <a:schemeClr val="tx1"/>
              </a:solidFill>
              <a:latin typeface="Calibri" panose="020F0502020204030204" pitchFamily="34" charset="0"/>
              <a:cs typeface="Calibri" panose="020F0502020204030204" pitchFamily="34" charset="0"/>
            </a:endParaRPr>
          </a:p>
          <a:p>
            <a:pPr>
              <a:lnSpc>
                <a:spcPct val="150000"/>
              </a:lnSpc>
              <a:spcAft>
                <a:spcPts val="800"/>
              </a:spcAft>
            </a:pPr>
            <a:endParaRPr lang="en-GB" sz="1200" b="1" u="sng" dirty="0">
              <a:solidFill>
                <a:schemeClr val="tx1"/>
              </a:solidFill>
              <a:latin typeface="Calibri" panose="020F0502020204030204" pitchFamily="34" charset="0"/>
              <a:cs typeface="Calibri" panose="020F0502020204030204" pitchFamily="34" charset="0"/>
            </a:endParaRPr>
          </a:p>
          <a:p>
            <a:pPr algn="r">
              <a:lnSpc>
                <a:spcPct val="150000"/>
              </a:lnSpc>
              <a:spcAft>
                <a:spcPts val="800"/>
              </a:spcAft>
            </a:pPr>
            <a:r>
              <a:rPr lang="en-GB" sz="1200" b="1" dirty="0">
                <a:solidFill>
                  <a:schemeClr val="tx1"/>
                </a:solidFill>
                <a:latin typeface="Calibri" panose="020F0502020204030204" pitchFamily="34" charset="0"/>
                <a:cs typeface="Calibri" panose="020F0502020204030204" pitchFamily="34" charset="0"/>
              </a:rPr>
              <a:t>(1)</a:t>
            </a: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     Burning fuels causes atmospheric pollution. Write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effect for each pollutant in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Table 1</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r">
              <a:lnSpc>
                <a:spcPct val="107000"/>
              </a:lnSpc>
              <a:spcBef>
                <a:spcPts val="12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endParaRPr lang="en-GB" sz="1200" b="1" dirty="0">
              <a:solidFill>
                <a:schemeClr val="tx1"/>
              </a:solidFill>
            </a:endParaRPr>
          </a:p>
        </p:txBody>
      </p:sp>
      <p:graphicFrame>
        <p:nvGraphicFramePr>
          <p:cNvPr id="6" name="Table 5">
            <a:extLst>
              <a:ext uri="{FF2B5EF4-FFF2-40B4-BE49-F238E27FC236}">
                <a16:creationId xmlns:a16="http://schemas.microsoft.com/office/drawing/2014/main" id="{39D04295-4DE3-66C2-5A88-D487AB6AEB8F}"/>
              </a:ext>
            </a:extLst>
          </p:cNvPr>
          <p:cNvGraphicFramePr>
            <a:graphicFrameLocks noGrp="1"/>
          </p:cNvGraphicFramePr>
          <p:nvPr>
            <p:extLst>
              <p:ext uri="{D42A27DB-BD31-4B8C-83A1-F6EECF244321}">
                <p14:modId xmlns:p14="http://schemas.microsoft.com/office/powerpoint/2010/main" val="1276688142"/>
              </p:ext>
            </p:extLst>
          </p:nvPr>
        </p:nvGraphicFramePr>
        <p:xfrm>
          <a:off x="631658" y="4000119"/>
          <a:ext cx="5817268" cy="1690817"/>
        </p:xfrm>
        <a:graphic>
          <a:graphicData uri="http://schemas.openxmlformats.org/drawingml/2006/table">
            <a:tbl>
              <a:tblPr>
                <a:tableStyleId>{616DA210-FB5B-4158-B5E0-FEB733F419BA}</a:tableStyleId>
              </a:tblPr>
              <a:tblGrid>
                <a:gridCol w="1745180">
                  <a:extLst>
                    <a:ext uri="{9D8B030D-6E8A-4147-A177-3AD203B41FA5}">
                      <a16:colId xmlns:a16="http://schemas.microsoft.com/office/drawing/2014/main" val="3673683999"/>
                    </a:ext>
                  </a:extLst>
                </a:gridCol>
                <a:gridCol w="4072088">
                  <a:extLst>
                    <a:ext uri="{9D8B030D-6E8A-4147-A177-3AD203B41FA5}">
                      <a16:colId xmlns:a16="http://schemas.microsoft.com/office/drawing/2014/main" val="3631482316"/>
                    </a:ext>
                  </a:extLst>
                </a:gridCol>
              </a:tblGrid>
              <a:tr h="279651">
                <a:tc gridSpan="2">
                  <a:txBody>
                    <a:bodyPr/>
                    <a:lstStyle/>
                    <a:p>
                      <a:pPr marL="28575" marR="28575" algn="ctr">
                        <a:lnSpc>
                          <a:spcPct val="107000"/>
                        </a:lnSpc>
                        <a:spcBef>
                          <a:spcPts val="450"/>
                        </a:spcBef>
                        <a:spcAft>
                          <a:spcPts val="450"/>
                        </a:spcAft>
                      </a:pPr>
                      <a:r>
                        <a:rPr lang="en-GB" sz="1400" b="1" dirty="0">
                          <a:effectLst/>
                        </a:rPr>
                        <a:t>Table 1</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1176557676"/>
                  </a:ext>
                </a:extLst>
              </a:tr>
              <a:tr h="279651">
                <a:tc>
                  <a:txBody>
                    <a:bodyPr/>
                    <a:lstStyle/>
                    <a:p>
                      <a:pPr marL="28575" marR="28575" algn="ctr">
                        <a:lnSpc>
                          <a:spcPct val="107000"/>
                        </a:lnSpc>
                        <a:spcBef>
                          <a:spcPts val="450"/>
                        </a:spcBef>
                        <a:spcAft>
                          <a:spcPts val="450"/>
                        </a:spcAft>
                      </a:pPr>
                      <a:r>
                        <a:rPr lang="en-GB" sz="1400" b="1">
                          <a:effectLst/>
                        </a:rPr>
                        <a:t>Pollutant</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28575" marR="28575" algn="ctr">
                        <a:lnSpc>
                          <a:spcPct val="107000"/>
                        </a:lnSpc>
                        <a:spcBef>
                          <a:spcPts val="450"/>
                        </a:spcBef>
                        <a:spcAft>
                          <a:spcPts val="450"/>
                        </a:spcAft>
                      </a:pPr>
                      <a:r>
                        <a:rPr lang="en-GB" sz="1400" b="1" dirty="0">
                          <a:effectLst/>
                        </a:rPr>
                        <a:t>Effect</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44915953"/>
                  </a:ext>
                </a:extLst>
              </a:tr>
              <a:tr h="572213">
                <a:tc>
                  <a:txBody>
                    <a:bodyPr/>
                    <a:lstStyle/>
                    <a:p>
                      <a:pPr marL="28575" marR="28575" algn="ctr">
                        <a:lnSpc>
                          <a:spcPct val="107000"/>
                        </a:lnSpc>
                        <a:spcBef>
                          <a:spcPts val="450"/>
                        </a:spcBef>
                        <a:spcAft>
                          <a:spcPts val="450"/>
                        </a:spcAft>
                      </a:pPr>
                      <a:r>
                        <a:rPr lang="en-GB" sz="1400" b="1" dirty="0">
                          <a:effectLst/>
                        </a:rPr>
                        <a:t>Carbon monoxide</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 </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702411905"/>
                  </a:ext>
                </a:extLst>
              </a:tr>
              <a:tr h="279651">
                <a:tc>
                  <a:txBody>
                    <a:bodyPr/>
                    <a:lstStyle/>
                    <a:p>
                      <a:pPr marL="28575" marR="28575" algn="ctr">
                        <a:lnSpc>
                          <a:spcPct val="107000"/>
                        </a:lnSpc>
                        <a:spcBef>
                          <a:spcPts val="450"/>
                        </a:spcBef>
                        <a:spcAft>
                          <a:spcPts val="450"/>
                        </a:spcAft>
                      </a:pPr>
                      <a:r>
                        <a:rPr lang="en-GB" sz="1400" b="1" dirty="0">
                          <a:effectLst/>
                        </a:rPr>
                        <a:t>Sulfur dioxide</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dirty="0">
                          <a:effectLst/>
                        </a:rPr>
                        <a:t> </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146324490"/>
                  </a:ext>
                </a:extLst>
              </a:tr>
              <a:tr h="279651">
                <a:tc>
                  <a:txBody>
                    <a:bodyPr/>
                    <a:lstStyle/>
                    <a:p>
                      <a:pPr marL="28575" marR="28575" algn="ctr">
                        <a:lnSpc>
                          <a:spcPct val="107000"/>
                        </a:lnSpc>
                        <a:spcBef>
                          <a:spcPts val="450"/>
                        </a:spcBef>
                        <a:spcAft>
                          <a:spcPts val="450"/>
                        </a:spcAft>
                      </a:pPr>
                      <a:r>
                        <a:rPr lang="en-GB" sz="1400" b="1" dirty="0">
                          <a:effectLst/>
                        </a:rPr>
                        <a:t>Particulates</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dirty="0">
                          <a:effectLst/>
                        </a:rPr>
                        <a:t> </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706833871"/>
                  </a:ext>
                </a:extLst>
              </a:tr>
            </a:tbl>
          </a:graphicData>
        </a:graphic>
      </p:graphicFrame>
      <p:pic>
        <p:nvPicPr>
          <p:cNvPr id="8" name="Picture 7">
            <a:extLst>
              <a:ext uri="{FF2B5EF4-FFF2-40B4-BE49-F238E27FC236}">
                <a16:creationId xmlns:a16="http://schemas.microsoft.com/office/drawing/2014/main" id="{E552C61D-385D-C750-D02D-26A7061ACDC3}"/>
              </a:ext>
            </a:extLst>
          </p:cNvPr>
          <p:cNvPicPr>
            <a:picLocks noChangeAspect="1"/>
          </p:cNvPicPr>
          <p:nvPr/>
        </p:nvPicPr>
        <p:blipFill>
          <a:blip r:embed="rId3"/>
          <a:stretch>
            <a:fillRect/>
          </a:stretch>
        </p:blipFill>
        <p:spPr>
          <a:xfrm>
            <a:off x="4187514" y="2166561"/>
            <a:ext cx="2461109" cy="524125"/>
          </a:xfrm>
          <a:prstGeom prst="rect">
            <a:avLst/>
          </a:prstGeom>
          <a:ln>
            <a:solidFill>
              <a:schemeClr val="tx1"/>
            </a:solidFill>
          </a:ln>
        </p:spPr>
      </p:pic>
      <p:pic>
        <p:nvPicPr>
          <p:cNvPr id="10" name="Picture 9">
            <a:extLst>
              <a:ext uri="{FF2B5EF4-FFF2-40B4-BE49-F238E27FC236}">
                <a16:creationId xmlns:a16="http://schemas.microsoft.com/office/drawing/2014/main" id="{0978EBBA-8DDE-D71C-CA9E-9FF47559F554}"/>
              </a:ext>
            </a:extLst>
          </p:cNvPr>
          <p:cNvPicPr>
            <a:picLocks noChangeAspect="1"/>
          </p:cNvPicPr>
          <p:nvPr/>
        </p:nvPicPr>
        <p:blipFill>
          <a:blip r:embed="rId4"/>
          <a:stretch>
            <a:fillRect/>
          </a:stretch>
        </p:blipFill>
        <p:spPr>
          <a:xfrm>
            <a:off x="1048251" y="5795962"/>
            <a:ext cx="4991601" cy="2688713"/>
          </a:xfrm>
          <a:prstGeom prst="rect">
            <a:avLst/>
          </a:prstGeom>
          <a:ln>
            <a:solidFill>
              <a:schemeClr val="tx1"/>
            </a:solidFill>
          </a:ln>
        </p:spPr>
      </p:pic>
    </p:spTree>
    <p:extLst>
      <p:ext uri="{BB962C8B-B14F-4D97-AF65-F5344CB8AC3E}">
        <p14:creationId xmlns:p14="http://schemas.microsoft.com/office/powerpoint/2010/main" val="149555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     Methane, petrol and coal are fuels. </a:t>
            </a:r>
            <a:r>
              <a:rPr lang="en-GB" sz="1200" b="1" dirty="0">
                <a:solidFill>
                  <a:schemeClr val="tx1"/>
                </a:solidFill>
                <a:effectLst/>
                <a:ea typeface="Times New Roman" panose="02020603050405020304" pitchFamily="18" charset="0"/>
                <a:cs typeface="Calibri" panose="020F0502020204030204" pitchFamily="34" charset="0"/>
              </a:rPr>
              <a:t>Table 2</a:t>
            </a:r>
            <a:r>
              <a:rPr lang="en-GB" sz="1200" dirty="0">
                <a:solidFill>
                  <a:schemeClr val="tx1"/>
                </a:solidFill>
                <a:effectLst/>
                <a:ea typeface="Times New Roman" panose="02020603050405020304" pitchFamily="18" charset="0"/>
                <a:cs typeface="Calibri" panose="020F0502020204030204" pitchFamily="34" charset="0"/>
              </a:rPr>
              <a:t> shows information about these fuels.</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Evaluate the use of the fuels.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Use in the information in </a:t>
            </a:r>
            <a:r>
              <a:rPr lang="en-GB" sz="1200" b="1" dirty="0">
                <a:solidFill>
                  <a:schemeClr val="tx1"/>
                </a:solidFill>
                <a:effectLst/>
                <a:ea typeface="Times New Roman" panose="02020603050405020304" pitchFamily="18" charset="0"/>
                <a:cs typeface="Calibri" panose="020F0502020204030204" pitchFamily="34" charset="0"/>
              </a:rPr>
              <a:t>Table 2</a:t>
            </a:r>
            <a:r>
              <a:rPr lang="en-GB" sz="1200" dirty="0">
                <a:solidFill>
                  <a:schemeClr val="tx1"/>
                </a:solidFill>
                <a:effectLst/>
                <a:ea typeface="Times New Roman" panose="02020603050405020304" pitchFamily="18" charset="0"/>
                <a:cs typeface="Calibri" panose="020F0502020204030204" pitchFamily="34" charset="0"/>
              </a:rPr>
              <a:t> and your knowledge.</a:t>
            </a:r>
            <a:endParaRPr lang="en-GB" sz="1200" dirty="0">
              <a:solidFill>
                <a:schemeClr val="tx1"/>
              </a:solidFill>
              <a:effectLst/>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(6)</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(Total 10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graphicFrame>
        <p:nvGraphicFramePr>
          <p:cNvPr id="2" name="Table 1">
            <a:extLst>
              <a:ext uri="{FF2B5EF4-FFF2-40B4-BE49-F238E27FC236}">
                <a16:creationId xmlns:a16="http://schemas.microsoft.com/office/drawing/2014/main" id="{95587A4D-CAB3-7DF7-9873-57F6918FDBDE}"/>
              </a:ext>
            </a:extLst>
          </p:cNvPr>
          <p:cNvGraphicFramePr>
            <a:graphicFrameLocks noGrp="1"/>
          </p:cNvGraphicFramePr>
          <p:nvPr>
            <p:extLst>
              <p:ext uri="{D42A27DB-BD31-4B8C-83A1-F6EECF244321}">
                <p14:modId xmlns:p14="http://schemas.microsoft.com/office/powerpoint/2010/main" val="1264555324"/>
              </p:ext>
            </p:extLst>
          </p:nvPr>
        </p:nvGraphicFramePr>
        <p:xfrm>
          <a:off x="374608" y="929589"/>
          <a:ext cx="6108783" cy="1753452"/>
        </p:xfrm>
        <a:graphic>
          <a:graphicData uri="http://schemas.openxmlformats.org/drawingml/2006/table">
            <a:tbl>
              <a:tblPr>
                <a:tableStyleId>{616DA210-FB5B-4158-B5E0-FEB733F419BA}</a:tableStyleId>
              </a:tblPr>
              <a:tblGrid>
                <a:gridCol w="1273552">
                  <a:extLst>
                    <a:ext uri="{9D8B030D-6E8A-4147-A177-3AD203B41FA5}">
                      <a16:colId xmlns:a16="http://schemas.microsoft.com/office/drawing/2014/main" val="3471655852"/>
                    </a:ext>
                  </a:extLst>
                </a:gridCol>
                <a:gridCol w="1105979">
                  <a:extLst>
                    <a:ext uri="{9D8B030D-6E8A-4147-A177-3AD203B41FA5}">
                      <a16:colId xmlns:a16="http://schemas.microsoft.com/office/drawing/2014/main" val="3623110917"/>
                    </a:ext>
                  </a:extLst>
                </a:gridCol>
                <a:gridCol w="1553855">
                  <a:extLst>
                    <a:ext uri="{9D8B030D-6E8A-4147-A177-3AD203B41FA5}">
                      <a16:colId xmlns:a16="http://schemas.microsoft.com/office/drawing/2014/main" val="396543013"/>
                    </a:ext>
                  </a:extLst>
                </a:gridCol>
                <a:gridCol w="2175397">
                  <a:extLst>
                    <a:ext uri="{9D8B030D-6E8A-4147-A177-3AD203B41FA5}">
                      <a16:colId xmlns:a16="http://schemas.microsoft.com/office/drawing/2014/main" val="2560894297"/>
                    </a:ext>
                  </a:extLst>
                </a:gridCol>
              </a:tblGrid>
              <a:tr h="247232">
                <a:tc gridSpan="4">
                  <a:txBody>
                    <a:bodyPr/>
                    <a:lstStyle/>
                    <a:p>
                      <a:pPr marL="28575" marR="28575" algn="ctr">
                        <a:lnSpc>
                          <a:spcPct val="107000"/>
                        </a:lnSpc>
                        <a:spcBef>
                          <a:spcPts val="450"/>
                        </a:spcBef>
                        <a:spcAft>
                          <a:spcPts val="450"/>
                        </a:spcAft>
                      </a:pPr>
                      <a:r>
                        <a:rPr lang="en-GB" sz="1400" b="1" dirty="0">
                          <a:effectLst/>
                        </a:rPr>
                        <a:t>Table 2</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30949105"/>
                  </a:ext>
                </a:extLst>
              </a:tr>
              <a:tr h="764524">
                <a:tc>
                  <a:txBody>
                    <a:bodyPr/>
                    <a:lstStyle/>
                    <a:p>
                      <a:pPr marL="28575" marR="28575" algn="ctr">
                        <a:lnSpc>
                          <a:spcPct val="107000"/>
                        </a:lnSpc>
                        <a:spcBef>
                          <a:spcPts val="450"/>
                        </a:spcBef>
                        <a:spcAft>
                          <a:spcPts val="450"/>
                        </a:spcAft>
                      </a:pPr>
                      <a:r>
                        <a:rPr lang="en-GB" sz="1400" b="1" dirty="0">
                          <a:effectLst/>
                        </a:rPr>
                        <a:t>Fuel</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28575" marR="28575" algn="ctr">
                        <a:lnSpc>
                          <a:spcPct val="107000"/>
                        </a:lnSpc>
                        <a:spcBef>
                          <a:spcPts val="450"/>
                        </a:spcBef>
                        <a:spcAft>
                          <a:spcPts val="450"/>
                        </a:spcAft>
                      </a:pPr>
                      <a:r>
                        <a:rPr lang="en-GB" sz="1400" b="1" dirty="0">
                          <a:effectLst/>
                        </a:rPr>
                        <a:t>State</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28575" marR="28575" algn="ctr">
                        <a:lnSpc>
                          <a:spcPct val="107000"/>
                        </a:lnSpc>
                        <a:spcBef>
                          <a:spcPts val="450"/>
                        </a:spcBef>
                        <a:spcAft>
                          <a:spcPts val="450"/>
                        </a:spcAft>
                      </a:pPr>
                      <a:r>
                        <a:rPr lang="en-GB" sz="1400" b="1" dirty="0">
                          <a:effectLst/>
                        </a:rPr>
                        <a:t>Energy content in kJ per g</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28575" marR="28575" algn="ctr">
                        <a:lnSpc>
                          <a:spcPct val="107000"/>
                        </a:lnSpc>
                        <a:spcBef>
                          <a:spcPts val="450"/>
                        </a:spcBef>
                        <a:spcAft>
                          <a:spcPts val="450"/>
                        </a:spcAft>
                      </a:pPr>
                      <a:r>
                        <a:rPr lang="en-GB" sz="1400" b="1" dirty="0">
                          <a:effectLst/>
                        </a:rPr>
                        <a:t>Mass in mg of CO</a:t>
                      </a:r>
                      <a:r>
                        <a:rPr lang="en-GB" sz="1400" b="1" baseline="-25000" dirty="0">
                          <a:effectLst/>
                        </a:rPr>
                        <a:t>2</a:t>
                      </a:r>
                      <a:r>
                        <a:rPr lang="en-GB" sz="1400" b="1" dirty="0">
                          <a:effectLst/>
                        </a:rPr>
                        <a:t> produced for one kJ of energy released</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99074967"/>
                  </a:ext>
                </a:extLst>
              </a:tr>
              <a:tr h="247232">
                <a:tc>
                  <a:txBody>
                    <a:bodyPr/>
                    <a:lstStyle/>
                    <a:p>
                      <a:pPr marL="28575" marR="28575" algn="ctr">
                        <a:lnSpc>
                          <a:spcPct val="107000"/>
                        </a:lnSpc>
                        <a:spcBef>
                          <a:spcPts val="450"/>
                        </a:spcBef>
                        <a:spcAft>
                          <a:spcPts val="450"/>
                        </a:spcAft>
                      </a:pPr>
                      <a:r>
                        <a:rPr lang="en-GB" sz="1400" b="1">
                          <a:effectLst/>
                        </a:rPr>
                        <a:t>Methane</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Gas</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52</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53</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172872031"/>
                  </a:ext>
                </a:extLst>
              </a:tr>
              <a:tr h="247232">
                <a:tc>
                  <a:txBody>
                    <a:bodyPr/>
                    <a:lstStyle/>
                    <a:p>
                      <a:pPr marL="28575" marR="28575" algn="ctr">
                        <a:lnSpc>
                          <a:spcPct val="107000"/>
                        </a:lnSpc>
                        <a:spcBef>
                          <a:spcPts val="450"/>
                        </a:spcBef>
                        <a:spcAft>
                          <a:spcPts val="450"/>
                        </a:spcAft>
                      </a:pPr>
                      <a:r>
                        <a:rPr lang="en-GB" sz="1400" b="1">
                          <a:effectLst/>
                        </a:rPr>
                        <a:t>Petrol</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Liquid</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43</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71</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138828909"/>
                  </a:ext>
                </a:extLst>
              </a:tr>
              <a:tr h="247232">
                <a:tc>
                  <a:txBody>
                    <a:bodyPr/>
                    <a:lstStyle/>
                    <a:p>
                      <a:pPr marL="28575" marR="28575" algn="ctr">
                        <a:lnSpc>
                          <a:spcPct val="107000"/>
                        </a:lnSpc>
                        <a:spcBef>
                          <a:spcPts val="450"/>
                        </a:spcBef>
                        <a:spcAft>
                          <a:spcPts val="450"/>
                        </a:spcAft>
                      </a:pPr>
                      <a:r>
                        <a:rPr lang="en-GB" sz="1400" b="1">
                          <a:effectLst/>
                        </a:rPr>
                        <a:t>Coal</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Solid</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24</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dirty="0">
                          <a:effectLst/>
                        </a:rPr>
                        <a:t>93</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573212873"/>
                  </a:ext>
                </a:extLst>
              </a:tr>
            </a:tbl>
          </a:graphicData>
        </a:graphic>
      </p:graphicFrame>
      <p:pic>
        <p:nvPicPr>
          <p:cNvPr id="5" name="Picture 4">
            <a:extLst>
              <a:ext uri="{FF2B5EF4-FFF2-40B4-BE49-F238E27FC236}">
                <a16:creationId xmlns:a16="http://schemas.microsoft.com/office/drawing/2014/main" id="{CEEF0B0E-E66D-C628-ADD9-A91982D09D87}"/>
              </a:ext>
            </a:extLst>
          </p:cNvPr>
          <p:cNvPicPr>
            <a:picLocks noChangeAspect="1"/>
          </p:cNvPicPr>
          <p:nvPr/>
        </p:nvPicPr>
        <p:blipFill>
          <a:blip r:embed="rId2"/>
          <a:stretch>
            <a:fillRect/>
          </a:stretch>
        </p:blipFill>
        <p:spPr>
          <a:xfrm>
            <a:off x="1408447" y="3687528"/>
            <a:ext cx="3765133" cy="5084539"/>
          </a:xfrm>
          <a:prstGeom prst="rect">
            <a:avLst/>
          </a:prstGeom>
          <a:ln>
            <a:solidFill>
              <a:schemeClr val="tx1"/>
            </a:solidFill>
          </a:ln>
        </p:spPr>
      </p:pic>
    </p:spTree>
    <p:extLst>
      <p:ext uri="{BB962C8B-B14F-4D97-AF65-F5344CB8AC3E}">
        <p14:creationId xmlns:p14="http://schemas.microsoft.com/office/powerpoint/2010/main" val="1152500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Exam questions – YOU DO</a:t>
            </a:r>
          </a:p>
          <a:p>
            <a:pPr marL="95250" marR="28575">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Q3. </a:t>
            </a:r>
            <a:r>
              <a:rPr lang="en-GB" sz="1200" dirty="0">
                <a:solidFill>
                  <a:schemeClr val="tx1"/>
                </a:solidFill>
                <a:effectLst/>
                <a:ea typeface="Times New Roman" panose="02020603050405020304" pitchFamily="18" charset="0"/>
                <a:cs typeface="Calibri" panose="020F0502020204030204" pitchFamily="34" charset="0"/>
              </a:rPr>
              <a:t>This information about diesel was printed in a magazine.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Almost all of the crops that we eat can be converted into fuel for cars.</a:t>
            </a:r>
            <a:br>
              <a:rPr lang="en-GB" sz="1200" dirty="0">
                <a:solidFill>
                  <a:schemeClr val="tx1"/>
                </a:solidFill>
                <a:effectLst/>
                <a:ea typeface="Times New Roman" panose="02020603050405020304" pitchFamily="18" charset="0"/>
                <a:cs typeface="Calibri" panose="020F0502020204030204" pitchFamily="34" charset="0"/>
              </a:rPr>
            </a:br>
            <a:r>
              <a:rPr lang="en-GB" sz="1200" dirty="0">
                <a:solidFill>
                  <a:schemeClr val="tx1"/>
                </a:solidFill>
                <a:effectLst/>
                <a:ea typeface="Times New Roman" panose="02020603050405020304" pitchFamily="18" charset="0"/>
                <a:cs typeface="Calibri" panose="020F0502020204030204" pitchFamily="34" charset="0"/>
              </a:rPr>
              <a:t>Vegetable oils can be used as biodiesel. Diesel from crude oil is called fossil diesel.</a:t>
            </a:r>
            <a:br>
              <a:rPr lang="en-GB" sz="1200" dirty="0">
                <a:solidFill>
                  <a:schemeClr val="tx1"/>
                </a:solidFill>
                <a:effectLst/>
                <a:ea typeface="Times New Roman" panose="02020603050405020304" pitchFamily="18" charset="0"/>
                <a:cs typeface="Calibri" panose="020F0502020204030204" pitchFamily="34" charset="0"/>
              </a:rPr>
            </a:br>
            <a:r>
              <a:rPr lang="en-GB" sz="1200" dirty="0">
                <a:solidFill>
                  <a:schemeClr val="tx1"/>
                </a:solidFill>
                <a:effectLst/>
                <a:ea typeface="Times New Roman" panose="02020603050405020304" pitchFamily="18" charset="0"/>
                <a:cs typeface="Calibri" panose="020F0502020204030204" pitchFamily="34" charset="0"/>
              </a:rPr>
              <a:t>When either biodiesel or fossil diesel burn they both produce similar amounts of carbon dioxide.</a:t>
            </a:r>
            <a:br>
              <a:rPr lang="en-GB" sz="1200" dirty="0">
                <a:solidFill>
                  <a:schemeClr val="tx1"/>
                </a:solidFill>
                <a:effectLst/>
                <a:ea typeface="Times New Roman" panose="02020603050405020304" pitchFamily="18" charset="0"/>
                <a:cs typeface="Calibri" panose="020F0502020204030204" pitchFamily="34" charset="0"/>
              </a:rPr>
            </a:br>
            <a:r>
              <a:rPr lang="en-GB" sz="1200" dirty="0">
                <a:solidFill>
                  <a:schemeClr val="tx1"/>
                </a:solidFill>
                <a:effectLst/>
                <a:ea typeface="Times New Roman" panose="02020603050405020304" pitchFamily="18" charset="0"/>
                <a:cs typeface="Calibri" panose="020F0502020204030204" pitchFamily="34" charset="0"/>
              </a:rPr>
              <a:t>Both types of diesel produce carbon monoxide. However, biodiesel produces fewer carbon particles and less sulfur dioxide.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     Carbon monoxide can be produced when diesel burns in a car engine. Explain how.</a:t>
            </a:r>
            <a:endParaRPr lang="en-GB" sz="1200" dirty="0">
              <a:solidFill>
                <a:schemeClr val="tx1"/>
              </a:solidFill>
              <a:effectLst/>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Use the information at the start of this question and your knowledge and understanding to evaluate the use of biodiesel compared with fossil diesel as a fuel for cars.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Remember to give a conclusion to your evaluation.</a:t>
            </a:r>
            <a:endParaRPr lang="en-GB" sz="1200" dirty="0">
              <a:solidFill>
                <a:schemeClr val="tx1"/>
              </a:solidFill>
              <a:effectLst/>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(5)</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(Total 7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3" name="Picture 2">
            <a:extLst>
              <a:ext uri="{FF2B5EF4-FFF2-40B4-BE49-F238E27FC236}">
                <a16:creationId xmlns:a16="http://schemas.microsoft.com/office/drawing/2014/main" id="{FF0037F0-B0EE-393B-3728-7231A0FB2B65}"/>
              </a:ext>
            </a:extLst>
          </p:cNvPr>
          <p:cNvPicPr>
            <a:picLocks noChangeAspect="1"/>
          </p:cNvPicPr>
          <p:nvPr/>
        </p:nvPicPr>
        <p:blipFill>
          <a:blip r:embed="rId2"/>
          <a:stretch>
            <a:fillRect/>
          </a:stretch>
        </p:blipFill>
        <p:spPr>
          <a:xfrm>
            <a:off x="1431757" y="2941971"/>
            <a:ext cx="3741822" cy="1392047"/>
          </a:xfrm>
          <a:prstGeom prst="rect">
            <a:avLst/>
          </a:prstGeom>
          <a:ln>
            <a:solidFill>
              <a:schemeClr val="tx1"/>
            </a:solidFill>
          </a:ln>
        </p:spPr>
      </p:pic>
      <p:pic>
        <p:nvPicPr>
          <p:cNvPr id="6" name="Picture 5">
            <a:extLst>
              <a:ext uri="{FF2B5EF4-FFF2-40B4-BE49-F238E27FC236}">
                <a16:creationId xmlns:a16="http://schemas.microsoft.com/office/drawing/2014/main" id="{67DC068E-2C75-3BAA-15B6-31DCA3340BAE}"/>
              </a:ext>
            </a:extLst>
          </p:cNvPr>
          <p:cNvPicPr>
            <a:picLocks noChangeAspect="1"/>
          </p:cNvPicPr>
          <p:nvPr/>
        </p:nvPicPr>
        <p:blipFill>
          <a:blip r:embed="rId3"/>
          <a:stretch>
            <a:fillRect/>
          </a:stretch>
        </p:blipFill>
        <p:spPr>
          <a:xfrm>
            <a:off x="1539883" y="5438274"/>
            <a:ext cx="3778233" cy="3371586"/>
          </a:xfrm>
          <a:prstGeom prst="rect">
            <a:avLst/>
          </a:prstGeom>
          <a:ln>
            <a:solidFill>
              <a:schemeClr val="tx1"/>
            </a:solidFill>
          </a:ln>
        </p:spPr>
      </p:pic>
    </p:spTree>
    <p:extLst>
      <p:ext uri="{BB962C8B-B14F-4D97-AF65-F5344CB8AC3E}">
        <p14:creationId xmlns:p14="http://schemas.microsoft.com/office/powerpoint/2010/main" val="751355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42128"/>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787870812"/>
              </p:ext>
            </p:extLst>
          </p:nvPr>
        </p:nvGraphicFramePr>
        <p:xfrm>
          <a:off x="333375" y="5243488"/>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2F9DE9AA-13B0-898D-A49C-6311589889B8}"/>
              </a:ext>
            </a:extLst>
          </p:cNvPr>
          <p:cNvSpPr txBox="1"/>
          <p:nvPr/>
        </p:nvSpPr>
        <p:spPr>
          <a:xfrm>
            <a:off x="3362325" y="8610039"/>
            <a:ext cx="482600" cy="307777"/>
          </a:xfrm>
          <a:prstGeom prst="rect">
            <a:avLst/>
          </a:prstGeom>
          <a:noFill/>
        </p:spPr>
        <p:txBody>
          <a:bodyPr wrap="square" rtlCol="0">
            <a:spAutoFit/>
          </a:bodyPr>
          <a:lstStyle/>
          <a:p>
            <a:r>
              <a:rPr lang="en-GB" sz="1400" dirty="0"/>
              <a:t>6</a:t>
            </a:r>
          </a:p>
        </p:txBody>
      </p:sp>
    </p:spTree>
    <p:extLst>
      <p:ext uri="{BB962C8B-B14F-4D97-AF65-F5344CB8AC3E}">
        <p14:creationId xmlns:p14="http://schemas.microsoft.com/office/powerpoint/2010/main" val="324605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50000"/>
                        </a:lnSpc>
                      </a:pPr>
                      <a:r>
                        <a:rPr lang="en-GB" sz="1200" b="1" i="0" kern="1200" dirty="0">
                          <a:solidFill>
                            <a:schemeClr val="tx1"/>
                          </a:solidFill>
                          <a:effectLst/>
                          <a:latin typeface="+mn-lt"/>
                          <a:ea typeface="+mn-ea"/>
                          <a:cs typeface="+mn-cs"/>
                        </a:rPr>
                        <a:t>The Earth’s early atmosphere</a:t>
                      </a:r>
                    </a:p>
                    <a:p>
                      <a:pPr fontAlgn="base">
                        <a:lnSpc>
                          <a:spcPct val="150000"/>
                        </a:lnSpc>
                      </a:pPr>
                      <a:r>
                        <a:rPr lang="en-GB" sz="1200" b="0" i="0" kern="1200" dirty="0">
                          <a:solidFill>
                            <a:schemeClr val="tx1"/>
                          </a:solidFill>
                          <a:effectLst/>
                          <a:latin typeface="+mn-lt"/>
                          <a:ea typeface="+mn-ea"/>
                          <a:cs typeface="+mn-cs"/>
                        </a:rPr>
                        <a:t>The Earth formed approximately 4.6 billion years ago. Scientists cannot be certain about what gases made up the Earth’s early </a:t>
                      </a:r>
                      <a:r>
                        <a:rPr lang="en-GB" sz="1200" b="0" i="1" kern="1200" dirty="0">
                          <a:solidFill>
                            <a:schemeClr val="tx1"/>
                          </a:solidFill>
                          <a:effectLst/>
                          <a:latin typeface="+mn-lt"/>
                          <a:ea typeface="+mn-ea"/>
                          <a:cs typeface="+mn-cs"/>
                        </a:rPr>
                        <a:t>atmosphere</a:t>
                      </a:r>
                      <a:r>
                        <a:rPr lang="en-GB" sz="1200" b="0" i="0" kern="1200" dirty="0">
                          <a:solidFill>
                            <a:schemeClr val="tx1"/>
                          </a:solidFill>
                          <a:effectLst/>
                          <a:latin typeface="+mn-lt"/>
                          <a:ea typeface="+mn-ea"/>
                          <a:cs typeface="+mn-cs"/>
                        </a:rPr>
                        <a:t>. Ideas about how the atmosphere was produced and has changed have developed over time as new </a:t>
                      </a:r>
                      <a:r>
                        <a:rPr lang="en-GB" sz="1200" b="0" i="1" kern="1200" dirty="0">
                          <a:solidFill>
                            <a:schemeClr val="tx1"/>
                          </a:solidFill>
                          <a:effectLst/>
                          <a:latin typeface="+mn-lt"/>
                          <a:ea typeface="+mn-ea"/>
                          <a:cs typeface="+mn-cs"/>
                        </a:rPr>
                        <a:t>evidence</a:t>
                      </a:r>
                      <a:r>
                        <a:rPr lang="en-GB" sz="1200" b="0" i="0" kern="1200" dirty="0">
                          <a:solidFill>
                            <a:schemeClr val="tx1"/>
                          </a:solidFill>
                          <a:effectLst/>
                          <a:latin typeface="+mn-lt"/>
                          <a:ea typeface="+mn-ea"/>
                          <a:cs typeface="+mn-cs"/>
                        </a:rPr>
                        <a:t> has been discovered. There is still not enough evidence for scientists to be certain.</a:t>
                      </a:r>
                    </a:p>
                    <a:p>
                      <a:pPr fontAlgn="base">
                        <a:lnSpc>
                          <a:spcPct val="150000"/>
                        </a:lnSpc>
                      </a:pPr>
                      <a:r>
                        <a:rPr lang="en-GB" sz="1200" b="1" i="0" kern="1200" dirty="0">
                          <a:solidFill>
                            <a:schemeClr val="tx1"/>
                          </a:solidFill>
                          <a:effectLst/>
                          <a:latin typeface="+mn-lt"/>
                          <a:ea typeface="+mn-ea"/>
                          <a:cs typeface="+mn-cs"/>
                        </a:rPr>
                        <a:t>Where did the atmosphere come from?</a:t>
                      </a:r>
                    </a:p>
                    <a:p>
                      <a:pPr fontAlgn="base">
                        <a:lnSpc>
                          <a:spcPct val="150000"/>
                        </a:lnSpc>
                      </a:pPr>
                      <a:r>
                        <a:rPr lang="en-GB" sz="1200" b="0" i="0" kern="1200" dirty="0">
                          <a:solidFill>
                            <a:schemeClr val="tx1"/>
                          </a:solidFill>
                          <a:effectLst/>
                          <a:latin typeface="+mn-lt"/>
                          <a:ea typeface="+mn-ea"/>
                          <a:cs typeface="+mn-cs"/>
                        </a:rPr>
                        <a:t>One theory suggests that the early atmosphere came from intense </a:t>
                      </a:r>
                      <a:r>
                        <a:rPr lang="en-GB" sz="1200" b="0" i="1" kern="1200" dirty="0">
                          <a:solidFill>
                            <a:schemeClr val="tx1"/>
                          </a:solidFill>
                          <a:effectLst/>
                          <a:latin typeface="+mn-lt"/>
                          <a:ea typeface="+mn-ea"/>
                          <a:cs typeface="+mn-cs"/>
                        </a:rPr>
                        <a:t>volcanic</a:t>
                      </a:r>
                      <a:r>
                        <a:rPr lang="en-GB" sz="1200" b="0" i="0" kern="1200" dirty="0">
                          <a:solidFill>
                            <a:schemeClr val="tx1"/>
                          </a:solidFill>
                          <a:effectLst/>
                          <a:latin typeface="+mn-lt"/>
                          <a:ea typeface="+mn-ea"/>
                          <a:cs typeface="+mn-cs"/>
                        </a:rPr>
                        <a:t> activity, which released gases that made the early atmosphere very similar to the atmospheres of Mars and Venus today. These atmospheres have: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a large amount of carbon dioxide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little or no oxygen</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small amounts of other gases, such as ammonia and methane</a:t>
                      </a:r>
                    </a:p>
                    <a:p>
                      <a:pPr fontAlgn="base">
                        <a:lnSpc>
                          <a:spcPct val="150000"/>
                        </a:lnSpc>
                      </a:pPr>
                      <a:r>
                        <a:rPr lang="en-GB" sz="1200" b="0" i="0" kern="1200" dirty="0">
                          <a:solidFill>
                            <a:schemeClr val="tx1"/>
                          </a:solidFill>
                          <a:effectLst/>
                          <a:latin typeface="+mn-lt"/>
                          <a:ea typeface="+mn-ea"/>
                          <a:cs typeface="+mn-cs"/>
                        </a:rPr>
                        <a:t>Volcanic activity also released water </a:t>
                      </a:r>
                      <a:r>
                        <a:rPr lang="en-GB" sz="1200" b="0" i="1" kern="1200" dirty="0">
                          <a:solidFill>
                            <a:schemeClr val="tx1"/>
                          </a:solidFill>
                          <a:effectLst/>
                          <a:latin typeface="+mn-lt"/>
                          <a:ea typeface="+mn-ea"/>
                          <a:cs typeface="+mn-cs"/>
                        </a:rPr>
                        <a:t>vapour</a:t>
                      </a:r>
                      <a:r>
                        <a:rPr lang="en-GB" sz="1200" b="0" i="0" kern="1200" dirty="0">
                          <a:solidFill>
                            <a:schemeClr val="tx1"/>
                          </a:solidFill>
                          <a:effectLst/>
                          <a:latin typeface="+mn-lt"/>
                          <a:ea typeface="+mn-ea"/>
                          <a:cs typeface="+mn-cs"/>
                        </a:rPr>
                        <a:t>, which </a:t>
                      </a:r>
                      <a:r>
                        <a:rPr lang="en-GB" sz="1200" b="0" i="1" kern="1200" dirty="0">
                          <a:solidFill>
                            <a:schemeClr val="tx1"/>
                          </a:solidFill>
                          <a:effectLst/>
                          <a:latin typeface="+mn-lt"/>
                          <a:ea typeface="+mn-ea"/>
                          <a:cs typeface="+mn-cs"/>
                        </a:rPr>
                        <a:t>condensed</a:t>
                      </a:r>
                      <a:r>
                        <a:rPr lang="en-GB" sz="1200" b="0" i="0" kern="1200" dirty="0">
                          <a:solidFill>
                            <a:schemeClr val="tx1"/>
                          </a:solidFill>
                          <a:effectLst/>
                          <a:latin typeface="+mn-lt"/>
                          <a:ea typeface="+mn-ea"/>
                          <a:cs typeface="+mn-cs"/>
                        </a:rPr>
                        <a:t> as the Earth cooled to form the oceans. Nitrogen was probably also released by volcanoes which gradually built up in the atmosphere because it is unreactive.</a:t>
                      </a:r>
                    </a:p>
                    <a:p>
                      <a:pPr fontAlgn="base">
                        <a:lnSpc>
                          <a:spcPct val="150000"/>
                        </a:lnSpc>
                      </a:pPr>
                      <a:r>
                        <a:rPr lang="en-GB" sz="1200" b="1" i="0" kern="1200" dirty="0">
                          <a:solidFill>
                            <a:schemeClr val="tx1"/>
                          </a:solidFill>
                          <a:effectLst/>
                          <a:latin typeface="+mn-lt"/>
                          <a:ea typeface="+mn-ea"/>
                          <a:cs typeface="+mn-cs"/>
                        </a:rPr>
                        <a:t>The modern atmosphere</a:t>
                      </a:r>
                    </a:p>
                    <a:p>
                      <a:pPr fontAlgn="base">
                        <a:lnSpc>
                          <a:spcPct val="150000"/>
                        </a:lnSpc>
                      </a:pPr>
                      <a:r>
                        <a:rPr lang="en-GB" sz="1200" b="0" i="0" kern="1200" dirty="0">
                          <a:solidFill>
                            <a:schemeClr val="tx1"/>
                          </a:solidFill>
                          <a:effectLst/>
                          <a:latin typeface="+mn-lt"/>
                          <a:ea typeface="+mn-ea"/>
                          <a:cs typeface="+mn-cs"/>
                        </a:rPr>
                        <a:t>For approximately 200 million years, the proportions of different gases in the atmosphere have been relatively </a:t>
                      </a:r>
                      <a:r>
                        <a:rPr lang="en-GB" sz="1200" b="0" i="1" kern="1200" dirty="0">
                          <a:solidFill>
                            <a:schemeClr val="tx1"/>
                          </a:solidFill>
                          <a:effectLst/>
                          <a:latin typeface="+mn-lt"/>
                          <a:ea typeface="+mn-ea"/>
                          <a:cs typeface="+mn-cs"/>
                        </a:rPr>
                        <a:t>stable</a:t>
                      </a:r>
                      <a:r>
                        <a:rPr lang="en-GB" sz="1200" b="0" i="0" kern="1200" dirty="0">
                          <a:solidFill>
                            <a:schemeClr val="tx1"/>
                          </a:solidFill>
                          <a:effectLst/>
                          <a:latin typeface="+mn-lt"/>
                          <a:ea typeface="+mn-ea"/>
                          <a:cs typeface="+mn-cs"/>
                        </a:rPr>
                        <a:t>. The pie chart below shows the percentages of gases that make up the atmosphere.</a:t>
                      </a: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7</a:t>
            </a:fld>
            <a:endParaRPr lang="en-GB" dirty="0"/>
          </a:p>
        </p:txBody>
      </p:sp>
      <p:pic>
        <p:nvPicPr>
          <p:cNvPr id="6" name="Picture 5">
            <a:extLst>
              <a:ext uri="{FF2B5EF4-FFF2-40B4-BE49-F238E27FC236}">
                <a16:creationId xmlns:a16="http://schemas.microsoft.com/office/drawing/2014/main" id="{6CBA28F4-E40D-0958-90F2-47F05944F36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68400" y="5798985"/>
            <a:ext cx="4572000" cy="2890867"/>
          </a:xfrm>
          <a:prstGeom prst="rect">
            <a:avLst/>
          </a:prstGeom>
        </p:spPr>
      </p:pic>
    </p:spTree>
    <p:extLst>
      <p:ext uri="{BB962C8B-B14F-4D97-AF65-F5344CB8AC3E}">
        <p14:creationId xmlns:p14="http://schemas.microsoft.com/office/powerpoint/2010/main" val="39425896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273050" y="4853970"/>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1251381837"/>
              </p:ext>
            </p:extLst>
          </p:nvPr>
        </p:nvGraphicFramePr>
        <p:xfrm>
          <a:off x="333375" y="52268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03619E1C-6498-DE1B-8604-567F6768E48A}"/>
              </a:ext>
            </a:extLst>
          </p:cNvPr>
          <p:cNvSpPr txBox="1"/>
          <p:nvPr/>
        </p:nvSpPr>
        <p:spPr>
          <a:xfrm>
            <a:off x="3362325" y="8610039"/>
            <a:ext cx="482600" cy="307777"/>
          </a:xfrm>
          <a:prstGeom prst="rect">
            <a:avLst/>
          </a:prstGeom>
          <a:noFill/>
        </p:spPr>
        <p:txBody>
          <a:bodyPr wrap="square" rtlCol="0">
            <a:spAutoFit/>
          </a:bodyPr>
          <a:lstStyle/>
          <a:p>
            <a:r>
              <a:rPr lang="en-GB" sz="1400" dirty="0"/>
              <a:t>7</a:t>
            </a:r>
          </a:p>
        </p:txBody>
      </p:sp>
    </p:spTree>
    <p:extLst>
      <p:ext uri="{BB962C8B-B14F-4D97-AF65-F5344CB8AC3E}">
        <p14:creationId xmlns:p14="http://schemas.microsoft.com/office/powerpoint/2010/main" val="7545064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2270454178"/>
              </p:ext>
            </p:extLst>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0B7ED2D3-C392-1D0E-1E53-4E1D1D10A5E4}"/>
              </a:ext>
            </a:extLst>
          </p:cNvPr>
          <p:cNvSpPr txBox="1"/>
          <p:nvPr/>
        </p:nvSpPr>
        <p:spPr>
          <a:xfrm>
            <a:off x="3362325" y="8610039"/>
            <a:ext cx="482600" cy="307777"/>
          </a:xfrm>
          <a:prstGeom prst="rect">
            <a:avLst/>
          </a:prstGeom>
          <a:noFill/>
        </p:spPr>
        <p:txBody>
          <a:bodyPr wrap="square" rtlCol="0">
            <a:spAutoFit/>
          </a:bodyPr>
          <a:lstStyle/>
          <a:p>
            <a:r>
              <a:rPr lang="en-GB" sz="1400" dirty="0"/>
              <a:t>8</a:t>
            </a:r>
          </a:p>
        </p:txBody>
      </p:sp>
    </p:spTree>
    <p:extLst>
      <p:ext uri="{BB962C8B-B14F-4D97-AF65-F5344CB8AC3E}">
        <p14:creationId xmlns:p14="http://schemas.microsoft.com/office/powerpoint/2010/main" val="1860776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1</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023500172"/>
              </p:ext>
            </p:extLst>
          </p:nvPr>
        </p:nvGraphicFramePr>
        <p:xfrm>
          <a:off x="339724" y="1815415"/>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6" name="TextBox 5">
            <a:extLst>
              <a:ext uri="{FF2B5EF4-FFF2-40B4-BE49-F238E27FC236}">
                <a16:creationId xmlns:a16="http://schemas.microsoft.com/office/drawing/2014/main" id="{52A3C67E-2F06-BA91-AE17-1FBCFCF91E55}"/>
              </a:ext>
            </a:extLst>
          </p:cNvPr>
          <p:cNvSpPr txBox="1"/>
          <p:nvPr/>
        </p:nvSpPr>
        <p:spPr>
          <a:xfrm>
            <a:off x="3362325" y="8610039"/>
            <a:ext cx="482600" cy="307777"/>
          </a:xfrm>
          <a:prstGeom prst="rect">
            <a:avLst/>
          </a:prstGeom>
          <a:noFill/>
        </p:spPr>
        <p:txBody>
          <a:bodyPr wrap="square" rtlCol="0">
            <a:spAutoFit/>
          </a:bodyPr>
          <a:lstStyle/>
          <a:p>
            <a:r>
              <a:rPr lang="en-GB" sz="1400" dirty="0"/>
              <a:t>9</a:t>
            </a:r>
          </a:p>
        </p:txBody>
      </p:sp>
    </p:spTree>
    <p:extLst>
      <p:ext uri="{BB962C8B-B14F-4D97-AF65-F5344CB8AC3E}">
        <p14:creationId xmlns:p14="http://schemas.microsoft.com/office/powerpoint/2010/main" val="3357445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2</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45010150"/>
              </p:ext>
            </p:extLst>
          </p:nvPr>
        </p:nvGraphicFramePr>
        <p:xfrm>
          <a:off x="339724" y="1825613"/>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6" name="TextBox 5">
            <a:extLst>
              <a:ext uri="{FF2B5EF4-FFF2-40B4-BE49-F238E27FC236}">
                <a16:creationId xmlns:a16="http://schemas.microsoft.com/office/drawing/2014/main" id="{DCFADF8F-27CE-8C37-D51B-210714319EE5}"/>
              </a:ext>
            </a:extLst>
          </p:cNvPr>
          <p:cNvSpPr txBox="1"/>
          <p:nvPr/>
        </p:nvSpPr>
        <p:spPr>
          <a:xfrm>
            <a:off x="3362325" y="8610039"/>
            <a:ext cx="482600" cy="307777"/>
          </a:xfrm>
          <a:prstGeom prst="rect">
            <a:avLst/>
          </a:prstGeom>
          <a:noFill/>
        </p:spPr>
        <p:txBody>
          <a:bodyPr wrap="square" rtlCol="0">
            <a:spAutoFit/>
          </a:bodyPr>
          <a:lstStyle/>
          <a:p>
            <a:r>
              <a:rPr lang="en-GB" sz="1400" dirty="0"/>
              <a:t>10</a:t>
            </a:r>
          </a:p>
        </p:txBody>
      </p:sp>
    </p:spTree>
    <p:extLst>
      <p:ext uri="{BB962C8B-B14F-4D97-AF65-F5344CB8AC3E}">
        <p14:creationId xmlns:p14="http://schemas.microsoft.com/office/powerpoint/2010/main" val="2844343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12</a:t>
            </a:r>
          </a:p>
        </p:txBody>
      </p:sp>
    </p:spTree>
    <p:extLst>
      <p:ext uri="{BB962C8B-B14F-4D97-AF65-F5344CB8AC3E}">
        <p14:creationId xmlns:p14="http://schemas.microsoft.com/office/powerpoint/2010/main" val="4085562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13</a:t>
            </a:r>
          </a:p>
        </p:txBody>
      </p:sp>
    </p:spTree>
    <p:extLst>
      <p:ext uri="{BB962C8B-B14F-4D97-AF65-F5344CB8AC3E}">
        <p14:creationId xmlns:p14="http://schemas.microsoft.com/office/powerpoint/2010/main" val="1318219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14</a:t>
            </a:r>
          </a:p>
        </p:txBody>
      </p:sp>
    </p:spTree>
    <p:extLst>
      <p:ext uri="{BB962C8B-B14F-4D97-AF65-F5344CB8AC3E}">
        <p14:creationId xmlns:p14="http://schemas.microsoft.com/office/powerpoint/2010/main" val="33833372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17820246"/>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Atmosphere</a:t>
                      </a:r>
                    </a:p>
                  </a:txBody>
                  <a:tcPr/>
                </a:tc>
                <a:tc>
                  <a:txBody>
                    <a:bodyPr/>
                    <a:lstStyle/>
                    <a:p>
                      <a:r>
                        <a:rPr lang="en-US" sz="1200" b="1" dirty="0"/>
                        <a:t>Term: </a:t>
                      </a:r>
                      <a:r>
                        <a:rPr lang="en-US" sz="1200" b="0" dirty="0"/>
                        <a:t>Spring</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2107529906"/>
              </p:ext>
            </p:extLst>
          </p:nvPr>
        </p:nvGraphicFramePr>
        <p:xfrm>
          <a:off x="273050" y="1292003"/>
          <a:ext cx="6305550" cy="7295051"/>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47048">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347048">
                <a:tc>
                  <a:txBody>
                    <a:bodyPr/>
                    <a:lstStyle/>
                    <a:p>
                      <a:r>
                        <a:rPr lang="en-US" sz="1200" dirty="0"/>
                        <a:t>1</a:t>
                      </a:r>
                    </a:p>
                  </a:txBody>
                  <a:tcPr>
                    <a:solidFill>
                      <a:schemeClr val="bg1">
                        <a:lumMod val="75000"/>
                      </a:schemeClr>
                    </a:solidFill>
                  </a:tcPr>
                </a:tc>
                <a:tc>
                  <a:txBody>
                    <a:bodyPr/>
                    <a:lstStyle/>
                    <a:p>
                      <a:r>
                        <a:rPr lang="en-GB" sz="1200" dirty="0"/>
                        <a:t>Atmosphere</a:t>
                      </a:r>
                    </a:p>
                  </a:txBody>
                  <a:tcPr>
                    <a:solidFill>
                      <a:schemeClr val="bg1">
                        <a:lumMod val="85000"/>
                      </a:schemeClr>
                    </a:solidFill>
                  </a:tcPr>
                </a:tc>
                <a:tc>
                  <a:txBody>
                    <a:bodyPr/>
                    <a:lstStyle/>
                    <a:p>
                      <a:r>
                        <a:rPr lang="en-GB" sz="1200" dirty="0"/>
                        <a:t>The layer of gases surrounding the Earth’s surface.</a:t>
                      </a:r>
                    </a:p>
                  </a:txBody>
                  <a:tcPr/>
                </a:tc>
                <a:extLst>
                  <a:ext uri="{0D108BD9-81ED-4DB2-BD59-A6C34878D82A}">
                    <a16:rowId xmlns:a16="http://schemas.microsoft.com/office/drawing/2014/main" val="241228286"/>
                  </a:ext>
                </a:extLst>
              </a:tr>
              <a:tr h="347048">
                <a:tc>
                  <a:txBody>
                    <a:bodyPr/>
                    <a:lstStyle/>
                    <a:p>
                      <a:r>
                        <a:rPr lang="en-US" sz="1200" dirty="0"/>
                        <a:t>2</a:t>
                      </a:r>
                    </a:p>
                  </a:txBody>
                  <a:tcPr>
                    <a:solidFill>
                      <a:schemeClr val="bg1">
                        <a:lumMod val="75000"/>
                      </a:schemeClr>
                    </a:solidFill>
                  </a:tcPr>
                </a:tc>
                <a:tc>
                  <a:txBody>
                    <a:bodyPr/>
                    <a:lstStyle/>
                    <a:p>
                      <a:r>
                        <a:rPr lang="en-GB" sz="1200" dirty="0"/>
                        <a:t>Photosynthesis</a:t>
                      </a:r>
                    </a:p>
                  </a:txBody>
                  <a:tcPr>
                    <a:solidFill>
                      <a:schemeClr val="bg1">
                        <a:lumMod val="85000"/>
                      </a:schemeClr>
                    </a:solidFill>
                  </a:tcPr>
                </a:tc>
                <a:tc>
                  <a:txBody>
                    <a:bodyPr/>
                    <a:lstStyle/>
                    <a:p>
                      <a:r>
                        <a:rPr lang="en-GB" sz="1200" dirty="0"/>
                        <a:t>A chemical reaction that plants use to produce glucose. </a:t>
                      </a:r>
                    </a:p>
                  </a:txBody>
                  <a:tcPr/>
                </a:tc>
                <a:extLst>
                  <a:ext uri="{0D108BD9-81ED-4DB2-BD59-A6C34878D82A}">
                    <a16:rowId xmlns:a16="http://schemas.microsoft.com/office/drawing/2014/main" val="3797581471"/>
                  </a:ext>
                </a:extLst>
              </a:tr>
              <a:tr h="347048">
                <a:tc>
                  <a:txBody>
                    <a:bodyPr/>
                    <a:lstStyle/>
                    <a:p>
                      <a:r>
                        <a:rPr lang="en-US" sz="1200" dirty="0"/>
                        <a:t>3</a:t>
                      </a:r>
                    </a:p>
                  </a:txBody>
                  <a:tcPr>
                    <a:solidFill>
                      <a:schemeClr val="bg1">
                        <a:lumMod val="75000"/>
                      </a:schemeClr>
                    </a:solidFill>
                  </a:tcPr>
                </a:tc>
                <a:tc>
                  <a:txBody>
                    <a:bodyPr/>
                    <a:lstStyle/>
                    <a:p>
                      <a:r>
                        <a:rPr lang="en-GB" sz="1200" dirty="0"/>
                        <a:t>Greenhouse gas</a:t>
                      </a:r>
                    </a:p>
                  </a:txBody>
                  <a:tcPr>
                    <a:solidFill>
                      <a:schemeClr val="bg1">
                        <a:lumMod val="85000"/>
                      </a:schemeClr>
                    </a:solidFill>
                  </a:tcPr>
                </a:tc>
                <a:tc>
                  <a:txBody>
                    <a:bodyPr/>
                    <a:lstStyle/>
                    <a:p>
                      <a:r>
                        <a:rPr lang="en-GB" sz="1200" dirty="0"/>
                        <a:t>Gases that contribute to global warming. </a:t>
                      </a:r>
                    </a:p>
                  </a:txBody>
                  <a:tcPr/>
                </a:tc>
                <a:extLst>
                  <a:ext uri="{0D108BD9-81ED-4DB2-BD59-A6C34878D82A}">
                    <a16:rowId xmlns:a16="http://schemas.microsoft.com/office/drawing/2014/main" val="1712730032"/>
                  </a:ext>
                </a:extLst>
              </a:tr>
              <a:tr h="809778">
                <a:tc>
                  <a:txBody>
                    <a:bodyPr/>
                    <a:lstStyle/>
                    <a:p>
                      <a:r>
                        <a:rPr lang="en-US" sz="1200" dirty="0"/>
                        <a:t>4</a:t>
                      </a:r>
                    </a:p>
                  </a:txBody>
                  <a:tcPr>
                    <a:solidFill>
                      <a:schemeClr val="bg1">
                        <a:lumMod val="75000"/>
                      </a:schemeClr>
                    </a:solidFill>
                  </a:tcPr>
                </a:tc>
                <a:tc>
                  <a:txBody>
                    <a:bodyPr/>
                    <a:lstStyle/>
                    <a:p>
                      <a:r>
                        <a:rPr lang="en-GB" sz="1200" dirty="0"/>
                        <a:t>Carbon footprint</a:t>
                      </a:r>
                    </a:p>
                  </a:txBody>
                  <a:tcPr>
                    <a:solidFill>
                      <a:schemeClr val="bg1">
                        <a:lumMod val="85000"/>
                      </a:schemeClr>
                    </a:solidFill>
                  </a:tcPr>
                </a:tc>
                <a:tc>
                  <a:txBody>
                    <a:bodyPr/>
                    <a:lstStyle/>
                    <a:p>
                      <a:r>
                        <a:rPr lang="en-GB" sz="1200" dirty="0"/>
                        <a:t>The total amount of carbon dioxide and other</a:t>
                      </a:r>
                    </a:p>
                    <a:p>
                      <a:r>
                        <a:rPr lang="en-GB" sz="1200" dirty="0"/>
                        <a:t>greenhouse gases emitted over the full life cycle of a product,</a:t>
                      </a:r>
                    </a:p>
                    <a:p>
                      <a:r>
                        <a:rPr lang="en-GB" sz="1200" dirty="0"/>
                        <a:t>service or event.</a:t>
                      </a:r>
                    </a:p>
                  </a:txBody>
                  <a:tcPr/>
                </a:tc>
                <a:extLst>
                  <a:ext uri="{0D108BD9-81ED-4DB2-BD59-A6C34878D82A}">
                    <a16:rowId xmlns:a16="http://schemas.microsoft.com/office/drawing/2014/main" val="842608782"/>
                  </a:ext>
                </a:extLst>
              </a:tr>
              <a:tr h="347048">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47048">
                <a:tc>
                  <a:txBody>
                    <a:bodyPr/>
                    <a:lstStyle/>
                    <a:p>
                      <a:r>
                        <a:rPr lang="en-US" sz="1200" dirty="0"/>
                        <a:t>5</a:t>
                      </a:r>
                    </a:p>
                  </a:txBody>
                  <a:tcPr>
                    <a:solidFill>
                      <a:schemeClr val="bg1">
                        <a:lumMod val="75000"/>
                      </a:schemeClr>
                    </a:solidFill>
                  </a:tcPr>
                </a:tc>
                <a:tc>
                  <a:txBody>
                    <a:bodyPr/>
                    <a:lstStyle/>
                    <a:p>
                      <a:r>
                        <a:rPr lang="en-US" sz="1200" dirty="0"/>
                        <a:t>Sulphur dioxide</a:t>
                      </a:r>
                    </a:p>
                  </a:txBody>
                  <a:tcPr>
                    <a:solidFill>
                      <a:schemeClr val="bg1">
                        <a:lumMod val="85000"/>
                      </a:schemeClr>
                    </a:solidFill>
                  </a:tcPr>
                </a:tc>
                <a:tc>
                  <a:txBody>
                    <a:bodyPr/>
                    <a:lstStyle/>
                    <a:p>
                      <a:r>
                        <a:rPr lang="en-US" sz="1200" dirty="0"/>
                        <a:t>A gas that causes acid rain.</a:t>
                      </a:r>
                    </a:p>
                  </a:txBody>
                  <a:tcPr/>
                </a:tc>
                <a:extLst>
                  <a:ext uri="{0D108BD9-81ED-4DB2-BD59-A6C34878D82A}">
                    <a16:rowId xmlns:a16="http://schemas.microsoft.com/office/drawing/2014/main" val="2017468105"/>
                  </a:ext>
                </a:extLst>
              </a:tr>
              <a:tr h="347048">
                <a:tc>
                  <a:txBody>
                    <a:bodyPr/>
                    <a:lstStyle/>
                    <a:p>
                      <a:r>
                        <a:rPr lang="en-US" sz="1200" dirty="0"/>
                        <a:t>6</a:t>
                      </a:r>
                    </a:p>
                  </a:txBody>
                  <a:tcPr>
                    <a:solidFill>
                      <a:schemeClr val="bg1">
                        <a:lumMod val="75000"/>
                      </a:schemeClr>
                    </a:solidFill>
                  </a:tcPr>
                </a:tc>
                <a:tc>
                  <a:txBody>
                    <a:bodyPr/>
                    <a:lstStyle/>
                    <a:p>
                      <a:r>
                        <a:rPr lang="en-US" sz="1200" dirty="0"/>
                        <a:t>Oxides of nitrogen</a:t>
                      </a:r>
                    </a:p>
                  </a:txBody>
                  <a:tcPr>
                    <a:solidFill>
                      <a:schemeClr val="bg1">
                        <a:lumMod val="85000"/>
                      </a:schemeClr>
                    </a:solidFill>
                  </a:tcPr>
                </a:tc>
                <a:tc>
                  <a:txBody>
                    <a:bodyPr/>
                    <a:lstStyle/>
                    <a:p>
                      <a:r>
                        <a:rPr lang="en-US" sz="1200" dirty="0"/>
                        <a:t>A group of gases that cause acid rain.</a:t>
                      </a:r>
                    </a:p>
                  </a:txBody>
                  <a:tcPr/>
                </a:tc>
                <a:extLst>
                  <a:ext uri="{0D108BD9-81ED-4DB2-BD59-A6C34878D82A}">
                    <a16:rowId xmlns:a16="http://schemas.microsoft.com/office/drawing/2014/main" val="578048382"/>
                  </a:ext>
                </a:extLst>
              </a:tr>
              <a:tr h="347048">
                <a:tc>
                  <a:txBody>
                    <a:bodyPr/>
                    <a:lstStyle/>
                    <a:p>
                      <a:r>
                        <a:rPr lang="en-US" sz="1200" dirty="0"/>
                        <a:t>7</a:t>
                      </a:r>
                    </a:p>
                  </a:txBody>
                  <a:tcPr>
                    <a:solidFill>
                      <a:schemeClr val="bg1">
                        <a:lumMod val="75000"/>
                      </a:schemeClr>
                    </a:solidFill>
                  </a:tcPr>
                </a:tc>
                <a:tc>
                  <a:txBody>
                    <a:bodyPr/>
                    <a:lstStyle/>
                    <a:p>
                      <a:r>
                        <a:rPr lang="en-US" sz="1200" dirty="0"/>
                        <a:t>Carbon monoxide</a:t>
                      </a:r>
                    </a:p>
                  </a:txBody>
                  <a:tcPr>
                    <a:solidFill>
                      <a:schemeClr val="bg1">
                        <a:lumMod val="85000"/>
                      </a:schemeClr>
                    </a:solidFill>
                  </a:tcPr>
                </a:tc>
                <a:tc>
                  <a:txBody>
                    <a:bodyPr/>
                    <a:lstStyle/>
                    <a:p>
                      <a:r>
                        <a:rPr lang="en-US" sz="1200" dirty="0"/>
                        <a:t>A gas produced by incomplete combustion of fuels.</a:t>
                      </a:r>
                    </a:p>
                  </a:txBody>
                  <a:tcPr/>
                </a:tc>
                <a:extLst>
                  <a:ext uri="{0D108BD9-81ED-4DB2-BD59-A6C34878D82A}">
                    <a16:rowId xmlns:a16="http://schemas.microsoft.com/office/drawing/2014/main" val="693049"/>
                  </a:ext>
                </a:extLst>
              </a:tr>
              <a:tr h="469778">
                <a:tc>
                  <a:txBody>
                    <a:bodyPr/>
                    <a:lstStyle/>
                    <a:p>
                      <a:r>
                        <a:rPr lang="en-US" sz="1200" dirty="0"/>
                        <a:t>8</a:t>
                      </a:r>
                    </a:p>
                  </a:txBody>
                  <a:tcPr>
                    <a:solidFill>
                      <a:schemeClr val="bg1">
                        <a:lumMod val="75000"/>
                      </a:schemeClr>
                    </a:solidFill>
                  </a:tcPr>
                </a:tc>
                <a:tc>
                  <a:txBody>
                    <a:bodyPr/>
                    <a:lstStyle/>
                    <a:p>
                      <a:r>
                        <a:rPr lang="en-US" sz="1200" dirty="0"/>
                        <a:t>Carbon particles</a:t>
                      </a:r>
                    </a:p>
                  </a:txBody>
                  <a:tcPr>
                    <a:solidFill>
                      <a:schemeClr val="bg1">
                        <a:lumMod val="85000"/>
                      </a:schemeClr>
                    </a:solidFill>
                  </a:tcPr>
                </a:tc>
                <a:tc>
                  <a:txBody>
                    <a:bodyPr/>
                    <a:lstStyle/>
                    <a:p>
                      <a:r>
                        <a:rPr lang="en-US" sz="1200" dirty="0"/>
                        <a:t>Particulates formed from unburned hydrocarbons and solid particles.</a:t>
                      </a:r>
                    </a:p>
                  </a:txBody>
                  <a:tcPr/>
                </a:tc>
                <a:extLst>
                  <a:ext uri="{0D108BD9-81ED-4DB2-BD59-A6C34878D82A}">
                    <a16:rowId xmlns:a16="http://schemas.microsoft.com/office/drawing/2014/main" val="1297538071"/>
                  </a:ext>
                </a:extLst>
              </a:tr>
              <a:tr h="347048">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892063">
                <a:tc gridSpan="3">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sp>
        <p:nvSpPr>
          <p:cNvPr id="6" name="TextBox 5">
            <a:extLst>
              <a:ext uri="{FF2B5EF4-FFF2-40B4-BE49-F238E27FC236}">
                <a16:creationId xmlns:a16="http://schemas.microsoft.com/office/drawing/2014/main" id="{FEE98A1F-D3F8-8D38-7BF4-4102FB3A15DA}"/>
              </a:ext>
            </a:extLst>
          </p:cNvPr>
          <p:cNvSpPr txBox="1"/>
          <p:nvPr/>
        </p:nvSpPr>
        <p:spPr>
          <a:xfrm>
            <a:off x="3362325" y="8610039"/>
            <a:ext cx="482600" cy="307777"/>
          </a:xfrm>
          <a:prstGeom prst="rect">
            <a:avLst/>
          </a:prstGeom>
          <a:noFill/>
        </p:spPr>
        <p:txBody>
          <a:bodyPr wrap="square" rtlCol="0">
            <a:spAutoFit/>
          </a:bodyPr>
          <a:lstStyle/>
          <a:p>
            <a:r>
              <a:rPr lang="en-GB" sz="1400" dirty="0"/>
              <a:t>16</a:t>
            </a:r>
          </a:p>
        </p:txBody>
      </p:sp>
      <p:pic>
        <p:nvPicPr>
          <p:cNvPr id="8" name="Picture 7" descr="Diagram of greenhouse gases and solar energy&#10;&#10;Description automatically generated">
            <a:extLst>
              <a:ext uri="{FF2B5EF4-FFF2-40B4-BE49-F238E27FC236}">
                <a16:creationId xmlns:a16="http://schemas.microsoft.com/office/drawing/2014/main" id="{F8C9124E-373D-7665-A72C-591E458E16A6}"/>
              </a:ext>
            </a:extLst>
          </p:cNvPr>
          <p:cNvPicPr>
            <a:picLocks noChangeAspect="1"/>
          </p:cNvPicPr>
          <p:nvPr/>
        </p:nvPicPr>
        <p:blipFill>
          <a:blip r:embed="rId2"/>
          <a:stretch>
            <a:fillRect/>
          </a:stretch>
        </p:blipFill>
        <p:spPr>
          <a:xfrm>
            <a:off x="1624932" y="5822786"/>
            <a:ext cx="3608136" cy="2664236"/>
          </a:xfrm>
          <a:prstGeom prst="rect">
            <a:avLst/>
          </a:prstGeom>
          <a:ln w="28575">
            <a:solidFill>
              <a:schemeClr val="tx1"/>
            </a:solidFill>
          </a:ln>
        </p:spPr>
      </p:pic>
    </p:spTree>
    <p:extLst>
      <p:ext uri="{BB962C8B-B14F-4D97-AF65-F5344CB8AC3E}">
        <p14:creationId xmlns:p14="http://schemas.microsoft.com/office/powerpoint/2010/main" val="343514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50000"/>
                        </a:lnSpc>
                      </a:pPr>
                      <a:r>
                        <a:rPr lang="en-GB" sz="1200" b="1" i="0" kern="1200" dirty="0">
                          <a:solidFill>
                            <a:schemeClr val="tx1"/>
                          </a:solidFill>
                          <a:effectLst/>
                          <a:latin typeface="+mn-lt"/>
                          <a:ea typeface="+mn-ea"/>
                          <a:cs typeface="+mn-cs"/>
                        </a:rPr>
                        <a:t>How oxygen increased</a:t>
                      </a:r>
                    </a:p>
                    <a:p>
                      <a:pPr fontAlgn="base">
                        <a:lnSpc>
                          <a:spcPct val="150000"/>
                        </a:lnSpc>
                      </a:pPr>
                      <a:r>
                        <a:rPr lang="en-GB" sz="1200" b="0" i="0" kern="1200" dirty="0">
                          <a:solidFill>
                            <a:schemeClr val="tx1"/>
                          </a:solidFill>
                          <a:effectLst/>
                          <a:latin typeface="+mn-lt"/>
                          <a:ea typeface="+mn-ea"/>
                          <a:cs typeface="+mn-cs"/>
                        </a:rPr>
                        <a:t>Plants make their own food by </a:t>
                      </a:r>
                      <a:r>
                        <a:rPr lang="en-GB" sz="1200" b="0" i="1" kern="1200" dirty="0">
                          <a:solidFill>
                            <a:schemeClr val="tx1"/>
                          </a:solidFill>
                          <a:effectLst/>
                          <a:latin typeface="+mn-lt"/>
                          <a:ea typeface="+mn-ea"/>
                          <a:cs typeface="+mn-cs"/>
                        </a:rPr>
                        <a:t>photosynthesis</a:t>
                      </a:r>
                      <a:r>
                        <a:rPr lang="en-GB" sz="1200" b="0" i="0" kern="1200" dirty="0">
                          <a:solidFill>
                            <a:schemeClr val="tx1"/>
                          </a:solidFill>
                          <a:effectLst/>
                          <a:latin typeface="+mn-lt"/>
                          <a:ea typeface="+mn-ea"/>
                          <a:cs typeface="+mn-cs"/>
                        </a:rPr>
                        <a:t>. In this process, carbon dioxide is reacted with water to produce glucose, with oxygen as a </a:t>
                      </a:r>
                      <a:r>
                        <a:rPr lang="en-GB" sz="1200" b="0" i="1" kern="1200" dirty="0">
                          <a:solidFill>
                            <a:schemeClr val="tx1"/>
                          </a:solidFill>
                          <a:effectLst/>
                          <a:latin typeface="+mn-lt"/>
                          <a:ea typeface="+mn-ea"/>
                          <a:cs typeface="+mn-cs"/>
                        </a:rPr>
                        <a:t>by-product</a:t>
                      </a:r>
                      <a:r>
                        <a:rPr lang="en-GB" sz="1200" b="0" i="0" kern="1200" dirty="0">
                          <a:solidFill>
                            <a:schemeClr val="tx1"/>
                          </a:solidFill>
                          <a:effectLst/>
                          <a:latin typeface="+mn-lt"/>
                          <a:ea typeface="+mn-ea"/>
                          <a:cs typeface="+mn-cs"/>
                        </a:rPr>
                        <a:t>:</a:t>
                      </a:r>
                    </a:p>
                    <a:p>
                      <a:pPr algn="ctr" fontAlgn="base">
                        <a:lnSpc>
                          <a:spcPct val="150000"/>
                        </a:lnSpc>
                      </a:pPr>
                      <a:r>
                        <a:rPr lang="en-GB" sz="1200" b="0" i="0" kern="1200" dirty="0">
                          <a:solidFill>
                            <a:schemeClr val="tx1"/>
                          </a:solidFill>
                          <a:effectLst/>
                          <a:latin typeface="+mn-lt"/>
                          <a:ea typeface="+mn-ea"/>
                          <a:cs typeface="+mn-cs"/>
                        </a:rPr>
                        <a:t>carbon dioxide + water → glucose + oxygen</a:t>
                      </a:r>
                    </a:p>
                    <a:p>
                      <a:pPr algn="ctr" fontAlgn="base">
                        <a:lnSpc>
                          <a:spcPct val="150000"/>
                        </a:lnSpc>
                      </a:pPr>
                      <a:r>
                        <a:rPr lang="en-GB" sz="1200" b="0" i="0" kern="1200" dirty="0">
                          <a:solidFill>
                            <a:schemeClr val="tx1"/>
                          </a:solidFill>
                          <a:effectLst/>
                          <a:latin typeface="+mn-lt"/>
                          <a:ea typeface="+mn-ea"/>
                          <a:cs typeface="+mn-cs"/>
                        </a:rPr>
                        <a:t>6CO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(g) + 6H</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O(l) → C</a:t>
                      </a:r>
                      <a:r>
                        <a:rPr lang="en-GB" sz="1200" b="0" i="0" kern="1200" baseline="-25000" dirty="0">
                          <a:solidFill>
                            <a:schemeClr val="tx1"/>
                          </a:solidFill>
                          <a:effectLst/>
                          <a:latin typeface="+mn-lt"/>
                          <a:ea typeface="+mn-ea"/>
                          <a:cs typeface="+mn-cs"/>
                        </a:rPr>
                        <a:t>6</a:t>
                      </a:r>
                      <a:r>
                        <a:rPr lang="en-GB" sz="1200" b="0" i="0" kern="1200" dirty="0">
                          <a:solidFill>
                            <a:schemeClr val="tx1"/>
                          </a:solidFill>
                          <a:effectLst/>
                          <a:latin typeface="+mn-lt"/>
                          <a:ea typeface="+mn-ea"/>
                          <a:cs typeface="+mn-cs"/>
                        </a:rPr>
                        <a:t>H</a:t>
                      </a:r>
                      <a:r>
                        <a:rPr lang="en-GB" sz="1200" b="0" i="0" kern="1200" baseline="-25000" dirty="0">
                          <a:solidFill>
                            <a:schemeClr val="tx1"/>
                          </a:solidFill>
                          <a:effectLst/>
                          <a:latin typeface="+mn-lt"/>
                          <a:ea typeface="+mn-ea"/>
                          <a:cs typeface="+mn-cs"/>
                        </a:rPr>
                        <a:t>12</a:t>
                      </a:r>
                      <a:r>
                        <a:rPr lang="en-GB" sz="1200" b="0" i="0" kern="1200" dirty="0">
                          <a:solidFill>
                            <a:schemeClr val="tx1"/>
                          </a:solidFill>
                          <a:effectLst/>
                          <a:latin typeface="+mn-lt"/>
                          <a:ea typeface="+mn-ea"/>
                          <a:cs typeface="+mn-cs"/>
                        </a:rPr>
                        <a:t>O</a:t>
                      </a:r>
                      <a:r>
                        <a:rPr lang="en-GB" sz="1200" b="0" i="0" kern="1200" baseline="-25000" dirty="0">
                          <a:solidFill>
                            <a:schemeClr val="tx1"/>
                          </a:solidFill>
                          <a:effectLst/>
                          <a:latin typeface="+mn-lt"/>
                          <a:ea typeface="+mn-ea"/>
                          <a:cs typeface="+mn-cs"/>
                        </a:rPr>
                        <a:t>6</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aq</a:t>
                      </a:r>
                      <a:r>
                        <a:rPr lang="en-GB" sz="1200" b="0" i="0" kern="1200" dirty="0">
                          <a:solidFill>
                            <a:schemeClr val="tx1"/>
                          </a:solidFill>
                          <a:effectLst/>
                          <a:latin typeface="+mn-lt"/>
                          <a:ea typeface="+mn-ea"/>
                          <a:cs typeface="+mn-cs"/>
                        </a:rPr>
                        <a:t>) + 6O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(g)</a:t>
                      </a:r>
                    </a:p>
                    <a:p>
                      <a:pPr algn="ct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Scientists think that </a:t>
                      </a:r>
                      <a:r>
                        <a:rPr lang="en-GB" sz="1200" b="0" i="1" kern="1200" dirty="0">
                          <a:solidFill>
                            <a:schemeClr val="tx1"/>
                          </a:solidFill>
                          <a:effectLst/>
                          <a:latin typeface="+mn-lt"/>
                          <a:ea typeface="+mn-ea"/>
                          <a:cs typeface="+mn-cs"/>
                        </a:rPr>
                        <a:t>algae</a:t>
                      </a:r>
                      <a:r>
                        <a:rPr lang="en-GB" sz="1200" b="0" i="0" kern="1200" dirty="0">
                          <a:solidFill>
                            <a:schemeClr val="tx1"/>
                          </a:solidFill>
                          <a:effectLst/>
                          <a:latin typeface="+mn-lt"/>
                          <a:ea typeface="+mn-ea"/>
                          <a:cs typeface="+mn-cs"/>
                        </a:rPr>
                        <a:t> first evolved approximately 2.7 billion years ago, and soon after this oxygen began to exist in the atmosphere. Photosynthesis by primitive plants and algae released oxygen, which gradually built up in the atmosphere. Eventually, the amount of oxygen present in the atmosphere enabled animals to evolve.</a:t>
                      </a:r>
                    </a:p>
                    <a:p>
                      <a:pPr fontAlgn="base">
                        <a:lnSpc>
                          <a:spcPct val="150000"/>
                        </a:lnSpc>
                      </a:pPr>
                      <a:endParaRPr lang="en-GB" sz="1200" b="0" i="0" kern="1200" dirty="0">
                        <a:solidFill>
                          <a:schemeClr val="tx1"/>
                        </a:solidFill>
                        <a:effectLst/>
                        <a:latin typeface="+mn-lt"/>
                        <a:ea typeface="+mn-ea"/>
                        <a:cs typeface="+mn-cs"/>
                      </a:endParaRPr>
                    </a:p>
                    <a:p>
                      <a:pPr marL="0" marR="0" lvl="0" indent="0" algn="ctr" defTabSz="685800" rtl="0" eaLnBrk="1" fontAlgn="base" latinLnBrk="0" hangingPunct="1">
                        <a:lnSpc>
                          <a:spcPct val="15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How methane decreased</a:t>
                      </a:r>
                    </a:p>
                    <a:p>
                      <a:pPr>
                        <a:lnSpc>
                          <a:spcPct val="150000"/>
                        </a:lnSpc>
                      </a:pPr>
                      <a:r>
                        <a:rPr lang="en-GB" sz="1200" b="0" dirty="0">
                          <a:solidFill>
                            <a:schemeClr val="tx1"/>
                          </a:solidFill>
                          <a:latin typeface="+mn-lt"/>
                        </a:rPr>
                        <a:t>Methane reacted with the oxygen that was being produced by photosynthesis</a:t>
                      </a:r>
                    </a:p>
                    <a:p>
                      <a:pPr marL="45720" indent="0">
                        <a:lnSpc>
                          <a:spcPct val="150000"/>
                        </a:lnSpc>
                        <a:buNone/>
                      </a:pPr>
                      <a:r>
                        <a:rPr lang="en-GB" sz="1200" b="0" dirty="0">
                          <a:solidFill>
                            <a:schemeClr val="tx1"/>
                          </a:solidFill>
                          <a:latin typeface="+mn-lt"/>
                        </a:rPr>
                        <a:t>			CH</a:t>
                      </a:r>
                      <a:r>
                        <a:rPr lang="en-GB" sz="1200" b="0" baseline="-25000" dirty="0">
                          <a:solidFill>
                            <a:schemeClr val="tx1"/>
                          </a:solidFill>
                          <a:latin typeface="+mn-lt"/>
                        </a:rPr>
                        <a:t>4</a:t>
                      </a:r>
                      <a:r>
                        <a:rPr lang="en-GB" sz="1200" b="0" dirty="0">
                          <a:solidFill>
                            <a:schemeClr val="tx1"/>
                          </a:solidFill>
                          <a:latin typeface="+mn-lt"/>
                        </a:rPr>
                        <a:t> + 2O</a:t>
                      </a:r>
                      <a:r>
                        <a:rPr lang="en-GB" sz="1200" b="0" baseline="-25000" dirty="0">
                          <a:solidFill>
                            <a:schemeClr val="tx1"/>
                          </a:solidFill>
                          <a:latin typeface="+mn-lt"/>
                        </a:rPr>
                        <a:t>2</a:t>
                      </a:r>
                      <a:r>
                        <a:rPr lang="en-GB" sz="1200" b="0" dirty="0">
                          <a:solidFill>
                            <a:schemeClr val="tx1"/>
                          </a:solidFill>
                          <a:latin typeface="+mn-lt"/>
                        </a:rPr>
                        <a:t> </a:t>
                      </a:r>
                      <a:r>
                        <a:rPr lang="en-GB" sz="1200" b="0" dirty="0">
                          <a:solidFill>
                            <a:schemeClr val="tx1"/>
                          </a:solidFill>
                          <a:latin typeface="+mn-lt"/>
                          <a:cs typeface="Arial"/>
                        </a:rPr>
                        <a:t>→ CO</a:t>
                      </a:r>
                      <a:r>
                        <a:rPr lang="en-GB" sz="1200" b="0" baseline="-25000" dirty="0">
                          <a:solidFill>
                            <a:schemeClr val="tx1"/>
                          </a:solidFill>
                          <a:latin typeface="+mn-lt"/>
                          <a:cs typeface="Arial"/>
                        </a:rPr>
                        <a:t>2</a:t>
                      </a:r>
                      <a:r>
                        <a:rPr lang="en-GB" sz="1200" b="0" dirty="0">
                          <a:solidFill>
                            <a:schemeClr val="tx1"/>
                          </a:solidFill>
                          <a:latin typeface="+mn-lt"/>
                          <a:cs typeface="Arial"/>
                        </a:rPr>
                        <a:t> + 2H</a:t>
                      </a:r>
                      <a:r>
                        <a:rPr lang="en-GB" sz="1200" b="0" baseline="-25000" dirty="0">
                          <a:solidFill>
                            <a:schemeClr val="tx1"/>
                          </a:solidFill>
                          <a:latin typeface="+mn-lt"/>
                          <a:cs typeface="Arial"/>
                        </a:rPr>
                        <a:t>2</a:t>
                      </a:r>
                      <a:r>
                        <a:rPr lang="en-GB" sz="1200" b="0" dirty="0">
                          <a:solidFill>
                            <a:schemeClr val="tx1"/>
                          </a:solidFill>
                          <a:latin typeface="+mn-lt"/>
                          <a:cs typeface="Arial"/>
                        </a:rPr>
                        <a:t>O</a:t>
                      </a:r>
                    </a:p>
                    <a:p>
                      <a:pPr marL="45720" indent="0">
                        <a:lnSpc>
                          <a:spcPct val="150000"/>
                        </a:lnSpc>
                        <a:buNone/>
                      </a:pPr>
                      <a:endParaRPr lang="en-GB" sz="1200" b="0" dirty="0">
                        <a:solidFill>
                          <a:schemeClr val="tx1"/>
                        </a:solidFill>
                        <a:latin typeface="+mn-lt"/>
                        <a:cs typeface="Arial"/>
                      </a:endParaRPr>
                    </a:p>
                    <a:p>
                      <a:pPr marL="45720" marR="0" lvl="0" indent="0" algn="ctr" defTabSz="685800" rtl="0" eaLnBrk="1" fontAlgn="auto" latinLnBrk="0" hangingPunct="1">
                        <a:lnSpc>
                          <a:spcPct val="15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How ammonia decreased</a:t>
                      </a:r>
                      <a:endParaRPr lang="en-GB" sz="1200" b="0" dirty="0">
                        <a:solidFill>
                          <a:schemeClr val="tx1"/>
                        </a:solidFill>
                        <a:latin typeface="+mn-lt"/>
                        <a:cs typeface="Arial"/>
                      </a:endParaRPr>
                    </a:p>
                    <a:p>
                      <a:pPr>
                        <a:lnSpc>
                          <a:spcPct val="150000"/>
                        </a:lnSpc>
                        <a:buClr>
                          <a:srgbClr val="DBF5F9"/>
                        </a:buClr>
                      </a:pPr>
                      <a:r>
                        <a:rPr lang="en-GB" sz="1200" b="0" dirty="0">
                          <a:solidFill>
                            <a:schemeClr val="tx1"/>
                          </a:solidFill>
                          <a:latin typeface="+mn-lt"/>
                        </a:rPr>
                        <a:t>Ammonia reacted with the oxygen that was being produced by photosynthesis</a:t>
                      </a:r>
                    </a:p>
                    <a:p>
                      <a:pPr marL="45720" indent="0">
                        <a:lnSpc>
                          <a:spcPct val="150000"/>
                        </a:lnSpc>
                        <a:buClr>
                          <a:srgbClr val="DBF5F9"/>
                        </a:buClr>
                        <a:buFont typeface="Wingdings" charset="2"/>
                        <a:buNone/>
                      </a:pPr>
                      <a:r>
                        <a:rPr lang="en-GB" sz="1200" b="0" dirty="0">
                          <a:solidFill>
                            <a:schemeClr val="tx1"/>
                          </a:solidFill>
                          <a:latin typeface="+mn-lt"/>
                        </a:rPr>
                        <a:t>			4NH</a:t>
                      </a:r>
                      <a:r>
                        <a:rPr lang="en-GB" sz="1200" b="0" baseline="-25000" dirty="0">
                          <a:solidFill>
                            <a:schemeClr val="tx1"/>
                          </a:solidFill>
                          <a:latin typeface="+mn-lt"/>
                        </a:rPr>
                        <a:t>3</a:t>
                      </a:r>
                      <a:r>
                        <a:rPr lang="en-GB" sz="1200" b="0" dirty="0">
                          <a:solidFill>
                            <a:schemeClr val="tx1"/>
                          </a:solidFill>
                          <a:latin typeface="+mn-lt"/>
                        </a:rPr>
                        <a:t> + 3O</a:t>
                      </a:r>
                      <a:r>
                        <a:rPr lang="en-GB" sz="1200" b="0" baseline="-25000" dirty="0">
                          <a:solidFill>
                            <a:schemeClr val="tx1"/>
                          </a:solidFill>
                          <a:latin typeface="+mn-lt"/>
                        </a:rPr>
                        <a:t>2</a:t>
                      </a:r>
                      <a:r>
                        <a:rPr lang="en-GB" sz="1200" b="0" dirty="0">
                          <a:solidFill>
                            <a:schemeClr val="tx1"/>
                          </a:solidFill>
                          <a:latin typeface="+mn-lt"/>
                        </a:rPr>
                        <a:t> </a:t>
                      </a:r>
                      <a:r>
                        <a:rPr lang="en-GB" sz="1200" b="0" dirty="0">
                          <a:solidFill>
                            <a:schemeClr val="tx1"/>
                          </a:solidFill>
                          <a:latin typeface="+mn-lt"/>
                          <a:cs typeface="Arial"/>
                        </a:rPr>
                        <a:t>→ 2N</a:t>
                      </a:r>
                      <a:r>
                        <a:rPr lang="en-GB" sz="1200" b="0" baseline="-25000" dirty="0">
                          <a:solidFill>
                            <a:schemeClr val="tx1"/>
                          </a:solidFill>
                          <a:latin typeface="+mn-lt"/>
                          <a:cs typeface="Arial"/>
                        </a:rPr>
                        <a:t>2</a:t>
                      </a:r>
                      <a:r>
                        <a:rPr lang="en-GB" sz="1200" b="0" dirty="0">
                          <a:solidFill>
                            <a:schemeClr val="tx1"/>
                          </a:solidFill>
                          <a:latin typeface="+mn-lt"/>
                          <a:cs typeface="Arial"/>
                        </a:rPr>
                        <a:t> + 6H</a:t>
                      </a:r>
                      <a:r>
                        <a:rPr lang="en-GB" sz="1200" b="0" baseline="-25000" dirty="0">
                          <a:solidFill>
                            <a:schemeClr val="tx1"/>
                          </a:solidFill>
                          <a:latin typeface="+mn-lt"/>
                          <a:cs typeface="Arial"/>
                        </a:rPr>
                        <a:t>2</a:t>
                      </a:r>
                      <a:r>
                        <a:rPr lang="en-GB" sz="1200" b="0" dirty="0">
                          <a:solidFill>
                            <a:schemeClr val="tx1"/>
                          </a:solidFill>
                          <a:latin typeface="+mn-lt"/>
                          <a:cs typeface="Arial"/>
                        </a:rPr>
                        <a:t>O</a:t>
                      </a:r>
                    </a:p>
                    <a:p>
                      <a:pPr marL="45720" indent="0">
                        <a:lnSpc>
                          <a:spcPct val="150000"/>
                        </a:lnSpc>
                        <a:buClr>
                          <a:srgbClr val="DBF5F9"/>
                        </a:buClr>
                        <a:buFont typeface="Wingdings" charset="2"/>
                        <a:buNone/>
                      </a:pPr>
                      <a:endParaRPr lang="en-GB" sz="1200" b="0" dirty="0">
                        <a:solidFill>
                          <a:schemeClr val="tx1"/>
                        </a:solidFill>
                        <a:latin typeface="+mn-lt"/>
                        <a:cs typeface="Arial"/>
                      </a:endParaRPr>
                    </a:p>
                    <a:p>
                      <a:pPr marL="45720" marR="0" lvl="0" indent="0" algn="ctr" defTabSz="685800" rtl="0" eaLnBrk="1" fontAlgn="auto" latinLnBrk="0" hangingPunct="1">
                        <a:lnSpc>
                          <a:spcPct val="150000"/>
                        </a:lnSpc>
                        <a:spcBef>
                          <a:spcPts val="0"/>
                        </a:spcBef>
                        <a:spcAft>
                          <a:spcPts val="0"/>
                        </a:spcAft>
                        <a:buClr>
                          <a:srgbClr val="DBF5F9"/>
                        </a:buClr>
                        <a:buSzTx/>
                        <a:buFont typeface="Wingdings" charset="2"/>
                        <a:buNone/>
                        <a:tabLst/>
                        <a:defRPr/>
                      </a:pPr>
                      <a:r>
                        <a:rPr lang="en-GB" sz="1200" b="1" i="0" kern="1200" dirty="0">
                          <a:solidFill>
                            <a:schemeClr val="tx1"/>
                          </a:solidFill>
                          <a:effectLst/>
                          <a:latin typeface="+mn-lt"/>
                          <a:ea typeface="+mn-ea"/>
                          <a:cs typeface="+mn-cs"/>
                        </a:rPr>
                        <a:t>How nitrogen increased</a:t>
                      </a:r>
                      <a:endParaRPr lang="en-GB" sz="1200" b="0" dirty="0">
                        <a:solidFill>
                          <a:schemeClr val="tx1"/>
                        </a:solidFill>
                        <a:latin typeface="+mn-lt"/>
                        <a:cs typeface="Arial"/>
                      </a:endParaRPr>
                    </a:p>
                    <a:p>
                      <a:pPr marL="45720" marR="0" lvl="0" indent="0" algn="l" defTabSz="685800" rtl="0" eaLnBrk="1" fontAlgn="auto" latinLnBrk="0" hangingPunct="1">
                        <a:lnSpc>
                          <a:spcPct val="150000"/>
                        </a:lnSpc>
                        <a:spcBef>
                          <a:spcPts val="0"/>
                        </a:spcBef>
                        <a:spcAft>
                          <a:spcPts val="0"/>
                        </a:spcAft>
                        <a:buClr>
                          <a:srgbClr val="DBF5F9"/>
                        </a:buClr>
                        <a:buSzTx/>
                        <a:buFont typeface="Wingdings" charset="2"/>
                        <a:buNone/>
                        <a:tabLst/>
                        <a:defRPr/>
                      </a:pPr>
                      <a:r>
                        <a:rPr lang="en-GB" sz="1200" b="0" dirty="0">
                          <a:solidFill>
                            <a:schemeClr val="tx1"/>
                          </a:solidFill>
                          <a:latin typeface="+mn-lt"/>
                        </a:rPr>
                        <a:t>Nitrogen gas (N</a:t>
                      </a:r>
                      <a:r>
                        <a:rPr lang="en-GB" sz="1200" b="0" baseline="-25000" dirty="0">
                          <a:solidFill>
                            <a:schemeClr val="tx1"/>
                          </a:solidFill>
                          <a:latin typeface="+mn-lt"/>
                        </a:rPr>
                        <a:t>2</a:t>
                      </a:r>
                      <a:r>
                        <a:rPr lang="en-GB" sz="1200" b="0" dirty="0">
                          <a:solidFill>
                            <a:schemeClr val="tx1"/>
                          </a:solidFill>
                          <a:latin typeface="+mn-lt"/>
                        </a:rPr>
                        <a:t>) is very </a:t>
                      </a:r>
                      <a:r>
                        <a:rPr lang="en-GB" sz="1200" b="0" u="sng" dirty="0">
                          <a:solidFill>
                            <a:schemeClr val="tx1"/>
                          </a:solidFill>
                          <a:latin typeface="+mn-lt"/>
                        </a:rPr>
                        <a:t>unreactive</a:t>
                      </a:r>
                      <a:r>
                        <a:rPr lang="en-GB" sz="1200" b="0" dirty="0">
                          <a:solidFill>
                            <a:schemeClr val="tx1"/>
                          </a:solidFill>
                          <a:latin typeface="+mn-lt"/>
                        </a:rPr>
                        <a:t>, so was able to build up in the atmosphere.</a:t>
                      </a:r>
                    </a:p>
                    <a:p>
                      <a:pPr fontAlgn="base">
                        <a:lnSpc>
                          <a:spcPct val="150000"/>
                        </a:lnSpc>
                      </a:pPr>
                      <a:endParaRPr lang="en-GB" sz="1200" b="0" i="0" kern="1200" dirty="0">
                        <a:solidFill>
                          <a:schemeClr val="tx1"/>
                        </a:solidFill>
                        <a:effectLst/>
                        <a:latin typeface="+mn-lt"/>
                        <a:ea typeface="+mn-ea"/>
                        <a:cs typeface="+mn-cs"/>
                      </a:endParaRPr>
                    </a:p>
                    <a:p>
                      <a:pPr algn="ctr" fontAlgn="base">
                        <a:lnSpc>
                          <a:spcPct val="150000"/>
                        </a:lnSpc>
                      </a:pPr>
                      <a:r>
                        <a:rPr lang="en-GB" sz="1200" b="1" i="0" kern="1200" dirty="0">
                          <a:solidFill>
                            <a:schemeClr val="tx1"/>
                          </a:solidFill>
                          <a:effectLst/>
                          <a:latin typeface="+mn-lt"/>
                          <a:ea typeface="+mn-ea"/>
                          <a:cs typeface="+mn-cs"/>
                        </a:rPr>
                        <a:t>How carbon dioxide decreased</a:t>
                      </a:r>
                    </a:p>
                    <a:p>
                      <a:pPr fontAlgn="base">
                        <a:lnSpc>
                          <a:spcPct val="150000"/>
                        </a:lnSpc>
                      </a:pPr>
                      <a:r>
                        <a:rPr lang="en-GB" sz="1200" b="1" i="0" kern="1200" dirty="0">
                          <a:solidFill>
                            <a:schemeClr val="tx1"/>
                          </a:solidFill>
                          <a:effectLst/>
                          <a:latin typeface="+mn-lt"/>
                          <a:ea typeface="+mn-ea"/>
                          <a:cs typeface="+mn-cs"/>
                        </a:rPr>
                        <a:t>Formation of sedimentary rocks</a:t>
                      </a:r>
                    </a:p>
                    <a:p>
                      <a:pPr fontAlgn="base">
                        <a:lnSpc>
                          <a:spcPct val="150000"/>
                        </a:lnSpc>
                      </a:pPr>
                      <a:r>
                        <a:rPr lang="en-GB" sz="1200" b="0" i="0" kern="1200" dirty="0">
                          <a:solidFill>
                            <a:schemeClr val="tx1"/>
                          </a:solidFill>
                          <a:effectLst/>
                          <a:latin typeface="+mn-lt"/>
                          <a:ea typeface="+mn-ea"/>
                          <a:cs typeface="+mn-cs"/>
                        </a:rPr>
                        <a:t>Carbon dioxide is a very </a:t>
                      </a:r>
                      <a:r>
                        <a:rPr lang="en-GB" sz="1200" b="0" i="1" kern="1200" dirty="0">
                          <a:solidFill>
                            <a:schemeClr val="tx1"/>
                          </a:solidFill>
                          <a:effectLst/>
                          <a:latin typeface="+mn-lt"/>
                          <a:ea typeface="+mn-ea"/>
                          <a:cs typeface="+mn-cs"/>
                        </a:rPr>
                        <a:t>soluble</a:t>
                      </a:r>
                      <a:r>
                        <a:rPr lang="en-GB" sz="1200" b="0" i="0" kern="1200" dirty="0">
                          <a:solidFill>
                            <a:schemeClr val="tx1"/>
                          </a:solidFill>
                          <a:effectLst/>
                          <a:latin typeface="+mn-lt"/>
                          <a:ea typeface="+mn-ea"/>
                          <a:cs typeface="+mn-cs"/>
                        </a:rPr>
                        <a:t> gas. It </a:t>
                      </a:r>
                      <a:r>
                        <a:rPr lang="en-GB" sz="1200" b="0" i="1" kern="1200" dirty="0">
                          <a:solidFill>
                            <a:schemeClr val="tx1"/>
                          </a:solidFill>
                          <a:effectLst/>
                          <a:latin typeface="+mn-lt"/>
                          <a:ea typeface="+mn-ea"/>
                          <a:cs typeface="+mn-cs"/>
                        </a:rPr>
                        <a:t>dissolves</a:t>
                      </a:r>
                      <a:r>
                        <a:rPr lang="en-GB" sz="1200" b="0" i="0" kern="1200" dirty="0">
                          <a:solidFill>
                            <a:schemeClr val="tx1"/>
                          </a:solidFill>
                          <a:effectLst/>
                          <a:latin typeface="+mn-lt"/>
                          <a:ea typeface="+mn-ea"/>
                          <a:cs typeface="+mn-cs"/>
                        </a:rPr>
                        <a:t> readily in water. As the oceans formed, carbon dioxide dissolved to form soluble </a:t>
                      </a:r>
                      <a:r>
                        <a:rPr lang="en-GB" sz="1200" b="0" i="1" kern="1200" dirty="0">
                          <a:solidFill>
                            <a:schemeClr val="tx1"/>
                          </a:solidFill>
                          <a:effectLst/>
                          <a:latin typeface="+mn-lt"/>
                          <a:ea typeface="+mn-ea"/>
                          <a:cs typeface="+mn-cs"/>
                        </a:rPr>
                        <a:t>carbonate compounds</a:t>
                      </a:r>
                      <a:r>
                        <a:rPr lang="en-GB" sz="1200" b="0" i="0" kern="1200" dirty="0">
                          <a:solidFill>
                            <a:schemeClr val="tx1"/>
                          </a:solidFill>
                          <a:effectLst/>
                          <a:latin typeface="+mn-lt"/>
                          <a:ea typeface="+mn-ea"/>
                          <a:cs typeface="+mn-cs"/>
                        </a:rPr>
                        <a:t> so its amount in the </a:t>
                      </a:r>
                      <a:r>
                        <a:rPr lang="en-GB" sz="1200" b="0" i="1" kern="1200" dirty="0">
                          <a:solidFill>
                            <a:schemeClr val="tx1"/>
                          </a:solidFill>
                          <a:effectLst/>
                          <a:latin typeface="+mn-lt"/>
                          <a:ea typeface="+mn-ea"/>
                          <a:cs typeface="+mn-cs"/>
                        </a:rPr>
                        <a:t>atmosphere</a:t>
                      </a:r>
                      <a:r>
                        <a:rPr lang="en-GB" sz="1200" b="0" i="0" kern="1200" dirty="0">
                          <a:solidFill>
                            <a:schemeClr val="tx1"/>
                          </a:solidFill>
                          <a:effectLst/>
                          <a:latin typeface="+mn-lt"/>
                          <a:ea typeface="+mn-ea"/>
                          <a:cs typeface="+mn-cs"/>
                        </a:rPr>
                        <a:t> decreased. Carbonate compounds were then precipitated as sedimentary rocks -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limestone.</a:t>
                      </a: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8</a:t>
            </a:fld>
            <a:endParaRPr lang="en-GB" dirty="0"/>
          </a:p>
        </p:txBody>
      </p:sp>
    </p:spTree>
    <p:extLst>
      <p:ext uri="{BB962C8B-B14F-4D97-AF65-F5344CB8AC3E}">
        <p14:creationId xmlns:p14="http://schemas.microsoft.com/office/powerpoint/2010/main" val="35324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Uptake by living organisms</a:t>
                      </a:r>
                    </a:p>
                    <a:p>
                      <a:pPr fontAlgn="base">
                        <a:lnSpc>
                          <a:spcPct val="150000"/>
                        </a:lnSpc>
                      </a:pPr>
                      <a:r>
                        <a:rPr lang="en-GB" sz="1200" b="0" i="0" kern="1200" dirty="0">
                          <a:solidFill>
                            <a:schemeClr val="tx1"/>
                          </a:solidFill>
                          <a:effectLst/>
                          <a:latin typeface="+mn-lt"/>
                          <a:ea typeface="+mn-ea"/>
                          <a:cs typeface="+mn-cs"/>
                        </a:rPr>
                        <a:t>Carbon dioxide was also absorbed from the oceans into </a:t>
                      </a:r>
                      <a:r>
                        <a:rPr lang="en-GB" sz="1200" b="0" i="1" kern="1200" dirty="0">
                          <a:solidFill>
                            <a:schemeClr val="tx1"/>
                          </a:solidFill>
                          <a:effectLst/>
                          <a:latin typeface="+mn-lt"/>
                          <a:ea typeface="+mn-ea"/>
                          <a:cs typeface="+mn-cs"/>
                        </a:rPr>
                        <a:t>photosynthetic algae</a:t>
                      </a:r>
                      <a:r>
                        <a:rPr lang="en-GB" sz="1200" b="0" i="0" kern="1200" dirty="0">
                          <a:solidFill>
                            <a:schemeClr val="tx1"/>
                          </a:solidFill>
                          <a:effectLst/>
                          <a:latin typeface="+mn-lt"/>
                          <a:ea typeface="+mn-ea"/>
                          <a:cs typeface="+mn-cs"/>
                        </a:rPr>
                        <a:t> and plants. Many of these </a:t>
                      </a:r>
                      <a:r>
                        <a:rPr lang="en-GB" sz="1200" b="0" i="1" kern="1200" dirty="0">
                          <a:solidFill>
                            <a:schemeClr val="tx1"/>
                          </a:solidFill>
                          <a:effectLst/>
                          <a:latin typeface="+mn-lt"/>
                          <a:ea typeface="+mn-ea"/>
                          <a:cs typeface="+mn-cs"/>
                        </a:rPr>
                        <a:t>organisms</a:t>
                      </a:r>
                      <a:r>
                        <a:rPr lang="en-GB" sz="1200" b="0" i="0" kern="1200" dirty="0">
                          <a:solidFill>
                            <a:schemeClr val="tx1"/>
                          </a:solidFill>
                          <a:effectLst/>
                          <a:latin typeface="+mn-lt"/>
                          <a:ea typeface="+mn-ea"/>
                          <a:cs typeface="+mn-cs"/>
                        </a:rPr>
                        <a:t>, and the simple organisms in the food chains that they supported were turned into fossil fuels,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crude oil</a:t>
                      </a:r>
                      <a:r>
                        <a:rPr lang="en-GB" sz="1200" b="0" i="0" kern="1200" dirty="0">
                          <a:solidFill>
                            <a:schemeClr val="tx1"/>
                          </a:solidFill>
                          <a:effectLst/>
                          <a:latin typeface="+mn-lt"/>
                          <a:ea typeface="+mn-ea"/>
                          <a:cs typeface="+mn-cs"/>
                        </a:rPr>
                        <a:t>, coal and </a:t>
                      </a:r>
                      <a:r>
                        <a:rPr lang="en-GB" sz="1200" b="0" i="1" kern="1200" dirty="0">
                          <a:solidFill>
                            <a:schemeClr val="tx1"/>
                          </a:solidFill>
                          <a:effectLst/>
                          <a:latin typeface="+mn-lt"/>
                          <a:ea typeface="+mn-ea"/>
                          <a:cs typeface="+mn-cs"/>
                        </a:rPr>
                        <a:t>natural gas</a:t>
                      </a:r>
                      <a:r>
                        <a:rPr lang="en-GB" sz="1200" b="0" i="0" kern="1200" dirty="0">
                          <a:solidFill>
                            <a:schemeClr val="tx1"/>
                          </a:solidFill>
                          <a:effectLst/>
                          <a:latin typeface="+mn-lt"/>
                          <a:ea typeface="+mn-ea"/>
                          <a:cs typeface="+mn-cs"/>
                        </a:rPr>
                        <a:t>, which all contain carbon.</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Coal is a </a:t>
                      </a:r>
                      <a:r>
                        <a:rPr lang="en-GB" sz="1200" b="0" i="1" kern="1200" dirty="0">
                          <a:solidFill>
                            <a:schemeClr val="tx1"/>
                          </a:solidFill>
                          <a:effectLst/>
                          <a:latin typeface="+mn-lt"/>
                          <a:ea typeface="+mn-ea"/>
                          <a:cs typeface="+mn-cs"/>
                        </a:rPr>
                        <a:t>fossil fuel</a:t>
                      </a:r>
                      <a:r>
                        <a:rPr lang="en-GB" sz="1200" b="0" i="0" kern="1200" dirty="0">
                          <a:solidFill>
                            <a:schemeClr val="tx1"/>
                          </a:solidFill>
                          <a:effectLst/>
                          <a:latin typeface="+mn-lt"/>
                          <a:ea typeface="+mn-ea"/>
                          <a:cs typeface="+mn-cs"/>
                        </a:rPr>
                        <a:t> which was formed from trees which were in dense forests in low-lying wetland areas. Flooding caused the wood from these forests to be buried in a way that prevented </a:t>
                      </a:r>
                      <a:r>
                        <a:rPr lang="en-GB" sz="1200" b="0" i="1" kern="1200" dirty="0">
                          <a:solidFill>
                            <a:schemeClr val="tx1"/>
                          </a:solidFill>
                          <a:effectLst/>
                          <a:latin typeface="+mn-lt"/>
                          <a:ea typeface="+mn-ea"/>
                          <a:cs typeface="+mn-cs"/>
                        </a:rPr>
                        <a:t>oxidation</a:t>
                      </a:r>
                      <a:r>
                        <a:rPr lang="en-GB" sz="1200" b="0" i="0" kern="1200" dirty="0">
                          <a:solidFill>
                            <a:schemeClr val="tx1"/>
                          </a:solidFill>
                          <a:effectLst/>
                          <a:latin typeface="+mn-lt"/>
                          <a:ea typeface="+mn-ea"/>
                          <a:cs typeface="+mn-cs"/>
                        </a:rPr>
                        <a:t> taking place. Compression and heating over millions of years turned the wood into coal.</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Crude oil and natural gas were formed from simple plants and tiny animals which were </a:t>
                      </a:r>
                    </a:p>
                    <a:p>
                      <a:pPr fontAlgn="base">
                        <a:lnSpc>
                          <a:spcPct val="150000"/>
                        </a:lnSpc>
                      </a:pPr>
                      <a:r>
                        <a:rPr lang="en-GB" sz="1200" b="0" i="0" kern="1200" dirty="0">
                          <a:solidFill>
                            <a:schemeClr val="tx1"/>
                          </a:solidFill>
                          <a:effectLst/>
                          <a:latin typeface="+mn-lt"/>
                          <a:ea typeface="+mn-ea"/>
                          <a:cs typeface="+mn-cs"/>
                        </a:rPr>
                        <a:t>living in oceans and lakes. These small organisms died and their remains sank to the bottom where they were buried under sediments. The lack of oxygen prevented oxidation from occurring.</a:t>
                      </a:r>
                    </a:p>
                    <a:p>
                      <a:pPr fontAlgn="base">
                        <a:lnSpc>
                          <a:spcPct val="150000"/>
                        </a:lnSpc>
                      </a:pPr>
                      <a:r>
                        <a:rPr lang="en-GB" sz="1200" b="0" i="0" kern="1200" dirty="0">
                          <a:solidFill>
                            <a:schemeClr val="tx1"/>
                          </a:solidFill>
                          <a:effectLst/>
                          <a:latin typeface="+mn-lt"/>
                          <a:ea typeface="+mn-ea"/>
                          <a:cs typeface="+mn-cs"/>
                        </a:rPr>
                        <a:t>Over millions of years, heat and pressure turned the remains of the organisms into crude oil and natural gas. Natural gas contains the smallest molecules and is often found on top of crude oil, trapped under sedimentary rock.</a:t>
                      </a: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9</a:t>
            </a:fld>
            <a:endParaRPr lang="en-GB" dirty="0"/>
          </a:p>
        </p:txBody>
      </p:sp>
    </p:spTree>
    <p:extLst>
      <p:ext uri="{BB962C8B-B14F-4D97-AF65-F5344CB8AC3E}">
        <p14:creationId xmlns:p14="http://schemas.microsoft.com/office/powerpoint/2010/main" val="21457155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2334</TotalTime>
  <Words>13126</Words>
  <Application>Microsoft Office PowerPoint</Application>
  <PresentationFormat>On-screen Show (4:3)</PresentationFormat>
  <Paragraphs>2107</Paragraphs>
  <Slides>77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Calibri</vt:lpstr>
      <vt:lpstr>Calibri Light</vt:lpstr>
      <vt:lpstr>ReithSans</vt:lpstr>
      <vt:lpstr>Segoe UI 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Jamie Venning (Staff, Dearne)</cp:lastModifiedBy>
  <cp:revision>23</cp:revision>
  <dcterms:created xsi:type="dcterms:W3CDTF">2023-05-15T10:20:51Z</dcterms:created>
  <dcterms:modified xsi:type="dcterms:W3CDTF">2023-11-28T17:37:28Z</dcterms:modified>
</cp:coreProperties>
</file>