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39" r:id="rId2"/>
    <p:sldId id="257" r:id="rId3"/>
    <p:sldId id="256" r:id="rId4"/>
    <p:sldId id="374" r:id="rId5"/>
    <p:sldId id="591" r:id="rId6"/>
    <p:sldId id="592" r:id="rId7"/>
    <p:sldId id="593" r:id="rId8"/>
    <p:sldId id="491" r:id="rId9"/>
    <p:sldId id="489" r:id="rId10"/>
    <p:sldId id="488" r:id="rId11"/>
    <p:sldId id="594" r:id="rId12"/>
    <p:sldId id="595" r:id="rId13"/>
    <p:sldId id="596" r:id="rId14"/>
    <p:sldId id="597" r:id="rId15"/>
    <p:sldId id="598" r:id="rId16"/>
    <p:sldId id="368" r:id="rId17"/>
    <p:sldId id="602" r:id="rId18"/>
    <p:sldId id="603" r:id="rId19"/>
    <p:sldId id="604" r:id="rId20"/>
    <p:sldId id="605" r:id="rId21"/>
    <p:sldId id="606" r:id="rId22"/>
    <p:sldId id="607" r:id="rId23"/>
    <p:sldId id="608" r:id="rId24"/>
    <p:sldId id="609" r:id="rId25"/>
    <p:sldId id="610" r:id="rId26"/>
    <p:sldId id="611" r:id="rId27"/>
    <p:sldId id="612" r:id="rId28"/>
    <p:sldId id="613" r:id="rId29"/>
    <p:sldId id="614" r:id="rId30"/>
    <p:sldId id="615" r:id="rId31"/>
    <p:sldId id="616" r:id="rId32"/>
    <p:sldId id="617" r:id="rId33"/>
    <p:sldId id="618" r:id="rId34"/>
    <p:sldId id="348" r:id="rId35"/>
    <p:sldId id="349" r:id="rId36"/>
    <p:sldId id="347" r:id="rId37"/>
    <p:sldId id="360" r:id="rId38"/>
    <p:sldId id="340" r:id="rId39"/>
    <p:sldId id="341" r:id="rId40"/>
    <p:sldId id="345" r:id="rId41"/>
    <p:sldId id="354" r:id="rId42"/>
    <p:sldId id="619" r:id="rId43"/>
    <p:sldId id="355" r:id="rId44"/>
    <p:sldId id="351" r:id="rId45"/>
  </p:sldIdLst>
  <p:sldSz cx="6858000" cy="9144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0294" autoAdjust="0"/>
    <p:restoredTop sz="96101" autoAdjust="0"/>
  </p:normalViewPr>
  <p:slideViewPr>
    <p:cSldViewPr snapToGrid="0">
      <p:cViewPr varScale="1">
        <p:scale>
          <a:sx n="86" d="100"/>
          <a:sy n="86" d="100"/>
        </p:scale>
        <p:origin x="3258" y="96"/>
      </p:cViewPr>
      <p:guideLst/>
    </p:cSldViewPr>
  </p:slideViewPr>
  <p:notesTextViewPr>
    <p:cViewPr>
      <p:scale>
        <a:sx n="1" d="1"/>
        <a:sy n="1" d="1"/>
      </p:scale>
      <p:origin x="0" y="0"/>
    </p:cViewPr>
  </p:notesTextViewPr>
  <p:sorterViewPr>
    <p:cViewPr>
      <p:scale>
        <a:sx n="140" d="100"/>
        <a:sy n="1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50" Type="http://schemas.microsoft.com/office/2016/11/relationships/changesInfo" Target="changesInfos/changesInfo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rrick Venning" userId="6ef9305461909ead" providerId="LiveId" clId="{5D4D0A85-5CED-479F-B695-A449952691BB}"/>
    <pc:docChg chg="delSld modSld">
      <pc:chgData name="Derrick Venning" userId="6ef9305461909ead" providerId="LiveId" clId="{5D4D0A85-5CED-479F-B695-A449952691BB}" dt="2023-10-22T21:56:37.405" v="2" actId="20577"/>
      <pc:docMkLst>
        <pc:docMk/>
      </pc:docMkLst>
      <pc:sldChg chg="modSp mod">
        <pc:chgData name="Derrick Venning" userId="6ef9305461909ead" providerId="LiveId" clId="{5D4D0A85-5CED-479F-B695-A449952691BB}" dt="2023-10-22T21:56:37.405" v="2" actId="20577"/>
        <pc:sldMkLst>
          <pc:docMk/>
          <pc:sldMk cId="2384487569" sldId="339"/>
        </pc:sldMkLst>
        <pc:spChg chg="mod">
          <ac:chgData name="Derrick Venning" userId="6ef9305461909ead" providerId="LiveId" clId="{5D4D0A85-5CED-479F-B695-A449952691BB}" dt="2023-10-22T21:56:37.405" v="2" actId="20577"/>
          <ac:spMkLst>
            <pc:docMk/>
            <pc:sldMk cId="2384487569" sldId="339"/>
            <ac:spMk id="7" creationId="{00000000-0000-0000-0000-000000000000}"/>
          </ac:spMkLst>
        </pc:spChg>
      </pc:sldChg>
      <pc:sldChg chg="del">
        <pc:chgData name="Derrick Venning" userId="6ef9305461909ead" providerId="LiveId" clId="{5D4D0A85-5CED-479F-B695-A449952691BB}" dt="2023-10-22T21:56:21.239" v="0" actId="2696"/>
        <pc:sldMkLst>
          <pc:docMk/>
          <pc:sldMk cId="2654943248" sldId="386"/>
        </pc:sldMkLst>
      </pc:sldChg>
      <pc:sldChg chg="del">
        <pc:chgData name="Derrick Venning" userId="6ef9305461909ead" providerId="LiveId" clId="{5D4D0A85-5CED-479F-B695-A449952691BB}" dt="2023-10-22T21:56:21.239" v="0" actId="2696"/>
        <pc:sldMkLst>
          <pc:docMk/>
          <pc:sldMk cId="1580364793" sldId="416"/>
        </pc:sldMkLst>
      </pc:sldChg>
      <pc:sldChg chg="del">
        <pc:chgData name="Derrick Venning" userId="6ef9305461909ead" providerId="LiveId" clId="{5D4D0A85-5CED-479F-B695-A449952691BB}" dt="2023-10-22T21:56:21.239" v="0" actId="2696"/>
        <pc:sldMkLst>
          <pc:docMk/>
          <pc:sldMk cId="4069809963" sldId="421"/>
        </pc:sldMkLst>
      </pc:sldChg>
      <pc:sldChg chg="del">
        <pc:chgData name="Derrick Venning" userId="6ef9305461909ead" providerId="LiveId" clId="{5D4D0A85-5CED-479F-B695-A449952691BB}" dt="2023-10-22T21:56:21.239" v="0" actId="2696"/>
        <pc:sldMkLst>
          <pc:docMk/>
          <pc:sldMk cId="484676929" sldId="422"/>
        </pc:sldMkLst>
      </pc:sldChg>
      <pc:sldChg chg="del">
        <pc:chgData name="Derrick Venning" userId="6ef9305461909ead" providerId="LiveId" clId="{5D4D0A85-5CED-479F-B695-A449952691BB}" dt="2023-10-22T21:56:21.239" v="0" actId="2696"/>
        <pc:sldMkLst>
          <pc:docMk/>
          <pc:sldMk cId="3942589699" sldId="427"/>
        </pc:sldMkLst>
      </pc:sldChg>
      <pc:sldChg chg="del">
        <pc:chgData name="Derrick Venning" userId="6ef9305461909ead" providerId="LiveId" clId="{5D4D0A85-5CED-479F-B695-A449952691BB}" dt="2023-10-22T21:56:21.239" v="0" actId="2696"/>
        <pc:sldMkLst>
          <pc:docMk/>
          <pc:sldMk cId="588236541" sldId="477"/>
        </pc:sldMkLst>
      </pc:sldChg>
      <pc:sldChg chg="del">
        <pc:chgData name="Derrick Venning" userId="6ef9305461909ead" providerId="LiveId" clId="{5D4D0A85-5CED-479F-B695-A449952691BB}" dt="2023-10-22T21:56:21.239" v="0" actId="2696"/>
        <pc:sldMkLst>
          <pc:docMk/>
          <pc:sldMk cId="297327473" sldId="479"/>
        </pc:sldMkLst>
      </pc:sldChg>
      <pc:sldChg chg="del">
        <pc:chgData name="Derrick Venning" userId="6ef9305461909ead" providerId="LiveId" clId="{5D4D0A85-5CED-479F-B695-A449952691BB}" dt="2023-10-22T21:56:21.239" v="0" actId="2696"/>
        <pc:sldMkLst>
          <pc:docMk/>
          <pc:sldMk cId="3426657591" sldId="480"/>
        </pc:sldMkLst>
      </pc:sldChg>
      <pc:sldChg chg="del">
        <pc:chgData name="Derrick Venning" userId="6ef9305461909ead" providerId="LiveId" clId="{5D4D0A85-5CED-479F-B695-A449952691BB}" dt="2023-10-22T21:56:21.239" v="0" actId="2696"/>
        <pc:sldMkLst>
          <pc:docMk/>
          <pc:sldMk cId="3247926309" sldId="485"/>
        </pc:sldMkLst>
      </pc:sldChg>
      <pc:sldChg chg="del">
        <pc:chgData name="Derrick Venning" userId="6ef9305461909ead" providerId="LiveId" clId="{5D4D0A85-5CED-479F-B695-A449952691BB}" dt="2023-10-22T21:56:21.239" v="0" actId="2696"/>
        <pc:sldMkLst>
          <pc:docMk/>
          <pc:sldMk cId="3884857827" sldId="501"/>
        </pc:sldMkLst>
      </pc:sldChg>
      <pc:sldChg chg="del">
        <pc:chgData name="Derrick Venning" userId="6ef9305461909ead" providerId="LiveId" clId="{5D4D0A85-5CED-479F-B695-A449952691BB}" dt="2023-10-22T21:56:21.239" v="0" actId="2696"/>
        <pc:sldMkLst>
          <pc:docMk/>
          <pc:sldMk cId="4011572844" sldId="502"/>
        </pc:sldMkLst>
      </pc:sldChg>
      <pc:sldChg chg="del">
        <pc:chgData name="Derrick Venning" userId="6ef9305461909ead" providerId="LiveId" clId="{5D4D0A85-5CED-479F-B695-A449952691BB}" dt="2023-10-22T21:56:21.239" v="0" actId="2696"/>
        <pc:sldMkLst>
          <pc:docMk/>
          <pc:sldMk cId="1576630166" sldId="503"/>
        </pc:sldMkLst>
      </pc:sldChg>
      <pc:sldChg chg="del">
        <pc:chgData name="Derrick Venning" userId="6ef9305461909ead" providerId="LiveId" clId="{5D4D0A85-5CED-479F-B695-A449952691BB}" dt="2023-10-22T21:56:21.239" v="0" actId="2696"/>
        <pc:sldMkLst>
          <pc:docMk/>
          <pc:sldMk cId="3781728345" sldId="509"/>
        </pc:sldMkLst>
      </pc:sldChg>
      <pc:sldChg chg="del">
        <pc:chgData name="Derrick Venning" userId="6ef9305461909ead" providerId="LiveId" clId="{5D4D0A85-5CED-479F-B695-A449952691BB}" dt="2023-10-22T21:56:21.239" v="0" actId="2696"/>
        <pc:sldMkLst>
          <pc:docMk/>
          <pc:sldMk cId="1803603312" sldId="510"/>
        </pc:sldMkLst>
      </pc:sldChg>
      <pc:sldChg chg="del">
        <pc:chgData name="Derrick Venning" userId="6ef9305461909ead" providerId="LiveId" clId="{5D4D0A85-5CED-479F-B695-A449952691BB}" dt="2023-10-22T21:56:21.239" v="0" actId="2696"/>
        <pc:sldMkLst>
          <pc:docMk/>
          <pc:sldMk cId="3715194901" sldId="511"/>
        </pc:sldMkLst>
      </pc:sldChg>
      <pc:sldChg chg="del">
        <pc:chgData name="Derrick Venning" userId="6ef9305461909ead" providerId="LiveId" clId="{5D4D0A85-5CED-479F-B695-A449952691BB}" dt="2023-10-22T21:56:21.239" v="0" actId="2696"/>
        <pc:sldMkLst>
          <pc:docMk/>
          <pc:sldMk cId="217015751" sldId="512"/>
        </pc:sldMkLst>
      </pc:sldChg>
      <pc:sldChg chg="del">
        <pc:chgData name="Derrick Venning" userId="6ef9305461909ead" providerId="LiveId" clId="{5D4D0A85-5CED-479F-B695-A449952691BB}" dt="2023-10-22T21:56:21.239" v="0" actId="2696"/>
        <pc:sldMkLst>
          <pc:docMk/>
          <pc:sldMk cId="3379769396" sldId="513"/>
        </pc:sldMkLst>
      </pc:sldChg>
      <pc:sldChg chg="del">
        <pc:chgData name="Derrick Venning" userId="6ef9305461909ead" providerId="LiveId" clId="{5D4D0A85-5CED-479F-B695-A449952691BB}" dt="2023-10-22T21:56:21.239" v="0" actId="2696"/>
        <pc:sldMkLst>
          <pc:docMk/>
          <pc:sldMk cId="184716088" sldId="514"/>
        </pc:sldMkLst>
      </pc:sldChg>
      <pc:sldChg chg="del">
        <pc:chgData name="Derrick Venning" userId="6ef9305461909ead" providerId="LiveId" clId="{5D4D0A85-5CED-479F-B695-A449952691BB}" dt="2023-10-22T21:56:21.239" v="0" actId="2696"/>
        <pc:sldMkLst>
          <pc:docMk/>
          <pc:sldMk cId="3937595197" sldId="515"/>
        </pc:sldMkLst>
      </pc:sldChg>
      <pc:sldChg chg="del">
        <pc:chgData name="Derrick Venning" userId="6ef9305461909ead" providerId="LiveId" clId="{5D4D0A85-5CED-479F-B695-A449952691BB}" dt="2023-10-22T21:56:21.239" v="0" actId="2696"/>
        <pc:sldMkLst>
          <pc:docMk/>
          <pc:sldMk cId="2343635959" sldId="516"/>
        </pc:sldMkLst>
      </pc:sldChg>
      <pc:sldChg chg="del">
        <pc:chgData name="Derrick Venning" userId="6ef9305461909ead" providerId="LiveId" clId="{5D4D0A85-5CED-479F-B695-A449952691BB}" dt="2023-10-22T21:56:21.239" v="0" actId="2696"/>
        <pc:sldMkLst>
          <pc:docMk/>
          <pc:sldMk cId="1113939546" sldId="517"/>
        </pc:sldMkLst>
      </pc:sldChg>
      <pc:sldChg chg="del">
        <pc:chgData name="Derrick Venning" userId="6ef9305461909ead" providerId="LiveId" clId="{5D4D0A85-5CED-479F-B695-A449952691BB}" dt="2023-10-22T21:56:21.239" v="0" actId="2696"/>
        <pc:sldMkLst>
          <pc:docMk/>
          <pc:sldMk cId="3846726804" sldId="518"/>
        </pc:sldMkLst>
      </pc:sldChg>
      <pc:sldChg chg="del">
        <pc:chgData name="Derrick Venning" userId="6ef9305461909ead" providerId="LiveId" clId="{5D4D0A85-5CED-479F-B695-A449952691BB}" dt="2023-10-22T21:56:21.239" v="0" actId="2696"/>
        <pc:sldMkLst>
          <pc:docMk/>
          <pc:sldMk cId="3087931892" sldId="519"/>
        </pc:sldMkLst>
      </pc:sldChg>
      <pc:sldChg chg="del">
        <pc:chgData name="Derrick Venning" userId="6ef9305461909ead" providerId="LiveId" clId="{5D4D0A85-5CED-479F-B695-A449952691BB}" dt="2023-10-22T21:56:21.239" v="0" actId="2696"/>
        <pc:sldMkLst>
          <pc:docMk/>
          <pc:sldMk cId="3014565313" sldId="520"/>
        </pc:sldMkLst>
      </pc:sldChg>
      <pc:sldChg chg="del">
        <pc:chgData name="Derrick Venning" userId="6ef9305461909ead" providerId="LiveId" clId="{5D4D0A85-5CED-479F-B695-A449952691BB}" dt="2023-10-22T21:56:21.239" v="0" actId="2696"/>
        <pc:sldMkLst>
          <pc:docMk/>
          <pc:sldMk cId="2964257571" sldId="521"/>
        </pc:sldMkLst>
      </pc:sldChg>
      <pc:sldChg chg="del">
        <pc:chgData name="Derrick Venning" userId="6ef9305461909ead" providerId="LiveId" clId="{5D4D0A85-5CED-479F-B695-A449952691BB}" dt="2023-10-22T21:56:21.239" v="0" actId="2696"/>
        <pc:sldMkLst>
          <pc:docMk/>
          <pc:sldMk cId="571724489" sldId="522"/>
        </pc:sldMkLst>
      </pc:sldChg>
      <pc:sldChg chg="del">
        <pc:chgData name="Derrick Venning" userId="6ef9305461909ead" providerId="LiveId" clId="{5D4D0A85-5CED-479F-B695-A449952691BB}" dt="2023-10-22T21:56:21.239" v="0" actId="2696"/>
        <pc:sldMkLst>
          <pc:docMk/>
          <pc:sldMk cId="2154752730" sldId="523"/>
        </pc:sldMkLst>
      </pc:sldChg>
      <pc:sldChg chg="del">
        <pc:chgData name="Derrick Venning" userId="6ef9305461909ead" providerId="LiveId" clId="{5D4D0A85-5CED-479F-B695-A449952691BB}" dt="2023-10-22T21:56:21.239" v="0" actId="2696"/>
        <pc:sldMkLst>
          <pc:docMk/>
          <pc:sldMk cId="1431440929" sldId="524"/>
        </pc:sldMkLst>
      </pc:sldChg>
      <pc:sldChg chg="del">
        <pc:chgData name="Derrick Venning" userId="6ef9305461909ead" providerId="LiveId" clId="{5D4D0A85-5CED-479F-B695-A449952691BB}" dt="2023-10-22T21:56:21.239" v="0" actId="2696"/>
        <pc:sldMkLst>
          <pc:docMk/>
          <pc:sldMk cId="4022595355" sldId="525"/>
        </pc:sldMkLst>
      </pc:sldChg>
      <pc:sldChg chg="del">
        <pc:chgData name="Derrick Venning" userId="6ef9305461909ead" providerId="LiveId" clId="{5D4D0A85-5CED-479F-B695-A449952691BB}" dt="2023-10-22T21:56:21.239" v="0" actId="2696"/>
        <pc:sldMkLst>
          <pc:docMk/>
          <pc:sldMk cId="2312417541" sldId="526"/>
        </pc:sldMkLst>
      </pc:sldChg>
      <pc:sldChg chg="del">
        <pc:chgData name="Derrick Venning" userId="6ef9305461909ead" providerId="LiveId" clId="{5D4D0A85-5CED-479F-B695-A449952691BB}" dt="2023-10-22T21:56:21.239" v="0" actId="2696"/>
        <pc:sldMkLst>
          <pc:docMk/>
          <pc:sldMk cId="361833828" sldId="527"/>
        </pc:sldMkLst>
      </pc:sldChg>
      <pc:sldChg chg="del">
        <pc:chgData name="Derrick Venning" userId="6ef9305461909ead" providerId="LiveId" clId="{5D4D0A85-5CED-479F-B695-A449952691BB}" dt="2023-10-22T21:56:21.239" v="0" actId="2696"/>
        <pc:sldMkLst>
          <pc:docMk/>
          <pc:sldMk cId="3889193366" sldId="528"/>
        </pc:sldMkLst>
      </pc:sldChg>
      <pc:sldChg chg="del">
        <pc:chgData name="Derrick Venning" userId="6ef9305461909ead" providerId="LiveId" clId="{5D4D0A85-5CED-479F-B695-A449952691BB}" dt="2023-10-22T21:56:21.239" v="0" actId="2696"/>
        <pc:sldMkLst>
          <pc:docMk/>
          <pc:sldMk cId="254001863" sldId="529"/>
        </pc:sldMkLst>
      </pc:sldChg>
      <pc:sldChg chg="del">
        <pc:chgData name="Derrick Venning" userId="6ef9305461909ead" providerId="LiveId" clId="{5D4D0A85-5CED-479F-B695-A449952691BB}" dt="2023-10-22T21:56:21.239" v="0" actId="2696"/>
        <pc:sldMkLst>
          <pc:docMk/>
          <pc:sldMk cId="1087311231" sldId="530"/>
        </pc:sldMkLst>
      </pc:sldChg>
      <pc:sldChg chg="del">
        <pc:chgData name="Derrick Venning" userId="6ef9305461909ead" providerId="LiveId" clId="{5D4D0A85-5CED-479F-B695-A449952691BB}" dt="2023-10-22T21:56:21.239" v="0" actId="2696"/>
        <pc:sldMkLst>
          <pc:docMk/>
          <pc:sldMk cId="266743135" sldId="531"/>
        </pc:sldMkLst>
      </pc:sldChg>
      <pc:sldChg chg="del">
        <pc:chgData name="Derrick Venning" userId="6ef9305461909ead" providerId="LiveId" clId="{5D4D0A85-5CED-479F-B695-A449952691BB}" dt="2023-10-22T21:56:21.239" v="0" actId="2696"/>
        <pc:sldMkLst>
          <pc:docMk/>
          <pc:sldMk cId="2322010838" sldId="532"/>
        </pc:sldMkLst>
      </pc:sldChg>
      <pc:sldChg chg="del">
        <pc:chgData name="Derrick Venning" userId="6ef9305461909ead" providerId="LiveId" clId="{5D4D0A85-5CED-479F-B695-A449952691BB}" dt="2023-10-22T21:56:21.239" v="0" actId="2696"/>
        <pc:sldMkLst>
          <pc:docMk/>
          <pc:sldMk cId="1975161720" sldId="565"/>
        </pc:sldMkLst>
      </pc:sldChg>
      <pc:sldChg chg="del">
        <pc:chgData name="Derrick Venning" userId="6ef9305461909ead" providerId="LiveId" clId="{5D4D0A85-5CED-479F-B695-A449952691BB}" dt="2023-10-22T21:56:21.239" v="0" actId="2696"/>
        <pc:sldMkLst>
          <pc:docMk/>
          <pc:sldMk cId="3186819101" sldId="567"/>
        </pc:sldMkLst>
      </pc:sldChg>
      <pc:sldChg chg="del">
        <pc:chgData name="Derrick Venning" userId="6ef9305461909ead" providerId="LiveId" clId="{5D4D0A85-5CED-479F-B695-A449952691BB}" dt="2023-10-22T21:56:21.239" v="0" actId="2696"/>
        <pc:sldMkLst>
          <pc:docMk/>
          <pc:sldMk cId="1477092369" sldId="568"/>
        </pc:sldMkLst>
      </pc:sldChg>
      <pc:sldChg chg="del">
        <pc:chgData name="Derrick Venning" userId="6ef9305461909ead" providerId="LiveId" clId="{5D4D0A85-5CED-479F-B695-A449952691BB}" dt="2023-10-22T21:56:21.239" v="0" actId="2696"/>
        <pc:sldMkLst>
          <pc:docMk/>
          <pc:sldMk cId="2368057029" sldId="569"/>
        </pc:sldMkLst>
      </pc:sldChg>
      <pc:sldChg chg="del">
        <pc:chgData name="Derrick Venning" userId="6ef9305461909ead" providerId="LiveId" clId="{5D4D0A85-5CED-479F-B695-A449952691BB}" dt="2023-10-22T21:56:21.239" v="0" actId="2696"/>
        <pc:sldMkLst>
          <pc:docMk/>
          <pc:sldMk cId="1291239585" sldId="570"/>
        </pc:sldMkLst>
      </pc:sldChg>
      <pc:sldChg chg="del">
        <pc:chgData name="Derrick Venning" userId="6ef9305461909ead" providerId="LiveId" clId="{5D4D0A85-5CED-479F-B695-A449952691BB}" dt="2023-10-22T21:56:21.239" v="0" actId="2696"/>
        <pc:sldMkLst>
          <pc:docMk/>
          <pc:sldMk cId="1381838635" sldId="571"/>
        </pc:sldMkLst>
      </pc:sldChg>
      <pc:sldChg chg="del">
        <pc:chgData name="Derrick Venning" userId="6ef9305461909ead" providerId="LiveId" clId="{5D4D0A85-5CED-479F-B695-A449952691BB}" dt="2023-10-22T21:56:21.239" v="0" actId="2696"/>
        <pc:sldMkLst>
          <pc:docMk/>
          <pc:sldMk cId="2028441601" sldId="572"/>
        </pc:sldMkLst>
      </pc:sldChg>
      <pc:sldChg chg="del">
        <pc:chgData name="Derrick Venning" userId="6ef9305461909ead" providerId="LiveId" clId="{5D4D0A85-5CED-479F-B695-A449952691BB}" dt="2023-10-22T21:56:21.239" v="0" actId="2696"/>
        <pc:sldMkLst>
          <pc:docMk/>
          <pc:sldMk cId="1762273124" sldId="573"/>
        </pc:sldMkLst>
      </pc:sldChg>
      <pc:sldChg chg="del">
        <pc:chgData name="Derrick Venning" userId="6ef9305461909ead" providerId="LiveId" clId="{5D4D0A85-5CED-479F-B695-A449952691BB}" dt="2023-10-22T21:56:21.239" v="0" actId="2696"/>
        <pc:sldMkLst>
          <pc:docMk/>
          <pc:sldMk cId="3879839956" sldId="574"/>
        </pc:sldMkLst>
      </pc:sldChg>
      <pc:sldChg chg="del">
        <pc:chgData name="Derrick Venning" userId="6ef9305461909ead" providerId="LiveId" clId="{5D4D0A85-5CED-479F-B695-A449952691BB}" dt="2023-10-22T21:56:21.239" v="0" actId="2696"/>
        <pc:sldMkLst>
          <pc:docMk/>
          <pc:sldMk cId="2334009291" sldId="575"/>
        </pc:sldMkLst>
      </pc:sldChg>
      <pc:sldChg chg="del">
        <pc:chgData name="Derrick Venning" userId="6ef9305461909ead" providerId="LiveId" clId="{5D4D0A85-5CED-479F-B695-A449952691BB}" dt="2023-10-22T21:56:21.239" v="0" actId="2696"/>
        <pc:sldMkLst>
          <pc:docMk/>
          <pc:sldMk cId="1395967572" sldId="576"/>
        </pc:sldMkLst>
      </pc:sldChg>
      <pc:sldChg chg="del">
        <pc:chgData name="Derrick Venning" userId="6ef9305461909ead" providerId="LiveId" clId="{5D4D0A85-5CED-479F-B695-A449952691BB}" dt="2023-10-22T21:56:21.239" v="0" actId="2696"/>
        <pc:sldMkLst>
          <pc:docMk/>
          <pc:sldMk cId="375296487" sldId="578"/>
        </pc:sldMkLst>
      </pc:sldChg>
      <pc:sldChg chg="del">
        <pc:chgData name="Derrick Venning" userId="6ef9305461909ead" providerId="LiveId" clId="{5D4D0A85-5CED-479F-B695-A449952691BB}" dt="2023-10-22T21:56:21.239" v="0" actId="2696"/>
        <pc:sldMkLst>
          <pc:docMk/>
          <pc:sldMk cId="3019949783" sldId="579"/>
        </pc:sldMkLst>
      </pc:sldChg>
      <pc:sldChg chg="del">
        <pc:chgData name="Derrick Venning" userId="6ef9305461909ead" providerId="LiveId" clId="{5D4D0A85-5CED-479F-B695-A449952691BB}" dt="2023-10-22T21:56:21.239" v="0" actId="2696"/>
        <pc:sldMkLst>
          <pc:docMk/>
          <pc:sldMk cId="2820858889" sldId="580"/>
        </pc:sldMkLst>
      </pc:sldChg>
      <pc:sldChg chg="del">
        <pc:chgData name="Derrick Venning" userId="6ef9305461909ead" providerId="LiveId" clId="{5D4D0A85-5CED-479F-B695-A449952691BB}" dt="2023-10-22T21:56:21.239" v="0" actId="2696"/>
        <pc:sldMkLst>
          <pc:docMk/>
          <pc:sldMk cId="1301558494" sldId="581"/>
        </pc:sldMkLst>
      </pc:sldChg>
      <pc:sldChg chg="del">
        <pc:chgData name="Derrick Venning" userId="6ef9305461909ead" providerId="LiveId" clId="{5D4D0A85-5CED-479F-B695-A449952691BB}" dt="2023-10-22T21:56:21.239" v="0" actId="2696"/>
        <pc:sldMkLst>
          <pc:docMk/>
          <pc:sldMk cId="3601501560" sldId="582"/>
        </pc:sldMkLst>
      </pc:sldChg>
      <pc:sldChg chg="del">
        <pc:chgData name="Derrick Venning" userId="6ef9305461909ead" providerId="LiveId" clId="{5D4D0A85-5CED-479F-B695-A449952691BB}" dt="2023-10-22T21:56:21.239" v="0" actId="2696"/>
        <pc:sldMkLst>
          <pc:docMk/>
          <pc:sldMk cId="145315667" sldId="583"/>
        </pc:sldMkLst>
      </pc:sldChg>
      <pc:sldChg chg="del">
        <pc:chgData name="Derrick Venning" userId="6ef9305461909ead" providerId="LiveId" clId="{5D4D0A85-5CED-479F-B695-A449952691BB}" dt="2023-10-22T21:56:21.239" v="0" actId="2696"/>
        <pc:sldMkLst>
          <pc:docMk/>
          <pc:sldMk cId="3241718970" sldId="584"/>
        </pc:sldMkLst>
      </pc:sldChg>
      <pc:sldChg chg="del">
        <pc:chgData name="Derrick Venning" userId="6ef9305461909ead" providerId="LiveId" clId="{5D4D0A85-5CED-479F-B695-A449952691BB}" dt="2023-10-22T21:56:21.239" v="0" actId="2696"/>
        <pc:sldMkLst>
          <pc:docMk/>
          <pc:sldMk cId="457530498" sldId="585"/>
        </pc:sldMkLst>
      </pc:sldChg>
      <pc:sldChg chg="del">
        <pc:chgData name="Derrick Venning" userId="6ef9305461909ead" providerId="LiveId" clId="{5D4D0A85-5CED-479F-B695-A449952691BB}" dt="2023-10-22T21:56:21.239" v="0" actId="2696"/>
        <pc:sldMkLst>
          <pc:docMk/>
          <pc:sldMk cId="495257163" sldId="586"/>
        </pc:sldMkLst>
      </pc:sldChg>
      <pc:sldChg chg="del">
        <pc:chgData name="Derrick Venning" userId="6ef9305461909ead" providerId="LiveId" clId="{5D4D0A85-5CED-479F-B695-A449952691BB}" dt="2023-10-22T21:56:21.239" v="0" actId="2696"/>
        <pc:sldMkLst>
          <pc:docMk/>
          <pc:sldMk cId="984514895" sldId="587"/>
        </pc:sldMkLst>
      </pc:sldChg>
      <pc:sldChg chg="del">
        <pc:chgData name="Derrick Venning" userId="6ef9305461909ead" providerId="LiveId" clId="{5D4D0A85-5CED-479F-B695-A449952691BB}" dt="2023-10-22T21:56:21.239" v="0" actId="2696"/>
        <pc:sldMkLst>
          <pc:docMk/>
          <pc:sldMk cId="3786128563" sldId="588"/>
        </pc:sldMkLst>
      </pc:sldChg>
      <pc:sldChg chg="del">
        <pc:chgData name="Derrick Venning" userId="6ef9305461909ead" providerId="LiveId" clId="{5D4D0A85-5CED-479F-B695-A449952691BB}" dt="2023-10-22T21:56:21.239" v="0" actId="2696"/>
        <pc:sldMkLst>
          <pc:docMk/>
          <pc:sldMk cId="819381989" sldId="589"/>
        </pc:sldMkLst>
      </pc:sldChg>
      <pc:sldChg chg="del">
        <pc:chgData name="Derrick Venning" userId="6ef9305461909ead" providerId="LiveId" clId="{5D4D0A85-5CED-479F-B695-A449952691BB}" dt="2023-10-22T21:56:21.239" v="0" actId="2696"/>
        <pc:sldMkLst>
          <pc:docMk/>
          <pc:sldMk cId="380880676" sldId="590"/>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GB"/>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9609397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869371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7450311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7630426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GB"/>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0C3DE815-77D9-4451-B994-3B6BCFA6B2CF}" type="datetimeFigureOut">
              <a:rPr lang="en-GB" smtClean="0"/>
              <a:t>22/10/2023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7118333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0C3DE815-77D9-4451-B994-3B6BCFA6B2CF}"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8686725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GB"/>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0C3DE815-77D9-4451-B994-3B6BCFA6B2CF}" type="datetimeFigureOut">
              <a:rPr lang="en-GB" smtClean="0"/>
              <a:t>22/10/2023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929311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0C3DE815-77D9-4451-B994-3B6BCFA6B2CF}" type="datetimeFigureOut">
              <a:rPr lang="en-GB" smtClean="0"/>
              <a:t>22/10/2023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2243243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3DE815-77D9-4451-B994-3B6BCFA6B2CF}" type="datetimeFigureOut">
              <a:rPr lang="en-GB" smtClean="0"/>
              <a:t>22/10/2023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4167953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3964899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GB"/>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GB"/>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p:cNvSpPr>
            <a:spLocks noGrp="1"/>
          </p:cNvSpPr>
          <p:nvPr>
            <p:ph type="dt" sz="half" idx="10"/>
          </p:nvPr>
        </p:nvSpPr>
        <p:spPr/>
        <p:txBody>
          <a:bodyPr/>
          <a:lstStyle/>
          <a:p>
            <a:fld id="{0C3DE815-77D9-4451-B994-3B6BCFA6B2CF}" type="datetimeFigureOut">
              <a:rPr lang="en-GB" smtClean="0"/>
              <a:t>22/10/2023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49C798E-A141-4728-B2C1-C020555BD9EF}" type="slidenum">
              <a:rPr lang="en-GB" smtClean="0"/>
              <a:t>‹#›</a:t>
            </a:fld>
            <a:endParaRPr lang="en-GB"/>
          </a:p>
        </p:txBody>
      </p:sp>
    </p:spTree>
    <p:extLst>
      <p:ext uri="{BB962C8B-B14F-4D97-AF65-F5344CB8AC3E}">
        <p14:creationId xmlns:p14="http://schemas.microsoft.com/office/powerpoint/2010/main" val="1015389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GB"/>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0C3DE815-77D9-4451-B994-3B6BCFA6B2CF}" type="datetimeFigureOut">
              <a:rPr lang="en-GB" smtClean="0"/>
              <a:t>22/10/2023</a:t>
            </a:fld>
            <a:endParaRPr lang="en-GB"/>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A49C798E-A141-4728-B2C1-C020555BD9EF}" type="slidenum">
              <a:rPr lang="en-GB" smtClean="0"/>
              <a:t>‹#›</a:t>
            </a:fld>
            <a:endParaRPr lang="en-GB"/>
          </a:p>
        </p:txBody>
      </p:sp>
    </p:spTree>
    <p:extLst>
      <p:ext uri="{BB962C8B-B14F-4D97-AF65-F5344CB8AC3E}">
        <p14:creationId xmlns:p14="http://schemas.microsoft.com/office/powerpoint/2010/main" val="10719599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0369" y="254547"/>
            <a:ext cx="6567931" cy="354407"/>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62"/>
          </a:p>
        </p:txBody>
      </p:sp>
      <p:sp>
        <p:nvSpPr>
          <p:cNvPr id="7" name="TextBox 6"/>
          <p:cNvSpPr txBox="1"/>
          <p:nvPr/>
        </p:nvSpPr>
        <p:spPr>
          <a:xfrm>
            <a:off x="212117" y="205761"/>
            <a:ext cx="6311899" cy="433196"/>
          </a:xfrm>
          <a:prstGeom prst="rect">
            <a:avLst/>
          </a:prstGeom>
          <a:noFill/>
        </p:spPr>
        <p:txBody>
          <a:bodyPr wrap="square" rtlCol="0">
            <a:spAutoFit/>
          </a:bodyPr>
          <a:lstStyle/>
          <a:p>
            <a:r>
              <a:rPr lang="en-GB" sz="2215" b="1" dirty="0"/>
              <a:t>KS4 Homeostasis &amp; Response </a:t>
            </a:r>
            <a:r>
              <a:rPr lang="en-GB" b="1" dirty="0"/>
              <a:t>(Trilogy student booklet B) </a:t>
            </a:r>
          </a:p>
        </p:txBody>
      </p:sp>
      <p:graphicFrame>
        <p:nvGraphicFramePr>
          <p:cNvPr id="14" name="Table 13">
            <a:extLst>
              <a:ext uri="{FF2B5EF4-FFF2-40B4-BE49-F238E27FC236}">
                <a16:creationId xmlns:a16="http://schemas.microsoft.com/office/drawing/2014/main" id="{1886E436-8091-1609-C459-A603228F551C}"/>
              </a:ext>
            </a:extLst>
          </p:cNvPr>
          <p:cNvGraphicFramePr>
            <a:graphicFrameLocks noGrp="1"/>
          </p:cNvGraphicFramePr>
          <p:nvPr>
            <p:extLst>
              <p:ext uri="{D42A27DB-BD31-4B8C-83A1-F6EECF244321}">
                <p14:modId xmlns:p14="http://schemas.microsoft.com/office/powerpoint/2010/main" val="841050035"/>
              </p:ext>
            </p:extLst>
          </p:nvPr>
        </p:nvGraphicFramePr>
        <p:xfrm>
          <a:off x="3515869" y="1007948"/>
          <a:ext cx="2744116" cy="1437250"/>
        </p:xfrm>
        <a:graphic>
          <a:graphicData uri="http://schemas.openxmlformats.org/drawingml/2006/table">
            <a:tbl>
              <a:tblPr firstRow="1" bandRow="1">
                <a:tableStyleId>{5C22544A-7EE6-4342-B048-85BDC9FD1C3A}</a:tableStyleId>
              </a:tblPr>
              <a:tblGrid>
                <a:gridCol w="923872">
                  <a:extLst>
                    <a:ext uri="{9D8B030D-6E8A-4147-A177-3AD203B41FA5}">
                      <a16:colId xmlns:a16="http://schemas.microsoft.com/office/drawing/2014/main" val="3141629024"/>
                    </a:ext>
                  </a:extLst>
                </a:gridCol>
                <a:gridCol w="1820244">
                  <a:extLst>
                    <a:ext uri="{9D8B030D-6E8A-4147-A177-3AD203B41FA5}">
                      <a16:colId xmlns:a16="http://schemas.microsoft.com/office/drawing/2014/main" val="312534935"/>
                    </a:ext>
                  </a:extLst>
                </a:gridCol>
              </a:tblGrid>
              <a:tr h="478302">
                <a:tc>
                  <a:txBody>
                    <a:bodyPr/>
                    <a:lstStyle/>
                    <a:p>
                      <a:pPr algn="ctr"/>
                      <a:r>
                        <a:rPr lang="en-US" sz="1300" b="0" dirty="0">
                          <a:solidFill>
                            <a:sysClr val="windowText" lastClr="000000"/>
                          </a:solidFill>
                          <a:latin typeface="+mj-lt"/>
                        </a:rPr>
                        <a:t>Name</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360724906"/>
                  </a:ext>
                </a:extLst>
              </a:tr>
              <a:tr h="478302">
                <a:tc>
                  <a:txBody>
                    <a:bodyPr/>
                    <a:lstStyle/>
                    <a:p>
                      <a:pPr algn="ctr"/>
                      <a:r>
                        <a:rPr lang="en-US" sz="1300" b="0" dirty="0">
                          <a:solidFill>
                            <a:sysClr val="windowText" lastClr="000000"/>
                          </a:solidFill>
                          <a:latin typeface="+mj-lt"/>
                        </a:rPr>
                        <a:t>Class</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83583755"/>
                  </a:ext>
                </a:extLst>
              </a:tr>
              <a:tr h="478302">
                <a:tc>
                  <a:txBody>
                    <a:bodyPr/>
                    <a:lstStyle/>
                    <a:p>
                      <a:pPr algn="ctr"/>
                      <a:r>
                        <a:rPr lang="en-US" sz="1300" b="0" dirty="0">
                          <a:solidFill>
                            <a:sysClr val="windowText" lastClr="000000"/>
                          </a:solidFill>
                          <a:latin typeface="+mj-lt"/>
                        </a:rPr>
                        <a:t>Tutor Group</a:t>
                      </a:r>
                      <a:endParaRPr lang="en-GB" sz="1300" b="0" dirty="0">
                        <a:solidFill>
                          <a:sysClr val="windowText" lastClr="000000"/>
                        </a:solidFill>
                        <a:latin typeface="+mj-lt"/>
                      </a:endParaRPr>
                    </a:p>
                  </a:txBody>
                  <a:tcPr marL="84406" marR="84406" marT="42203" marB="42203" anchor="ctr">
                    <a:lnL w="12700" cap="flat" cmpd="sng" algn="ctr">
                      <a:noFill/>
                      <a:prstDash val="solid"/>
                      <a:round/>
                      <a:headEnd type="none" w="med" len="med"/>
                      <a:tailEnd type="none" w="med" len="med"/>
                    </a:lnL>
                    <a:lnR w="12700" cap="flat" cmpd="sng" algn="ctr">
                      <a:solidFill>
                        <a:schemeClr val="tx1"/>
                      </a:solidFill>
                      <a:prstDash val="dot"/>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300" b="1" dirty="0">
                        <a:solidFill>
                          <a:sysClr val="windowText" lastClr="000000"/>
                        </a:solidFill>
                      </a:endParaRPr>
                    </a:p>
                  </a:txBody>
                  <a:tcPr marL="84406" marR="84406" marT="42203" marB="42203" anchor="ctr">
                    <a:lnL w="12700" cap="flat" cmpd="sng" algn="ctr">
                      <a:solidFill>
                        <a:schemeClr val="tx1"/>
                      </a:solidFill>
                      <a:prstDash val="dot"/>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29808098"/>
                  </a:ext>
                </a:extLst>
              </a:tr>
            </a:tbl>
          </a:graphicData>
        </a:graphic>
      </p:graphicFrame>
      <p:pic>
        <p:nvPicPr>
          <p:cNvPr id="15" name="Picture 14" descr="A logo for a company&#10;&#10;Description automatically generated with low confidence">
            <a:extLst>
              <a:ext uri="{FF2B5EF4-FFF2-40B4-BE49-F238E27FC236}">
                <a16:creationId xmlns:a16="http://schemas.microsoft.com/office/drawing/2014/main" id="{6B9D3DE8-DFFC-88E0-C143-19DE2C2E8B5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6654" y="1007948"/>
            <a:ext cx="2652800" cy="1260082"/>
          </a:xfrm>
          <a:prstGeom prst="rect">
            <a:avLst/>
          </a:prstGeom>
        </p:spPr>
      </p:pic>
      <p:graphicFrame>
        <p:nvGraphicFramePr>
          <p:cNvPr id="16" name="Table 15">
            <a:extLst>
              <a:ext uri="{FF2B5EF4-FFF2-40B4-BE49-F238E27FC236}">
                <a16:creationId xmlns:a16="http://schemas.microsoft.com/office/drawing/2014/main" id="{3B2EA67D-D165-A6D0-4B3A-7F54F737F058}"/>
              </a:ext>
            </a:extLst>
          </p:cNvPr>
          <p:cNvGraphicFramePr>
            <a:graphicFrameLocks noGrp="1"/>
          </p:cNvGraphicFramePr>
          <p:nvPr>
            <p:extLst>
              <p:ext uri="{D42A27DB-BD31-4B8C-83A1-F6EECF244321}">
                <p14:modId xmlns:p14="http://schemas.microsoft.com/office/powerpoint/2010/main" val="3891572282"/>
              </p:ext>
            </p:extLst>
          </p:nvPr>
        </p:nvGraphicFramePr>
        <p:xfrm>
          <a:off x="2690231" y="2888742"/>
          <a:ext cx="4028069" cy="3057378"/>
        </p:xfrm>
        <a:graphic>
          <a:graphicData uri="http://schemas.openxmlformats.org/drawingml/2006/table">
            <a:tbl>
              <a:tblPr firstRow="1" bandRow="1">
                <a:tableStyleId>{5C22544A-7EE6-4342-B048-85BDC9FD1C3A}</a:tableStyleId>
              </a:tblPr>
              <a:tblGrid>
                <a:gridCol w="4028069">
                  <a:extLst>
                    <a:ext uri="{9D8B030D-6E8A-4147-A177-3AD203B41FA5}">
                      <a16:colId xmlns:a16="http://schemas.microsoft.com/office/drawing/2014/main" val="3141629024"/>
                    </a:ext>
                  </a:extLst>
                </a:gridCol>
              </a:tblGrid>
              <a:tr h="1662774">
                <a:tc>
                  <a:txBody>
                    <a:bodyPr/>
                    <a:lstStyle/>
                    <a:p>
                      <a:pPr algn="ctr"/>
                      <a:r>
                        <a:rPr lang="en-US" sz="3700" dirty="0">
                          <a:solidFill>
                            <a:sysClr val="windowText" lastClr="000000"/>
                          </a:solidFill>
                          <a:latin typeface="+mj-lt"/>
                        </a:rPr>
                        <a:t>KS4 Science</a:t>
                      </a:r>
                    </a:p>
                    <a:p>
                      <a:pPr algn="ctr"/>
                      <a:r>
                        <a:rPr lang="en-US" sz="3700" dirty="0">
                          <a:solidFill>
                            <a:sysClr val="windowText" lastClr="000000"/>
                          </a:solidFill>
                          <a:latin typeface="+mj-lt"/>
                        </a:rPr>
                        <a:t>YEAR</a:t>
                      </a:r>
                      <a:r>
                        <a:rPr lang="en-US" sz="3700" baseline="0" dirty="0">
                          <a:solidFill>
                            <a:sysClr val="windowText" lastClr="000000"/>
                          </a:solidFill>
                          <a:latin typeface="+mj-lt"/>
                        </a:rPr>
                        <a:t> 11</a:t>
                      </a:r>
                    </a:p>
                    <a:p>
                      <a:pPr algn="ctr"/>
                      <a:r>
                        <a:rPr lang="en-US" sz="3700" baseline="0" dirty="0">
                          <a:solidFill>
                            <a:sysClr val="windowText" lastClr="000000"/>
                          </a:solidFill>
                          <a:latin typeface="+mj-lt"/>
                        </a:rPr>
                        <a:t>Homeostasis &amp; Response</a:t>
                      </a:r>
                    </a:p>
                  </a:txBody>
                  <a:tcPr marL="84406" marR="84406" marT="42203" marB="42203" anchor="ctr">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2360724906"/>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extLst>
                  <a:ext uri="{0D108BD9-81ED-4DB2-BD59-A6C34878D82A}">
                    <a16:rowId xmlns:a16="http://schemas.microsoft.com/office/drawing/2014/main" val="1410125024"/>
                  </a:ext>
                </a:extLst>
              </a:tr>
              <a:tr h="283501">
                <a:tc>
                  <a:txBody>
                    <a:bodyPr/>
                    <a:lstStyle/>
                    <a:p>
                      <a:pPr algn="ctr"/>
                      <a:endParaRPr lang="en-GB" sz="1800" dirty="0">
                        <a:solidFill>
                          <a:sysClr val="windowText" lastClr="000000"/>
                        </a:solidFill>
                        <a:latin typeface="+mj-lt"/>
                      </a:endParaRPr>
                    </a:p>
                  </a:txBody>
                  <a:tcPr marL="84406" marR="84406" marT="42203" marB="42203" anchor="ctr">
                    <a:lnT w="12700" cap="flat" cmpd="sng" algn="ctr">
                      <a:solidFill>
                        <a:schemeClr val="tx1"/>
                      </a:solidFill>
                      <a:prstDash val="dot"/>
                      <a:round/>
                      <a:headEnd type="none" w="med" len="med"/>
                      <a:tailEnd type="none" w="med" len="med"/>
                    </a:lnT>
                    <a:solidFill>
                      <a:schemeClr val="bg1"/>
                    </a:solidFill>
                  </a:tcPr>
                </a:tc>
                <a:extLst>
                  <a:ext uri="{0D108BD9-81ED-4DB2-BD59-A6C34878D82A}">
                    <a16:rowId xmlns:a16="http://schemas.microsoft.com/office/drawing/2014/main" val="4079067449"/>
                  </a:ext>
                </a:extLst>
              </a:tr>
            </a:tbl>
          </a:graphicData>
        </a:graphic>
      </p:graphicFrame>
      <p:sp>
        <p:nvSpPr>
          <p:cNvPr id="18" name="Rectangle 17">
            <a:extLst>
              <a:ext uri="{FF2B5EF4-FFF2-40B4-BE49-F238E27FC236}">
                <a16:creationId xmlns:a16="http://schemas.microsoft.com/office/drawing/2014/main" id="{54EE09E2-5BF5-ABDD-FB65-F07A71125E27}"/>
              </a:ext>
            </a:extLst>
          </p:cNvPr>
          <p:cNvSpPr/>
          <p:nvPr/>
        </p:nvSpPr>
        <p:spPr>
          <a:xfrm>
            <a:off x="139700" y="165100"/>
            <a:ext cx="6578600" cy="88392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0" name="Table 7">
            <a:extLst>
              <a:ext uri="{FF2B5EF4-FFF2-40B4-BE49-F238E27FC236}">
                <a16:creationId xmlns:a16="http://schemas.microsoft.com/office/drawing/2014/main" id="{AEA1F81F-6509-A7E6-CBB7-1537DF053DE9}"/>
              </a:ext>
            </a:extLst>
          </p:cNvPr>
          <p:cNvGraphicFramePr>
            <a:graphicFrameLocks noGrp="1"/>
          </p:cNvGraphicFramePr>
          <p:nvPr>
            <p:extLst>
              <p:ext uri="{D42A27DB-BD31-4B8C-83A1-F6EECF244321}">
                <p14:modId xmlns:p14="http://schemas.microsoft.com/office/powerpoint/2010/main" val="1666059935"/>
              </p:ext>
            </p:extLst>
          </p:nvPr>
        </p:nvGraphicFramePr>
        <p:xfrm>
          <a:off x="273050" y="6148929"/>
          <a:ext cx="6311899" cy="24841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KEYSTONE WORDS</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Homeostasis</a:t>
                      </a:r>
                    </a:p>
                  </a:txBody>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3986441415"/>
                  </a:ext>
                </a:extLst>
              </a:tr>
              <a:tr h="370840">
                <a:tc>
                  <a:txBody>
                    <a:bodyPr/>
                    <a:lstStyle/>
                    <a:p>
                      <a:r>
                        <a:rPr lang="en-GB" sz="1200" dirty="0"/>
                        <a:t>Nervous system</a:t>
                      </a:r>
                    </a:p>
                  </a:txBody>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135617624"/>
                  </a:ext>
                </a:extLst>
              </a:tr>
              <a:tr h="370840">
                <a:tc>
                  <a:txBody>
                    <a:bodyPr/>
                    <a:lstStyle/>
                    <a:p>
                      <a:r>
                        <a:rPr lang="en-GB" sz="1200" dirty="0"/>
                        <a:t>Endocrine system</a:t>
                      </a:r>
                    </a:p>
                  </a:txBody>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4092558228"/>
                  </a:ext>
                </a:extLst>
              </a:tr>
              <a:tr h="370840">
                <a:tc>
                  <a:txBody>
                    <a:bodyPr/>
                    <a:lstStyle/>
                    <a:p>
                      <a:r>
                        <a:rPr lang="en-GB" sz="1200" dirty="0"/>
                        <a:t>Reproduction</a:t>
                      </a:r>
                    </a:p>
                  </a:txBody>
                  <a:tcPr/>
                </a:tc>
                <a:tc>
                  <a:txBody>
                    <a:bodyPr/>
                    <a:lstStyle/>
                    <a:p>
                      <a:r>
                        <a:rPr lang="en-GB" sz="1200" dirty="0"/>
                        <a:t>The process by which offspring are produced by parents. </a:t>
                      </a:r>
                    </a:p>
                  </a:txBody>
                  <a:tcPr/>
                </a:tc>
                <a:extLst>
                  <a:ext uri="{0D108BD9-81ED-4DB2-BD59-A6C34878D82A}">
                    <a16:rowId xmlns:a16="http://schemas.microsoft.com/office/drawing/2014/main" val="1426963129"/>
                  </a:ext>
                </a:extLst>
              </a:tr>
              <a:tr h="370840">
                <a:tc>
                  <a:txBody>
                    <a:bodyPr/>
                    <a:lstStyle/>
                    <a:p>
                      <a:r>
                        <a:rPr lang="en-GB" sz="1200" dirty="0"/>
                        <a:t>Hormone</a:t>
                      </a:r>
                    </a:p>
                  </a:txBody>
                  <a:tcPr/>
                </a:tc>
                <a:tc>
                  <a:txBody>
                    <a:bodyPr/>
                    <a:lstStyle/>
                    <a:p>
                      <a:r>
                        <a:rPr lang="en-GB" sz="1200" dirty="0"/>
                        <a:t>Chemical messengers produced by glands.</a:t>
                      </a:r>
                    </a:p>
                  </a:txBody>
                  <a:tcPr/>
                </a:tc>
                <a:extLst>
                  <a:ext uri="{0D108BD9-81ED-4DB2-BD59-A6C34878D82A}">
                    <a16:rowId xmlns:a16="http://schemas.microsoft.com/office/drawing/2014/main" val="3157404479"/>
                  </a:ext>
                </a:extLst>
              </a:tr>
            </a:tbl>
          </a:graphicData>
        </a:graphic>
      </p:graphicFrame>
      <p:pic>
        <p:nvPicPr>
          <p:cNvPr id="4" name="Picture 3">
            <a:extLst>
              <a:ext uri="{FF2B5EF4-FFF2-40B4-BE49-F238E27FC236}">
                <a16:creationId xmlns:a16="http://schemas.microsoft.com/office/drawing/2014/main" id="{EAFFC086-1416-A6EF-ABC7-80D2ECDE630D}"/>
              </a:ext>
            </a:extLst>
          </p:cNvPr>
          <p:cNvPicPr>
            <a:picLocks noChangeAspect="1"/>
          </p:cNvPicPr>
          <p:nvPr/>
        </p:nvPicPr>
        <p:blipFill>
          <a:blip r:embed="rId3"/>
          <a:stretch>
            <a:fillRect/>
          </a:stretch>
        </p:blipFill>
        <p:spPr>
          <a:xfrm>
            <a:off x="500473" y="2814996"/>
            <a:ext cx="2189758" cy="2786966"/>
          </a:xfrm>
          <a:prstGeom prst="rect">
            <a:avLst/>
          </a:prstGeom>
        </p:spPr>
      </p:pic>
    </p:spTree>
    <p:extLst>
      <p:ext uri="{BB962C8B-B14F-4D97-AF65-F5344CB8AC3E}">
        <p14:creationId xmlns:p14="http://schemas.microsoft.com/office/powerpoint/2010/main" val="23844875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8650701"/>
          </a:xfrm>
          <a:prstGeom prst="rect">
            <a:avLst/>
          </a:prstGeom>
          <a:noFill/>
          <a:ln w="28575">
            <a:solidFill>
              <a:schemeClr val="tx1"/>
            </a:solidFill>
          </a:ln>
        </p:spPr>
        <p:txBody>
          <a:bodyPr wrap="square" rtlCol="0">
            <a:spAutoFit/>
          </a:bodyPr>
          <a:lstStyle/>
          <a:p>
            <a:pPr>
              <a:lnSpc>
                <a:spcPct val="150000"/>
              </a:lnSpc>
            </a:pPr>
            <a:r>
              <a:rPr lang="en-GB" sz="1200" b="1" u="sng" dirty="0"/>
              <a:t>Contrasting concepts</a:t>
            </a:r>
          </a:p>
          <a:p>
            <a:pPr>
              <a:lnSpc>
                <a:spcPct val="150000"/>
              </a:lnSpc>
            </a:pPr>
            <a:r>
              <a:rPr lang="en-GB" sz="1200" dirty="0"/>
              <a:t>I do</a:t>
            </a:r>
          </a:p>
          <a:p>
            <a:pPr marL="228600" indent="-228600">
              <a:lnSpc>
                <a:spcPct val="150000"/>
              </a:lnSpc>
              <a:buAutoNum type="alphaLcPeriod"/>
            </a:pPr>
            <a:r>
              <a:rPr lang="en-GB" sz="1200" dirty="0"/>
              <a:t>Compare the male &amp; female primary sexual organs?</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AutoNum type="alphaLcPeriod"/>
            </a:pPr>
            <a:endParaRPr lang="en-GB" sz="1200" dirty="0"/>
          </a:p>
          <a:p>
            <a:pPr>
              <a:lnSpc>
                <a:spcPct val="150000"/>
              </a:lnSpc>
            </a:pPr>
            <a:r>
              <a:rPr lang="en-GB" sz="1200" dirty="0"/>
              <a:t>We do</a:t>
            </a:r>
          </a:p>
          <a:p>
            <a:pPr marL="228600" indent="-228600">
              <a:lnSpc>
                <a:spcPct val="150000"/>
              </a:lnSpc>
              <a:buAutoNum type="alphaLcPeriod" startAt="2"/>
            </a:pPr>
            <a:r>
              <a:rPr lang="en-GB" sz="1200" dirty="0"/>
              <a:t>Compare the male &amp; female secondary sexual characteristics?</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p>
          <a:p>
            <a:pPr>
              <a:lnSpc>
                <a:spcPct val="150000"/>
              </a:lnSpc>
            </a:pPr>
            <a:r>
              <a:rPr lang="en-GB" sz="1200" dirty="0"/>
              <a:t>You do</a:t>
            </a:r>
          </a:p>
          <a:p>
            <a:pPr marL="228600" indent="-228600">
              <a:lnSpc>
                <a:spcPct val="150000"/>
              </a:lnSpc>
              <a:buAutoNum type="alphaLcPeriod" startAt="3"/>
            </a:pPr>
            <a:r>
              <a:rPr lang="en-GB" sz="1200" dirty="0"/>
              <a:t>Compare the ovaries &amp; testes</a:t>
            </a:r>
          </a:p>
          <a:p>
            <a:pPr>
              <a:lnSpc>
                <a:spcPct val="150000"/>
              </a:lnSpc>
            </a:pPr>
            <a:r>
              <a:rPr lang="en-GB" sz="1200" dirty="0"/>
              <a:t>……………………………………………………………………………………………………………………………………………………………………………………………………………………………………………………………………………………………………………..</a:t>
            </a:r>
          </a:p>
          <a:p>
            <a:pPr>
              <a:lnSpc>
                <a:spcPct val="150000"/>
              </a:lnSpc>
            </a:pPr>
            <a:endParaRPr lang="en-GB" sz="1200" dirty="0"/>
          </a:p>
          <a:p>
            <a:pPr marL="228600" indent="-228600">
              <a:lnSpc>
                <a:spcPct val="150000"/>
              </a:lnSpc>
              <a:buAutoNum type="alphaLcPeriod" startAt="4"/>
            </a:pPr>
            <a:r>
              <a:rPr lang="en-GB" sz="1200" dirty="0"/>
              <a:t>Compare Oestrogen &amp; Testosterone</a:t>
            </a:r>
          </a:p>
          <a:p>
            <a:pPr>
              <a:lnSpc>
                <a:spcPct val="150000"/>
              </a:lnSpc>
            </a:pPr>
            <a:r>
              <a:rPr lang="en-GB" sz="1200" dirty="0"/>
              <a:t>……………………………………………………………………………………………………………………………………………………………………………………………………………………………………………………………………………………………………………..</a:t>
            </a:r>
          </a:p>
          <a:p>
            <a:pPr>
              <a:lnSpc>
                <a:spcPct val="150000"/>
              </a:lnSpc>
            </a:pPr>
            <a:endParaRPr lang="en-GB" sz="1200" dirty="0"/>
          </a:p>
          <a:p>
            <a:pPr marL="228600" indent="-228600">
              <a:lnSpc>
                <a:spcPct val="150000"/>
              </a:lnSpc>
              <a:buAutoNum type="alphaLcPeriod" startAt="5"/>
            </a:pPr>
            <a:r>
              <a:rPr lang="en-GB" sz="1200" dirty="0"/>
              <a:t>What is the difference between the start, middle &amp; end of the female menstrual cycle?</a:t>
            </a:r>
          </a:p>
          <a:p>
            <a:pPr>
              <a:lnSpc>
                <a:spcPct val="150000"/>
              </a:lnSpc>
            </a:pPr>
            <a:r>
              <a:rPr lang="en-GB" sz="1200" dirty="0"/>
              <a:t>……………………………………………………………………………………………………………………………………………………………………………………………………………………………………………………………………………………………………………..</a:t>
            </a:r>
          </a:p>
          <a:p>
            <a:pPr>
              <a:lnSpc>
                <a:spcPct val="150000"/>
              </a:lnSpc>
            </a:pPr>
            <a:endParaRPr lang="en-GB" sz="1200" dirty="0"/>
          </a:p>
          <a:p>
            <a:pPr marL="228600" indent="-228600">
              <a:lnSpc>
                <a:spcPct val="150000"/>
              </a:lnSpc>
              <a:buAutoNum type="alphaLcPeriod" startAt="6"/>
            </a:pPr>
            <a:r>
              <a:rPr lang="en-GB" sz="1200" dirty="0"/>
              <a:t>Compare the hormones FSH and LH</a:t>
            </a:r>
          </a:p>
          <a:p>
            <a:pPr>
              <a:lnSpc>
                <a:spcPct val="150000"/>
              </a:lnSpc>
            </a:pPr>
            <a:r>
              <a:rPr lang="en-GB" sz="1200" dirty="0"/>
              <a:t>……………………………………………………………………………………………………………………………………………………………………………………………………………………………………………………………………………………………………………..</a:t>
            </a:r>
          </a:p>
          <a:p>
            <a:pPr>
              <a:lnSpc>
                <a:spcPct val="150000"/>
              </a:lnSpc>
            </a:pPr>
            <a:r>
              <a:rPr lang="en-GB" sz="1200" dirty="0"/>
              <a:t>g. Compare the difference between production of  eggs in mature women &amp;  sperm in mature men</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9E415E10-DBE1-7590-AAB4-0D06E359B6B3}"/>
              </a:ext>
            </a:extLst>
          </p:cNvPr>
          <p:cNvSpPr>
            <a:spLocks noGrp="1"/>
          </p:cNvSpPr>
          <p:nvPr>
            <p:ph type="sldNum" sz="quarter" idx="12"/>
          </p:nvPr>
        </p:nvSpPr>
        <p:spPr/>
        <p:txBody>
          <a:bodyPr/>
          <a:lstStyle/>
          <a:p>
            <a:fld id="{A49C798E-A141-4728-B2C1-C020555BD9EF}" type="slidenum">
              <a:rPr lang="en-GB" smtClean="0"/>
              <a:t>10</a:t>
            </a:fld>
            <a:endParaRPr lang="en-GB"/>
          </a:p>
        </p:txBody>
      </p:sp>
    </p:spTree>
    <p:extLst>
      <p:ext uri="{BB962C8B-B14F-4D97-AF65-F5344CB8AC3E}">
        <p14:creationId xmlns:p14="http://schemas.microsoft.com/office/powerpoint/2010/main" val="35805975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243431" y="182031"/>
            <a:ext cx="6371138" cy="7635039"/>
          </a:xfrm>
          <a:prstGeom prst="rect">
            <a:avLst/>
          </a:prstGeom>
          <a:noFill/>
          <a:ln w="28575">
            <a:solidFill>
              <a:schemeClr val="tx1"/>
            </a:solidFill>
          </a:ln>
        </p:spPr>
        <p:txBody>
          <a:bodyPr wrap="square" rtlCol="0">
            <a:spAutoFit/>
          </a:bodyPr>
          <a:lstStyle/>
          <a:p>
            <a:r>
              <a:rPr lang="en-GB" sz="1200" b="1" u="sng" dirty="0"/>
              <a:t>Interleaving</a:t>
            </a:r>
          </a:p>
          <a:p>
            <a:pPr algn="ctr"/>
            <a:endParaRPr lang="en-GB" sz="1200" dirty="0"/>
          </a:p>
          <a:p>
            <a:pPr>
              <a:lnSpc>
                <a:spcPct val="150000"/>
              </a:lnSpc>
            </a:pPr>
            <a:r>
              <a:rPr lang="en-GB" sz="1200" dirty="0"/>
              <a:t>The blood within the circulatory system carries the reproductive hormones around the body. You have learnt about the blood &amp; the circulatory system when studying Organisation.</a:t>
            </a:r>
          </a:p>
          <a:p>
            <a:pPr>
              <a:lnSpc>
                <a:spcPct val="150000"/>
              </a:lnSpc>
            </a:pPr>
            <a:endParaRPr lang="en-GB" sz="1200" dirty="0"/>
          </a:p>
          <a:p>
            <a:pPr marL="228600" indent="-228600">
              <a:lnSpc>
                <a:spcPct val="150000"/>
              </a:lnSpc>
              <a:buAutoNum type="alphaLcPeriod"/>
            </a:pPr>
            <a:r>
              <a:rPr lang="en-GB" sz="1200" dirty="0"/>
              <a:t>Describe the function of the circulatory system. ………………………………………………………………………………………………………………………………………………………………………………………………………………………………………………………………………………………………………..</a:t>
            </a:r>
          </a:p>
          <a:p>
            <a:pPr marL="228600" indent="-228600">
              <a:lnSpc>
                <a:spcPct val="150000"/>
              </a:lnSpc>
              <a:buFontTx/>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State the 2 main organs that form part of the circulatory system. </a:t>
            </a:r>
            <a:r>
              <a:rPr lang="en-GB" sz="1200" dirty="0"/>
              <a:t>………………………………………………………………………………………………………………………………………………………………………………………………………………………………………………………………………………………………………..</a:t>
            </a:r>
          </a:p>
          <a:p>
            <a:pPr marL="228600" indent="-228600">
              <a:lnSpc>
                <a:spcPct val="150000"/>
              </a:lnSpc>
              <a:buFontTx/>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Label the 4 chambers of the heart</a:t>
            </a:r>
          </a:p>
          <a:p>
            <a:pPr marL="228600" indent="-228600">
              <a:lnSpc>
                <a:spcPct val="150000"/>
              </a:lnSpc>
              <a:buFontTx/>
              <a:buAutoNum type="alphaLcPeriod"/>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FontTx/>
              <a:buAutoNum type="alphaL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FontTx/>
              <a:buAutoNum type="alphaLcPeriod"/>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FontTx/>
              <a:buAutoNum type="alphaL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FontTx/>
              <a:buAutoNum type="alphaL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FontTx/>
              <a:buAutoNum type="alphaL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FontTx/>
              <a:buAutoNum type="alphaL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FontTx/>
              <a:buAutoNum type="alphaLcPeriod"/>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FontTx/>
              <a:buAutoNum type="alphaLcPeriod"/>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d. Name the two blood vessels that carry blood INTO the heart. ……………………………………………………………………………………………………………………………………………………………………………………………………………………………………………………………………………………………………………………….</a:t>
            </a:r>
          </a:p>
          <a:p>
            <a:pPr>
              <a:lnSpc>
                <a:spcPct val="150000"/>
              </a:lnSpc>
            </a:pPr>
            <a:r>
              <a:rPr lang="en-GB" sz="1200" dirty="0"/>
              <a:t>e. Name the two blood vessels that carry blood out of the heart. ……………………………………………………………………………………………………………………………………………………………………………………………………………………………………………………………………………………………………………………….</a:t>
            </a:r>
          </a:p>
        </p:txBody>
      </p:sp>
      <p:sp>
        <p:nvSpPr>
          <p:cNvPr id="2" name="Slide Number Placeholder 1">
            <a:extLst>
              <a:ext uri="{FF2B5EF4-FFF2-40B4-BE49-F238E27FC236}">
                <a16:creationId xmlns:a16="http://schemas.microsoft.com/office/drawing/2014/main" id="{3F5EB3FE-BF99-84A0-C60B-F7DC169ECEE9}"/>
              </a:ext>
            </a:extLst>
          </p:cNvPr>
          <p:cNvSpPr>
            <a:spLocks noGrp="1"/>
          </p:cNvSpPr>
          <p:nvPr>
            <p:ph type="sldNum" sz="quarter" idx="12"/>
          </p:nvPr>
        </p:nvSpPr>
        <p:spPr/>
        <p:txBody>
          <a:bodyPr/>
          <a:lstStyle/>
          <a:p>
            <a:fld id="{A49C798E-A141-4728-B2C1-C020555BD9EF}" type="slidenum">
              <a:rPr lang="en-GB" smtClean="0"/>
              <a:t>11</a:t>
            </a:fld>
            <a:endParaRPr lang="en-GB"/>
          </a:p>
        </p:txBody>
      </p:sp>
      <p:pic>
        <p:nvPicPr>
          <p:cNvPr id="3074" name="Picture 2" descr="The structure of the heart - Structure and function of the heart ...">
            <a:extLst>
              <a:ext uri="{FF2B5EF4-FFF2-40B4-BE49-F238E27FC236}">
                <a16:creationId xmlns:a16="http://schemas.microsoft.com/office/drawing/2014/main" id="{3BCEBD36-9301-13A1-B223-1F500DB181B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6191" y="3659689"/>
            <a:ext cx="3637585" cy="182462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89B426DE-89E9-219F-9184-5323187A4A31}"/>
              </a:ext>
            </a:extLst>
          </p:cNvPr>
          <p:cNvSpPr txBox="1"/>
          <p:nvPr/>
        </p:nvSpPr>
        <p:spPr>
          <a:xfrm>
            <a:off x="777831" y="4202668"/>
            <a:ext cx="1091912" cy="369332"/>
          </a:xfrm>
          <a:prstGeom prst="rect">
            <a:avLst/>
          </a:prstGeom>
          <a:solidFill>
            <a:schemeClr val="bg1"/>
          </a:solidFill>
          <a:ln>
            <a:solidFill>
              <a:schemeClr val="tx1"/>
            </a:solidFill>
          </a:ln>
        </p:spPr>
        <p:txBody>
          <a:bodyPr wrap="square" rtlCol="0">
            <a:spAutoFit/>
          </a:bodyPr>
          <a:lstStyle/>
          <a:p>
            <a:endParaRPr lang="en-GB" dirty="0"/>
          </a:p>
        </p:txBody>
      </p:sp>
      <p:sp>
        <p:nvSpPr>
          <p:cNvPr id="5" name="TextBox 4">
            <a:extLst>
              <a:ext uri="{FF2B5EF4-FFF2-40B4-BE49-F238E27FC236}">
                <a16:creationId xmlns:a16="http://schemas.microsoft.com/office/drawing/2014/main" id="{2A3C936F-B2E6-9B2B-2678-02E0757DAB2E}"/>
              </a:ext>
            </a:extLst>
          </p:cNvPr>
          <p:cNvSpPr txBox="1"/>
          <p:nvPr/>
        </p:nvSpPr>
        <p:spPr>
          <a:xfrm>
            <a:off x="990235" y="5114979"/>
            <a:ext cx="1091912" cy="369332"/>
          </a:xfrm>
          <a:prstGeom prst="rect">
            <a:avLst/>
          </a:prstGeom>
          <a:solidFill>
            <a:schemeClr val="bg1"/>
          </a:solidFill>
          <a:ln>
            <a:solidFill>
              <a:schemeClr val="tx1"/>
            </a:solidFill>
          </a:ln>
        </p:spPr>
        <p:txBody>
          <a:bodyPr wrap="square" rtlCol="0">
            <a:spAutoFit/>
          </a:bodyPr>
          <a:lstStyle/>
          <a:p>
            <a:endParaRPr lang="en-GB" dirty="0"/>
          </a:p>
        </p:txBody>
      </p:sp>
      <p:sp>
        <p:nvSpPr>
          <p:cNvPr id="6" name="TextBox 5">
            <a:extLst>
              <a:ext uri="{FF2B5EF4-FFF2-40B4-BE49-F238E27FC236}">
                <a16:creationId xmlns:a16="http://schemas.microsoft.com/office/drawing/2014/main" id="{3FD4DB19-F8A5-4F76-733D-05FBBD9D1D7F}"/>
              </a:ext>
            </a:extLst>
          </p:cNvPr>
          <p:cNvSpPr txBox="1"/>
          <p:nvPr/>
        </p:nvSpPr>
        <p:spPr>
          <a:xfrm>
            <a:off x="4523076" y="4887331"/>
            <a:ext cx="1091912" cy="369332"/>
          </a:xfrm>
          <a:prstGeom prst="rect">
            <a:avLst/>
          </a:prstGeom>
          <a:solidFill>
            <a:schemeClr val="bg1"/>
          </a:solidFill>
          <a:ln>
            <a:solidFill>
              <a:schemeClr val="tx1"/>
            </a:solidFill>
          </a:ln>
        </p:spPr>
        <p:txBody>
          <a:bodyPr wrap="square" rtlCol="0">
            <a:spAutoFit/>
          </a:bodyPr>
          <a:lstStyle/>
          <a:p>
            <a:endParaRPr lang="en-GB" dirty="0"/>
          </a:p>
        </p:txBody>
      </p:sp>
      <p:sp>
        <p:nvSpPr>
          <p:cNvPr id="7" name="TextBox 6">
            <a:extLst>
              <a:ext uri="{FF2B5EF4-FFF2-40B4-BE49-F238E27FC236}">
                <a16:creationId xmlns:a16="http://schemas.microsoft.com/office/drawing/2014/main" id="{9BDB5B36-A87F-8582-236F-617FB9714430}"/>
              </a:ext>
            </a:extLst>
          </p:cNvPr>
          <p:cNvSpPr txBox="1"/>
          <p:nvPr/>
        </p:nvSpPr>
        <p:spPr>
          <a:xfrm>
            <a:off x="4523076" y="4143918"/>
            <a:ext cx="1091912" cy="369332"/>
          </a:xfrm>
          <a:prstGeom prst="rect">
            <a:avLst/>
          </a:prstGeom>
          <a:solidFill>
            <a:schemeClr val="bg1"/>
          </a:solidFill>
          <a:ln>
            <a:solidFill>
              <a:schemeClr val="tx1"/>
            </a:solidFill>
          </a:ln>
        </p:spPr>
        <p:txBody>
          <a:bodyPr wrap="square" rtlCol="0">
            <a:spAutoFit/>
          </a:bodyPr>
          <a:lstStyle/>
          <a:p>
            <a:endParaRPr lang="en-GB" dirty="0"/>
          </a:p>
        </p:txBody>
      </p:sp>
    </p:spTree>
    <p:extLst>
      <p:ext uri="{BB962C8B-B14F-4D97-AF65-F5344CB8AC3E}">
        <p14:creationId xmlns:p14="http://schemas.microsoft.com/office/powerpoint/2010/main" val="30498795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243431" y="182031"/>
            <a:ext cx="6371138" cy="8466036"/>
          </a:xfrm>
          <a:prstGeom prst="rect">
            <a:avLst/>
          </a:prstGeom>
          <a:noFill/>
          <a:ln w="28575">
            <a:solidFill>
              <a:schemeClr val="tx1"/>
            </a:solidFill>
          </a:ln>
        </p:spPr>
        <p:txBody>
          <a:bodyPr wrap="square" rtlCol="0">
            <a:spAutoFit/>
          </a:bodyPr>
          <a:lstStyle/>
          <a:p>
            <a:r>
              <a:rPr lang="en-GB" sz="1200" b="1" u="sng" dirty="0"/>
              <a:t>Interleaving</a:t>
            </a:r>
          </a:p>
          <a:p>
            <a:pPr algn="ctr"/>
            <a:endParaRPr lang="en-GB" sz="1200" dirty="0"/>
          </a:p>
          <a:p>
            <a:pPr>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f. Name the</a:t>
            </a:r>
            <a:r>
              <a:rPr lang="en-GB" sz="1200" dirty="0"/>
              <a:t> 3 different types of blood vessels in the body</a:t>
            </a:r>
          </a:p>
          <a:p>
            <a:pPr>
              <a:lnSpc>
                <a:spcPct val="150000"/>
              </a:lnSpc>
            </a:pPr>
            <a:r>
              <a:rPr lang="en-GB" sz="1200" dirty="0"/>
              <a:t>……………………………………………………………………………………………………………………………………………………………………………………………………………………………………………………………………………………………………………………….</a:t>
            </a:r>
          </a:p>
          <a:p>
            <a:pPr>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g. Describe the different function of each type of bl</a:t>
            </a:r>
            <a:r>
              <a:rPr lang="en-GB" sz="1200" dirty="0">
                <a:latin typeface="Calibri" panose="020F0502020204030204" pitchFamily="34" charset="0"/>
                <a:ea typeface="Calibri" panose="020F0502020204030204" pitchFamily="34" charset="0"/>
                <a:cs typeface="Times New Roman" panose="02020603050405020304" pitchFamily="18" charset="0"/>
              </a:rPr>
              <a:t>ood vessel &amp; how their structure differs. </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h. The blood has four main constituents. Name them </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i</a:t>
            </a:r>
            <a:r>
              <a:rPr lang="en-GB" sz="1200" dirty="0">
                <a:effectLst/>
                <a:latin typeface="Calibri" panose="020F0502020204030204" pitchFamily="34" charset="0"/>
                <a:ea typeface="Calibri" panose="020F0502020204030204" pitchFamily="34" charset="0"/>
                <a:cs typeface="Times New Roman" panose="02020603050405020304" pitchFamily="18" charset="0"/>
              </a:rPr>
              <a:t>. Describe the function of each of the four blood constituents. </a:t>
            </a: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j. Which part of blood carries the reproductive hormones?</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k. Which blood cell does NOT contain a nucleus? Explain your answer.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l. Describe the difference between oxygenated &amp; deoxygenated blood.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m. The human circulatory system is made up of 2 separate circuits. What is this called?</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n. What is the function of each circuit?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p>
          <a:p>
            <a:pPr>
              <a:lnSpc>
                <a:spcPct val="150000"/>
              </a:lnSpc>
            </a:pPr>
            <a:endParaRPr lang="en-GB" sz="1200" dirty="0"/>
          </a:p>
        </p:txBody>
      </p:sp>
      <p:sp>
        <p:nvSpPr>
          <p:cNvPr id="2" name="Slide Number Placeholder 1">
            <a:extLst>
              <a:ext uri="{FF2B5EF4-FFF2-40B4-BE49-F238E27FC236}">
                <a16:creationId xmlns:a16="http://schemas.microsoft.com/office/drawing/2014/main" id="{3F5EB3FE-BF99-84A0-C60B-F7DC169ECEE9}"/>
              </a:ext>
            </a:extLst>
          </p:cNvPr>
          <p:cNvSpPr>
            <a:spLocks noGrp="1"/>
          </p:cNvSpPr>
          <p:nvPr>
            <p:ph type="sldNum" sz="quarter" idx="12"/>
          </p:nvPr>
        </p:nvSpPr>
        <p:spPr/>
        <p:txBody>
          <a:bodyPr/>
          <a:lstStyle/>
          <a:p>
            <a:fld id="{A49C798E-A141-4728-B2C1-C020555BD9EF}" type="slidenum">
              <a:rPr lang="en-GB" smtClean="0"/>
              <a:t>12</a:t>
            </a:fld>
            <a:endParaRPr lang="en-GB"/>
          </a:p>
        </p:txBody>
      </p:sp>
    </p:spTree>
    <p:extLst>
      <p:ext uri="{BB962C8B-B14F-4D97-AF65-F5344CB8AC3E}">
        <p14:creationId xmlns:p14="http://schemas.microsoft.com/office/powerpoint/2010/main" val="14503026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8060668"/>
          </a:xfrm>
          <a:prstGeom prst="rect">
            <a:avLst/>
          </a:prstGeom>
          <a:noFill/>
          <a:ln w="28575">
            <a:solidFill>
              <a:schemeClr val="tx1"/>
            </a:solidFill>
          </a:ln>
        </p:spPr>
        <p:txBody>
          <a:bodyPr wrap="square" rtlCol="0">
            <a:spAutoFit/>
          </a:bodyPr>
          <a:lstStyle/>
          <a:p>
            <a:pPr marL="95250" marR="28575">
              <a:lnSpc>
                <a:spcPct val="107000"/>
              </a:lnSpc>
              <a:spcBef>
                <a:spcPts val="2250"/>
              </a:spcBef>
              <a:spcAft>
                <a:spcPts val="225"/>
              </a:spcAft>
            </a:pPr>
            <a:r>
              <a:rPr lang="en-GB" sz="1800" b="1"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Q1.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The menstrual cycle in a woman is controlled by hormones.</a:t>
            </a:r>
          </a:p>
          <a:p>
            <a:pPr>
              <a:lnSpc>
                <a:spcPct val="150000"/>
              </a:lnSpc>
              <a:spcAft>
                <a:spcPts val="800"/>
              </a:spcAft>
            </a:pPr>
            <a:r>
              <a:rPr lang="en-GB" sz="1200" dirty="0">
                <a:effectLst/>
                <a:ea typeface="Times New Roman" panose="02020603050405020304" pitchFamily="18" charset="0"/>
                <a:cs typeface="Times New Roman" panose="02020603050405020304" pitchFamily="18" charset="0"/>
              </a:rPr>
              <a:t>The diagram shows some of the glands in a woman’s body that produce hormones.</a:t>
            </a:r>
          </a:p>
          <a:p>
            <a:pPr>
              <a:lnSpc>
                <a:spcPct val="150000"/>
              </a:lnSpc>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Aft>
                <a:spcPts val="800"/>
              </a:spcAft>
            </a:pPr>
            <a:endParaRPr lang="en-GB" sz="1200"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The hormones that control the menstrual cycle are produced by the pituitary gland and by the ovaries.</a:t>
            </a: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Which gland is the pituitary gland?  </a:t>
            </a:r>
            <a:r>
              <a:rPr lang="en-GB" sz="1200" dirty="0">
                <a:ea typeface="Times New Roman" panose="02020603050405020304" pitchFamily="18" charset="0"/>
                <a:cs typeface="Times New Roman" panose="02020603050405020304" pitchFamily="18" charset="0"/>
              </a:rPr>
              <a:t>…………………………………………..</a:t>
            </a:r>
          </a:p>
          <a:p>
            <a:pPr>
              <a:lnSpc>
                <a:spcPct val="107000"/>
              </a:lnSpc>
              <a:spcBef>
                <a:spcPts val="1200"/>
              </a:spcBef>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t>
            </a:r>
            <a:r>
              <a:rPr lang="en-GB" sz="1200" dirty="0">
                <a:effectLst/>
                <a:ea typeface="Times New Roman" panose="02020603050405020304" pitchFamily="18" charset="0"/>
                <a:cs typeface="Times New Roman" panose="02020603050405020304" pitchFamily="18" charset="0"/>
              </a:rPr>
              <a:t>b)     Which gland is the ovary?   …………………………………</a:t>
            </a: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(c)     Complete the sentence.</a:t>
            </a: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In the menstrual cycle, one egg is released approximately every ……………… days.         (1)</a:t>
            </a:r>
          </a:p>
          <a:p>
            <a:pPr>
              <a:lnSpc>
                <a:spcPct val="107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     Which hormone is used in the oral contraceptive pill?      ……………………..      (1)</a:t>
            </a:r>
          </a:p>
          <a:p>
            <a:pPr>
              <a:lnSpc>
                <a:spcPct val="107000"/>
              </a:lnSpc>
              <a:spcBef>
                <a:spcPts val="1200"/>
              </a:spcBef>
              <a:spcAft>
                <a:spcPts val="800"/>
              </a:spcAft>
            </a:pPr>
            <a:r>
              <a:rPr lang="en-GB" sz="1200" dirty="0">
                <a:ea typeface="Times New Roman" panose="02020603050405020304" pitchFamily="18" charset="0"/>
                <a:cs typeface="Times New Roman" panose="02020603050405020304" pitchFamily="18" charset="0"/>
              </a:rPr>
              <a:t>(</a:t>
            </a:r>
            <a:r>
              <a:rPr lang="en-GB" sz="1200" dirty="0">
                <a:effectLst/>
                <a:ea typeface="Times New Roman" panose="02020603050405020304" pitchFamily="18" charset="0"/>
                <a:cs typeface="Times New Roman" panose="02020603050405020304" pitchFamily="18" charset="0"/>
              </a:rPr>
              <a:t>e)     Describe how the oral contraceptive pill stops a woman becoming pregnant.</a:t>
            </a:r>
          </a:p>
          <a:p>
            <a:pPr>
              <a:lnSpc>
                <a:spcPct val="150000"/>
              </a:lnSpc>
              <a:spcBef>
                <a:spcPts val="1200"/>
              </a:spcBef>
              <a:spcAft>
                <a:spcPts val="800"/>
              </a:spcAft>
            </a:pPr>
            <a:r>
              <a:rPr lang="en-GB" sz="1200" dirty="0"/>
              <a:t>……………………………………………………………………………………………………………………………………………………………………………………………………………………………………………………………………………………………………………..………………………………………………………………………………………………………………………………………………………………………………………………………………………………………………………………………………………………………(2)</a:t>
            </a:r>
            <a:endParaRPr lang="en-GB" sz="1200" dirty="0">
              <a:effectLst/>
              <a:ea typeface="Times New Roman" panose="02020603050405020304" pitchFamily="18" charset="0"/>
              <a:cs typeface="Times New Roman" panose="02020603050405020304" pitchFamily="18" charset="0"/>
            </a:endParaRPr>
          </a:p>
          <a:p>
            <a:pPr>
              <a:lnSpc>
                <a:spcPct val="150000"/>
              </a:lnSpc>
              <a:spcAft>
                <a:spcPts val="800"/>
              </a:spcAft>
            </a:pPr>
            <a:endParaRPr lang="en-GB" sz="1200" dirty="0">
              <a:effectLs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F5EB3FE-BF99-84A0-C60B-F7DC169ECEE9}"/>
              </a:ext>
            </a:extLst>
          </p:cNvPr>
          <p:cNvSpPr>
            <a:spLocks noGrp="1"/>
          </p:cNvSpPr>
          <p:nvPr>
            <p:ph type="sldNum" sz="quarter" idx="12"/>
          </p:nvPr>
        </p:nvSpPr>
        <p:spPr/>
        <p:txBody>
          <a:bodyPr/>
          <a:lstStyle/>
          <a:p>
            <a:fld id="{A49C798E-A141-4728-B2C1-C020555BD9EF}" type="slidenum">
              <a:rPr lang="en-GB" smtClean="0"/>
              <a:t>13</a:t>
            </a:fld>
            <a:endParaRPr lang="en-GB"/>
          </a:p>
        </p:txBody>
      </p:sp>
      <p:pic>
        <p:nvPicPr>
          <p:cNvPr id="4098" name="Picture 2">
            <a:extLst>
              <a:ext uri="{FF2B5EF4-FFF2-40B4-BE49-F238E27FC236}">
                <a16:creationId xmlns:a16="http://schemas.microsoft.com/office/drawing/2014/main" id="{7AA76535-7DE1-A80E-3BE3-7C01A56B8E4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1375" y="1568450"/>
            <a:ext cx="105007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00572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8438849"/>
          </a:xfrm>
          <a:prstGeom prst="rect">
            <a:avLst/>
          </a:prstGeom>
          <a:noFill/>
          <a:ln w="28575">
            <a:solidFill>
              <a:schemeClr val="tx1"/>
            </a:solidFill>
          </a:ln>
        </p:spPr>
        <p:txBody>
          <a:bodyPr wrap="square" rtlCol="0">
            <a:spAutoFit/>
          </a:bodyPr>
          <a:lstStyle/>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(f)      Complete the sentences. Choose the answers from the box.</a:t>
            </a: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Development of the female secondary sex characteristics is controlled  by……………………………….. Sperm production is stimulated by………………………………………………….</a:t>
            </a:r>
            <a:r>
              <a:rPr lang="en-GB" sz="1200" dirty="0">
                <a:ea typeface="Times New Roman" panose="02020603050405020304" pitchFamily="18" charset="0"/>
                <a:cs typeface="Times New Roman" panose="02020603050405020304" pitchFamily="18" charset="0"/>
              </a:rPr>
              <a:t>       </a:t>
            </a:r>
            <a:r>
              <a:rPr lang="en-GB" sz="1200" b="1" dirty="0">
                <a:effectLst/>
                <a:ea typeface="Times New Roman" panose="02020603050405020304" pitchFamily="18" charset="0"/>
                <a:cs typeface="Times New Roman" panose="02020603050405020304" pitchFamily="18" charset="0"/>
              </a:rPr>
              <a:t>(2)</a:t>
            </a:r>
            <a:endParaRPr lang="en-GB" sz="1200" dirty="0">
              <a:effectLst/>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200" b="1" dirty="0">
                <a:effectLst/>
                <a:ea typeface="Times New Roman" panose="02020603050405020304" pitchFamily="18" charset="0"/>
                <a:cs typeface="Times New Roman" panose="02020603050405020304" pitchFamily="18" charset="0"/>
              </a:rPr>
              <a:t>(Total 8 marks)</a:t>
            </a:r>
            <a:endParaRPr lang="en-GB" sz="1200" b="1" dirty="0">
              <a:ea typeface="Times New Roman" panose="02020603050405020304" pitchFamily="18" charset="0"/>
              <a:cs typeface="Times New Roman" panose="02020603050405020304" pitchFamily="18" charset="0"/>
            </a:endParaRP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Q2.</a:t>
            </a: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Hormones are sometimes used to regulate human reproduction.</a:t>
            </a: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(a)     (</a:t>
            </a:r>
            <a:r>
              <a:rPr lang="en-GB" sz="1200" dirty="0" err="1">
                <a:effectLst/>
                <a:ea typeface="Times New Roman" panose="02020603050405020304" pitchFamily="18" charset="0"/>
                <a:cs typeface="Times New Roman" panose="02020603050405020304" pitchFamily="18" charset="0"/>
              </a:rPr>
              <a:t>i</a:t>
            </a:r>
            <a:r>
              <a:rPr lang="en-GB" sz="1200" dirty="0">
                <a:effectLst/>
                <a:ea typeface="Times New Roman" panose="02020603050405020304" pitchFamily="18" charset="0"/>
                <a:cs typeface="Times New Roman" panose="02020603050405020304" pitchFamily="18" charset="0"/>
              </a:rPr>
              <a:t>)      What is a hormone?</a:t>
            </a:r>
          </a:p>
          <a:p>
            <a:pPr>
              <a:lnSpc>
                <a:spcPct val="150000"/>
              </a:lnSpc>
            </a:pPr>
            <a:r>
              <a:rPr lang="en-GB" sz="1200" dirty="0"/>
              <a:t>………………………………………………………………………………………………………………………………………………………………………………………………………………………………………………………………………………………………………  </a:t>
            </a:r>
            <a:r>
              <a:rPr lang="en-GB" sz="1200" dirty="0">
                <a:effectLst/>
                <a:ea typeface="Times New Roman" panose="02020603050405020304" pitchFamily="18" charset="0"/>
                <a:cs typeface="Times New Roman" panose="02020603050405020304" pitchFamily="18" charset="0"/>
              </a:rPr>
              <a:t>(1)</a:t>
            </a: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(ii)     How are hormones transported around the body?</a:t>
            </a:r>
          </a:p>
          <a:p>
            <a:pPr>
              <a:lnSpc>
                <a:spcPct val="150000"/>
              </a:lnSpc>
            </a:pPr>
            <a:r>
              <a:rPr lang="en-GB" sz="1200" dirty="0"/>
              <a:t>………………………………………………………………………………………………………………………………………………………………………………………………………………………………………………………………………………………………………  </a:t>
            </a:r>
            <a:r>
              <a:rPr lang="en-GB" sz="1200" dirty="0">
                <a:effectLst/>
                <a:ea typeface="Times New Roman" panose="02020603050405020304" pitchFamily="18" charset="0"/>
                <a:cs typeface="Times New Roman" panose="02020603050405020304" pitchFamily="18" charset="0"/>
              </a:rPr>
              <a:t>(1)</a:t>
            </a: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The monthly cycle of women is controlled by hormones.</a:t>
            </a: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(b)     Name the two glands that secrete these hormones.</a:t>
            </a: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1. …………………………………………………………………………………….</a:t>
            </a: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2. ……………………………………………………………………………………                                                   (2)</a:t>
            </a:r>
          </a:p>
          <a:p>
            <a:pPr algn="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(Total 4 marks)</a:t>
            </a: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 Q3.</a:t>
            </a:r>
          </a:p>
          <a:p>
            <a:pPr>
              <a:lnSpc>
                <a:spcPct val="107000"/>
              </a:lnSpc>
              <a:spcBef>
                <a:spcPts val="300"/>
              </a:spcBef>
              <a:spcAft>
                <a:spcPts val="800"/>
              </a:spcAft>
            </a:pPr>
            <a:r>
              <a:rPr lang="en-GB" sz="1200" dirty="0">
                <a:effectLst/>
                <a:ea typeface="Times New Roman" panose="02020603050405020304" pitchFamily="18" charset="0"/>
                <a:cs typeface="Times New Roman" panose="02020603050405020304" pitchFamily="18" charset="0"/>
              </a:rPr>
              <a:t>(a)     Describe two ways in which fertility in women can be controlled by giving hormones.</a:t>
            </a:r>
          </a:p>
          <a:p>
            <a:pPr>
              <a:lnSpc>
                <a:spcPct val="150000"/>
              </a:lnSpc>
            </a:pPr>
            <a:r>
              <a:rPr lang="en-GB" sz="1200" dirty="0">
                <a:effectLst/>
                <a:ea typeface="Times New Roman" panose="02020603050405020304" pitchFamily="18" charset="0"/>
                <a:cs typeface="Times New Roman" panose="02020603050405020304" pitchFamily="18" charset="0"/>
              </a:rPr>
              <a:t>1.</a:t>
            </a:r>
            <a:r>
              <a:rPr lang="en-GB" sz="1200" dirty="0"/>
              <a:t>………………………………………………………………………………………………………………………………………………………………………………………………………………………………………………………………………………………………………</a:t>
            </a:r>
          </a:p>
          <a:p>
            <a:pPr>
              <a:lnSpc>
                <a:spcPct val="150000"/>
              </a:lnSpc>
            </a:pPr>
            <a:r>
              <a:rPr lang="en-GB" sz="1200" dirty="0">
                <a:effectLst/>
                <a:ea typeface="Times New Roman" panose="02020603050405020304" pitchFamily="18" charset="0"/>
                <a:cs typeface="Times New Roman" panose="02020603050405020304" pitchFamily="18" charset="0"/>
              </a:rPr>
              <a:t>2.</a:t>
            </a:r>
            <a:r>
              <a:rPr lang="en-GB" sz="1200" dirty="0"/>
              <a:t>…………………………………………………………………………………………………………………………………………………………………………………………………………………………………………………………………………………………   </a:t>
            </a:r>
            <a:r>
              <a:rPr lang="en-GB" sz="1200" dirty="0">
                <a:effectLst/>
                <a:ea typeface="Times New Roman" panose="02020603050405020304" pitchFamily="18" charset="0"/>
                <a:cs typeface="Times New Roman" panose="02020603050405020304" pitchFamily="18" charset="0"/>
              </a:rPr>
              <a:t>(2)</a:t>
            </a:r>
          </a:p>
          <a:p>
            <a:pPr>
              <a:lnSpc>
                <a:spcPct val="107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3F5EB3FE-BF99-84A0-C60B-F7DC169ECEE9}"/>
              </a:ext>
            </a:extLst>
          </p:cNvPr>
          <p:cNvSpPr>
            <a:spLocks noGrp="1"/>
          </p:cNvSpPr>
          <p:nvPr>
            <p:ph type="sldNum" sz="quarter" idx="12"/>
          </p:nvPr>
        </p:nvSpPr>
        <p:spPr/>
        <p:txBody>
          <a:bodyPr/>
          <a:lstStyle/>
          <a:p>
            <a:fld id="{A49C798E-A141-4728-B2C1-C020555BD9EF}" type="slidenum">
              <a:rPr lang="en-GB" smtClean="0"/>
              <a:t>14</a:t>
            </a:fld>
            <a:endParaRPr lang="en-GB"/>
          </a:p>
        </p:txBody>
      </p:sp>
      <p:pic>
        <p:nvPicPr>
          <p:cNvPr id="5" name="Picture 4">
            <a:extLst>
              <a:ext uri="{FF2B5EF4-FFF2-40B4-BE49-F238E27FC236}">
                <a16:creationId xmlns:a16="http://schemas.microsoft.com/office/drawing/2014/main" id="{C7E11A80-19CE-C4D3-F7AF-D3C1B74994ED}"/>
              </a:ext>
            </a:extLst>
          </p:cNvPr>
          <p:cNvPicPr>
            <a:picLocks noChangeAspect="1"/>
          </p:cNvPicPr>
          <p:nvPr/>
        </p:nvPicPr>
        <p:blipFill>
          <a:blip r:embed="rId2"/>
          <a:stretch>
            <a:fillRect/>
          </a:stretch>
        </p:blipFill>
        <p:spPr>
          <a:xfrm>
            <a:off x="626414" y="805069"/>
            <a:ext cx="4857750" cy="457200"/>
          </a:xfrm>
          <a:prstGeom prst="rect">
            <a:avLst/>
          </a:prstGeom>
        </p:spPr>
      </p:pic>
    </p:spTree>
    <p:extLst>
      <p:ext uri="{BB962C8B-B14F-4D97-AF65-F5344CB8AC3E}">
        <p14:creationId xmlns:p14="http://schemas.microsoft.com/office/powerpoint/2010/main" val="33177049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5661678"/>
          </a:xfrm>
          <a:prstGeom prst="rect">
            <a:avLst/>
          </a:prstGeom>
          <a:noFill/>
          <a:ln w="28575">
            <a:solidFill>
              <a:schemeClr val="tx1"/>
            </a:solidFill>
          </a:ln>
        </p:spPr>
        <p:txBody>
          <a:bodyPr wrap="square" rtlCol="0">
            <a:spAutoFit/>
          </a:bodyPr>
          <a:lstStyle/>
          <a:p>
            <a:r>
              <a:rPr lang="en-GB" sz="1200" dirty="0"/>
              <a:t>Q4.</a:t>
            </a:r>
          </a:p>
          <a:p>
            <a:r>
              <a:rPr lang="en-GB" sz="1200" dirty="0"/>
              <a:t>The graph shows changes in the levels of three hormones in a menstrual cycle.</a:t>
            </a:r>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endParaRPr lang="en-GB" sz="1200" dirty="0"/>
          </a:p>
          <a:p>
            <a:pPr>
              <a:lnSpc>
                <a:spcPct val="107000"/>
              </a:lnSpc>
              <a:spcBef>
                <a:spcPts val="1200"/>
              </a:spcBef>
              <a:spcAft>
                <a:spcPts val="800"/>
              </a:spcAft>
            </a:pPr>
            <a:r>
              <a:rPr lang="en-GB" sz="1200" dirty="0">
                <a:effectLst/>
                <a:latin typeface="Arial" panose="020B0604020202020204" pitchFamily="34" charset="0"/>
                <a:ea typeface="Times New Roman" panose="02020603050405020304" pitchFamily="18" charset="0"/>
                <a:cs typeface="Times New Roman" panose="02020603050405020304" pitchFamily="18" charset="0"/>
              </a:rPr>
              <a:t>(a</a:t>
            </a:r>
            <a:r>
              <a:rPr lang="en-GB" sz="1200" dirty="0">
                <a:effectLst/>
                <a:ea typeface="Times New Roman" panose="02020603050405020304" pitchFamily="18" charset="0"/>
                <a:cs typeface="Times New Roman" panose="02020603050405020304" pitchFamily="18" charset="0"/>
              </a:rPr>
              <a:t>)     What does the graph suggest the stimuli might be which cause the egg to be released?</a:t>
            </a:r>
          </a:p>
          <a:p>
            <a:pPr>
              <a:lnSpc>
                <a:spcPct val="150000"/>
              </a:lnSpc>
            </a:pPr>
            <a:r>
              <a:rPr lang="en-GB" sz="1200" dirty="0"/>
              <a:t>……………………………………………………………………………………………………………………………………………………………………………………………………………………………………………………………………………………………………………..</a:t>
            </a:r>
          </a:p>
          <a:p>
            <a:pPr>
              <a:lnSpc>
                <a:spcPct val="150000"/>
              </a:lnSpc>
            </a:pPr>
            <a:r>
              <a:rPr lang="en-GB" sz="1200" dirty="0"/>
              <a:t>………………………………………………………………………………………………………………………………………………………………………………………………………………………………………………………………………………………………………… </a:t>
            </a:r>
            <a:r>
              <a:rPr lang="en-GB" sz="1050" b="1" dirty="0">
                <a:effectLst/>
                <a:latin typeface="Arial" panose="020B0604020202020204" pitchFamily="34" charset="0"/>
                <a:ea typeface="Times New Roman" panose="02020603050405020304" pitchFamily="18" charset="0"/>
                <a:cs typeface="Times New Roman" panose="02020603050405020304" pitchFamily="18" charset="0"/>
              </a:rPr>
              <a:t>(3)</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Bef>
                <a:spcPts val="300"/>
              </a:spcBef>
              <a:spcAft>
                <a:spcPts val="800"/>
              </a:spcAft>
            </a:pPr>
            <a:r>
              <a:rPr lang="en-GB" sz="1050" b="1" dirty="0">
                <a:effectLst/>
                <a:latin typeface="Arial" panose="020B0604020202020204" pitchFamily="34" charset="0"/>
                <a:ea typeface="Times New Roman" panose="02020603050405020304" pitchFamily="18" charset="0"/>
                <a:cs typeface="Times New Roman" panose="02020603050405020304" pitchFamily="18" charset="0"/>
              </a:rPr>
              <a:t>(Total 3 marks)</a:t>
            </a:r>
            <a:endParaRPr lang="en-GB" sz="12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200" dirty="0"/>
          </a:p>
          <a:p>
            <a:endParaRPr lang="en-GB" sz="1200" dirty="0"/>
          </a:p>
          <a:p>
            <a:endParaRPr lang="en-GB" sz="1200" dirty="0"/>
          </a:p>
          <a:p>
            <a:endParaRPr lang="en-GB" sz="1200" dirty="0"/>
          </a:p>
        </p:txBody>
      </p:sp>
      <p:sp>
        <p:nvSpPr>
          <p:cNvPr id="2" name="Slide Number Placeholder 1">
            <a:extLst>
              <a:ext uri="{FF2B5EF4-FFF2-40B4-BE49-F238E27FC236}">
                <a16:creationId xmlns:a16="http://schemas.microsoft.com/office/drawing/2014/main" id="{3F5EB3FE-BF99-84A0-C60B-F7DC169ECEE9}"/>
              </a:ext>
            </a:extLst>
          </p:cNvPr>
          <p:cNvSpPr>
            <a:spLocks noGrp="1"/>
          </p:cNvSpPr>
          <p:nvPr>
            <p:ph type="sldNum" sz="quarter" idx="12"/>
          </p:nvPr>
        </p:nvSpPr>
        <p:spPr/>
        <p:txBody>
          <a:bodyPr/>
          <a:lstStyle/>
          <a:p>
            <a:fld id="{A49C798E-A141-4728-B2C1-C020555BD9EF}" type="slidenum">
              <a:rPr lang="en-GB" smtClean="0"/>
              <a:t>15</a:t>
            </a:fld>
            <a:endParaRPr lang="en-GB"/>
          </a:p>
        </p:txBody>
      </p:sp>
      <p:pic>
        <p:nvPicPr>
          <p:cNvPr id="5" name="Picture 4">
            <a:extLst>
              <a:ext uri="{FF2B5EF4-FFF2-40B4-BE49-F238E27FC236}">
                <a16:creationId xmlns:a16="http://schemas.microsoft.com/office/drawing/2014/main" id="{BF2B5477-A282-B181-5E12-757E500DBD86}"/>
              </a:ext>
            </a:extLst>
          </p:cNvPr>
          <p:cNvPicPr>
            <a:picLocks noChangeAspect="1"/>
          </p:cNvPicPr>
          <p:nvPr/>
        </p:nvPicPr>
        <p:blipFill>
          <a:blip r:embed="rId2"/>
          <a:stretch>
            <a:fillRect/>
          </a:stretch>
        </p:blipFill>
        <p:spPr>
          <a:xfrm>
            <a:off x="1556882" y="937862"/>
            <a:ext cx="3938588" cy="2303702"/>
          </a:xfrm>
          <a:prstGeom prst="rect">
            <a:avLst/>
          </a:prstGeom>
        </p:spPr>
      </p:pic>
    </p:spTree>
    <p:extLst>
      <p:ext uri="{BB962C8B-B14F-4D97-AF65-F5344CB8AC3E}">
        <p14:creationId xmlns:p14="http://schemas.microsoft.com/office/powerpoint/2010/main" val="3478155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Lesson 6: 4.5.3.5 Contraception</a:t>
            </a:r>
          </a:p>
          <a:p>
            <a:pPr algn="ctr"/>
            <a:r>
              <a:rPr lang="en-GB" b="1" u="sng" dirty="0"/>
              <a:t>4.5.3.6 HT only Infertility</a:t>
            </a:r>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1146781"/>
            <a:ext cx="6311900" cy="646331"/>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We are learning the advantages and disadvantages of different methods of contraception and how hormones can be used to treat infertility</a:t>
            </a:r>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1932592"/>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This lessons helps us understand how we use hormones to control the size of families and populations. For example, through contraception and fertility treatment. </a:t>
            </a:r>
          </a:p>
          <a:p>
            <a:endParaRPr lang="en-US" sz="1200" dirty="0">
              <a:latin typeface="+mj-lt"/>
            </a:endParaRPr>
          </a:p>
        </p:txBody>
      </p:sp>
    </p:spTree>
    <p:extLst>
      <p:ext uri="{BB962C8B-B14F-4D97-AF65-F5344CB8AC3E}">
        <p14:creationId xmlns:p14="http://schemas.microsoft.com/office/powerpoint/2010/main" val="389220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1776273520"/>
              </p:ext>
            </p:extLst>
          </p:nvPr>
        </p:nvGraphicFramePr>
        <p:xfrm>
          <a:off x="348915" y="359317"/>
          <a:ext cx="6160170" cy="8081660"/>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081660">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u="sng" dirty="0">
                          <a:solidFill>
                            <a:schemeClr val="tx1"/>
                          </a:solidFill>
                          <a:latin typeface="+mn-lt"/>
                        </a:rPr>
                        <a:t>Contraception</a:t>
                      </a:r>
                    </a:p>
                    <a:p>
                      <a:pPr>
                        <a:lnSpc>
                          <a:spcPct val="150000"/>
                        </a:lnSpc>
                      </a:pPr>
                      <a:r>
                        <a:rPr lang="en-GB" sz="1200" b="0" dirty="0">
                          <a:solidFill>
                            <a:schemeClr val="tx1"/>
                          </a:solidFill>
                          <a:latin typeface="+mn-lt"/>
                        </a:rPr>
                        <a:t>Human fertility is controlled by hormones, so fertility can be controlled using hormonal and non- hormonal methods of contraception.</a:t>
                      </a:r>
                    </a:p>
                    <a:p>
                      <a:pPr>
                        <a:lnSpc>
                          <a:spcPct val="150000"/>
                        </a:lnSpc>
                      </a:pPr>
                      <a:r>
                        <a:rPr lang="en-GB" sz="1200" b="0" u="sng" dirty="0">
                          <a:solidFill>
                            <a:schemeClr val="tx1"/>
                          </a:solidFill>
                          <a:latin typeface="+mn-lt"/>
                        </a:rPr>
                        <a:t>Hormonal contraception</a:t>
                      </a:r>
                    </a:p>
                    <a:p>
                      <a:pPr>
                        <a:lnSpc>
                          <a:spcPct val="150000"/>
                        </a:lnSpc>
                      </a:pPr>
                      <a:r>
                        <a:rPr lang="en-GB" sz="1200" b="0" dirty="0">
                          <a:solidFill>
                            <a:schemeClr val="tx1"/>
                          </a:solidFill>
                          <a:latin typeface="+mn-lt"/>
                        </a:rPr>
                        <a:t>The oral contraceptive, which is known as the pill, contains oestrogen or progesterone. These hormones prevent the production of FSH, so eggs cannot mature.</a:t>
                      </a:r>
                    </a:p>
                    <a:p>
                      <a:pPr>
                        <a:lnSpc>
                          <a:spcPct val="150000"/>
                        </a:lnSpc>
                      </a:pPr>
                      <a:endParaRPr lang="en-GB" sz="1200" b="0" dirty="0">
                        <a:solidFill>
                          <a:schemeClr val="tx1"/>
                        </a:solidFill>
                        <a:latin typeface="+mn-lt"/>
                      </a:endParaRPr>
                    </a:p>
                    <a:p>
                      <a:pPr>
                        <a:lnSpc>
                          <a:spcPct val="150000"/>
                        </a:lnSpc>
                      </a:pPr>
                      <a:r>
                        <a:rPr lang="en-GB" sz="1200" b="0" u="sng" dirty="0">
                          <a:solidFill>
                            <a:schemeClr val="tx1"/>
                          </a:solidFill>
                          <a:latin typeface="+mn-lt"/>
                        </a:rPr>
                        <a:t>Benefits and risks of hormonal contraception</a:t>
                      </a:r>
                    </a:p>
                    <a:p>
                      <a:pPr>
                        <a:lnSpc>
                          <a:spcPct val="150000"/>
                        </a:lnSpc>
                      </a:pPr>
                      <a:r>
                        <a:rPr lang="en-GB" sz="1200" b="0" dirty="0">
                          <a:solidFill>
                            <a:schemeClr val="tx1"/>
                          </a:solidFill>
                          <a:latin typeface="+mn-lt"/>
                        </a:rPr>
                        <a:t>Oral contraceptives are more than 99% effective if taken correctly and can reduce the risk of certain cancers. However, there are possible side effects, such as changes in weight, mood and blood pressure due to high levels of oestrogen. Modern pills contain much less oestrogen.  Contraceptive injections, implants or skin patches contain slow release progesterone to prevent the maturation and release of eggs.</a:t>
                      </a:r>
                    </a:p>
                    <a:p>
                      <a:pPr>
                        <a:lnSpc>
                          <a:spcPct val="150000"/>
                        </a:lnSpc>
                      </a:pPr>
                      <a:endParaRPr lang="en-GB" sz="1200" b="0" dirty="0">
                        <a:solidFill>
                          <a:schemeClr val="tx1"/>
                        </a:solidFill>
                        <a:latin typeface="+mn-lt"/>
                      </a:endParaRPr>
                    </a:p>
                    <a:p>
                      <a:pPr>
                        <a:lnSpc>
                          <a:spcPct val="150000"/>
                        </a:lnSpc>
                      </a:pPr>
                      <a:r>
                        <a:rPr lang="en-GB" sz="1200" b="0" u="sng" dirty="0">
                          <a:solidFill>
                            <a:schemeClr val="tx1"/>
                          </a:solidFill>
                          <a:latin typeface="+mn-lt"/>
                        </a:rPr>
                        <a:t>Non-hormonal contraception</a:t>
                      </a:r>
                    </a:p>
                    <a:p>
                      <a:pPr>
                        <a:lnSpc>
                          <a:spcPct val="150000"/>
                        </a:lnSpc>
                      </a:pPr>
                      <a:r>
                        <a:rPr lang="en-GB" sz="1200" b="0" dirty="0">
                          <a:solidFill>
                            <a:schemeClr val="tx1"/>
                          </a:solidFill>
                          <a:latin typeface="+mn-lt"/>
                        </a:rPr>
                        <a:t>Fertility can be controlled without hormones.  These methods include:</a:t>
                      </a:r>
                    </a:p>
                    <a:p>
                      <a:pPr marL="171450" indent="-171450">
                        <a:lnSpc>
                          <a:spcPct val="150000"/>
                        </a:lnSpc>
                        <a:buFont typeface="Arial" panose="020B0604020202020204" pitchFamily="34" charset="0"/>
                        <a:buChar char="•"/>
                      </a:pPr>
                      <a:r>
                        <a:rPr lang="en-GB" sz="1200" b="0" dirty="0">
                          <a:solidFill>
                            <a:schemeClr val="tx1"/>
                          </a:solidFill>
                          <a:latin typeface="+mn-lt"/>
                        </a:rPr>
                        <a:t>physical barrier methods such as condoms and diaphragms, which prevent the sperm reaching an egg</a:t>
                      </a:r>
                    </a:p>
                    <a:p>
                      <a:pPr marL="171450" indent="-171450">
                        <a:lnSpc>
                          <a:spcPct val="150000"/>
                        </a:lnSpc>
                        <a:buFont typeface="Arial" panose="020B0604020202020204" pitchFamily="34" charset="0"/>
                        <a:buChar char="•"/>
                      </a:pPr>
                      <a:r>
                        <a:rPr lang="en-GB" sz="1200" b="0" dirty="0">
                          <a:solidFill>
                            <a:schemeClr val="tx1"/>
                          </a:solidFill>
                          <a:latin typeface="+mn-lt"/>
                        </a:rPr>
                        <a:t>intrauterine devices (IUD) also known as a coil, prevent the implantation of an embryo or release of a hormone</a:t>
                      </a:r>
                    </a:p>
                    <a:p>
                      <a:pPr marL="171450" indent="-171450">
                        <a:lnSpc>
                          <a:spcPct val="150000"/>
                        </a:lnSpc>
                        <a:buFont typeface="Arial" panose="020B0604020202020204" pitchFamily="34" charset="0"/>
                        <a:buChar char="•"/>
                      </a:pPr>
                      <a:r>
                        <a:rPr lang="en-GB" sz="1200" b="0" dirty="0">
                          <a:solidFill>
                            <a:schemeClr val="tx1"/>
                          </a:solidFill>
                          <a:latin typeface="+mn-lt"/>
                        </a:rPr>
                        <a:t>spermicidal agents which kill or disable sperm</a:t>
                      </a:r>
                    </a:p>
                    <a:p>
                      <a:pPr marL="171450" indent="-171450">
                        <a:lnSpc>
                          <a:spcPct val="150000"/>
                        </a:lnSpc>
                        <a:buFont typeface="Arial" panose="020B0604020202020204" pitchFamily="34" charset="0"/>
                        <a:buChar char="•"/>
                      </a:pPr>
                      <a:r>
                        <a:rPr lang="en-GB" sz="1200" b="0" dirty="0">
                          <a:solidFill>
                            <a:schemeClr val="tx1"/>
                          </a:solidFill>
                          <a:latin typeface="+mn-lt"/>
                        </a:rPr>
                        <a:t>abstaining from intercourse when an egg may be in the oviduct</a:t>
                      </a:r>
                    </a:p>
                    <a:p>
                      <a:pPr marL="171450" indent="-171450">
                        <a:lnSpc>
                          <a:spcPct val="150000"/>
                        </a:lnSpc>
                        <a:buFont typeface="Arial" panose="020B0604020202020204" pitchFamily="34" charset="0"/>
                        <a:buChar char="•"/>
                      </a:pPr>
                      <a:r>
                        <a:rPr lang="en-GB" sz="1200" b="0" dirty="0">
                          <a:solidFill>
                            <a:schemeClr val="tx1"/>
                          </a:solidFill>
                          <a:latin typeface="+mn-lt"/>
                        </a:rPr>
                        <a:t>surgical methods of male and female sterilisation, </a:t>
                      </a:r>
                      <a:r>
                        <a:rPr lang="en-GB" sz="1200" b="0" dirty="0" err="1">
                          <a:solidFill>
                            <a:schemeClr val="tx1"/>
                          </a:solidFill>
                          <a:latin typeface="+mn-lt"/>
                        </a:rPr>
                        <a:t>eg</a:t>
                      </a:r>
                      <a:r>
                        <a:rPr lang="en-GB" sz="1200" b="0" dirty="0">
                          <a:solidFill>
                            <a:schemeClr val="tx1"/>
                          </a:solidFill>
                          <a:latin typeface="+mn-lt"/>
                        </a:rPr>
                        <a:t> a vasectomy, where the sperm ducts are cut and tied</a:t>
                      </a:r>
                    </a:p>
                    <a:p>
                      <a:pPr>
                        <a:lnSpc>
                          <a:spcPct val="150000"/>
                        </a:lnSpc>
                      </a:pPr>
                      <a:endParaRPr lang="en-GB" sz="1200" b="0" dirty="0">
                        <a:solidFill>
                          <a:schemeClr val="tx1"/>
                        </a:solidFill>
                        <a:latin typeface="+mn-lt"/>
                      </a:endParaRPr>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21451341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3702944457"/>
              </p:ext>
            </p:extLst>
          </p:nvPr>
        </p:nvGraphicFramePr>
        <p:xfrm>
          <a:off x="244307" y="345378"/>
          <a:ext cx="6369385" cy="8506326"/>
        </p:xfrm>
        <a:graphic>
          <a:graphicData uri="http://schemas.openxmlformats.org/drawingml/2006/table">
            <a:tbl>
              <a:tblPr firstRow="1" bandRow="1">
                <a:tableStyleId>{5C22544A-7EE6-4342-B048-85BDC9FD1C3A}</a:tableStyleId>
              </a:tblPr>
              <a:tblGrid>
                <a:gridCol w="385647">
                  <a:extLst>
                    <a:ext uri="{9D8B030D-6E8A-4147-A177-3AD203B41FA5}">
                      <a16:colId xmlns:a16="http://schemas.microsoft.com/office/drawing/2014/main" val="1728834577"/>
                    </a:ext>
                  </a:extLst>
                </a:gridCol>
                <a:gridCol w="5983738">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u="sng" dirty="0">
                          <a:solidFill>
                            <a:schemeClr val="tx1"/>
                          </a:solidFill>
                          <a:latin typeface="+mn-lt"/>
                        </a:rPr>
                        <a:t>Benefits and risks of non-hormonal contraception</a:t>
                      </a:r>
                    </a:p>
                    <a:p>
                      <a:pPr marL="171450" indent="-171450">
                        <a:lnSpc>
                          <a:spcPct val="150000"/>
                        </a:lnSpc>
                        <a:buFont typeface="Arial" panose="020B0604020202020204" pitchFamily="34" charset="0"/>
                        <a:buChar char="•"/>
                      </a:pPr>
                      <a:r>
                        <a:rPr lang="en-GB" sz="1200" b="0" dirty="0">
                          <a:solidFill>
                            <a:schemeClr val="tx1"/>
                          </a:solidFill>
                          <a:latin typeface="+mn-lt"/>
                        </a:rPr>
                        <a:t>Condoms are easy and quick to use, but sometimes they can tear or rip.</a:t>
                      </a:r>
                    </a:p>
                    <a:p>
                      <a:pPr marL="171450" indent="-171450">
                        <a:lnSpc>
                          <a:spcPct val="150000"/>
                        </a:lnSpc>
                        <a:buFont typeface="Arial" panose="020B0604020202020204" pitchFamily="34" charset="0"/>
                        <a:buChar char="•"/>
                      </a:pPr>
                      <a:r>
                        <a:rPr lang="en-GB" sz="1200" b="0" dirty="0">
                          <a:solidFill>
                            <a:schemeClr val="tx1"/>
                          </a:solidFill>
                          <a:latin typeface="+mn-lt"/>
                        </a:rPr>
                        <a:t>Diaphragms need to be put in just before sex and left in several hours afterwards.</a:t>
                      </a:r>
                    </a:p>
                    <a:p>
                      <a:pPr marL="171450" indent="-171450">
                        <a:lnSpc>
                          <a:spcPct val="150000"/>
                        </a:lnSpc>
                        <a:buFont typeface="Arial" panose="020B0604020202020204" pitchFamily="34" charset="0"/>
                        <a:buChar char="•"/>
                      </a:pPr>
                      <a:r>
                        <a:rPr lang="en-GB" sz="1200" b="0" dirty="0">
                          <a:solidFill>
                            <a:schemeClr val="tx1"/>
                          </a:solidFill>
                          <a:latin typeface="+mn-lt"/>
                        </a:rPr>
                        <a:t>IUDs need to be fitted by a health professional. IUDs can remain in position for up to 10 years. However, there is a small risk of causing an ectopic pregnancy, which leads to complications for both the mother and the foetus.</a:t>
                      </a:r>
                    </a:p>
                    <a:p>
                      <a:pPr marL="171450" indent="-171450">
                        <a:lnSpc>
                          <a:spcPct val="150000"/>
                        </a:lnSpc>
                        <a:buFont typeface="Arial" panose="020B0604020202020204" pitchFamily="34" charset="0"/>
                        <a:buChar char="•"/>
                      </a:pPr>
                      <a:r>
                        <a:rPr lang="en-GB" sz="1200" b="0" dirty="0">
                          <a:solidFill>
                            <a:schemeClr val="tx1"/>
                          </a:solidFill>
                          <a:latin typeface="+mn-lt"/>
                        </a:rPr>
                        <a:t>Spermicidal agents can be added to other physical barriers such as condoms, but some people can have allergic reactions to these.</a:t>
                      </a:r>
                    </a:p>
                    <a:p>
                      <a:pPr marL="171450" indent="-171450">
                        <a:lnSpc>
                          <a:spcPct val="150000"/>
                        </a:lnSpc>
                        <a:buFont typeface="Arial" panose="020B0604020202020204" pitchFamily="34" charset="0"/>
                        <a:buChar char="•"/>
                      </a:pPr>
                      <a:r>
                        <a:rPr lang="en-GB" sz="1200" b="0" dirty="0">
                          <a:solidFill>
                            <a:schemeClr val="tx1"/>
                          </a:solidFill>
                          <a:latin typeface="+mn-lt"/>
                        </a:rPr>
                        <a:t>Abstaining can be used successfully, but if the timings are not accurate, the chance of pregnancy is high.</a:t>
                      </a:r>
                    </a:p>
                    <a:p>
                      <a:pPr marL="171450" indent="-171450">
                        <a:lnSpc>
                          <a:spcPct val="150000"/>
                        </a:lnSpc>
                        <a:buFont typeface="Arial" panose="020B0604020202020204" pitchFamily="34" charset="0"/>
                        <a:buChar char="•"/>
                      </a:pPr>
                      <a:r>
                        <a:rPr lang="en-GB" sz="1200" b="0" dirty="0">
                          <a:solidFill>
                            <a:schemeClr val="tx1"/>
                          </a:solidFill>
                          <a:latin typeface="+mn-lt"/>
                        </a:rPr>
                        <a:t>Surgical methods cannot be reversed, and is considered permanent.</a:t>
                      </a:r>
                    </a:p>
                    <a:p>
                      <a:pPr>
                        <a:lnSpc>
                          <a:spcPct val="150000"/>
                        </a:lnSpc>
                      </a:pPr>
                      <a:endParaRPr lang="en-GB" sz="1200" dirty="0"/>
                    </a:p>
                    <a:p>
                      <a:pPr>
                        <a:lnSpc>
                          <a:spcPct val="150000"/>
                        </a:lnSpc>
                      </a:pPr>
                      <a:r>
                        <a:rPr lang="en-GB" sz="1200" b="0" i="0" u="sng" kern="1200" dirty="0">
                          <a:solidFill>
                            <a:schemeClr val="tx1"/>
                          </a:solidFill>
                          <a:effectLst/>
                          <a:latin typeface="+mn-lt"/>
                          <a:ea typeface="+mn-ea"/>
                          <a:cs typeface="+mn-cs"/>
                        </a:rPr>
                        <a:t>Infertility treatments – Higher Tier</a:t>
                      </a:r>
                    </a:p>
                    <a:p>
                      <a:pPr>
                        <a:lnSpc>
                          <a:spcPct val="150000"/>
                        </a:lnSpc>
                      </a:pPr>
                      <a:r>
                        <a:rPr lang="en-GB" sz="1200" b="0" kern="1200" dirty="0">
                          <a:solidFill>
                            <a:schemeClr val="tx1"/>
                          </a:solidFill>
                          <a:effectLst/>
                          <a:latin typeface="+mn-lt"/>
                          <a:ea typeface="+mn-ea"/>
                          <a:cs typeface="+mn-cs"/>
                        </a:rPr>
                        <a:t>Some women have difficulty becoming pregnant because they don't produce enough FSH to allow their eggs to mature. Fertility drugs contain FSH and LH, which stimulate eggs to mature in the ovary.</a:t>
                      </a:r>
                    </a:p>
                    <a:p>
                      <a:pPr>
                        <a:lnSpc>
                          <a:spcPct val="150000"/>
                        </a:lnSpc>
                      </a:pPr>
                      <a:r>
                        <a:rPr lang="en-GB" sz="1200" b="0" kern="1200" dirty="0">
                          <a:solidFill>
                            <a:schemeClr val="tx1"/>
                          </a:solidFill>
                          <a:effectLst/>
                          <a:latin typeface="+mn-lt"/>
                          <a:ea typeface="+mn-ea"/>
                          <a:cs typeface="+mn-cs"/>
                        </a:rPr>
                        <a:t>Fertility treatments increase a woman's chance of becoming pregnant, although the treatment may not always work. On the other hand, because the treatment boosts the production of mature eggs, it increases the chance of twins or triplets.</a:t>
                      </a:r>
                    </a:p>
                    <a:p>
                      <a:pPr>
                        <a:lnSpc>
                          <a:spcPct val="150000"/>
                        </a:lnSpc>
                      </a:pPr>
                      <a:r>
                        <a:rPr lang="en-GB" sz="1200" b="0" kern="1200" dirty="0">
                          <a:solidFill>
                            <a:schemeClr val="tx1"/>
                          </a:solidFill>
                          <a:effectLst/>
                          <a:latin typeface="+mn-lt"/>
                          <a:ea typeface="+mn-ea"/>
                          <a:cs typeface="+mn-cs"/>
                        </a:rPr>
                        <a:t>Multiple pregnancies carry a risk of complications, and may lead to premature or underweight babies.</a:t>
                      </a:r>
                    </a:p>
                    <a:p>
                      <a:pPr>
                        <a:lnSpc>
                          <a:spcPct val="150000"/>
                        </a:lnSpc>
                      </a:pPr>
                      <a:endParaRPr lang="en-GB" sz="1200" b="0" kern="1200" dirty="0">
                        <a:solidFill>
                          <a:schemeClr val="tx1"/>
                        </a:solidFill>
                        <a:effectLst/>
                        <a:latin typeface="+mn-lt"/>
                        <a:ea typeface="+mn-ea"/>
                        <a:cs typeface="+mn-cs"/>
                      </a:endParaRP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kern="1200" dirty="0">
                          <a:solidFill>
                            <a:schemeClr val="tx1"/>
                          </a:solidFill>
                          <a:effectLst/>
                          <a:latin typeface="+mn-lt"/>
                          <a:ea typeface="+mn-ea"/>
                          <a:cs typeface="+mn-cs"/>
                        </a:rPr>
                        <a:t>If a couple are having difficulty conceiving a child because there are issues with the quality of the man's sperm, or a woman has blocked oviducts, then In vitro fertilisation (IVF) treatment</a:t>
                      </a:r>
                    </a:p>
                    <a:p>
                      <a:pPr>
                        <a:lnSpc>
                          <a:spcPct val="150000"/>
                        </a:lnSpc>
                      </a:pPr>
                      <a:r>
                        <a:rPr lang="en-GB" sz="1200" b="0" kern="1200" dirty="0">
                          <a:solidFill>
                            <a:schemeClr val="tx1"/>
                          </a:solidFill>
                          <a:effectLst/>
                          <a:latin typeface="+mn-lt"/>
                          <a:ea typeface="+mn-ea"/>
                          <a:cs typeface="+mn-cs"/>
                        </a:rPr>
                        <a:t>can be used. IVF involves giving a mother FSH and LH to stimulate the maturation of several eggs. The eggs are collected from the mother and fertilised by sperm from the father in a dish in the laboratory. The fertilised eggs develop into embryos. At the stage when they are tiny balls of cells, one or two embryos are inserted into the mother's uterus (womb).</a:t>
                      </a:r>
                    </a:p>
                    <a:p>
                      <a:pPr>
                        <a:lnSpc>
                          <a:spcPct val="150000"/>
                        </a:lnSpc>
                      </a:pPr>
                      <a:r>
                        <a:rPr lang="en-GB" sz="1200" b="0" kern="1200" dirty="0">
                          <a:solidFill>
                            <a:schemeClr val="tx1"/>
                          </a:solidFill>
                          <a:effectLst/>
                          <a:latin typeface="+mn-lt"/>
                          <a:ea typeface="+mn-ea"/>
                          <a:cs typeface="+mn-cs"/>
                        </a:rPr>
                        <a:t>The development of microscopy techniques has allowed IVF treatments to be developed further.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394309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4" y="324854"/>
          <a:ext cx="6369385" cy="8506326"/>
        </p:xfrm>
        <a:graphic>
          <a:graphicData uri="http://schemas.openxmlformats.org/drawingml/2006/table">
            <a:tbl>
              <a:tblPr firstRow="1" bandRow="1">
                <a:tableStyleId>{5C22544A-7EE6-4342-B048-85BDC9FD1C3A}</a:tableStyleId>
              </a:tblPr>
              <a:tblGrid>
                <a:gridCol w="385647">
                  <a:extLst>
                    <a:ext uri="{9D8B030D-6E8A-4147-A177-3AD203B41FA5}">
                      <a16:colId xmlns:a16="http://schemas.microsoft.com/office/drawing/2014/main" val="1728834577"/>
                    </a:ext>
                  </a:extLst>
                </a:gridCol>
                <a:gridCol w="5983738">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u="sng" kern="1200" dirty="0">
                          <a:solidFill>
                            <a:schemeClr val="tx1"/>
                          </a:solidFill>
                          <a:effectLst/>
                          <a:latin typeface="+mn-lt"/>
                          <a:ea typeface="+mn-ea"/>
                          <a:cs typeface="+mn-cs"/>
                        </a:rPr>
                        <a:t>Evaluating infertility treatments</a:t>
                      </a:r>
                    </a:p>
                    <a:p>
                      <a:pPr>
                        <a:lnSpc>
                          <a:spcPct val="150000"/>
                        </a:lnSpc>
                      </a:pPr>
                      <a:r>
                        <a:rPr lang="en-GB" sz="1200" b="0" kern="1200" dirty="0">
                          <a:solidFill>
                            <a:schemeClr val="tx1"/>
                          </a:solidFill>
                          <a:effectLst/>
                          <a:latin typeface="+mn-lt"/>
                          <a:ea typeface="+mn-ea"/>
                          <a:cs typeface="+mn-cs"/>
                        </a:rPr>
                        <a:t>The NHS has to choose which couples they can fund for IVF. If they cannot be treated on the NHS, some people choose to pay privately for treatment. This is very expensive, and costs several thousand pounds.</a:t>
                      </a:r>
                    </a:p>
                    <a:p>
                      <a:pPr>
                        <a:lnSpc>
                          <a:spcPct val="150000"/>
                        </a:lnSpc>
                      </a:pPr>
                      <a:r>
                        <a:rPr lang="en-GB" sz="1200" b="0" kern="1200" dirty="0">
                          <a:solidFill>
                            <a:schemeClr val="tx1"/>
                          </a:solidFill>
                          <a:effectLst/>
                          <a:latin typeface="+mn-lt"/>
                          <a:ea typeface="+mn-ea"/>
                          <a:cs typeface="+mn-cs"/>
                        </a:rPr>
                        <a:t>The chances of a successful pregnancy vary depending on the age of the woman involved. As a woman's age increases, the chance of conception decreases. In particular, the chances of a woman over the age of 43 becoming pregnant decreases to a 5% success rate.</a:t>
                      </a:r>
                    </a:p>
                    <a:p>
                      <a:pPr>
                        <a:lnSpc>
                          <a:spcPct val="150000"/>
                        </a:lnSpc>
                      </a:pPr>
                      <a:r>
                        <a:rPr lang="en-GB" sz="1200" b="0" kern="1200" dirty="0">
                          <a:solidFill>
                            <a:schemeClr val="tx1"/>
                          </a:solidFill>
                          <a:effectLst/>
                          <a:latin typeface="+mn-lt"/>
                          <a:ea typeface="+mn-ea"/>
                          <a:cs typeface="+mn-cs"/>
                        </a:rPr>
                        <a:t>Data from the NHS choices website shows that:</a:t>
                      </a:r>
                    </a:p>
                    <a:p>
                      <a:pPr>
                        <a:lnSpc>
                          <a:spcPct val="150000"/>
                        </a:lnSpc>
                      </a:pPr>
                      <a:r>
                        <a:rPr lang="en-GB" sz="1200" b="0" kern="1200" dirty="0">
                          <a:solidFill>
                            <a:schemeClr val="tx1"/>
                          </a:solidFill>
                          <a:effectLst/>
                          <a:latin typeface="+mn-lt"/>
                          <a:ea typeface="+mn-ea"/>
                          <a:cs typeface="+mn-cs"/>
                        </a:rPr>
                        <a:t>In 2010, the percentage of IVF treatments that resulted in a live birth was:</a:t>
                      </a:r>
                    </a:p>
                    <a:p>
                      <a:pPr>
                        <a:lnSpc>
                          <a:spcPct val="150000"/>
                        </a:lnSpc>
                      </a:pPr>
                      <a:r>
                        <a:rPr lang="en-GB" sz="1200" b="0" kern="1200" dirty="0">
                          <a:solidFill>
                            <a:schemeClr val="tx1"/>
                          </a:solidFill>
                          <a:effectLst/>
                          <a:latin typeface="+mn-lt"/>
                          <a:ea typeface="+mn-ea"/>
                          <a:cs typeface="+mn-cs"/>
                        </a:rPr>
                        <a:t>32.2% for women under 35</a:t>
                      </a:r>
                    </a:p>
                    <a:p>
                      <a:pPr>
                        <a:lnSpc>
                          <a:spcPct val="150000"/>
                        </a:lnSpc>
                      </a:pPr>
                      <a:r>
                        <a:rPr lang="en-GB" sz="1200" b="0" kern="1200" dirty="0">
                          <a:solidFill>
                            <a:schemeClr val="tx1"/>
                          </a:solidFill>
                          <a:effectLst/>
                          <a:latin typeface="+mn-lt"/>
                          <a:ea typeface="+mn-ea"/>
                          <a:cs typeface="+mn-cs"/>
                        </a:rPr>
                        <a:t>27.7% for women aged 35-37</a:t>
                      </a:r>
                    </a:p>
                    <a:p>
                      <a:pPr>
                        <a:lnSpc>
                          <a:spcPct val="150000"/>
                        </a:lnSpc>
                      </a:pPr>
                      <a:r>
                        <a:rPr lang="en-GB" sz="1200" b="0" kern="1200" dirty="0">
                          <a:solidFill>
                            <a:schemeClr val="tx1"/>
                          </a:solidFill>
                          <a:effectLst/>
                          <a:latin typeface="+mn-lt"/>
                          <a:ea typeface="+mn-ea"/>
                          <a:cs typeface="+mn-cs"/>
                        </a:rPr>
                        <a:t>20.8% for women aged 38-39</a:t>
                      </a:r>
                    </a:p>
                    <a:p>
                      <a:pPr>
                        <a:lnSpc>
                          <a:spcPct val="150000"/>
                        </a:lnSpc>
                      </a:pPr>
                      <a:r>
                        <a:rPr lang="en-GB" sz="1200" b="0" kern="1200" dirty="0">
                          <a:solidFill>
                            <a:schemeClr val="tx1"/>
                          </a:solidFill>
                          <a:effectLst/>
                          <a:latin typeface="+mn-lt"/>
                          <a:ea typeface="+mn-ea"/>
                          <a:cs typeface="+mn-cs"/>
                        </a:rPr>
                        <a:t>13.6% for women aged 40-42</a:t>
                      </a:r>
                    </a:p>
                    <a:p>
                      <a:pPr>
                        <a:lnSpc>
                          <a:spcPct val="150000"/>
                        </a:lnSpc>
                      </a:pPr>
                      <a:r>
                        <a:rPr lang="en-GB" sz="1200" b="0" kern="1200" dirty="0">
                          <a:solidFill>
                            <a:schemeClr val="tx1"/>
                          </a:solidFill>
                          <a:effectLst/>
                          <a:latin typeface="+mn-lt"/>
                          <a:ea typeface="+mn-ea"/>
                          <a:cs typeface="+mn-cs"/>
                        </a:rPr>
                        <a:t>5% for women aged 43-44</a:t>
                      </a:r>
                    </a:p>
                    <a:p>
                      <a:pPr>
                        <a:lnSpc>
                          <a:spcPct val="150000"/>
                        </a:lnSpc>
                      </a:pPr>
                      <a:r>
                        <a:rPr lang="en-GB" sz="1200" b="0" kern="1200" dirty="0">
                          <a:solidFill>
                            <a:schemeClr val="tx1"/>
                          </a:solidFill>
                          <a:effectLst/>
                          <a:latin typeface="+mn-lt"/>
                          <a:ea typeface="+mn-ea"/>
                          <a:cs typeface="+mn-cs"/>
                        </a:rPr>
                        <a:t>1.9% for women aged over 44</a:t>
                      </a:r>
                    </a:p>
                    <a:p>
                      <a:pPr>
                        <a:lnSpc>
                          <a:spcPct val="150000"/>
                        </a:lnSpc>
                      </a:pPr>
                      <a:r>
                        <a:rPr lang="en-GB" sz="1200" b="0" u="sng" kern="1200" dirty="0">
                          <a:solidFill>
                            <a:schemeClr val="tx1"/>
                          </a:solidFill>
                          <a:effectLst/>
                          <a:latin typeface="+mn-lt"/>
                          <a:ea typeface="+mn-ea"/>
                          <a:cs typeface="+mn-cs"/>
                        </a:rPr>
                        <a:t>Advantages of IVF</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It allows people to have babies of their own, who otherwise can't due to a variety of reasons.</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It has a safe track record and has been used since 1978. The embryos can be screened for genetic diseases, which is important for families that already have an affected child.</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 Only unaffected embryos are used.</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Unused eggs can be used for research or donated to other couples.</a:t>
                      </a:r>
                    </a:p>
                    <a:p>
                      <a:pPr>
                        <a:lnSpc>
                          <a:spcPct val="150000"/>
                        </a:lnSpc>
                      </a:pPr>
                      <a:r>
                        <a:rPr lang="en-GB" sz="1200" b="0" u="sng" kern="1200" dirty="0">
                          <a:solidFill>
                            <a:schemeClr val="tx1"/>
                          </a:solidFill>
                          <a:effectLst/>
                          <a:latin typeface="+mn-lt"/>
                          <a:ea typeface="+mn-ea"/>
                          <a:cs typeface="+mn-cs"/>
                        </a:rPr>
                        <a:t>Disadvantages of IVF</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There are side effects from the drugs used, such as hot flushes and severe headaches.</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There is a possibility of multiple births, which is dangerous for mother and babies.</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Ovarian hyper-stimulation syndrome (OHS), when too many eggs develop in the ovaries.</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It is very emotionally and physically stressful.</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The success rates are not high.</a:t>
                      </a:r>
                    </a:p>
                    <a:p>
                      <a:pPr marL="171450" marR="0" lvl="0" indent="-171450" algn="l" defTabSz="6858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1200" b="0" kern="1200" dirty="0">
                          <a:solidFill>
                            <a:schemeClr val="tx1"/>
                          </a:solidFill>
                          <a:effectLst/>
                          <a:latin typeface="+mn-lt"/>
                          <a:ea typeface="+mn-ea"/>
                          <a:cs typeface="+mn-cs"/>
                        </a:rPr>
                        <a:t>Ethical concerns . Some people worry about the ethical implications of IVF from different religious and moral perspectives. They are concerned that couples may want 'designer</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41907383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BIG PICTURE</a:t>
            </a:r>
          </a:p>
        </p:txBody>
      </p:sp>
      <p:graphicFrame>
        <p:nvGraphicFramePr>
          <p:cNvPr id="6" name="Table 6">
            <a:extLst>
              <a:ext uri="{FF2B5EF4-FFF2-40B4-BE49-F238E27FC236}">
                <a16:creationId xmlns:a16="http://schemas.microsoft.com/office/drawing/2014/main" id="{7FFA2D90-58A7-CAF5-5936-A77DCE3C1B06}"/>
              </a:ext>
            </a:extLst>
          </p:cNvPr>
          <p:cNvGraphicFramePr>
            <a:graphicFrameLocks noGrp="1"/>
          </p:cNvGraphicFramePr>
          <p:nvPr>
            <p:extLst>
              <p:ext uri="{D42A27DB-BD31-4B8C-83A1-F6EECF244321}">
                <p14:modId xmlns:p14="http://schemas.microsoft.com/office/powerpoint/2010/main" val="3770513918"/>
              </p:ext>
            </p:extLst>
          </p:nvPr>
        </p:nvGraphicFramePr>
        <p:xfrm>
          <a:off x="273050" y="926634"/>
          <a:ext cx="6311900" cy="1569720"/>
        </p:xfrm>
        <a:graphic>
          <a:graphicData uri="http://schemas.openxmlformats.org/drawingml/2006/table">
            <a:tbl>
              <a:tblPr firstRow="1" bandRow="1">
                <a:tableStyleId>{5940675A-B579-460E-94D1-54222C63F5DA}</a:tableStyleId>
              </a:tblPr>
              <a:tblGrid>
                <a:gridCol w="806450">
                  <a:extLst>
                    <a:ext uri="{9D8B030D-6E8A-4147-A177-3AD203B41FA5}">
                      <a16:colId xmlns:a16="http://schemas.microsoft.com/office/drawing/2014/main" val="1636811758"/>
                    </a:ext>
                  </a:extLst>
                </a:gridCol>
                <a:gridCol w="5505450">
                  <a:extLst>
                    <a:ext uri="{9D8B030D-6E8A-4147-A177-3AD203B41FA5}">
                      <a16:colId xmlns:a16="http://schemas.microsoft.com/office/drawing/2014/main" val="748757239"/>
                    </a:ext>
                  </a:extLst>
                </a:gridCol>
              </a:tblGrid>
              <a:tr h="370840">
                <a:tc gridSpan="2">
                  <a:txBody>
                    <a:bodyPr/>
                    <a:lstStyle/>
                    <a:p>
                      <a:r>
                        <a:rPr lang="en-GB" sz="1200" b="1" dirty="0"/>
                        <a:t>How will my prior knowledge develop my understanding of this topic?</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260222018"/>
                  </a:ext>
                </a:extLst>
              </a:tr>
              <a:tr h="370840">
                <a:tc>
                  <a:txBody>
                    <a:bodyPr/>
                    <a:lstStyle/>
                    <a:p>
                      <a:pPr algn="ctr"/>
                      <a:r>
                        <a:rPr lang="en-GB" sz="1200" b="1" dirty="0"/>
                        <a:t>Y7</a:t>
                      </a:r>
                    </a:p>
                  </a:txBody>
                  <a:tcPr>
                    <a:solidFill>
                      <a:schemeClr val="bg1"/>
                    </a:solidFill>
                  </a:tcPr>
                </a:tc>
                <a:tc>
                  <a:txBody>
                    <a:bodyPr/>
                    <a:lstStyle/>
                    <a:p>
                      <a:r>
                        <a:rPr lang="en-GB" sz="1200" dirty="0"/>
                        <a:t>The Cells and Organisation topic introduced the body structures required. </a:t>
                      </a:r>
                    </a:p>
                  </a:txBody>
                  <a:tcPr>
                    <a:solidFill>
                      <a:schemeClr val="bg1"/>
                    </a:solidFill>
                  </a:tcPr>
                </a:tc>
                <a:extLst>
                  <a:ext uri="{0D108BD9-81ED-4DB2-BD59-A6C34878D82A}">
                    <a16:rowId xmlns:a16="http://schemas.microsoft.com/office/drawing/2014/main" val="2330864863"/>
                  </a:ext>
                </a:extLst>
              </a:tr>
              <a:tr h="370840">
                <a:tc>
                  <a:txBody>
                    <a:bodyPr/>
                    <a:lstStyle/>
                    <a:p>
                      <a:pPr algn="ctr"/>
                      <a:r>
                        <a:rPr lang="en-GB" sz="1200" b="1" dirty="0"/>
                        <a:t>Y8</a:t>
                      </a:r>
                    </a:p>
                  </a:txBody>
                  <a:tcPr>
                    <a:solidFill>
                      <a:schemeClr val="bg1"/>
                    </a:solidFill>
                  </a:tcPr>
                </a:tc>
                <a:tc>
                  <a:txBody>
                    <a:bodyPr/>
                    <a:lstStyle/>
                    <a:p>
                      <a:endParaRPr lang="en-GB" sz="1200" dirty="0"/>
                    </a:p>
                  </a:txBody>
                  <a:tcPr>
                    <a:solidFill>
                      <a:schemeClr val="bg1"/>
                    </a:solidFill>
                  </a:tcPr>
                </a:tc>
                <a:extLst>
                  <a:ext uri="{0D108BD9-81ED-4DB2-BD59-A6C34878D82A}">
                    <a16:rowId xmlns:a16="http://schemas.microsoft.com/office/drawing/2014/main" val="3524525738"/>
                  </a:ext>
                </a:extLst>
              </a:tr>
              <a:tr h="370840">
                <a:tc>
                  <a:txBody>
                    <a:bodyPr/>
                    <a:lstStyle/>
                    <a:p>
                      <a:pPr algn="ctr"/>
                      <a:r>
                        <a:rPr lang="en-GB" sz="1200" b="1" dirty="0"/>
                        <a:t>Y9</a:t>
                      </a:r>
                    </a:p>
                  </a:txBody>
                  <a:tcPr>
                    <a:solidFill>
                      <a:schemeClr val="bg1"/>
                    </a:solidFill>
                  </a:tcPr>
                </a:tc>
                <a:tc>
                  <a:txBody>
                    <a:bodyPr/>
                    <a:lstStyle/>
                    <a:p>
                      <a:r>
                        <a:rPr lang="en-GB" sz="1200" dirty="0"/>
                        <a:t>The GCSE Cell Biology topic added depth to prior learning from KS3. This is a threshold topic for this topic. </a:t>
                      </a:r>
                    </a:p>
                  </a:txBody>
                  <a:tcPr>
                    <a:solidFill>
                      <a:schemeClr val="bg1"/>
                    </a:solidFill>
                  </a:tcPr>
                </a:tc>
                <a:extLst>
                  <a:ext uri="{0D108BD9-81ED-4DB2-BD59-A6C34878D82A}">
                    <a16:rowId xmlns:a16="http://schemas.microsoft.com/office/drawing/2014/main" val="3248912250"/>
                  </a:ext>
                </a:extLst>
              </a:tr>
            </a:tbl>
          </a:graphicData>
        </a:graphic>
      </p:graphicFrame>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3590777611"/>
              </p:ext>
            </p:extLst>
          </p:nvPr>
        </p:nvGraphicFramePr>
        <p:xfrm>
          <a:off x="273050" y="2685598"/>
          <a:ext cx="6311901" cy="2388207"/>
        </p:xfrm>
        <a:graphic>
          <a:graphicData uri="http://schemas.openxmlformats.org/drawingml/2006/table">
            <a:tbl>
              <a:tblPr firstRow="1" bandRow="1">
                <a:tableStyleId>{5940675A-B579-460E-94D1-54222C63F5DA}</a:tableStyleId>
              </a:tblPr>
              <a:tblGrid>
                <a:gridCol w="908050">
                  <a:extLst>
                    <a:ext uri="{9D8B030D-6E8A-4147-A177-3AD203B41FA5}">
                      <a16:colId xmlns:a16="http://schemas.microsoft.com/office/drawing/2014/main" val="1068356305"/>
                    </a:ext>
                  </a:extLst>
                </a:gridCol>
                <a:gridCol w="2247900">
                  <a:extLst>
                    <a:ext uri="{9D8B030D-6E8A-4147-A177-3AD203B41FA5}">
                      <a16:colId xmlns:a16="http://schemas.microsoft.com/office/drawing/2014/main" val="3913828224"/>
                    </a:ext>
                  </a:extLst>
                </a:gridCol>
                <a:gridCol w="914400">
                  <a:extLst>
                    <a:ext uri="{9D8B030D-6E8A-4147-A177-3AD203B41FA5}">
                      <a16:colId xmlns:a16="http://schemas.microsoft.com/office/drawing/2014/main" val="1664534013"/>
                    </a:ext>
                  </a:extLst>
                </a:gridCol>
                <a:gridCol w="2241551">
                  <a:extLst>
                    <a:ext uri="{9D8B030D-6E8A-4147-A177-3AD203B41FA5}">
                      <a16:colId xmlns:a16="http://schemas.microsoft.com/office/drawing/2014/main" val="852912441"/>
                    </a:ext>
                  </a:extLst>
                </a:gridCol>
              </a:tblGrid>
              <a:tr h="559407">
                <a:tc gridSpan="4">
                  <a:txBody>
                    <a:bodyPr/>
                    <a:lstStyle/>
                    <a:p>
                      <a:r>
                        <a:rPr lang="en-GB" sz="1200" b="1" dirty="0"/>
                        <a:t>Learning Journey </a:t>
                      </a:r>
                    </a:p>
                  </a:txBody>
                  <a:tcPr>
                    <a:solidFill>
                      <a:schemeClr val="bg1">
                        <a:lumMod val="85000"/>
                      </a:schemeClr>
                    </a:solidFill>
                  </a:tcPr>
                </a:tc>
                <a:tc hMerge="1">
                  <a:txBody>
                    <a:bodyPr/>
                    <a:lstStyle/>
                    <a:p>
                      <a:endParaRPr lang="en-GB" dirty="0"/>
                    </a:p>
                  </a:txBody>
                  <a:tcPr/>
                </a:tc>
                <a:tc hMerge="1">
                  <a:txBody>
                    <a:bodyPr/>
                    <a:lstStyle/>
                    <a:p>
                      <a:endParaRPr lang="en-GB" sz="1200" b="1" dirty="0"/>
                    </a:p>
                  </a:txBody>
                  <a:tcPr>
                    <a:solidFill>
                      <a:schemeClr val="bg1">
                        <a:lumMod val="85000"/>
                      </a:schemeClr>
                    </a:solidFill>
                  </a:tcPr>
                </a:tc>
                <a:tc hMerge="1">
                  <a:txBody>
                    <a:bodyPr/>
                    <a:lstStyle/>
                    <a:p>
                      <a:endParaRPr lang="en-GB" sz="1200" b="1" dirty="0"/>
                    </a:p>
                  </a:txBody>
                  <a:tcPr>
                    <a:solidFill>
                      <a:schemeClr val="bg1">
                        <a:lumMod val="85000"/>
                      </a:schemeClr>
                    </a:solidFill>
                  </a:tcPr>
                </a:tc>
                <a:extLst>
                  <a:ext uri="{0D108BD9-81ED-4DB2-BD59-A6C34878D82A}">
                    <a16:rowId xmlns:a16="http://schemas.microsoft.com/office/drawing/2014/main" val="996584451"/>
                  </a:ext>
                </a:extLst>
              </a:tr>
              <a:tr h="439790">
                <a:tc>
                  <a:txBody>
                    <a:bodyPr/>
                    <a:lstStyle/>
                    <a:p>
                      <a:r>
                        <a:rPr lang="en-GB" sz="1200" dirty="0"/>
                        <a:t>Subtopic 1</a:t>
                      </a:r>
                    </a:p>
                  </a:txBody>
                  <a:tcPr/>
                </a:tc>
                <a:tc>
                  <a:txBody>
                    <a:bodyPr/>
                    <a:lstStyle/>
                    <a:p>
                      <a:r>
                        <a:rPr lang="en-GB" sz="1200" dirty="0"/>
                        <a:t>4.5.1 &amp; 4.5.2.1 – Homeostasis and the human nervous system</a:t>
                      </a:r>
                      <a:endParaRPr lang="en-GB" sz="1200" b="1" dirty="0">
                        <a:solidFill>
                          <a:srgbClr val="00B050"/>
                        </a:solidFill>
                      </a:endParaRPr>
                    </a:p>
                  </a:txBody>
                  <a:tcPr/>
                </a:tc>
                <a:tc>
                  <a:txBody>
                    <a:bodyPr/>
                    <a:lstStyle/>
                    <a:p>
                      <a:r>
                        <a:rPr lang="en-GB" sz="1200" dirty="0"/>
                        <a:t>Subtopic 5</a:t>
                      </a:r>
                    </a:p>
                  </a:txBody>
                  <a:tcPr/>
                </a:tc>
                <a:tc>
                  <a:txBody>
                    <a:bodyPr/>
                    <a:lstStyle/>
                    <a:p>
                      <a:r>
                        <a:rPr lang="en-GB" sz="1200" dirty="0"/>
                        <a:t>4.5.3.4 Hormones in human reproduction</a:t>
                      </a:r>
                      <a:endParaRPr lang="en-GB" sz="1200" dirty="0">
                        <a:solidFill>
                          <a:srgbClr val="00B050"/>
                        </a:solidFill>
                      </a:endParaRPr>
                    </a:p>
                  </a:txBody>
                  <a:tcPr/>
                </a:tc>
                <a:extLst>
                  <a:ext uri="{0D108BD9-81ED-4DB2-BD59-A6C34878D82A}">
                    <a16:rowId xmlns:a16="http://schemas.microsoft.com/office/drawing/2014/main" val="3986441415"/>
                  </a:ext>
                </a:extLst>
              </a:tr>
              <a:tr h="439790">
                <a:tc>
                  <a:txBody>
                    <a:bodyPr/>
                    <a:lstStyle/>
                    <a:p>
                      <a:r>
                        <a:rPr lang="en-GB" sz="1200" dirty="0"/>
                        <a:t>Subtopic 2</a:t>
                      </a:r>
                    </a:p>
                  </a:txBody>
                  <a:tcPr/>
                </a:tc>
                <a:tc>
                  <a:txBody>
                    <a:bodyPr/>
                    <a:lstStyle/>
                    <a:p>
                      <a:r>
                        <a:rPr lang="en-GB" sz="1200" b="1" dirty="0"/>
                        <a:t>RP – practical &amp; analysis</a:t>
                      </a:r>
                      <a:endParaRPr lang="en-GB" sz="1200" b="1" dirty="0">
                        <a:solidFill>
                          <a:srgbClr val="00B050"/>
                        </a:solidFill>
                      </a:endParaRPr>
                    </a:p>
                  </a:txBody>
                  <a:tcPr/>
                </a:tc>
                <a:tc>
                  <a:txBody>
                    <a:bodyPr/>
                    <a:lstStyle/>
                    <a:p>
                      <a:r>
                        <a:rPr lang="en-GB" sz="1200" dirty="0"/>
                        <a:t>Subtopic 6</a:t>
                      </a:r>
                    </a:p>
                  </a:txBody>
                  <a:tcPr/>
                </a:tc>
                <a:tc>
                  <a:txBody>
                    <a:bodyPr/>
                    <a:lstStyle/>
                    <a:p>
                      <a:r>
                        <a:rPr lang="en-GB" sz="1200" dirty="0"/>
                        <a:t>4.5.3.5 Contraception</a:t>
                      </a:r>
                    </a:p>
                    <a:p>
                      <a:r>
                        <a:rPr lang="en-GB" sz="1200" dirty="0"/>
                        <a:t>4.5.3.6 HT only Infertility</a:t>
                      </a:r>
                      <a:endParaRPr lang="en-GB" sz="1200" dirty="0">
                        <a:solidFill>
                          <a:srgbClr val="92D050"/>
                        </a:solidFill>
                      </a:endParaRPr>
                    </a:p>
                  </a:txBody>
                  <a:tcPr/>
                </a:tc>
                <a:extLst>
                  <a:ext uri="{0D108BD9-81ED-4DB2-BD59-A6C34878D82A}">
                    <a16:rowId xmlns:a16="http://schemas.microsoft.com/office/drawing/2014/main" val="3135617624"/>
                  </a:ext>
                </a:extLst>
              </a:tr>
              <a:tr h="439790">
                <a:tc>
                  <a:txBody>
                    <a:bodyPr/>
                    <a:lstStyle/>
                    <a:p>
                      <a:r>
                        <a:rPr lang="en-GB" sz="1200" dirty="0"/>
                        <a:t>Subtopic 3</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4.5.3.1 Human endocrine system</a:t>
                      </a:r>
                      <a:endParaRPr lang="en-GB" sz="1200" dirty="0">
                        <a:solidFill>
                          <a:srgbClr val="00B050"/>
                        </a:solidFill>
                      </a:endParaRPr>
                    </a:p>
                  </a:txBody>
                  <a:tcPr/>
                </a:tc>
                <a:tc>
                  <a:txBody>
                    <a:bodyPr/>
                    <a:lstStyle/>
                    <a:p>
                      <a:r>
                        <a:rPr lang="en-GB" sz="1200" dirty="0"/>
                        <a:t>Subtopic 7</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4.5.4.2 HT only Use of plant hormones</a:t>
                      </a:r>
                      <a:endParaRPr lang="en-GB" sz="1200" dirty="0">
                        <a:solidFill>
                          <a:srgbClr val="FF0000"/>
                        </a:solidFill>
                      </a:endParaRPr>
                    </a:p>
                  </a:txBody>
                  <a:tcPr/>
                </a:tc>
                <a:extLst>
                  <a:ext uri="{0D108BD9-81ED-4DB2-BD59-A6C34878D82A}">
                    <a16:rowId xmlns:a16="http://schemas.microsoft.com/office/drawing/2014/main" val="4092558228"/>
                  </a:ext>
                </a:extLst>
              </a:tr>
              <a:tr h="439790">
                <a:tc>
                  <a:txBody>
                    <a:bodyPr/>
                    <a:lstStyle/>
                    <a:p>
                      <a:r>
                        <a:rPr lang="en-GB" sz="1200" dirty="0"/>
                        <a:t>Subtopic 4</a:t>
                      </a:r>
                    </a:p>
                  </a:txBody>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GB" sz="1200" dirty="0"/>
                        <a:t>4.5.3.2 Control of blood glucose concentration</a:t>
                      </a:r>
                      <a:endParaRPr lang="en-GB" sz="1200" b="1" dirty="0">
                        <a:solidFill>
                          <a:srgbClr val="00B050"/>
                        </a:solidFill>
                      </a:endParaRPr>
                    </a:p>
                  </a:txBody>
                  <a:tcPr/>
                </a:tc>
                <a:tc>
                  <a:txBody>
                    <a:bodyPr/>
                    <a:lstStyle/>
                    <a:p>
                      <a:endParaRPr lang="en-GB" sz="1200" dirty="0"/>
                    </a:p>
                  </a:txBody>
                  <a:tcPr/>
                </a:tc>
                <a:tc>
                  <a:txBody>
                    <a:bodyPr/>
                    <a:lstStyle/>
                    <a:p>
                      <a:endParaRPr lang="en-GB" sz="1200" b="1" dirty="0"/>
                    </a:p>
                  </a:txBody>
                  <a:tcPr/>
                </a:tc>
                <a:extLst>
                  <a:ext uri="{0D108BD9-81ED-4DB2-BD59-A6C34878D82A}">
                    <a16:rowId xmlns:a16="http://schemas.microsoft.com/office/drawing/2014/main" val="1426963129"/>
                  </a:ext>
                </a:extLst>
              </a:tr>
            </a:tbl>
          </a:graphicData>
        </a:graphic>
      </p:graphicFrame>
      <p:graphicFrame>
        <p:nvGraphicFramePr>
          <p:cNvPr id="3" name="Table 8">
            <a:extLst>
              <a:ext uri="{FF2B5EF4-FFF2-40B4-BE49-F238E27FC236}">
                <a16:creationId xmlns:a16="http://schemas.microsoft.com/office/drawing/2014/main" id="{CE50DF32-C073-EB92-A501-6920ACDE6FA1}"/>
              </a:ext>
            </a:extLst>
          </p:cNvPr>
          <p:cNvGraphicFramePr>
            <a:graphicFrameLocks noGrp="1"/>
          </p:cNvGraphicFramePr>
          <p:nvPr>
            <p:extLst>
              <p:ext uri="{D42A27DB-BD31-4B8C-83A1-F6EECF244321}">
                <p14:modId xmlns:p14="http://schemas.microsoft.com/office/powerpoint/2010/main" val="2068271670"/>
              </p:ext>
            </p:extLst>
          </p:nvPr>
        </p:nvGraphicFramePr>
        <p:xfrm>
          <a:off x="273050" y="5189791"/>
          <a:ext cx="6311900" cy="2016760"/>
        </p:xfrm>
        <a:graphic>
          <a:graphicData uri="http://schemas.openxmlformats.org/drawingml/2006/table">
            <a:tbl>
              <a:tblPr firstRow="1" bandRow="1">
                <a:tableStyleId>{5940675A-B579-460E-94D1-54222C63F5DA}</a:tableStyleId>
              </a:tblPr>
              <a:tblGrid>
                <a:gridCol w="1403350">
                  <a:extLst>
                    <a:ext uri="{9D8B030D-6E8A-4147-A177-3AD203B41FA5}">
                      <a16:colId xmlns:a16="http://schemas.microsoft.com/office/drawing/2014/main" val="2976228114"/>
                    </a:ext>
                  </a:extLst>
                </a:gridCol>
                <a:gridCol w="4908550">
                  <a:extLst>
                    <a:ext uri="{9D8B030D-6E8A-4147-A177-3AD203B41FA5}">
                      <a16:colId xmlns:a16="http://schemas.microsoft.com/office/drawing/2014/main" val="1304578902"/>
                    </a:ext>
                  </a:extLst>
                </a:gridCol>
              </a:tblGrid>
              <a:tr h="370840">
                <a:tc gridSpan="2">
                  <a:txBody>
                    <a:bodyPr/>
                    <a:lstStyle/>
                    <a:p>
                      <a:r>
                        <a:rPr lang="en-GB" sz="1200" b="1" dirty="0"/>
                        <a:t>Key knowledge</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3028398464"/>
                  </a:ext>
                </a:extLst>
              </a:tr>
              <a:tr h="370840">
                <a:tc>
                  <a:txBody>
                    <a:bodyPr/>
                    <a:lstStyle/>
                    <a:p>
                      <a:r>
                        <a:rPr lang="en-GB" sz="1200" dirty="0"/>
                        <a:t>By the end of this topic you should know…</a:t>
                      </a:r>
                    </a:p>
                  </a:txBody>
                  <a:tcPr/>
                </a:tc>
                <a:tc>
                  <a:txBody>
                    <a:bodyPr/>
                    <a:lstStyle/>
                    <a:p>
                      <a:r>
                        <a:rPr lang="en-GB" sz="1200" dirty="0"/>
                        <a:t>How the body responds to changes in the environment using the nervous system and the endocrine system.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r h="370840">
                <a:tc>
                  <a:txBody>
                    <a:bodyPr/>
                    <a:lstStyle/>
                    <a:p>
                      <a:r>
                        <a:rPr lang="en-GB" sz="1200" dirty="0"/>
                        <a:t>By the end of this topic should be able to do…</a:t>
                      </a:r>
                    </a:p>
                  </a:txBody>
                  <a:tcPr/>
                </a:tc>
                <a:tc>
                  <a:txBody>
                    <a:bodyPr/>
                    <a:lstStyle/>
                    <a:p>
                      <a:r>
                        <a:rPr lang="en-GB" sz="1200" dirty="0"/>
                        <a:t>Explain how to determine the effect of distractions on reaction times. </a:t>
                      </a:r>
                    </a:p>
                  </a:txBody>
                  <a:tcPr/>
                </a:tc>
                <a:extLst>
                  <a:ext uri="{0D108BD9-81ED-4DB2-BD59-A6C34878D82A}">
                    <a16:rowId xmlns:a16="http://schemas.microsoft.com/office/drawing/2014/main" val="1000013991"/>
                  </a:ext>
                </a:extLst>
              </a:tr>
            </a:tbl>
          </a:graphicData>
        </a:graphic>
      </p:graphicFrame>
      <p:graphicFrame>
        <p:nvGraphicFramePr>
          <p:cNvPr id="8" name="Table 7">
            <a:extLst>
              <a:ext uri="{FF2B5EF4-FFF2-40B4-BE49-F238E27FC236}">
                <a16:creationId xmlns:a16="http://schemas.microsoft.com/office/drawing/2014/main" id="{36621CB1-D05F-893D-766C-DC06F2B0DCD6}"/>
              </a:ext>
            </a:extLst>
          </p:cNvPr>
          <p:cNvGraphicFramePr>
            <a:graphicFrameLocks noGrp="1"/>
          </p:cNvGraphicFramePr>
          <p:nvPr>
            <p:extLst>
              <p:ext uri="{D42A27DB-BD31-4B8C-83A1-F6EECF244321}">
                <p14:modId xmlns:p14="http://schemas.microsoft.com/office/powerpoint/2010/main" val="4247776816"/>
              </p:ext>
            </p:extLst>
          </p:nvPr>
        </p:nvGraphicFramePr>
        <p:xfrm>
          <a:off x="273050" y="7323868"/>
          <a:ext cx="6311900" cy="1376680"/>
        </p:xfrm>
        <a:graphic>
          <a:graphicData uri="http://schemas.openxmlformats.org/drawingml/2006/table">
            <a:tbl>
              <a:tblPr firstRow="1" bandRow="1">
                <a:tableStyleId>{5940675A-B579-460E-94D1-54222C63F5DA}</a:tableStyleId>
              </a:tblPr>
              <a:tblGrid>
                <a:gridCol w="6311900">
                  <a:extLst>
                    <a:ext uri="{9D8B030D-6E8A-4147-A177-3AD203B41FA5}">
                      <a16:colId xmlns:a16="http://schemas.microsoft.com/office/drawing/2014/main" val="2976228114"/>
                    </a:ext>
                  </a:extLst>
                </a:gridCol>
              </a:tblGrid>
              <a:tr h="370840">
                <a:tc>
                  <a:txBody>
                    <a:bodyPr/>
                    <a:lstStyle/>
                    <a:p>
                      <a:r>
                        <a:rPr lang="en-GB" sz="1200" b="1" dirty="0"/>
                        <a:t>How will this knowledge develop my understanding of future topics?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r>
                        <a:rPr lang="en-GB" sz="1200" dirty="0"/>
                        <a:t>This topic is one of the final topics in the course. It is not linked to future topics; however, it will deepen understanding of previous topics. For example, Organisation and Cell Biology. </a:t>
                      </a:r>
                    </a:p>
                    <a:p>
                      <a:endParaRPr lang="en-GB" sz="1200" dirty="0"/>
                    </a:p>
                    <a:p>
                      <a:endParaRPr lang="en-GB" sz="1200" dirty="0"/>
                    </a:p>
                    <a:p>
                      <a:endParaRPr lang="en-GB" sz="1200" dirty="0"/>
                    </a:p>
                  </a:txBody>
                  <a:tcPr/>
                </a:tc>
                <a:extLst>
                  <a:ext uri="{0D108BD9-81ED-4DB2-BD59-A6C34878D82A}">
                    <a16:rowId xmlns:a16="http://schemas.microsoft.com/office/drawing/2014/main" val="3417920731"/>
                  </a:ext>
                </a:extLst>
              </a:tr>
            </a:tbl>
          </a:graphicData>
        </a:graphic>
      </p:graphicFrame>
    </p:spTree>
    <p:extLst>
      <p:ext uri="{BB962C8B-B14F-4D97-AF65-F5344CB8AC3E}">
        <p14:creationId xmlns:p14="http://schemas.microsoft.com/office/powerpoint/2010/main" val="11396881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extLst>
              <p:ext uri="{D42A27DB-BD31-4B8C-83A1-F6EECF244321}">
                <p14:modId xmlns:p14="http://schemas.microsoft.com/office/powerpoint/2010/main" val="2579863433"/>
              </p:ext>
            </p:extLst>
          </p:nvPr>
        </p:nvGraphicFramePr>
        <p:xfrm>
          <a:off x="348915" y="324854"/>
          <a:ext cx="6085340" cy="8506326"/>
        </p:xfrm>
        <a:graphic>
          <a:graphicData uri="http://schemas.openxmlformats.org/drawingml/2006/table">
            <a:tbl>
              <a:tblPr firstRow="1" bandRow="1">
                <a:tableStyleId>{5C22544A-7EE6-4342-B048-85BDC9FD1C3A}</a:tableStyleId>
              </a:tblPr>
              <a:tblGrid>
                <a:gridCol w="368449">
                  <a:extLst>
                    <a:ext uri="{9D8B030D-6E8A-4147-A177-3AD203B41FA5}">
                      <a16:colId xmlns:a16="http://schemas.microsoft.com/office/drawing/2014/main" val="1728834577"/>
                    </a:ext>
                  </a:extLst>
                </a:gridCol>
                <a:gridCol w="5716891">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kern="1200" dirty="0">
                          <a:solidFill>
                            <a:schemeClr val="tx1"/>
                          </a:solidFill>
                          <a:effectLst/>
                          <a:latin typeface="+mn-lt"/>
                          <a:ea typeface="+mn-ea"/>
                          <a:cs typeface="+mn-cs"/>
                        </a:rPr>
                        <a:t>babies' with 'desirable' qualities, so may only want certain fertilised eggs. For example, they may want a girl if they have lots of boys in the family.</a:t>
                      </a:r>
                    </a:p>
                    <a:p>
                      <a:pPr marL="171450" indent="-171450">
                        <a:lnSpc>
                          <a:spcPct val="150000"/>
                        </a:lnSpc>
                        <a:buFont typeface="Arial" panose="020B0604020202020204" pitchFamily="34" charset="0"/>
                        <a:buChar char="•"/>
                      </a:pPr>
                      <a:r>
                        <a:rPr lang="en-GB" sz="1200" b="0" kern="1200" dirty="0">
                          <a:solidFill>
                            <a:schemeClr val="tx1"/>
                          </a:solidFill>
                          <a:effectLst/>
                          <a:latin typeface="+mn-lt"/>
                          <a:ea typeface="+mn-ea"/>
                          <a:cs typeface="+mn-cs"/>
                        </a:rPr>
                        <a:t>Also, the embryos that are not used may be destroyed. Some people might view these as new lives, so may consider destroying them to be unethical.</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Tree>
    <p:extLst>
      <p:ext uri="{BB962C8B-B14F-4D97-AF65-F5344CB8AC3E}">
        <p14:creationId xmlns:p14="http://schemas.microsoft.com/office/powerpoint/2010/main" val="7372685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7589129"/>
          </a:xfrm>
          <a:prstGeom prst="rect">
            <a:avLst/>
          </a:prstGeom>
          <a:solidFill>
            <a:schemeClr val="bg1"/>
          </a:solidFill>
          <a:ln w="28575">
            <a:solidFill>
              <a:schemeClr val="tx1"/>
            </a:solidFill>
          </a:ln>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Rehearsal questions</a:t>
            </a:r>
          </a:p>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50000"/>
              </a:lnSpc>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the name of the main female reproductive hormone?</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b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meant by the term contraception?</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 c        </a:t>
            </a:r>
            <a:r>
              <a:rPr lang="en-GB" sz="1200" dirty="0">
                <a:effectLst/>
                <a:latin typeface="Calibri" panose="020F0502020204030204" pitchFamily="34" charset="0"/>
                <a:ea typeface="Calibri" panose="020F0502020204030204" pitchFamily="34" charset="0"/>
                <a:cs typeface="Times New Roman" panose="02020603050405020304" pitchFamily="18" charset="0"/>
              </a:rPr>
              <a:t>How can the methods of contraception be categorised?</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d       </a:t>
            </a:r>
            <a:r>
              <a:rPr lang="en-GB" sz="1200" dirty="0">
                <a:effectLst/>
                <a:latin typeface="Calibri" panose="020F0502020204030204" pitchFamily="34" charset="0"/>
                <a:ea typeface="Calibri" panose="020F0502020204030204" pitchFamily="34" charset="0"/>
                <a:cs typeface="Times New Roman" panose="02020603050405020304" pitchFamily="18" charset="0"/>
              </a:rPr>
              <a:t>Name the two female hormones involved in contraception?</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e       What is meant by IVF and when is it used?</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f</a:t>
            </a:r>
            <a:r>
              <a:rPr lang="en-GB" sz="1200" dirty="0">
                <a:effectLst/>
                <a:latin typeface="Calibri" panose="020F0502020204030204" pitchFamily="34" charset="0"/>
                <a:ea typeface="Calibri" panose="020F0502020204030204" pitchFamily="34" charset="0"/>
                <a:cs typeface="Times New Roman" panose="02020603050405020304" pitchFamily="18" charset="0"/>
              </a:rPr>
              <a:t>       State 1 advantage and 1 disadvantage of undertaking IVF treatment.</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g       </a:t>
            </a:r>
            <a:r>
              <a:rPr lang="en-GB" sz="1200" dirty="0">
                <a:effectLst/>
                <a:latin typeface="Calibri" panose="020F0502020204030204" pitchFamily="34" charset="0"/>
                <a:ea typeface="Calibri" panose="020F0502020204030204" pitchFamily="34" charset="0"/>
                <a:cs typeface="Times New Roman" panose="02020603050405020304" pitchFamily="18" charset="0"/>
              </a:rPr>
              <a:t>Suggest 2 hormonal &amp; 2 non-hormonal methods of contraception.</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h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the name of the method that prevents pregnancy?</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i</a:t>
            </a:r>
            <a:r>
              <a:rPr lang="en-GB" sz="1200" dirty="0">
                <a:effectLst/>
                <a:latin typeface="Calibri" panose="020F0502020204030204" pitchFamily="34" charset="0"/>
                <a:ea typeface="Calibri" panose="020F0502020204030204" pitchFamily="34" charset="0"/>
                <a:cs typeface="Times New Roman" panose="02020603050405020304" pitchFamily="18" charset="0"/>
              </a:rPr>
              <a:t>        Explain how oestrogen can be used in contraception.</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j</a:t>
            </a:r>
            <a:r>
              <a:rPr lang="en-GB" sz="1200" dirty="0">
                <a:effectLst/>
                <a:latin typeface="Calibri" panose="020F0502020204030204" pitchFamily="34" charset="0"/>
                <a:ea typeface="Calibri" panose="020F0502020204030204" pitchFamily="34" charset="0"/>
                <a:cs typeface="Times New Roman" panose="02020603050405020304" pitchFamily="18" charset="0"/>
              </a:rPr>
              <a:t>       Explain how progesterone can be used in contraception?</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1940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7866128"/>
          </a:xfrm>
          <a:prstGeom prst="rect">
            <a:avLst/>
          </a:prstGeom>
          <a:noFill/>
          <a:ln w="28575">
            <a:solidFill>
              <a:schemeClr val="tx1"/>
            </a:solidFill>
          </a:ln>
        </p:spPr>
        <p:txBody>
          <a:bodyPr wrap="square" rtlCol="0">
            <a:spAutoFit/>
          </a:bodyPr>
          <a:lstStyle/>
          <a:p>
            <a:pPr>
              <a:lnSpc>
                <a:spcPct val="107000"/>
              </a:lnSpc>
              <a:spcAft>
                <a:spcPts val="800"/>
              </a:spcAft>
            </a:pP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Rehearsal questions</a:t>
            </a:r>
          </a:p>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k.        Group the following methods of contraception– spermicides, sterilisation, the pill, condoms, IUD, implants</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l	What is the name of the method that can be used to increase fertility?  (HT)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 m       Suggest why some couples may not undertake IVF treatment. (HT)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marL="457200">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45720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9CE6CB10-D22B-3272-2913-1993DC5439E7}"/>
              </a:ext>
            </a:extLst>
          </p:cNvPr>
          <p:cNvSpPr>
            <a:spLocks noGrp="1"/>
          </p:cNvSpPr>
          <p:nvPr>
            <p:ph type="sldNum" sz="quarter" idx="12"/>
          </p:nvPr>
        </p:nvSpPr>
        <p:spPr/>
        <p:txBody>
          <a:bodyPr/>
          <a:lstStyle/>
          <a:p>
            <a:fld id="{A49C798E-A141-4728-B2C1-C020555BD9EF}" type="slidenum">
              <a:rPr lang="en-GB" smtClean="0"/>
              <a:t>22</a:t>
            </a:fld>
            <a:endParaRPr lang="en-GB"/>
          </a:p>
        </p:txBody>
      </p:sp>
    </p:spTree>
    <p:extLst>
      <p:ext uri="{BB962C8B-B14F-4D97-AF65-F5344CB8AC3E}">
        <p14:creationId xmlns:p14="http://schemas.microsoft.com/office/powerpoint/2010/main" val="758697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8578887"/>
          </a:xfrm>
          <a:prstGeom prst="rect">
            <a:avLst/>
          </a:prstGeom>
          <a:noFill/>
          <a:ln w="28575">
            <a:solidFill>
              <a:schemeClr val="tx1"/>
            </a:solidFill>
          </a:ln>
        </p:spPr>
        <p:txBody>
          <a:bodyPr wrap="square" rtlCol="0">
            <a:spAutoFit/>
          </a:bodyPr>
          <a:lstStyle/>
          <a:p>
            <a:pPr>
              <a:lnSpc>
                <a:spcPct val="150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Contrasting concepts</a:t>
            </a:r>
          </a:p>
          <a:p>
            <a:pPr>
              <a:lnSpc>
                <a:spcPct val="150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I do</a:t>
            </a:r>
          </a:p>
          <a:p>
            <a:pPr marL="342900" lvl="0" indent="-342900">
              <a:lnSpc>
                <a:spcPct val="150000"/>
              </a:lnSpc>
              <a:buFont typeface="+mj-lt"/>
              <a:buAutoNum type="alphaLcPeriod"/>
            </a:pPr>
            <a:r>
              <a:rPr lang="en-GB" sz="1200" dirty="0">
                <a:latin typeface="Calibri" panose="020F0502020204030204" pitchFamily="34" charset="0"/>
                <a:ea typeface="Calibri" panose="020F0502020204030204" pitchFamily="34" charset="0"/>
                <a:cs typeface="Times New Roman" panose="02020603050405020304" pitchFamily="18" charset="0"/>
              </a:rPr>
              <a:t>Compare the different methods of contraception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p>
          <a:p>
            <a:pPr lvl="0">
              <a:lnSpc>
                <a:spcPct val="150000"/>
              </a:lnSpc>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b="1" dirty="0">
                <a:effectLst/>
                <a:latin typeface="Calibri" panose="020F0502020204030204" pitchFamily="34" charset="0"/>
                <a:ea typeface="Calibri" panose="020F0502020204030204" pitchFamily="34" charset="0"/>
                <a:cs typeface="Times New Roman" panose="02020603050405020304" pitchFamily="18" charset="0"/>
              </a:rPr>
              <a:t>We do</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b.    Give 2 differences between oral contraceptives &amp; barrier methods of contraception</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Y</a:t>
            </a:r>
          </a:p>
          <a:p>
            <a:pPr lvl="0">
              <a:lnSpc>
                <a:spcPct val="150000"/>
              </a:lnSpc>
            </a:pPr>
            <a:endParaRPr lang="en-GB" sz="1200" b="1"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You do</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c</a:t>
            </a:r>
            <a:r>
              <a:rPr lang="en-GB" sz="1200" dirty="0">
                <a:effectLst/>
                <a:latin typeface="Calibri" panose="020F0502020204030204" pitchFamily="34" charset="0"/>
                <a:ea typeface="Calibri" panose="020F0502020204030204" pitchFamily="34" charset="0"/>
                <a:cs typeface="Times New Roman" panose="02020603050405020304" pitchFamily="18" charset="0"/>
              </a:rPr>
              <a:t>     What are the differences between the way the female reproductive hormones are used in contraception</a:t>
            </a:r>
          </a:p>
          <a:p>
            <a:pPr lvl="0">
              <a:lnSpc>
                <a:spcPct val="150000"/>
              </a:lnSpc>
            </a:pPr>
            <a:r>
              <a:rPr lang="en-GB" sz="1200" dirty="0"/>
              <a: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d. Compare the way condoms &amp; IUDs prevent pregnancy</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e. Compare the methods of hormonal contraception to that of fertility treatment. Include the way hormones are used differently in your comparison</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f</a:t>
            </a:r>
          </a:p>
        </p:txBody>
      </p:sp>
    </p:spTree>
    <p:extLst>
      <p:ext uri="{BB962C8B-B14F-4D97-AF65-F5344CB8AC3E}">
        <p14:creationId xmlns:p14="http://schemas.microsoft.com/office/powerpoint/2010/main" val="41854115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3869906"/>
          </a:xfrm>
          <a:prstGeom prst="rect">
            <a:avLst/>
          </a:prstGeom>
          <a:noFill/>
          <a:ln w="28575">
            <a:solidFill>
              <a:schemeClr val="tx1"/>
            </a:solidFill>
          </a:ln>
        </p:spPr>
        <p:txBody>
          <a:bodyPr wrap="square" rtlCol="0">
            <a:spAutoFit/>
          </a:bodyPr>
          <a:lstStyle/>
          <a:p>
            <a:pPr>
              <a:lnSpc>
                <a:spcPct val="150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Contrasting concepts</a:t>
            </a:r>
          </a:p>
          <a:p>
            <a:pPr>
              <a:lnSpc>
                <a:spcPct val="150000"/>
              </a:lnSpc>
              <a:spcAft>
                <a:spcPts val="800"/>
              </a:spcAft>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You do </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f.        What are the advantages &amp; disadvantages of IVF treatment?  (HT)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t>……………………………………………………………………………………………………………………………………………………..</a:t>
            </a:r>
            <a:r>
              <a:rPr lang="en-GB" sz="1200" dirty="0">
                <a:latin typeface="Calibri" panose="020F0502020204030204" pitchFamily="34" charset="0"/>
                <a:cs typeface="Times New Roman" panose="02020603050405020304" pitchFamily="18" charset="0"/>
              </a:rPr>
              <a:t>g.</a:t>
            </a:r>
            <a:r>
              <a:rPr lang="en-GB" sz="1200" dirty="0">
                <a:effectLst/>
                <a:latin typeface="Calibri" panose="020F0502020204030204" pitchFamily="34" charset="0"/>
                <a:ea typeface="Calibri" panose="020F0502020204030204" pitchFamily="34" charset="0"/>
                <a:cs typeface="Times New Roman" panose="02020603050405020304" pitchFamily="18" charset="0"/>
              </a:rPr>
              <a:t>      Compare the scientific &amp; ethical issues associated with IVF (HT)</a:t>
            </a:r>
          </a:p>
          <a:p>
            <a:pPr lvl="0">
              <a:lnSpc>
                <a:spcPct val="150000"/>
              </a:lnSpc>
            </a:pPr>
            <a:r>
              <a:rPr lang="en-GB" sz="1200" dirty="0"/>
              <a:t>………………………………………………………………………………………………………………………………………………………………………………………………………………………………………………………………………………………………………………</a:t>
            </a:r>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228599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8373703"/>
          </a:xfrm>
          <a:prstGeom prst="rect">
            <a:avLst/>
          </a:prstGeom>
          <a:noFill/>
          <a:ln w="28575">
            <a:solidFill>
              <a:schemeClr val="tx1"/>
            </a:solidFill>
          </a:ln>
        </p:spPr>
        <p:txBody>
          <a:bodyPr wrap="square" rtlCol="0">
            <a:spAutoFit/>
          </a:bodyPr>
          <a:lstStyle/>
          <a:p>
            <a:pPr>
              <a:lnSpc>
                <a:spcPct val="150000"/>
              </a:lnSpc>
            </a:pPr>
            <a:r>
              <a:rPr lang="en-GB" sz="1200" b="1" dirty="0"/>
              <a:t>Wrong answers</a:t>
            </a:r>
          </a:p>
          <a:p>
            <a:pPr>
              <a:lnSpc>
                <a:spcPct val="150000"/>
              </a:lnSpc>
            </a:pPr>
            <a:r>
              <a:rPr lang="en-GB" sz="1200" b="1" dirty="0"/>
              <a:t>I do</a:t>
            </a:r>
          </a:p>
          <a:p>
            <a:pPr marL="228600" indent="-228600">
              <a:lnSpc>
                <a:spcPct val="150000"/>
              </a:lnSpc>
              <a:buAutoNum type="alphaLcPeriod"/>
            </a:pPr>
            <a:r>
              <a:rPr lang="en-GB" sz="1200" dirty="0"/>
              <a:t>The following are methods of hormonal contraception. Some of these are incorrect?</a:t>
            </a:r>
          </a:p>
          <a:p>
            <a:pPr>
              <a:lnSpc>
                <a:spcPct val="150000"/>
              </a:lnSpc>
            </a:pPr>
            <a:r>
              <a:rPr lang="en-GB" sz="1200" dirty="0"/>
              <a:t>Condoms</a:t>
            </a:r>
          </a:p>
          <a:p>
            <a:pPr>
              <a:lnSpc>
                <a:spcPct val="150000"/>
              </a:lnSpc>
            </a:pPr>
            <a:r>
              <a:rPr lang="en-GB" sz="1200" dirty="0"/>
              <a:t>Intrauterine devices</a:t>
            </a:r>
          </a:p>
          <a:p>
            <a:pPr>
              <a:lnSpc>
                <a:spcPct val="150000"/>
              </a:lnSpc>
            </a:pPr>
            <a:r>
              <a:rPr lang="en-GB" sz="1200" dirty="0"/>
              <a:t>Implants</a:t>
            </a:r>
          </a:p>
          <a:p>
            <a:pPr>
              <a:lnSpc>
                <a:spcPct val="150000"/>
              </a:lnSpc>
            </a:pPr>
            <a:r>
              <a:rPr lang="en-GB" sz="1200" dirty="0"/>
              <a:t>Contraceptive pill</a:t>
            </a:r>
          </a:p>
          <a:p>
            <a:pPr>
              <a:lnSpc>
                <a:spcPct val="150000"/>
              </a:lnSpc>
            </a:pPr>
            <a:r>
              <a:rPr lang="en-GB" sz="1200" dirty="0"/>
              <a:t>Sterilisation</a:t>
            </a:r>
          </a:p>
          <a:p>
            <a:pPr>
              <a:lnSpc>
                <a:spcPct val="150000"/>
              </a:lnSpc>
            </a:pPr>
            <a:r>
              <a:rPr lang="en-GB" sz="1200" dirty="0"/>
              <a:t>Abstinence</a:t>
            </a:r>
          </a:p>
          <a:p>
            <a:pPr>
              <a:lnSpc>
                <a:spcPct val="150000"/>
              </a:lnSpc>
            </a:pPr>
            <a:endParaRPr lang="en-GB" sz="1200" dirty="0"/>
          </a:p>
          <a:p>
            <a:pPr>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marL="228600" indent="-228600">
              <a:lnSpc>
                <a:spcPct val="150000"/>
              </a:lnSpc>
              <a:buAutoNum type="alphaLcPeriod"/>
            </a:pPr>
            <a:endParaRPr lang="en-GB" sz="1200" dirty="0"/>
          </a:p>
          <a:p>
            <a:pPr>
              <a:lnSpc>
                <a:spcPct val="150000"/>
              </a:lnSpc>
            </a:pPr>
            <a:r>
              <a:rPr lang="en-GB" sz="1200" b="1" dirty="0"/>
              <a:t>We do</a:t>
            </a:r>
          </a:p>
          <a:p>
            <a:pPr marL="228600" indent="-228600">
              <a:lnSpc>
                <a:spcPct val="150000"/>
              </a:lnSpc>
              <a:buAutoNum type="alphaLcPeriod" startAt="2"/>
            </a:pPr>
            <a:r>
              <a:rPr lang="en-GB" sz="1200" dirty="0"/>
              <a:t>A man &amp; woman were both sterilised in a previous relationship. They have now met each other and want children. Why are they wrong to go to the doctor to have their procedures reversed?</a:t>
            </a:r>
          </a:p>
          <a:p>
            <a:pPr>
              <a:lnSpc>
                <a:spcPct val="150000"/>
              </a:lnSpc>
            </a:pPr>
            <a:r>
              <a:rPr lang="en-GB" sz="1200" dirty="0"/>
              <a:t>……………………………………………………………………………………………………………………………………………………………………………………………………………………………………………………………………………………………………………………………………………………………………………………………………………………………………………………………………………………………………………………………………………………………………………………………………………………………..</a:t>
            </a:r>
          </a:p>
          <a:p>
            <a:pPr>
              <a:lnSpc>
                <a:spcPct val="150000"/>
              </a:lnSpc>
            </a:pPr>
            <a:r>
              <a:rPr lang="en-GB" sz="1200" b="1" dirty="0">
                <a:effectLst/>
                <a:latin typeface="Calibri" panose="020F0502020204030204" pitchFamily="34" charset="0"/>
                <a:ea typeface="Calibri" panose="020F0502020204030204" pitchFamily="34" charset="0"/>
                <a:cs typeface="Times New Roman" panose="02020603050405020304" pitchFamily="18" charset="0"/>
              </a:rPr>
              <a:t>You do</a:t>
            </a:r>
          </a:p>
          <a:p>
            <a:pPr marL="228600" indent="-228600">
              <a:lnSpc>
                <a:spcPct val="150000"/>
              </a:lnSpc>
              <a:buAutoNum type="alphaLcPeriod" startAt="3"/>
            </a:pPr>
            <a:r>
              <a:rPr lang="en-GB" sz="1200" dirty="0">
                <a:latin typeface="Calibri" panose="020F0502020204030204" pitchFamily="34" charset="0"/>
                <a:ea typeface="Calibri" panose="020F0502020204030204" pitchFamily="34" charset="0"/>
                <a:cs typeface="Times New Roman" panose="02020603050405020304" pitchFamily="18" charset="0"/>
              </a:rPr>
              <a:t>A couple want children but the woman is not releasing mature eggs. Explain why the woman is wrong to go to the doctor for some medication.</a:t>
            </a:r>
          </a:p>
          <a:p>
            <a:pPr>
              <a:lnSpc>
                <a:spcPct val="150000"/>
              </a:lnSpc>
            </a:pPr>
            <a:r>
              <a:rPr lang="en-GB" sz="1200" dirty="0"/>
              <a:t>……………………………………………………………………………………………………………………………………………………………………………………………………………………………………………………………………………………………………………………………………………………………………………………………………………………………………………………………………………………………………………………………………………………………………………………………………………………………..</a:t>
            </a:r>
          </a:p>
        </p:txBody>
      </p:sp>
    </p:spTree>
    <p:extLst>
      <p:ext uri="{BB962C8B-B14F-4D97-AF65-F5344CB8AC3E}">
        <p14:creationId xmlns:p14="http://schemas.microsoft.com/office/powerpoint/2010/main" val="17083003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7819705"/>
          </a:xfrm>
          <a:prstGeom prst="rect">
            <a:avLst/>
          </a:prstGeom>
          <a:noFill/>
          <a:ln w="28575">
            <a:solidFill>
              <a:schemeClr val="tx1"/>
            </a:solidFill>
          </a:ln>
        </p:spPr>
        <p:txBody>
          <a:bodyPr wrap="square" rtlCol="0">
            <a:spAutoFit/>
          </a:bodyPr>
          <a:lstStyle/>
          <a:p>
            <a:pPr>
              <a:lnSpc>
                <a:spcPct val="150000"/>
              </a:lnSpc>
            </a:pPr>
            <a:r>
              <a:rPr lang="en-GB" sz="1200" b="1" dirty="0"/>
              <a:t>Wrong answers</a:t>
            </a:r>
          </a:p>
          <a:p>
            <a:pPr>
              <a:lnSpc>
                <a:spcPct val="150000"/>
              </a:lnSpc>
            </a:pPr>
            <a:r>
              <a:rPr lang="en-GB" sz="1200" b="1" dirty="0"/>
              <a:t>You do</a:t>
            </a:r>
          </a:p>
          <a:p>
            <a:pPr>
              <a:lnSpc>
                <a:spcPct val="150000"/>
              </a:lnSpc>
            </a:pPr>
            <a:r>
              <a:rPr lang="en-GB" sz="1200" dirty="0"/>
              <a:t>Contraception is the use of methods or devices to help pregnancy or sexually transmitted infections (STIs). There are different types of contraception, such as genetic, surgical and physical  methods. </a:t>
            </a:r>
          </a:p>
          <a:p>
            <a:pPr>
              <a:lnSpc>
                <a:spcPct val="150000"/>
              </a:lnSpc>
            </a:pPr>
            <a:r>
              <a:rPr lang="en-GB" sz="1200" dirty="0"/>
              <a:t>Hormonal contraception uses synthetic hormones to interfere with the natural hormonal cycle and prevent ovulation or implantation of sperm. Examples of hormonal contraception are the pill, the condom, the implant, and the patch.</a:t>
            </a:r>
          </a:p>
          <a:p>
            <a:pPr>
              <a:lnSpc>
                <a:spcPct val="150000"/>
              </a:lnSpc>
            </a:pPr>
            <a:r>
              <a:rPr lang="en-GB" sz="1200" dirty="0"/>
              <a:t>Non-hormonal contraception uses physical barriers or chemicals to prevent the sperm from reaching or fertilising the egg. Examples of non-hormonal contraception are the pill, diaphragms, intrauterine devices (IUDs), spermicides, and natural family planning.</a:t>
            </a:r>
          </a:p>
          <a:p>
            <a:pPr>
              <a:lnSpc>
                <a:spcPct val="150000"/>
              </a:lnSpc>
            </a:pPr>
            <a:r>
              <a:rPr lang="en-GB" sz="1200" dirty="0"/>
              <a:t>Surgical contraception involves permanent procedures that block or cut the tubes that carry the sperm or the egg. Examples of surgical contraception are vasectomy for women and tubal ligation for men.</a:t>
            </a:r>
          </a:p>
          <a:p>
            <a:pPr>
              <a:lnSpc>
                <a:spcPct val="150000"/>
              </a:lnSpc>
            </a:pPr>
            <a:r>
              <a:rPr lang="en-GB" sz="1200" dirty="0"/>
              <a:t>Each method of contraception has its benefits and risks, such as effectiveness, side effects, convenience, protection from STIs, and reversibility. </a:t>
            </a:r>
          </a:p>
          <a:p>
            <a:pPr>
              <a:lnSpc>
                <a:spcPct val="150000"/>
              </a:lnSpc>
            </a:pPr>
            <a:r>
              <a:rPr lang="en-GB" sz="1200" dirty="0"/>
              <a:t>Contraception also raises ethical issues from different religious and moral perspectives. Some people may oppose contraception because they believe it goes against the natural law, the sanctity of life, or the divine plan. Others may support contraception because they believe it promotes human dignity, freedom, and responsibility. </a:t>
            </a:r>
          </a:p>
          <a:p>
            <a:pPr>
              <a:lnSpc>
                <a:spcPct val="150000"/>
              </a:lnSpc>
            </a:pPr>
            <a:endParaRPr lang="en-GB" sz="1200" dirty="0"/>
          </a:p>
          <a:p>
            <a:pPr>
              <a:lnSpc>
                <a:spcPct val="150000"/>
              </a:lnSpc>
            </a:pPr>
            <a:r>
              <a:rPr lang="en-GB" sz="1200" dirty="0"/>
              <a:t>d. Correct the 5 incorrect statements in the above text</a:t>
            </a:r>
          </a:p>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2" name="Slide Number Placeholder 1">
            <a:extLst>
              <a:ext uri="{FF2B5EF4-FFF2-40B4-BE49-F238E27FC236}">
                <a16:creationId xmlns:a16="http://schemas.microsoft.com/office/drawing/2014/main" id="{9E415E10-DBE1-7590-AAB4-0D06E359B6B3}"/>
              </a:ext>
            </a:extLst>
          </p:cNvPr>
          <p:cNvSpPr>
            <a:spLocks noGrp="1"/>
          </p:cNvSpPr>
          <p:nvPr>
            <p:ph type="sldNum" sz="quarter" idx="12"/>
          </p:nvPr>
        </p:nvSpPr>
        <p:spPr/>
        <p:txBody>
          <a:bodyPr/>
          <a:lstStyle/>
          <a:p>
            <a:fld id="{A49C798E-A141-4728-B2C1-C020555BD9EF}" type="slidenum">
              <a:rPr lang="en-GB" smtClean="0"/>
              <a:t>26</a:t>
            </a:fld>
            <a:endParaRPr lang="en-GB"/>
          </a:p>
        </p:txBody>
      </p:sp>
    </p:spTree>
    <p:extLst>
      <p:ext uri="{BB962C8B-B14F-4D97-AF65-F5344CB8AC3E}">
        <p14:creationId xmlns:p14="http://schemas.microsoft.com/office/powerpoint/2010/main" val="28437939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119314" y="187898"/>
            <a:ext cx="6619365" cy="8466036"/>
          </a:xfrm>
          <a:prstGeom prst="rect">
            <a:avLst/>
          </a:prstGeom>
          <a:noFill/>
          <a:ln w="28575">
            <a:solidFill>
              <a:schemeClr val="tx1"/>
            </a:solidFill>
          </a:ln>
        </p:spPr>
        <p:txBody>
          <a:bodyPr wrap="square" rtlCol="0">
            <a:spAutoFit/>
          </a:bodyPr>
          <a:lstStyle/>
          <a:p>
            <a:r>
              <a:rPr lang="en-GB" sz="1200" b="1" dirty="0"/>
              <a:t>Interleaving</a:t>
            </a:r>
          </a:p>
          <a:p>
            <a:pPr algn="ctr"/>
            <a:endParaRPr lang="en-GB" sz="1200" dirty="0"/>
          </a:p>
          <a:p>
            <a:pPr>
              <a:lnSpc>
                <a:spcPct val="150000"/>
              </a:lnSpc>
            </a:pPr>
            <a:r>
              <a:rPr lang="en-GB" sz="1200" dirty="0"/>
              <a:t>You have previously studied microscopy on the B1 Cell Biology topic. Microscopy techniques have enabled fertility treatments to develop.</a:t>
            </a:r>
          </a:p>
          <a:p>
            <a:pPr>
              <a:lnSpc>
                <a:spcPct val="150000"/>
              </a:lnSpc>
            </a:pPr>
            <a:endParaRPr lang="en-GB" sz="1200" dirty="0"/>
          </a:p>
          <a:p>
            <a:pPr marL="228600" indent="-228600">
              <a:lnSpc>
                <a:spcPct val="150000"/>
              </a:lnSpc>
              <a:buAutoNum type="alphaLcPeriod"/>
            </a:pPr>
            <a:r>
              <a:rPr lang="en-GB" sz="1200" dirty="0"/>
              <a:t>Label the parts of the light microscope.</a:t>
            </a:r>
          </a:p>
          <a:p>
            <a:pPr marL="228600" indent="-228600">
              <a:lnSpc>
                <a:spcPct val="150000"/>
              </a:lnSpc>
              <a:buAutoNum type="alphaLcPeriod"/>
            </a:pPr>
            <a:endParaRPr lang="en-GB" sz="1200" dirty="0"/>
          </a:p>
          <a:p>
            <a:pPr>
              <a:lnSpc>
                <a:spcPct val="150000"/>
              </a:lnSpc>
            </a:pPr>
            <a:endParaRPr lang="en-GB" sz="1200" dirty="0"/>
          </a:p>
          <a:p>
            <a:pPr marL="228600" indent="-228600">
              <a:lnSpc>
                <a:spcPct val="150000"/>
              </a:lnSpc>
              <a:buAutoNum type="alphaLcPeriod"/>
            </a:pPr>
            <a:endParaRPr lang="en-GB" sz="1200" dirty="0"/>
          </a:p>
          <a:p>
            <a:pPr marL="228600" indent="-228600">
              <a:lnSpc>
                <a:spcPct val="150000"/>
              </a:lnSpc>
              <a:buAutoNum type="alphaLcPeriod"/>
            </a:pPr>
            <a:endParaRPr lang="en-GB" sz="1200" dirty="0"/>
          </a:p>
          <a:p>
            <a:pPr marL="228600" indent="-228600">
              <a:lnSpc>
                <a:spcPct val="150000"/>
              </a:lnSpc>
              <a:buAutoNum type="alphaLcPeriod"/>
            </a:pPr>
            <a:endParaRPr lang="en-GB" sz="1200" dirty="0"/>
          </a:p>
          <a:p>
            <a:pPr marL="228600" indent="-228600">
              <a:lnSpc>
                <a:spcPct val="150000"/>
              </a:lnSpc>
              <a:buAutoNum type="alphaLcPeriod"/>
            </a:pPr>
            <a:endParaRPr lang="en-GB" sz="1200" dirty="0"/>
          </a:p>
          <a:p>
            <a:pPr marL="228600" indent="-228600">
              <a:lnSpc>
                <a:spcPct val="150000"/>
              </a:lnSpc>
              <a:buAutoNum type="alphaLcPeriod"/>
            </a:pPr>
            <a:endParaRPr lang="en-GB" sz="1200" dirty="0"/>
          </a:p>
          <a:p>
            <a:pPr marL="228600" indent="-228600">
              <a:lnSpc>
                <a:spcPct val="150000"/>
              </a:lnSpc>
              <a:buAutoNum type="alphaLcPeriod"/>
            </a:pPr>
            <a:endParaRPr lang="en-GB" sz="1200" dirty="0"/>
          </a:p>
          <a:p>
            <a:pPr marL="228600" indent="-228600">
              <a:lnSpc>
                <a:spcPct val="150000"/>
              </a:lnSpc>
              <a:buAutoNum type="alphaLcPeriod"/>
            </a:pPr>
            <a:endParaRPr lang="en-GB" sz="1200" dirty="0"/>
          </a:p>
          <a:p>
            <a:pPr marL="228600" indent="-228600">
              <a:lnSpc>
                <a:spcPct val="150000"/>
              </a:lnSpc>
              <a:buAutoNum type="alphaLcPeriod"/>
            </a:pPr>
            <a:endParaRPr lang="en-GB" sz="1200" dirty="0"/>
          </a:p>
          <a:p>
            <a:pPr marL="228600" indent="-228600">
              <a:lnSpc>
                <a:spcPct val="150000"/>
              </a:lnSpc>
              <a:buAutoNum type="alphaLcPeriod"/>
            </a:pPr>
            <a:endParaRPr lang="en-GB" sz="1200" dirty="0"/>
          </a:p>
          <a:p>
            <a:pPr marL="228600" indent="-228600">
              <a:lnSpc>
                <a:spcPct val="150000"/>
              </a:lnSpc>
              <a:buAutoNum type="alphaLcPeriod" startAt="2"/>
            </a:pPr>
            <a:r>
              <a:rPr lang="en-GB" sz="1200" dirty="0">
                <a:effectLst/>
                <a:latin typeface="Calibri" panose="020F0502020204030204" pitchFamily="34" charset="0"/>
                <a:ea typeface="Calibri" panose="020F0502020204030204" pitchFamily="34" charset="0"/>
                <a:cs typeface="Times New Roman" panose="02020603050405020304" pitchFamily="18" charset="0"/>
              </a:rPr>
              <a:t>Calculating magnification.</a:t>
            </a:r>
          </a:p>
          <a:p>
            <a:pPr marL="685800" lvl="1" indent="-228600">
              <a:lnSpc>
                <a:spcPct val="150000"/>
              </a:lnSpc>
              <a:buFont typeface="Arial" panose="020B0604020202020204" pitchFamily="34" charset="0"/>
              <a:buChar char="•"/>
            </a:pPr>
            <a:r>
              <a:rPr lang="en-GB" sz="1200" dirty="0">
                <a:latin typeface="Calibri" panose="020F0502020204030204" pitchFamily="34" charset="0"/>
                <a:ea typeface="Calibri" panose="020F0502020204030204" pitchFamily="34" charset="0"/>
                <a:cs typeface="Times New Roman" panose="02020603050405020304" pitchFamily="18" charset="0"/>
              </a:rPr>
              <a:t>Write the equation to calculate magnification</a:t>
            </a:r>
          </a:p>
          <a:p>
            <a:pPr>
              <a:lnSpc>
                <a:spcPct val="150000"/>
              </a:lnSpc>
            </a:pPr>
            <a:r>
              <a:rPr lang="en-GB" sz="1200" dirty="0"/>
              <a:t>…………………………………………………………………………………………………………………………………………………………………</a:t>
            </a:r>
          </a:p>
          <a:p>
            <a:pPr marL="628650" lvl="1" indent="-171450">
              <a:lnSpc>
                <a:spcPct val="150000"/>
              </a:lnSpc>
              <a:buFont typeface="Arial" panose="020B0604020202020204" pitchFamily="34" charset="0"/>
              <a:buChar char="•"/>
            </a:pPr>
            <a:r>
              <a:rPr lang="en-GB" sz="1200" dirty="0">
                <a:effectLst/>
                <a:latin typeface="Calibri" panose="020F0502020204030204" pitchFamily="34" charset="0"/>
                <a:ea typeface="Calibri" panose="020F0502020204030204" pitchFamily="34" charset="0"/>
                <a:cs typeface="Times New Roman" panose="02020603050405020304" pitchFamily="18" charset="0"/>
              </a:rPr>
              <a:t>Com</a:t>
            </a:r>
            <a:r>
              <a:rPr lang="en-GB" sz="1200" dirty="0">
                <a:latin typeface="Calibri" panose="020F0502020204030204" pitchFamily="34" charset="0"/>
                <a:ea typeface="Calibri" panose="020F0502020204030204" pitchFamily="34" charset="0"/>
                <a:cs typeface="Times New Roman" panose="02020603050405020304" pitchFamily="18" charset="0"/>
              </a:rPr>
              <a:t>plete the table below</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1026" name="Picture 2">
            <a:extLst>
              <a:ext uri="{FF2B5EF4-FFF2-40B4-BE49-F238E27FC236}">
                <a16:creationId xmlns:a16="http://schemas.microsoft.com/office/drawing/2014/main" id="{4C65ADB4-7071-84D8-821A-A349B7966813}"/>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400505" y="1761558"/>
            <a:ext cx="4168287" cy="204504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a:extLst>
              <a:ext uri="{FF2B5EF4-FFF2-40B4-BE49-F238E27FC236}">
                <a16:creationId xmlns:a16="http://schemas.microsoft.com/office/drawing/2014/main" id="{A3620C01-21CB-F0A6-1F3C-E116FB4356A1}"/>
              </a:ext>
            </a:extLst>
          </p:cNvPr>
          <p:cNvPicPr>
            <a:picLocks noChangeAspect="1"/>
          </p:cNvPicPr>
          <p:nvPr/>
        </p:nvPicPr>
        <p:blipFill>
          <a:blip r:embed="rId3"/>
          <a:stretch>
            <a:fillRect/>
          </a:stretch>
        </p:blipFill>
        <p:spPr>
          <a:xfrm>
            <a:off x="1732082" y="5824742"/>
            <a:ext cx="4109060" cy="2792210"/>
          </a:xfrm>
          <a:prstGeom prst="rect">
            <a:avLst/>
          </a:prstGeom>
        </p:spPr>
      </p:pic>
    </p:spTree>
    <p:extLst>
      <p:ext uri="{BB962C8B-B14F-4D97-AF65-F5344CB8AC3E}">
        <p14:creationId xmlns:p14="http://schemas.microsoft.com/office/powerpoint/2010/main" val="15132872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243431" y="182031"/>
            <a:ext cx="6371138" cy="7912038"/>
          </a:xfrm>
          <a:prstGeom prst="rect">
            <a:avLst/>
          </a:prstGeom>
          <a:noFill/>
          <a:ln w="28575">
            <a:solidFill>
              <a:schemeClr val="tx1"/>
            </a:solidFill>
          </a:ln>
        </p:spPr>
        <p:txBody>
          <a:bodyPr wrap="square" rtlCol="0">
            <a:spAutoFit/>
          </a:bodyPr>
          <a:lstStyle/>
          <a:p>
            <a:r>
              <a:rPr lang="en-GB" sz="1200" b="1" dirty="0"/>
              <a:t>Interleaving</a:t>
            </a:r>
          </a:p>
          <a:p>
            <a:pPr algn="ctr"/>
            <a:endParaRPr lang="en-GB" sz="1200" dirty="0"/>
          </a:p>
          <a:p>
            <a:pPr>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c</a:t>
            </a:r>
            <a:r>
              <a:rPr lang="en-GB" sz="1200" dirty="0">
                <a:effectLst/>
                <a:latin typeface="Calibri" panose="020F0502020204030204" pitchFamily="34" charset="0"/>
                <a:ea typeface="Calibri" panose="020F0502020204030204" pitchFamily="34" charset="0"/>
                <a:cs typeface="Times New Roman" panose="02020603050405020304" pitchFamily="18" charset="0"/>
              </a:rPr>
              <a:t>. Write the equation that links magnification to the real &amp; image sizes</a:t>
            </a:r>
            <a:endParaRPr lang="en-GB" sz="1200" dirty="0"/>
          </a:p>
          <a:p>
            <a:pPr>
              <a:lnSpc>
                <a:spcPct val="150000"/>
              </a:lnSpc>
            </a:pPr>
            <a:r>
              <a:rPr lang="en-GB" sz="1200" dirty="0"/>
              <a:t>……………………………………………………………………………………………………………………………………………………………</a:t>
            </a:r>
          </a:p>
          <a:p>
            <a:pPr>
              <a:lnSpc>
                <a:spcPct val="150000"/>
              </a:lnSpc>
            </a:pPr>
            <a:endParaRPr lang="en-GB" sz="1200" dirty="0"/>
          </a:p>
          <a:p>
            <a:pPr>
              <a:lnSpc>
                <a:spcPct val="150000"/>
              </a:lnSpc>
            </a:pPr>
            <a:r>
              <a:rPr lang="en-GB" sz="1200" dirty="0"/>
              <a:t>d. Using the equation above complete the table </a:t>
            </a:r>
          </a:p>
          <a:p>
            <a:pPr>
              <a:lnSpc>
                <a:spcPct val="150000"/>
              </a:lnSpc>
            </a:pPr>
            <a:r>
              <a:rPr lang="en-GB" sz="1200" dirty="0"/>
              <a:t> </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e</a:t>
            </a:r>
            <a:r>
              <a:rPr lang="en-GB" sz="1200" dirty="0">
                <a:effectLst/>
                <a:latin typeface="Calibri" panose="020F0502020204030204" pitchFamily="34" charset="0"/>
                <a:ea typeface="Calibri" panose="020F0502020204030204" pitchFamily="34" charset="0"/>
                <a:cs typeface="Times New Roman" panose="02020603050405020304" pitchFamily="18" charset="0"/>
              </a:rPr>
              <a:t>. Compare the use of a light &amp; an electron scanning microscope</a:t>
            </a: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t>……………………………………………………………………………………………………………………………………………………………………………………………………………………………………………………………………………………………………………………….</a:t>
            </a:r>
          </a:p>
          <a:p>
            <a:pPr>
              <a:lnSpc>
                <a:spcPct val="150000"/>
              </a:lnSpc>
            </a:pPr>
            <a:r>
              <a:rPr lang="en-GB" sz="1200" dirty="0"/>
              <a:t>……………………………………………………………………………………………………………………………………………………………………………………………………………………………………………………………………………………………………………………….. ………………………………………………………………………………………………………………………………………………………………………………………………………………………………………………………………………………………………………………………..</a:t>
            </a:r>
          </a:p>
          <a:p>
            <a:pPr>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endParaRPr lang="en-GB" sz="1200" dirty="0"/>
          </a:p>
        </p:txBody>
      </p:sp>
      <p:pic>
        <p:nvPicPr>
          <p:cNvPr id="3" name="Picture 2">
            <a:extLst>
              <a:ext uri="{FF2B5EF4-FFF2-40B4-BE49-F238E27FC236}">
                <a16:creationId xmlns:a16="http://schemas.microsoft.com/office/drawing/2014/main" id="{34C9F488-63F8-A292-E19C-8F1AC095645C}"/>
              </a:ext>
            </a:extLst>
          </p:cNvPr>
          <p:cNvPicPr>
            <a:picLocks noChangeAspect="1" noChangeArrowheads="1"/>
          </p:cNvPicPr>
          <p:nvPr/>
        </p:nvPicPr>
        <p:blipFill>
          <a:blip r:embed="rId2">
            <a:grayscl/>
            <a:extLst>
              <a:ext uri="{28A0092B-C50C-407E-A947-70E740481C1C}">
                <a14:useLocalDpi xmlns:a14="http://schemas.microsoft.com/office/drawing/2010/main" val="0"/>
              </a:ext>
            </a:extLst>
          </a:blip>
          <a:srcRect/>
          <a:stretch>
            <a:fillRect/>
          </a:stretch>
        </p:blipFill>
        <p:spPr bwMode="auto">
          <a:xfrm>
            <a:off x="577702" y="1720256"/>
            <a:ext cx="5174512" cy="1593079"/>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Rounded Corners 4">
            <a:extLst>
              <a:ext uri="{FF2B5EF4-FFF2-40B4-BE49-F238E27FC236}">
                <a16:creationId xmlns:a16="http://schemas.microsoft.com/office/drawing/2014/main" id="{79CD5727-9495-E9D0-8A69-C0AE67FF26B7}"/>
              </a:ext>
            </a:extLst>
          </p:cNvPr>
          <p:cNvSpPr/>
          <p:nvPr/>
        </p:nvSpPr>
        <p:spPr>
          <a:xfrm>
            <a:off x="2959395" y="2183220"/>
            <a:ext cx="414670" cy="1559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Rounded Corners 6">
            <a:extLst>
              <a:ext uri="{FF2B5EF4-FFF2-40B4-BE49-F238E27FC236}">
                <a16:creationId xmlns:a16="http://schemas.microsoft.com/office/drawing/2014/main" id="{E6E25B60-0122-D0C2-362A-578FB99C6D76}"/>
              </a:ext>
            </a:extLst>
          </p:cNvPr>
          <p:cNvSpPr/>
          <p:nvPr/>
        </p:nvSpPr>
        <p:spPr>
          <a:xfrm>
            <a:off x="1290083" y="2890256"/>
            <a:ext cx="414670" cy="1559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Rounded Corners 8">
            <a:extLst>
              <a:ext uri="{FF2B5EF4-FFF2-40B4-BE49-F238E27FC236}">
                <a16:creationId xmlns:a16="http://schemas.microsoft.com/office/drawing/2014/main" id="{41B1EC3D-EE1C-E019-E840-E07B854B7C5E}"/>
              </a:ext>
            </a:extLst>
          </p:cNvPr>
          <p:cNvSpPr/>
          <p:nvPr/>
        </p:nvSpPr>
        <p:spPr>
          <a:xfrm>
            <a:off x="1353879" y="2438823"/>
            <a:ext cx="414670" cy="1559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Rounded Corners 9">
            <a:extLst>
              <a:ext uri="{FF2B5EF4-FFF2-40B4-BE49-F238E27FC236}">
                <a16:creationId xmlns:a16="http://schemas.microsoft.com/office/drawing/2014/main" id="{29E91ABA-9876-71F4-EC16-693F00081983}"/>
              </a:ext>
            </a:extLst>
          </p:cNvPr>
          <p:cNvSpPr/>
          <p:nvPr/>
        </p:nvSpPr>
        <p:spPr>
          <a:xfrm>
            <a:off x="2959395" y="2646184"/>
            <a:ext cx="414670" cy="1559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Rounded Corners 10">
            <a:extLst>
              <a:ext uri="{FF2B5EF4-FFF2-40B4-BE49-F238E27FC236}">
                <a16:creationId xmlns:a16="http://schemas.microsoft.com/office/drawing/2014/main" id="{B8D29366-61FF-9677-EDFD-84ACA2EF1343}"/>
              </a:ext>
            </a:extLst>
          </p:cNvPr>
          <p:cNvSpPr/>
          <p:nvPr/>
        </p:nvSpPr>
        <p:spPr>
          <a:xfrm>
            <a:off x="3056302" y="3109148"/>
            <a:ext cx="414670" cy="155944"/>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28142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7611699"/>
          </a:xfrm>
          <a:prstGeom prst="rect">
            <a:avLst/>
          </a:prstGeom>
          <a:noFill/>
          <a:ln w="28575">
            <a:solidFill>
              <a:schemeClr val="tx1"/>
            </a:solidFill>
          </a:ln>
        </p:spPr>
        <p:txBody>
          <a:bodyPr wrap="square" rtlCol="0">
            <a:spAutoFit/>
          </a:bodyPr>
          <a:lstStyle/>
          <a:p>
            <a:pPr hangingPunct="0">
              <a:lnSpc>
                <a:spcPct val="150000"/>
              </a:lnSpc>
              <a:spcBef>
                <a:spcPts val="1200"/>
              </a:spcBef>
            </a:pPr>
            <a:r>
              <a:rPr lang="en-GB" sz="1200" b="1" dirty="0">
                <a:effectLst/>
                <a:ea typeface="Times New Roman" panose="02020603050405020304" pitchFamily="18" charset="0"/>
              </a:rPr>
              <a:t>Q1.</a:t>
            </a:r>
            <a:r>
              <a:rPr lang="en-GB" sz="1200" dirty="0">
                <a:effectLst/>
                <a:ea typeface="Times New Roman" panose="02020603050405020304" pitchFamily="18" charset="0"/>
              </a:rPr>
              <a:t>          Hormones regulate the functions of many organs.</a:t>
            </a:r>
          </a:p>
          <a:p>
            <a:pPr hangingPunct="0">
              <a:lnSpc>
                <a:spcPct val="150000"/>
              </a:lnSpc>
              <a:spcBef>
                <a:spcPts val="1200"/>
              </a:spcBef>
            </a:pPr>
            <a:r>
              <a:rPr lang="en-GB" sz="1200" dirty="0">
                <a:effectLst/>
                <a:ea typeface="Times New Roman" panose="02020603050405020304" pitchFamily="18" charset="0"/>
              </a:rPr>
              <a:t>Complete the following sentences.</a:t>
            </a:r>
          </a:p>
          <a:p>
            <a:pPr>
              <a:lnSpc>
                <a:spcPct val="150000"/>
              </a:lnSpc>
              <a:spcBef>
                <a:spcPts val="1200"/>
              </a:spcBef>
            </a:pPr>
            <a:r>
              <a:rPr lang="en-GB" sz="1200" dirty="0">
                <a:effectLst/>
                <a:ea typeface="Times New Roman" panose="02020603050405020304" pitchFamily="18" charset="0"/>
              </a:rPr>
              <a:t>(a)     Hormones control the monthly release of an egg from the woman’s ................................... .</a:t>
            </a:r>
          </a:p>
          <a:p>
            <a:pPr algn="r" hangingPunct="0">
              <a:lnSpc>
                <a:spcPct val="150000"/>
              </a:lnSpc>
            </a:pPr>
            <a:r>
              <a:rPr lang="en-GB" sz="1200" b="1" dirty="0">
                <a:effectLst/>
                <a:ea typeface="Times New Roman" panose="02020603050405020304" pitchFamily="18" charset="0"/>
              </a:rPr>
              <a:t>(1)</a:t>
            </a:r>
          </a:p>
          <a:p>
            <a:pPr>
              <a:lnSpc>
                <a:spcPct val="150000"/>
              </a:lnSpc>
              <a:spcBef>
                <a:spcPts val="1200"/>
              </a:spcBef>
            </a:pPr>
            <a:r>
              <a:rPr lang="en-GB" sz="1200" dirty="0">
                <a:effectLst/>
                <a:ea typeface="Times New Roman" panose="02020603050405020304" pitchFamily="18" charset="0"/>
              </a:rPr>
              <a:t>(b)     Hormones also control the thickness of the lining of her .................................. .                 </a:t>
            </a:r>
            <a:r>
              <a:rPr lang="en-GB" sz="1200" b="1" dirty="0">
                <a:effectLst/>
                <a:ea typeface="Times New Roman" panose="02020603050405020304" pitchFamily="18" charset="0"/>
              </a:rPr>
              <a:t>(1)</a:t>
            </a:r>
          </a:p>
          <a:p>
            <a:pPr hangingPunct="1">
              <a:lnSpc>
                <a:spcPct val="150000"/>
              </a:lnSpc>
              <a:spcAft>
                <a:spcPts val="1200"/>
              </a:spcAft>
            </a:pPr>
            <a:r>
              <a:rPr lang="en-GB" sz="1200" dirty="0">
                <a:effectLst/>
                <a:ea typeface="Times New Roman" panose="02020603050405020304" pitchFamily="18" charset="0"/>
              </a:rPr>
              <a:t> </a:t>
            </a:r>
          </a:p>
          <a:p>
            <a:pPr hangingPunct="1">
              <a:lnSpc>
                <a:spcPct val="150000"/>
              </a:lnSpc>
              <a:spcAft>
                <a:spcPts val="1200"/>
              </a:spcAft>
            </a:pPr>
            <a:r>
              <a:rPr lang="en-GB" sz="1200" dirty="0">
                <a:effectLst/>
                <a:ea typeface="Times New Roman" panose="02020603050405020304" pitchFamily="18" charset="0"/>
              </a:rPr>
              <a:t>(c)     Hormones given to women to stimulate the release of eggs are called ..................................... drugs.                                                                                                                 </a:t>
            </a:r>
            <a:r>
              <a:rPr lang="en-GB" sz="1200" b="1" dirty="0">
                <a:effectLst/>
                <a:ea typeface="Times New Roman" panose="02020603050405020304" pitchFamily="18" charset="0"/>
              </a:rPr>
              <a:t>(1)</a:t>
            </a:r>
          </a:p>
          <a:p>
            <a:pPr algn="r" hangingPunct="0">
              <a:lnSpc>
                <a:spcPct val="150000"/>
              </a:lnSpc>
            </a:pPr>
            <a:r>
              <a:rPr lang="en-GB" sz="1200" b="1" dirty="0">
                <a:effectLst/>
                <a:ea typeface="Times New Roman" panose="02020603050405020304" pitchFamily="18" charset="0"/>
              </a:rPr>
              <a:t>(Total 3 marks)</a:t>
            </a:r>
          </a:p>
          <a:p>
            <a:pPr>
              <a:lnSpc>
                <a:spcPct val="107000"/>
              </a:lnSpc>
              <a:spcBef>
                <a:spcPts val="1200"/>
              </a:spcBef>
              <a:spcAft>
                <a:spcPts val="800"/>
              </a:spcAft>
            </a:pPr>
            <a:r>
              <a:rPr lang="en-US" sz="1200" b="1" dirty="0">
                <a:effectLst/>
                <a:ea typeface="Times New Roman" panose="02020603050405020304" pitchFamily="18" charset="0"/>
                <a:cs typeface="Times New Roman" panose="02020603050405020304" pitchFamily="18" charset="0"/>
              </a:rPr>
              <a:t>Q2.</a:t>
            </a:r>
            <a:r>
              <a:rPr lang="en-US" sz="1200" dirty="0">
                <a:effectLst/>
                <a:ea typeface="Times New Roman" panose="02020603050405020304" pitchFamily="18" charset="0"/>
                <a:cs typeface="Times New Roman" panose="02020603050405020304" pitchFamily="18" charset="0"/>
              </a:rPr>
              <a:t>          A woman’s fertility can be controlled by using hormones.</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(a)     Some contraceptive pills contain </a:t>
            </a:r>
            <a:r>
              <a:rPr lang="en-US" sz="1200" dirty="0" err="1">
                <a:effectLst/>
                <a:ea typeface="Times New Roman" panose="02020603050405020304" pitchFamily="18" charset="0"/>
                <a:cs typeface="Times New Roman" panose="02020603050405020304" pitchFamily="18" charset="0"/>
              </a:rPr>
              <a:t>oestrogen</a:t>
            </a:r>
            <a:r>
              <a:rPr lang="en-US" sz="1200" dirty="0">
                <a:effectLst/>
                <a:ea typeface="Times New Roman" panose="02020603050405020304" pitchFamily="18" charset="0"/>
                <a:cs typeface="Times New Roman" panose="02020603050405020304" pitchFamily="18" charset="0"/>
              </a:rPr>
              <a:t>. Name the gland which produces </a:t>
            </a:r>
            <a:r>
              <a:rPr lang="en-US" sz="1200" dirty="0" err="1">
                <a:effectLst/>
                <a:ea typeface="Times New Roman" panose="02020603050405020304" pitchFamily="18" charset="0"/>
                <a:cs typeface="Times New Roman" panose="02020603050405020304" pitchFamily="18" charset="0"/>
              </a:rPr>
              <a:t>oestrogen</a:t>
            </a:r>
            <a:r>
              <a:rPr lang="en-US" sz="1200" dirty="0">
                <a:effectLst/>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        </a:t>
            </a:r>
            <a:r>
              <a:rPr lang="en-US" sz="1200" b="1" dirty="0">
                <a:effectLst/>
                <a:ea typeface="Times New Roman" panose="02020603050405020304" pitchFamily="18" charset="0"/>
                <a:cs typeface="Times New Roman" panose="02020603050405020304" pitchFamily="18" charset="0"/>
              </a:rPr>
              <a:t>(1)</a:t>
            </a:r>
            <a:endParaRPr lang="en-GB" sz="1200" b="1" dirty="0">
              <a:ea typeface="Times New Roman" panose="02020603050405020304" pitchFamily="18" charset="0"/>
              <a:cs typeface="Times New Roman" panose="02020603050405020304" pitchFamily="18" charset="0"/>
            </a:endParaRPr>
          </a:p>
          <a:p>
            <a:pPr algn="r">
              <a:lnSpc>
                <a:spcPct val="107000"/>
              </a:lnSpc>
              <a:spcAft>
                <a:spcPts val="800"/>
              </a:spcAft>
            </a:pPr>
            <a:r>
              <a:rPr lang="en-US" sz="1800" b="1" dirty="0">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lnSpc>
                <a:spcPct val="150000"/>
              </a:lnSpc>
            </a:pPr>
            <a:endParaRPr lang="en-GB" sz="1200" b="1" dirty="0">
              <a:effectLst/>
              <a:ea typeface="Times New Roman" panose="02020603050405020304" pitchFamily="18" charset="0"/>
            </a:endParaRPr>
          </a:p>
        </p:txBody>
      </p:sp>
    </p:spTree>
    <p:extLst>
      <p:ext uri="{BB962C8B-B14F-4D97-AF65-F5344CB8AC3E}">
        <p14:creationId xmlns:p14="http://schemas.microsoft.com/office/powerpoint/2010/main" val="21630965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7" name="Table 7">
            <a:extLst>
              <a:ext uri="{FF2B5EF4-FFF2-40B4-BE49-F238E27FC236}">
                <a16:creationId xmlns:a16="http://schemas.microsoft.com/office/drawing/2014/main" id="{E160ACF2-1D29-01F0-E5D6-A404E41B1B95}"/>
              </a:ext>
            </a:extLst>
          </p:cNvPr>
          <p:cNvGraphicFramePr>
            <a:graphicFrameLocks noGrp="1"/>
          </p:cNvGraphicFramePr>
          <p:nvPr>
            <p:extLst>
              <p:ext uri="{D42A27DB-BD31-4B8C-83A1-F6EECF244321}">
                <p14:modId xmlns:p14="http://schemas.microsoft.com/office/powerpoint/2010/main" val="1139193923"/>
              </p:ext>
            </p:extLst>
          </p:nvPr>
        </p:nvGraphicFramePr>
        <p:xfrm>
          <a:off x="273050" y="436499"/>
          <a:ext cx="6311899" cy="2484120"/>
        </p:xfrm>
        <a:graphic>
          <a:graphicData uri="http://schemas.openxmlformats.org/drawingml/2006/table">
            <a:tbl>
              <a:tblPr firstRow="1" bandRow="1">
                <a:tableStyleId>{5940675A-B579-460E-94D1-54222C63F5DA}</a:tableStyleId>
              </a:tblPr>
              <a:tblGrid>
                <a:gridCol w="1816100">
                  <a:extLst>
                    <a:ext uri="{9D8B030D-6E8A-4147-A177-3AD203B41FA5}">
                      <a16:colId xmlns:a16="http://schemas.microsoft.com/office/drawing/2014/main" val="1068356305"/>
                    </a:ext>
                  </a:extLst>
                </a:gridCol>
                <a:gridCol w="4495799">
                  <a:extLst>
                    <a:ext uri="{9D8B030D-6E8A-4147-A177-3AD203B41FA5}">
                      <a16:colId xmlns:a16="http://schemas.microsoft.com/office/drawing/2014/main" val="3913828224"/>
                    </a:ext>
                  </a:extLst>
                </a:gridCol>
              </a:tblGrid>
              <a:tr h="370840">
                <a:tc gridSpan="2">
                  <a:txBody>
                    <a:bodyPr/>
                    <a:lstStyle/>
                    <a:p>
                      <a:r>
                        <a:rPr lang="en-GB" sz="1200" b="1" dirty="0"/>
                        <a:t>KEY VOCABULARY LIST</a:t>
                      </a:r>
                    </a:p>
                  </a:txBody>
                  <a:tcPr>
                    <a:solidFill>
                      <a:schemeClr val="bg1">
                        <a:lumMod val="85000"/>
                      </a:schemeClr>
                    </a:solidFill>
                  </a:tcPr>
                </a:tc>
                <a:tc hMerge="1">
                  <a:txBody>
                    <a:bodyPr/>
                    <a:lstStyle/>
                    <a:p>
                      <a:endParaRPr lang="en-GB" dirty="0"/>
                    </a:p>
                  </a:txBody>
                  <a:tcPr/>
                </a:tc>
                <a:extLst>
                  <a:ext uri="{0D108BD9-81ED-4DB2-BD59-A6C34878D82A}">
                    <a16:rowId xmlns:a16="http://schemas.microsoft.com/office/drawing/2014/main" val="996584451"/>
                  </a:ext>
                </a:extLst>
              </a:tr>
              <a:tr h="370840">
                <a:tc>
                  <a:txBody>
                    <a:bodyPr/>
                    <a:lstStyle/>
                    <a:p>
                      <a:r>
                        <a:rPr lang="en-GB" sz="1200" dirty="0"/>
                        <a:t>Homeostasis</a:t>
                      </a:r>
                    </a:p>
                  </a:txBody>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3986441415"/>
                  </a:ext>
                </a:extLst>
              </a:tr>
              <a:tr h="370840">
                <a:tc>
                  <a:txBody>
                    <a:bodyPr/>
                    <a:lstStyle/>
                    <a:p>
                      <a:r>
                        <a:rPr lang="en-GB" sz="1200" dirty="0"/>
                        <a:t>Nervous system</a:t>
                      </a:r>
                    </a:p>
                  </a:txBody>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135617624"/>
                  </a:ext>
                </a:extLst>
              </a:tr>
              <a:tr h="370840">
                <a:tc>
                  <a:txBody>
                    <a:bodyPr/>
                    <a:lstStyle/>
                    <a:p>
                      <a:r>
                        <a:rPr lang="en-GB" sz="1200" dirty="0"/>
                        <a:t>Endocrine system</a:t>
                      </a:r>
                    </a:p>
                  </a:txBody>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4092558228"/>
                  </a:ext>
                </a:extLst>
              </a:tr>
              <a:tr h="370840">
                <a:tc>
                  <a:txBody>
                    <a:bodyPr/>
                    <a:lstStyle/>
                    <a:p>
                      <a:r>
                        <a:rPr lang="en-GB" sz="1200" dirty="0"/>
                        <a:t>Reproduction</a:t>
                      </a:r>
                    </a:p>
                  </a:txBody>
                  <a:tcPr/>
                </a:tc>
                <a:tc>
                  <a:txBody>
                    <a:bodyPr/>
                    <a:lstStyle/>
                    <a:p>
                      <a:r>
                        <a:rPr lang="en-GB" sz="1200" dirty="0"/>
                        <a:t>The process by which offspring are produced by parents. </a:t>
                      </a:r>
                    </a:p>
                  </a:txBody>
                  <a:tcPr/>
                </a:tc>
                <a:extLst>
                  <a:ext uri="{0D108BD9-81ED-4DB2-BD59-A6C34878D82A}">
                    <a16:rowId xmlns:a16="http://schemas.microsoft.com/office/drawing/2014/main" val="1426963129"/>
                  </a:ext>
                </a:extLst>
              </a:tr>
              <a:tr h="370840">
                <a:tc>
                  <a:txBody>
                    <a:bodyPr/>
                    <a:lstStyle/>
                    <a:p>
                      <a:r>
                        <a:rPr lang="en-GB" sz="1200" dirty="0"/>
                        <a:t>Hormone</a:t>
                      </a:r>
                    </a:p>
                  </a:txBody>
                  <a:tcPr/>
                </a:tc>
                <a:tc>
                  <a:txBody>
                    <a:bodyPr/>
                    <a:lstStyle/>
                    <a:p>
                      <a:r>
                        <a:rPr lang="en-GB" sz="1200" dirty="0"/>
                        <a:t>Chemical messengers produced by glands.</a:t>
                      </a:r>
                    </a:p>
                  </a:txBody>
                  <a:tcPr/>
                </a:tc>
                <a:extLst>
                  <a:ext uri="{0D108BD9-81ED-4DB2-BD59-A6C34878D82A}">
                    <a16:rowId xmlns:a16="http://schemas.microsoft.com/office/drawing/2014/main" val="3157404479"/>
                  </a:ext>
                </a:extLst>
              </a:tr>
            </a:tbl>
          </a:graphicData>
        </a:graphic>
      </p:graphicFrame>
      <p:graphicFrame>
        <p:nvGraphicFramePr>
          <p:cNvPr id="8" name="Table 8">
            <a:extLst>
              <a:ext uri="{FF2B5EF4-FFF2-40B4-BE49-F238E27FC236}">
                <a16:creationId xmlns:a16="http://schemas.microsoft.com/office/drawing/2014/main" id="{5FDAAFC0-68A0-07E8-6BB1-F2A3B55AD167}"/>
              </a:ext>
            </a:extLst>
          </p:cNvPr>
          <p:cNvGraphicFramePr>
            <a:graphicFrameLocks noGrp="1"/>
          </p:cNvGraphicFramePr>
          <p:nvPr>
            <p:extLst>
              <p:ext uri="{D42A27DB-BD31-4B8C-83A1-F6EECF244321}">
                <p14:modId xmlns:p14="http://schemas.microsoft.com/office/powerpoint/2010/main" val="1904452909"/>
              </p:ext>
            </p:extLst>
          </p:nvPr>
        </p:nvGraphicFramePr>
        <p:xfrm>
          <a:off x="273050" y="3268105"/>
          <a:ext cx="3051275" cy="4302760"/>
        </p:xfrm>
        <a:graphic>
          <a:graphicData uri="http://schemas.openxmlformats.org/drawingml/2006/table">
            <a:tbl>
              <a:tblPr firstRow="1" bandRow="1">
                <a:tableStyleId>{5940675A-B579-460E-94D1-54222C63F5DA}</a:tableStyleId>
              </a:tblPr>
              <a:tblGrid>
                <a:gridCol w="3051275">
                  <a:extLst>
                    <a:ext uri="{9D8B030D-6E8A-4147-A177-3AD203B41FA5}">
                      <a16:colId xmlns:a16="http://schemas.microsoft.com/office/drawing/2014/main" val="2976228114"/>
                    </a:ext>
                  </a:extLst>
                </a:gridCol>
              </a:tblGrid>
              <a:tr h="370840">
                <a:tc>
                  <a:txBody>
                    <a:bodyPr/>
                    <a:lstStyle/>
                    <a:p>
                      <a:pPr algn="ctr">
                        <a:lnSpc>
                          <a:spcPct val="150000"/>
                        </a:lnSpc>
                      </a:pPr>
                      <a:r>
                        <a:rPr lang="en-GB" sz="1200" b="1" dirty="0"/>
                        <a:t>EXPECTATIONS</a:t>
                      </a:r>
                    </a:p>
                  </a:txBody>
                  <a:tcPr>
                    <a:solidFill>
                      <a:schemeClr val="bg1">
                        <a:lumMod val="85000"/>
                      </a:schemeClr>
                    </a:solidFill>
                  </a:tcPr>
                </a:tc>
                <a:extLst>
                  <a:ext uri="{0D108BD9-81ED-4DB2-BD59-A6C34878D82A}">
                    <a16:rowId xmlns:a16="http://schemas.microsoft.com/office/drawing/2014/main" val="3028398464"/>
                  </a:ext>
                </a:extLst>
              </a:tr>
              <a:tr h="370840">
                <a:tc>
                  <a:txBody>
                    <a:bodyPr/>
                    <a:lstStyle/>
                    <a:p>
                      <a:pPr marL="171450" indent="-171450">
                        <a:lnSpc>
                          <a:spcPct val="100000"/>
                        </a:lnSpc>
                        <a:buFont typeface="Arial" panose="020B0604020202020204" pitchFamily="34" charset="0"/>
                        <a:buChar char="•"/>
                      </a:pPr>
                      <a:r>
                        <a:rPr lang="en-GB" sz="1200" dirty="0"/>
                        <a:t>Always write in black or blue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use a ruler for straight lines.</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If you make a mistake, cross it out with a single line. </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draw diagrams, tables and graphs in pencil with a ruler if necessary</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Always mark and correct your work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Respond to any feedback your teacher gives you in green pen.</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Take pride in your work, make it neat!</a:t>
                      </a:r>
                    </a:p>
                    <a:p>
                      <a:pPr marL="171450" indent="-171450">
                        <a:lnSpc>
                          <a:spcPct val="100000"/>
                        </a:lnSpc>
                        <a:buFont typeface="Arial" panose="020B0604020202020204" pitchFamily="34" charset="0"/>
                        <a:buChar char="•"/>
                      </a:pPr>
                      <a:endParaRPr lang="en-GB" sz="1200" dirty="0"/>
                    </a:p>
                    <a:p>
                      <a:pPr marL="171450" indent="-171450">
                        <a:lnSpc>
                          <a:spcPct val="100000"/>
                        </a:lnSpc>
                        <a:buFont typeface="Arial" panose="020B0604020202020204" pitchFamily="34" charset="0"/>
                        <a:buChar char="•"/>
                      </a:pPr>
                      <a:r>
                        <a:rPr lang="en-GB" sz="1200" dirty="0"/>
                        <a:t>All tasks should be completed in silence and by yourself unless your teacher tells you otherwise.</a:t>
                      </a:r>
                    </a:p>
                  </a:txBody>
                  <a:tcPr/>
                </a:tc>
                <a:extLst>
                  <a:ext uri="{0D108BD9-81ED-4DB2-BD59-A6C34878D82A}">
                    <a16:rowId xmlns:a16="http://schemas.microsoft.com/office/drawing/2014/main" val="3417920731"/>
                  </a:ext>
                </a:extLst>
              </a:tr>
            </a:tbl>
          </a:graphicData>
        </a:graphic>
      </p:graphicFrame>
      <p:sp>
        <p:nvSpPr>
          <p:cNvPr id="10" name="TextBox 9">
            <a:extLst>
              <a:ext uri="{FF2B5EF4-FFF2-40B4-BE49-F238E27FC236}">
                <a16:creationId xmlns:a16="http://schemas.microsoft.com/office/drawing/2014/main" id="{F300DC32-B022-3472-86EF-65C9B1ACEFCA}"/>
              </a:ext>
            </a:extLst>
          </p:cNvPr>
          <p:cNvSpPr txBox="1"/>
          <p:nvPr/>
        </p:nvSpPr>
        <p:spPr>
          <a:xfrm>
            <a:off x="3533674" y="3268105"/>
            <a:ext cx="3051275" cy="2357697"/>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a:t>
            </a:r>
          </a:p>
          <a:p>
            <a:pPr>
              <a:lnSpc>
                <a:spcPct val="150000"/>
              </a:lnSpc>
            </a:pPr>
            <a:r>
              <a:rPr lang="en-GB" sz="1600" b="1" u="sng" dirty="0">
                <a:latin typeface="Calibri Light" panose="020F0302020204030204" pitchFamily="34" charset="0"/>
                <a:cs typeface="Calibri Light" panose="020F0302020204030204" pitchFamily="34" charset="0"/>
              </a:rPr>
              <a:t>P</a:t>
            </a:r>
            <a:r>
              <a:rPr lang="en-GB" sz="1600" dirty="0">
                <a:latin typeface="Calibri Light" panose="020F0302020204030204" pitchFamily="34" charset="0"/>
                <a:cs typeface="Calibri Light" panose="020F0302020204030204" pitchFamily="34" charset="0"/>
              </a:rPr>
              <a:t>unctuation and grammar</a:t>
            </a:r>
          </a:p>
          <a:p>
            <a:pPr>
              <a:lnSpc>
                <a:spcPct val="150000"/>
              </a:lnSpc>
            </a:pPr>
            <a:r>
              <a:rPr lang="en-GB" sz="1600" b="1" u="sng" dirty="0">
                <a:latin typeface="Calibri Light" panose="020F0302020204030204" pitchFamily="34" charset="0"/>
                <a:cs typeface="Calibri Light" panose="020F0302020204030204" pitchFamily="34" charset="0"/>
              </a:rPr>
              <a:t>R</a:t>
            </a:r>
            <a:r>
              <a:rPr lang="en-GB" sz="1600" dirty="0">
                <a:latin typeface="Calibri Light" panose="020F0302020204030204" pitchFamily="34" charset="0"/>
                <a:cs typeface="Calibri Light" panose="020F0302020204030204" pitchFamily="34" charset="0"/>
              </a:rPr>
              <a:t>uler and pencil for diagrams</a:t>
            </a:r>
          </a:p>
          <a:p>
            <a:pPr>
              <a:lnSpc>
                <a:spcPct val="150000"/>
              </a:lnSpc>
            </a:pPr>
            <a:r>
              <a:rPr lang="en-GB" sz="1600" b="1" u="sng" dirty="0">
                <a:latin typeface="Calibri Light" panose="020F0302020204030204" pitchFamily="34" charset="0"/>
                <a:cs typeface="Calibri Light" panose="020F0302020204030204" pitchFamily="34" charset="0"/>
              </a:rPr>
              <a:t>O</a:t>
            </a:r>
            <a:r>
              <a:rPr lang="en-GB" sz="1600" dirty="0">
                <a:latin typeface="Calibri Light" panose="020F0302020204030204" pitchFamily="34" charset="0"/>
                <a:cs typeface="Calibri Light" panose="020F0302020204030204" pitchFamily="34" charset="0"/>
              </a:rPr>
              <a:t>utstanding effort every lesson</a:t>
            </a:r>
          </a:p>
          <a:p>
            <a:pPr>
              <a:lnSpc>
                <a:spcPct val="150000"/>
              </a:lnSpc>
            </a:pPr>
            <a:r>
              <a:rPr lang="en-GB" sz="1600" b="1" u="sng" dirty="0">
                <a:latin typeface="Calibri Light" panose="020F0302020204030204" pitchFamily="34" charset="0"/>
                <a:cs typeface="Calibri Light" panose="020F0302020204030204" pitchFamily="34" charset="0"/>
              </a:rPr>
              <a:t>U</a:t>
            </a:r>
            <a:r>
              <a:rPr lang="en-GB" sz="1600" dirty="0">
                <a:latin typeface="Calibri Light" panose="020F0302020204030204" pitchFamily="34" charset="0"/>
                <a:cs typeface="Calibri Light" panose="020F0302020204030204" pitchFamily="34" charset="0"/>
              </a:rPr>
              <a:t>nderline date and title</a:t>
            </a:r>
          </a:p>
          <a:p>
            <a:pPr>
              <a:lnSpc>
                <a:spcPct val="150000"/>
              </a:lnSpc>
            </a:pPr>
            <a:r>
              <a:rPr lang="en-GB" sz="1600" b="1" u="sng" dirty="0">
                <a:latin typeface="Calibri Light" panose="020F0302020204030204" pitchFamily="34" charset="0"/>
                <a:cs typeface="Calibri Light" panose="020F0302020204030204" pitchFamily="34" charset="0"/>
              </a:rPr>
              <a:t>D</a:t>
            </a:r>
            <a:r>
              <a:rPr lang="en-GB" sz="1600" dirty="0">
                <a:latin typeface="Calibri Light" panose="020F0302020204030204" pitchFamily="34" charset="0"/>
                <a:cs typeface="Calibri Light" panose="020F0302020204030204" pitchFamily="34" charset="0"/>
              </a:rPr>
              <a:t>ates and titles every lesson</a:t>
            </a:r>
          </a:p>
        </p:txBody>
      </p:sp>
      <p:sp>
        <p:nvSpPr>
          <p:cNvPr id="11" name="TextBox 10">
            <a:extLst>
              <a:ext uri="{FF2B5EF4-FFF2-40B4-BE49-F238E27FC236}">
                <a16:creationId xmlns:a16="http://schemas.microsoft.com/office/drawing/2014/main" id="{1C4F8BFB-563A-7BF9-6844-2AEA1536526A}"/>
              </a:ext>
            </a:extLst>
          </p:cNvPr>
          <p:cNvSpPr txBox="1"/>
          <p:nvPr/>
        </p:nvSpPr>
        <p:spPr>
          <a:xfrm>
            <a:off x="3533674" y="5757293"/>
            <a:ext cx="3051275" cy="1800493"/>
          </a:xfrm>
          <a:prstGeom prst="rect">
            <a:avLst/>
          </a:prstGeom>
          <a:noFill/>
          <a:ln w="19050">
            <a:solidFill>
              <a:schemeClr val="tx1"/>
            </a:solidFill>
          </a:ln>
        </p:spPr>
        <p:txBody>
          <a:bodyPr wrap="square" rtlCol="0">
            <a:spAutoFit/>
          </a:bodyPr>
          <a:lstStyle/>
          <a:p>
            <a:pPr>
              <a:lnSpc>
                <a:spcPct val="150000"/>
              </a:lnSpc>
            </a:pPr>
            <a:r>
              <a:rPr lang="en-GB" b="1" u="sng" dirty="0">
                <a:latin typeface="Calibri Light" panose="020F0302020204030204" pitchFamily="34" charset="0"/>
                <a:cs typeface="Calibri Light" panose="020F0302020204030204" pitchFamily="34" charset="0"/>
              </a:rPr>
              <a:t>PROUD FRIDAY</a:t>
            </a:r>
          </a:p>
          <a:p>
            <a:r>
              <a:rPr lang="en-GB" sz="1400" dirty="0">
                <a:latin typeface="Calibri Light" panose="020F0302020204030204" pitchFamily="34" charset="0"/>
                <a:cs typeface="Calibri Light" panose="020F0302020204030204" pitchFamily="34" charset="0"/>
              </a:rPr>
              <a:t>Any piece of work you complete, which meets our PROUD expectations can be taken to the PROUD station during Friday lunchtime. Show your work to a member of SLT and receive a sweet treat!</a:t>
            </a:r>
          </a:p>
        </p:txBody>
      </p:sp>
    </p:spTree>
    <p:extLst>
      <p:ext uri="{BB962C8B-B14F-4D97-AF65-F5344CB8AC3E}">
        <p14:creationId xmlns:p14="http://schemas.microsoft.com/office/powerpoint/2010/main" val="27918108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51263" y="235556"/>
            <a:ext cx="6155473" cy="8672887"/>
          </a:xfrm>
          <a:prstGeom prst="rect">
            <a:avLst/>
          </a:prstGeom>
          <a:noFill/>
          <a:ln w="28575">
            <a:solidFill>
              <a:schemeClr val="tx1"/>
            </a:solidFill>
          </a:ln>
        </p:spPr>
        <p:txBody>
          <a:bodyPr wrap="square" rtlCol="0">
            <a:spAutoFit/>
          </a:bodyPr>
          <a:lstStyle/>
          <a:p>
            <a:pPr>
              <a:lnSpc>
                <a:spcPct val="150000"/>
              </a:lnSpc>
              <a:spcBef>
                <a:spcPts val="1200"/>
              </a:spcBef>
              <a:spcAft>
                <a:spcPts val="800"/>
              </a:spcAft>
            </a:pPr>
            <a:r>
              <a:rPr lang="en-US" sz="1200" b="1" dirty="0">
                <a:effectLst/>
                <a:ea typeface="Times New Roman" panose="02020603050405020304" pitchFamily="18" charset="0"/>
                <a:cs typeface="Times New Roman" panose="02020603050405020304" pitchFamily="18" charset="0"/>
              </a:rPr>
              <a:t>Q2.</a:t>
            </a:r>
            <a:r>
              <a:rPr lang="en-US" sz="1200" dirty="0">
                <a:effectLst/>
                <a:ea typeface="Times New Roman" panose="02020603050405020304" pitchFamily="18" charset="0"/>
                <a:cs typeface="Times New Roman" panose="02020603050405020304" pitchFamily="18" charset="0"/>
              </a:rPr>
              <a:t>          Women are being encouraged to use longer-term methods of contraception to reduce their chances of having an unwanted pregnancy. The table </a:t>
            </a:r>
            <a:r>
              <a:rPr lang="en-US" sz="1200" dirty="0" err="1">
                <a:effectLst/>
                <a:ea typeface="Times New Roman" panose="02020603050405020304" pitchFamily="18" charset="0"/>
                <a:cs typeface="Times New Roman" panose="02020603050405020304" pitchFamily="18" charset="0"/>
              </a:rPr>
              <a:t>summarises</a:t>
            </a:r>
            <a:r>
              <a:rPr lang="en-US" sz="1200" dirty="0">
                <a:effectLst/>
                <a:ea typeface="Times New Roman" panose="02020603050405020304" pitchFamily="18" charset="0"/>
                <a:cs typeface="Times New Roman" panose="02020603050405020304" pitchFamily="18" charset="0"/>
              </a:rPr>
              <a:t> four long-term methods of contraception</a:t>
            </a:r>
            <a:r>
              <a:rPr lang="en-US" sz="1800" dirty="0">
                <a:effectLst/>
                <a:latin typeface="Arial" panose="020B0604020202020204" pitchFamily="34" charset="0"/>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(b)     Which of the methods in the table is the most reliable?</a:t>
            </a: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          (1)</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(c)     What is the advantage of using long-term contraception methods instead of taking a contraceptive pill every day?</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         (1)</a:t>
            </a:r>
            <a:endParaRPr lang="en-GB" sz="1200" dirty="0">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(d)     The IUD is the least reliable of the contraceptive methods shown in the table. Use information from the table to suggest a reason for this.</a:t>
            </a: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        (1)</a:t>
            </a:r>
            <a:endParaRPr lang="en-GB" sz="1200" b="1" dirty="0">
              <a:effectLst/>
              <a:ea typeface="Times New Roman" panose="02020603050405020304" pitchFamily="18" charset="0"/>
            </a:endParaRPr>
          </a:p>
        </p:txBody>
      </p:sp>
      <p:graphicFrame>
        <p:nvGraphicFramePr>
          <p:cNvPr id="9" name="Table 8">
            <a:extLst>
              <a:ext uri="{FF2B5EF4-FFF2-40B4-BE49-F238E27FC236}">
                <a16:creationId xmlns:a16="http://schemas.microsoft.com/office/drawing/2014/main" id="{2E5E55A6-973A-CAF8-1662-0794E1A0F9DA}"/>
              </a:ext>
            </a:extLst>
          </p:cNvPr>
          <p:cNvGraphicFramePr>
            <a:graphicFrameLocks noGrp="1"/>
          </p:cNvGraphicFramePr>
          <p:nvPr/>
        </p:nvGraphicFramePr>
        <p:xfrm>
          <a:off x="604544" y="1482606"/>
          <a:ext cx="5499100" cy="3870960"/>
        </p:xfrm>
        <a:graphic>
          <a:graphicData uri="http://schemas.openxmlformats.org/drawingml/2006/table">
            <a:tbl>
              <a:tblPr/>
              <a:tblGrid>
                <a:gridCol w="841375">
                  <a:extLst>
                    <a:ext uri="{9D8B030D-6E8A-4147-A177-3AD203B41FA5}">
                      <a16:colId xmlns:a16="http://schemas.microsoft.com/office/drawing/2014/main" val="2074609935"/>
                    </a:ext>
                  </a:extLst>
                </a:gridCol>
                <a:gridCol w="1066800">
                  <a:extLst>
                    <a:ext uri="{9D8B030D-6E8A-4147-A177-3AD203B41FA5}">
                      <a16:colId xmlns:a16="http://schemas.microsoft.com/office/drawing/2014/main" val="3428571696"/>
                    </a:ext>
                  </a:extLst>
                </a:gridCol>
                <a:gridCol w="904875">
                  <a:extLst>
                    <a:ext uri="{9D8B030D-6E8A-4147-A177-3AD203B41FA5}">
                      <a16:colId xmlns:a16="http://schemas.microsoft.com/office/drawing/2014/main" val="3348113633"/>
                    </a:ext>
                  </a:extLst>
                </a:gridCol>
                <a:gridCol w="990600">
                  <a:extLst>
                    <a:ext uri="{9D8B030D-6E8A-4147-A177-3AD203B41FA5}">
                      <a16:colId xmlns:a16="http://schemas.microsoft.com/office/drawing/2014/main" val="418708706"/>
                    </a:ext>
                  </a:extLst>
                </a:gridCol>
                <a:gridCol w="866775">
                  <a:extLst>
                    <a:ext uri="{9D8B030D-6E8A-4147-A177-3AD203B41FA5}">
                      <a16:colId xmlns:a16="http://schemas.microsoft.com/office/drawing/2014/main" val="1186666583"/>
                    </a:ext>
                  </a:extLst>
                </a:gridCol>
                <a:gridCol w="828675">
                  <a:extLst>
                    <a:ext uri="{9D8B030D-6E8A-4147-A177-3AD203B41FA5}">
                      <a16:colId xmlns:a16="http://schemas.microsoft.com/office/drawing/2014/main" val="2046643804"/>
                    </a:ext>
                  </a:extLst>
                </a:gridCol>
              </a:tblGrid>
              <a:tr h="0">
                <a:tc>
                  <a:txBody>
                    <a:bodyPr/>
                    <a:lstStyle/>
                    <a:p>
                      <a:pPr algn="ctr">
                        <a:lnSpc>
                          <a:spcPct val="107000"/>
                        </a:lnSpc>
                        <a:spcBef>
                          <a:spcPts val="600"/>
                        </a:spcBef>
                        <a:spcAft>
                          <a:spcPts val="6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Method</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What it is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How it works</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b="1" dirty="0">
                          <a:effectLst/>
                          <a:latin typeface="Calibri" panose="020F0502020204030204" pitchFamily="34" charset="0"/>
                          <a:ea typeface="Times New Roman" panose="02020603050405020304" pitchFamily="18" charset="0"/>
                          <a:cs typeface="Calibri" panose="020F0502020204030204" pitchFamily="34" charset="0"/>
                        </a:rPr>
                        <a:t>How long does it last?</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Chances of getting pregnant</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b="1">
                          <a:effectLst/>
                          <a:latin typeface="Calibri" panose="020F0502020204030204" pitchFamily="34" charset="0"/>
                          <a:ea typeface="Times New Roman" panose="02020603050405020304" pitchFamily="18" charset="0"/>
                          <a:cs typeface="Calibri" panose="020F0502020204030204" pitchFamily="34" charset="0"/>
                        </a:rPr>
                        <a:t>Side effects</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2877788"/>
                  </a:ext>
                </a:extLst>
              </a:tr>
              <a:tr h="0">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Hormone implant</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Rod containing slow-release hormone inserted under the skin</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Stops ovaries releasing eggs</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3 years</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Less than 1 in 1000</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Acne in some women</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7539807"/>
                  </a:ext>
                </a:extLst>
              </a:tr>
              <a:tr h="0">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Hormone injection</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Injection that slowly releases hormone</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Stops ovaries releasing eggs</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12 weeks</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Less than 4 in 1000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Weight gain in some women</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0319151"/>
                  </a:ext>
                </a:extLst>
              </a:tr>
              <a:tr h="0">
                <a:tc>
                  <a:txBody>
                    <a:bodyPr/>
                    <a:lstStyle/>
                    <a:p>
                      <a:pPr algn="ctr">
                        <a:lnSpc>
                          <a:spcPct val="107000"/>
                        </a:lnSpc>
                        <a:spcBef>
                          <a:spcPts val="600"/>
                        </a:spcBef>
                        <a:spcAft>
                          <a:spcPts val="6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IUD</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Small plastic and copper coil placed in womb</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Stops fertilized eggs developing in womb</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5–10 years</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Less than 20 in 1000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Heavier or more painful periods in some women</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1032866"/>
                  </a:ext>
                </a:extLst>
              </a:tr>
              <a:tr h="0">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IUS</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Plastic device containing slow-release hormone placed in womb</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Stops fertilized eggs developing in womb</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5 years</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a:effectLst/>
                          <a:latin typeface="Calibri" panose="020F0502020204030204" pitchFamily="34" charset="0"/>
                          <a:ea typeface="Times New Roman" panose="02020603050405020304" pitchFamily="18" charset="0"/>
                          <a:cs typeface="Calibri" panose="020F0502020204030204" pitchFamily="34" charset="0"/>
                        </a:rPr>
                        <a:t>Less than 10 in 1000</a:t>
                      </a:r>
                      <a:endParaRPr lang="en-GB" sz="120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7000"/>
                        </a:lnSpc>
                        <a:spcBef>
                          <a:spcPts val="600"/>
                        </a:spcBef>
                        <a:spcAft>
                          <a:spcPts val="600"/>
                        </a:spcAft>
                      </a:pPr>
                      <a:r>
                        <a:rPr lang="en-US" sz="1200" dirty="0">
                          <a:effectLst/>
                          <a:latin typeface="Calibri" panose="020F0502020204030204" pitchFamily="34" charset="0"/>
                          <a:ea typeface="Times New Roman" panose="02020603050405020304" pitchFamily="18" charset="0"/>
                          <a:cs typeface="Calibri" panose="020F0502020204030204" pitchFamily="34" charset="0"/>
                        </a:rPr>
                        <a:t>Irregular periods in some women</a:t>
                      </a:r>
                      <a:endParaRPr lang="en-GB" sz="1200" dirty="0">
                        <a:effectLst/>
                        <a:latin typeface="Calibri" panose="020F0502020204030204" pitchFamily="34" charset="0"/>
                        <a:ea typeface="Times New Roman" panose="02020603050405020304" pitchFamily="18" charset="0"/>
                        <a:cs typeface="Calibri" panose="020F0502020204030204" pitchFamily="34"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48858895"/>
                  </a:ext>
                </a:extLst>
              </a:tr>
            </a:tbl>
          </a:graphicData>
        </a:graphic>
      </p:graphicFrame>
    </p:spTree>
    <p:extLst>
      <p:ext uri="{BB962C8B-B14F-4D97-AF65-F5344CB8AC3E}">
        <p14:creationId xmlns:p14="http://schemas.microsoft.com/office/powerpoint/2010/main" val="32466607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211873" y="256479"/>
            <a:ext cx="6411951" cy="8680581"/>
          </a:xfrm>
          <a:prstGeom prst="rect">
            <a:avLst/>
          </a:prstGeom>
          <a:noFill/>
          <a:ln w="28575">
            <a:solidFill>
              <a:schemeClr val="tx1"/>
            </a:solidFill>
          </a:ln>
        </p:spPr>
        <p:txBody>
          <a:bodyPr wrap="square" rtlCol="0">
            <a:spAutoFit/>
          </a:bodyPr>
          <a:lstStyle/>
          <a:p>
            <a:pPr>
              <a:lnSpc>
                <a:spcPct val="150000"/>
              </a:lnSpc>
              <a:spcBef>
                <a:spcPts val="1200"/>
              </a:spcBef>
              <a:spcAft>
                <a:spcPts val="800"/>
              </a:spcAft>
            </a:pPr>
            <a:r>
              <a:rPr lang="en-US" sz="1200" b="1" dirty="0">
                <a:effectLst/>
                <a:ea typeface="Times New Roman" panose="02020603050405020304" pitchFamily="18" charset="0"/>
                <a:cs typeface="Times New Roman" panose="02020603050405020304" pitchFamily="18" charset="0"/>
              </a:rPr>
              <a:t>Q2.</a:t>
            </a:r>
            <a:r>
              <a:rPr lang="en-US" sz="1200" dirty="0">
                <a:effectLst/>
                <a:ea typeface="Times New Roman" panose="02020603050405020304" pitchFamily="18" charset="0"/>
                <a:cs typeface="Times New Roman" panose="02020603050405020304" pitchFamily="18" charset="0"/>
              </a:rPr>
              <a:t>      (e)     Some people have ethical objections to the use of an IUD or an IUS.</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Suggest </a:t>
            </a:r>
            <a:r>
              <a:rPr lang="en-US" sz="1200" b="1" dirty="0">
                <a:effectLst/>
                <a:ea typeface="Times New Roman" panose="02020603050405020304" pitchFamily="18" charset="0"/>
                <a:cs typeface="Times New Roman" panose="02020603050405020304" pitchFamily="18" charset="0"/>
              </a:rPr>
              <a:t>one</a:t>
            </a:r>
            <a:r>
              <a:rPr lang="en-US" sz="1200" dirty="0">
                <a:effectLst/>
                <a:ea typeface="Times New Roman" panose="02020603050405020304" pitchFamily="18" charset="0"/>
                <a:cs typeface="Times New Roman" panose="02020603050405020304" pitchFamily="18" charset="0"/>
              </a:rPr>
              <a:t> reason why people might object to their use.</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a:t>
            </a:r>
            <a:r>
              <a:rPr lang="en-US" sz="1200" b="1" dirty="0">
                <a:effectLst/>
                <a:ea typeface="Times New Roman" panose="02020603050405020304" pitchFamily="18" charset="0"/>
                <a:cs typeface="Times New Roman" panose="02020603050405020304" pitchFamily="18" charset="0"/>
              </a:rPr>
              <a:t>(1)</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(f)    Explain how the hormone in the implants prevents the ovary releasing eggs.</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200" dirty="0">
                <a:effectLst/>
                <a:ea typeface="Times New Roman" panose="02020603050405020304" pitchFamily="18" charset="0"/>
                <a:cs typeface="Times New Roman" panose="02020603050405020304" pitchFamily="18" charset="0"/>
              </a:rPr>
              <a:t>..........................................................................................................................</a:t>
            </a:r>
            <a:r>
              <a:rPr lang="en-GB" sz="1200" dirty="0">
                <a:effectLst/>
                <a:ea typeface="Times New Roman" panose="02020603050405020304" pitchFamily="18" charset="0"/>
                <a:cs typeface="Times New Roman" panose="02020603050405020304" pitchFamily="18" charset="0"/>
              </a:rPr>
              <a:t> …………………………</a:t>
            </a:r>
            <a:r>
              <a:rPr lang="en-US" sz="1200" b="1" dirty="0">
                <a:effectLst/>
                <a:ea typeface="Times New Roman" panose="02020603050405020304" pitchFamily="18" charset="0"/>
                <a:cs typeface="Times New Roman" panose="02020603050405020304" pitchFamily="18" charset="0"/>
              </a:rPr>
              <a:t>(</a:t>
            </a:r>
            <a:r>
              <a:rPr lang="en-US" sz="1200" dirty="0">
                <a:effectLst/>
                <a:ea typeface="Times New Roman" panose="02020603050405020304" pitchFamily="18" charset="0"/>
                <a:cs typeface="Times New Roman" panose="02020603050405020304" pitchFamily="18" charset="0"/>
              </a:rPr>
              <a:t>2)</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gn="r">
              <a:lnSpc>
                <a:spcPct val="107000"/>
              </a:lnSpc>
              <a:spcAft>
                <a:spcPts val="800"/>
              </a:spcAft>
            </a:pPr>
            <a:r>
              <a:rPr lang="en-US" sz="1200" dirty="0">
                <a:effectLst/>
                <a:ea typeface="Times New Roman" panose="02020603050405020304" pitchFamily="18" charset="0"/>
                <a:cs typeface="Times New Roman" panose="02020603050405020304" pitchFamily="18" charset="0"/>
              </a:rPr>
              <a:t> (Total 8 marks)</a:t>
            </a:r>
            <a:endParaRPr lang="en-GB" sz="1200" dirty="0">
              <a:effectLst/>
              <a:ea typeface="Times New Roman" panose="02020603050405020304" pitchFamily="18" charset="0"/>
              <a:cs typeface="Times New Roman" panose="02020603050405020304" pitchFamily="18" charset="0"/>
            </a:endParaRPr>
          </a:p>
          <a:p>
            <a:pPr>
              <a:lnSpc>
                <a:spcPct val="107000"/>
              </a:lnSpc>
              <a:spcBef>
                <a:spcPts val="1200"/>
              </a:spcBef>
              <a:spcAft>
                <a:spcPts val="800"/>
              </a:spcAft>
            </a:pPr>
            <a:r>
              <a:rPr lang="en-US" sz="1800" dirty="0">
                <a:effectLst/>
                <a:latin typeface="Arial" panose="020B060402020202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US" sz="1800" dirty="0">
              <a:effectLst/>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US" dirty="0">
              <a:latin typeface="Arial" panose="020B060402020202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GB" dirty="0">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Bef>
                <a:spcPts val="1200"/>
              </a:spcBef>
              <a:spcAft>
                <a:spcPts val="6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hangingPunct="0">
              <a:lnSpc>
                <a:spcPct val="150000"/>
              </a:lnSpc>
            </a:pPr>
            <a:endParaRPr lang="en-GB" sz="1200" b="1" dirty="0">
              <a:effectLst/>
              <a:ea typeface="Times New Roman" panose="02020603050405020304" pitchFamily="18" charset="0"/>
            </a:endParaRPr>
          </a:p>
        </p:txBody>
      </p:sp>
    </p:spTree>
    <p:extLst>
      <p:ext uri="{BB962C8B-B14F-4D97-AF65-F5344CB8AC3E}">
        <p14:creationId xmlns:p14="http://schemas.microsoft.com/office/powerpoint/2010/main" val="1965620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286968" y="54935"/>
            <a:ext cx="6155473" cy="8958478"/>
          </a:xfrm>
          <a:prstGeom prst="rect">
            <a:avLst/>
          </a:prstGeom>
          <a:noFill/>
          <a:ln w="28575">
            <a:solidFill>
              <a:schemeClr val="tx1"/>
            </a:solidFill>
          </a:ln>
        </p:spPr>
        <p:txBody>
          <a:bodyPr wrap="square" rtlCol="0">
            <a:spAutoFit/>
          </a:bodyPr>
          <a:lstStyle/>
          <a:p>
            <a:pPr>
              <a:lnSpc>
                <a:spcPct val="150000"/>
              </a:lnSpc>
              <a:spcBef>
                <a:spcPts val="1200"/>
              </a:spcBef>
              <a:spcAft>
                <a:spcPts val="800"/>
              </a:spcAft>
            </a:pPr>
            <a:r>
              <a:rPr lang="en-US" sz="1200" b="1" dirty="0">
                <a:effectLst/>
                <a:ea typeface="Times New Roman" panose="02020603050405020304" pitchFamily="18" charset="0"/>
                <a:cs typeface="Times New Roman" panose="02020603050405020304" pitchFamily="18" charset="0"/>
              </a:rPr>
              <a:t>Q3.</a:t>
            </a:r>
            <a:r>
              <a:rPr lang="en-US" sz="1200" dirty="0">
                <a:effectLst/>
                <a:ea typeface="Times New Roman" panose="02020603050405020304" pitchFamily="18" charset="0"/>
                <a:cs typeface="Times New Roman" panose="02020603050405020304" pitchFamily="18" charset="0"/>
              </a:rPr>
              <a:t>  (HT)   </a:t>
            </a:r>
            <a:r>
              <a:rPr lang="en-GB" sz="1200" dirty="0">
                <a:effectLst/>
                <a:ea typeface="Times New Roman" panose="02020603050405020304" pitchFamily="18" charset="0"/>
                <a:cs typeface="Times New Roman" panose="02020603050405020304" pitchFamily="18" charset="0"/>
              </a:rPr>
              <a:t>Read the information about the trialling of the first contraceptive pill.</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a:t>
            </a: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The Pill was developed by a team of scientists led by Gregory Pincus. The team needed to carry out large scale trials on humans. In the summer of 1955, Pincus visited the island of Puerto Rico. Puerto Rico is one of the most densely populated areas in the world. Officials supported birth control as a form of population control. The women in Puerto Rico were mainly poor and uneducated. The scientists selected a pill with a high dose of hormones. The Pill was found to be 100 % effective when taken properly. But 17 % of the women in the study complained of side effects. The women in the trial had been told only that they were taking a drug that prevented pregnancy. They had not been told that the Pill was experimental or that there was a chance of dangerous side effects.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Evaluate the issues involved with methods used by Pincus in trialling the contraceptive pill.</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...................................................................................................................................(Total 6 marks)</a:t>
            </a:r>
            <a:endParaRPr lang="en-GB" sz="1200" b="1" dirty="0">
              <a:effectLst/>
              <a:ea typeface="Times New Roman" panose="02020603050405020304" pitchFamily="18" charset="0"/>
            </a:endParaRPr>
          </a:p>
        </p:txBody>
      </p:sp>
      <p:graphicFrame>
        <p:nvGraphicFramePr>
          <p:cNvPr id="5" name="Table 4">
            <a:extLst>
              <a:ext uri="{FF2B5EF4-FFF2-40B4-BE49-F238E27FC236}">
                <a16:creationId xmlns:a16="http://schemas.microsoft.com/office/drawing/2014/main" id="{CA62AE01-A63E-2A45-842B-E8B3F8B6F40F}"/>
              </a:ext>
            </a:extLst>
          </p:cNvPr>
          <p:cNvGraphicFramePr>
            <a:graphicFrameLocks noGrp="1"/>
          </p:cNvGraphicFramePr>
          <p:nvPr>
            <p:extLst>
              <p:ext uri="{D42A27DB-BD31-4B8C-83A1-F6EECF244321}">
                <p14:modId xmlns:p14="http://schemas.microsoft.com/office/powerpoint/2010/main" val="2611057476"/>
              </p:ext>
            </p:extLst>
          </p:nvPr>
        </p:nvGraphicFramePr>
        <p:xfrm>
          <a:off x="677414" y="544771"/>
          <a:ext cx="5374579" cy="2596833"/>
        </p:xfrm>
        <a:graphic>
          <a:graphicData uri="http://schemas.openxmlformats.org/drawingml/2006/table">
            <a:tbl>
              <a:tblPr/>
              <a:tblGrid>
                <a:gridCol w="5374579">
                  <a:extLst>
                    <a:ext uri="{9D8B030D-6E8A-4147-A177-3AD203B41FA5}">
                      <a16:colId xmlns:a16="http://schemas.microsoft.com/office/drawing/2014/main" val="139005846"/>
                    </a:ext>
                  </a:extLst>
                </a:gridCol>
              </a:tblGrid>
              <a:tr h="466725">
                <a:tc>
                  <a:txBody>
                    <a:bodyPr/>
                    <a:lstStyle/>
                    <a:p>
                      <a:pPr fontAlgn="base" hangingPunct="0">
                        <a:lnSpc>
                          <a:spcPct val="107000"/>
                        </a:lnSpc>
                        <a:spcBef>
                          <a:spcPts val="600"/>
                        </a:spcBef>
                        <a:spcAft>
                          <a:spcPts val="6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Pill was developed by a team of scientists led by Gregory Pincus. The team needed to carry out large scale trials on humans.</a:t>
                      </a:r>
                    </a:p>
                    <a:p>
                      <a:pPr fontAlgn="base" hangingPunct="0">
                        <a:lnSpc>
                          <a:spcPct val="107000"/>
                        </a:lnSpc>
                        <a:spcBef>
                          <a:spcPts val="600"/>
                        </a:spcBef>
                        <a:spcAft>
                          <a:spcPts val="6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In the summer of 1955, Pincus visited the island of Puerto Rico. Puerto Rico is one of the most densely populated areas in the world. Officials supported birth control as a form of population control. The women in Puerto Rico were mainly poor and uneducated.</a:t>
                      </a:r>
                    </a:p>
                    <a:p>
                      <a:pPr fontAlgn="base" hangingPunct="0">
                        <a:lnSpc>
                          <a:spcPct val="107000"/>
                        </a:lnSpc>
                        <a:spcBef>
                          <a:spcPts val="600"/>
                        </a:spcBef>
                        <a:spcAft>
                          <a:spcPts val="6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scientists selected a pill with a high dose of hormones. The Pill was found to be 100 % effective when taken properly. But 17 % of the women in the study complained of side effects.</a:t>
                      </a:r>
                    </a:p>
                    <a:p>
                      <a:pPr fontAlgn="base" hangingPunct="0">
                        <a:lnSpc>
                          <a:spcPct val="107000"/>
                        </a:lnSpc>
                        <a:spcBef>
                          <a:spcPts val="600"/>
                        </a:spcBef>
                        <a:spcAft>
                          <a:spcPts val="600"/>
                        </a:spcAft>
                      </a:pPr>
                      <a:r>
                        <a:rPr lang="en-GB" sz="1100" dirty="0">
                          <a:effectLst/>
                          <a:latin typeface="Arial" panose="020B0604020202020204" pitchFamily="34" charset="0"/>
                          <a:ea typeface="Times New Roman" panose="02020603050405020304" pitchFamily="18" charset="0"/>
                          <a:cs typeface="Times New Roman" panose="02020603050405020304" pitchFamily="18" charset="0"/>
                        </a:rPr>
                        <a:t>The women in the trial had been told only that they were taking a drug that prevented pregnancy. They had not been told that the Pill was experimental or that there was a chance of dangerous side effects.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8287689"/>
                  </a:ext>
                </a:extLst>
              </a:tr>
            </a:tbl>
          </a:graphicData>
        </a:graphic>
      </p:graphicFrame>
    </p:spTree>
    <p:extLst>
      <p:ext uri="{BB962C8B-B14F-4D97-AF65-F5344CB8AC3E}">
        <p14:creationId xmlns:p14="http://schemas.microsoft.com/office/powerpoint/2010/main" val="26067759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231212" y="177599"/>
            <a:ext cx="6437217" cy="8619924"/>
          </a:xfrm>
          <a:prstGeom prst="rect">
            <a:avLst/>
          </a:prstGeom>
          <a:noFill/>
          <a:ln w="28575">
            <a:solidFill>
              <a:schemeClr val="tx1"/>
            </a:solidFill>
          </a:ln>
        </p:spPr>
        <p:txBody>
          <a:bodyPr wrap="square" rtlCol="0">
            <a:spAutoFit/>
          </a:bodyPr>
          <a:lstStyle/>
          <a:p>
            <a:pPr>
              <a:lnSpc>
                <a:spcPct val="150000"/>
              </a:lnSpc>
              <a:spcBef>
                <a:spcPts val="1200"/>
              </a:spcBef>
              <a:spcAft>
                <a:spcPts val="800"/>
              </a:spcAft>
            </a:pPr>
            <a:r>
              <a:rPr lang="en-US" sz="1200" b="1" dirty="0">
                <a:effectLst/>
                <a:ea typeface="Times New Roman" panose="02020603050405020304" pitchFamily="18" charset="0"/>
                <a:cs typeface="Times New Roman" panose="02020603050405020304" pitchFamily="18" charset="0"/>
              </a:rPr>
              <a:t>Q4.</a:t>
            </a:r>
            <a:r>
              <a:rPr lang="en-US" sz="1200" dirty="0">
                <a:effectLst/>
                <a:ea typeface="Times New Roman" panose="02020603050405020304" pitchFamily="18" charset="0"/>
                <a:cs typeface="Times New Roman" panose="02020603050405020304" pitchFamily="18" charset="0"/>
              </a:rPr>
              <a:t>  (HT)</a:t>
            </a:r>
            <a:r>
              <a:rPr lang="en-GB" sz="1200" dirty="0">
                <a:effectLst/>
                <a:ea typeface="Times New Roman" panose="02020603050405020304" pitchFamily="18" charset="0"/>
                <a:cs typeface="Times New Roman" panose="02020603050405020304" pitchFamily="18" charset="0"/>
              </a:rPr>
              <a:t>        In-vitro fertilisation (IVF) is used to help infertile women to have babies. The table gives statistics from one clinic that gives IVF treatment.</a:t>
            </a:r>
          </a:p>
          <a:p>
            <a:pPr>
              <a:lnSpc>
                <a:spcPct val="150000"/>
              </a:lnSpc>
              <a:spcBef>
                <a:spcPts val="1200"/>
              </a:spcBef>
              <a:spcAft>
                <a:spcPts val="800"/>
              </a:spcAft>
            </a:pPr>
            <a:endParaRPr lang="en-GB" sz="1200" dirty="0">
              <a:effectLst/>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a:t>
            </a:r>
          </a:p>
          <a:p>
            <a:pPr>
              <a:lnSpc>
                <a:spcPct val="150000"/>
              </a:lnSpc>
              <a:spcBef>
                <a:spcPts val="1200"/>
              </a:spcBef>
              <a:spcAft>
                <a:spcPts val="800"/>
              </a:spcAft>
            </a:pPr>
            <a:endParaRPr lang="en-GB" sz="1200" dirty="0">
              <a:ea typeface="Times New Roman" panose="02020603050405020304" pitchFamily="18" charset="0"/>
              <a:cs typeface="Times New Roman" panose="02020603050405020304" pitchFamily="18" charset="0"/>
            </a:endParaRP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Use data from the table to help you to answer these questions.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(a)     How many of the women aged 38 – 39 had babies?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(1)</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(b)     What proportion of the treated women aged 35 – 37 had twins?</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(1)</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(c)     For which age group was IVF treatment most successful?</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(1)</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(d)     Give two disadvantages of IVF treatment.</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1 ..................................................................................................................................</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2 ..................................................................................................................................</a:t>
            </a:r>
          </a:p>
          <a:p>
            <a:pP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   (2)</a:t>
            </a:r>
          </a:p>
          <a:p>
            <a:pPr algn="r">
              <a:lnSpc>
                <a:spcPct val="150000"/>
              </a:lnSpc>
              <a:spcBef>
                <a:spcPts val="1200"/>
              </a:spcBef>
              <a:spcAft>
                <a:spcPts val="800"/>
              </a:spcAft>
            </a:pPr>
            <a:r>
              <a:rPr lang="en-GB" sz="1200" dirty="0">
                <a:effectLst/>
                <a:ea typeface="Times New Roman" panose="02020603050405020304" pitchFamily="18" charset="0"/>
                <a:cs typeface="Times New Roman" panose="02020603050405020304" pitchFamily="18" charset="0"/>
              </a:rPr>
              <a:t>(Total 5 marks)</a:t>
            </a:r>
          </a:p>
        </p:txBody>
      </p:sp>
      <p:graphicFrame>
        <p:nvGraphicFramePr>
          <p:cNvPr id="2" name="Table 1">
            <a:extLst>
              <a:ext uri="{FF2B5EF4-FFF2-40B4-BE49-F238E27FC236}">
                <a16:creationId xmlns:a16="http://schemas.microsoft.com/office/drawing/2014/main" id="{9AC31D2A-6C38-71E8-069B-8F7DBF5D2731}"/>
              </a:ext>
            </a:extLst>
          </p:cNvPr>
          <p:cNvGraphicFramePr>
            <a:graphicFrameLocks noGrp="1"/>
          </p:cNvGraphicFramePr>
          <p:nvPr/>
        </p:nvGraphicFramePr>
        <p:xfrm>
          <a:off x="638195" y="806913"/>
          <a:ext cx="5264785" cy="1688846"/>
        </p:xfrm>
        <a:graphic>
          <a:graphicData uri="http://schemas.openxmlformats.org/drawingml/2006/table">
            <a:tbl>
              <a:tblPr/>
              <a:tblGrid>
                <a:gridCol w="1657985">
                  <a:extLst>
                    <a:ext uri="{9D8B030D-6E8A-4147-A177-3AD203B41FA5}">
                      <a16:colId xmlns:a16="http://schemas.microsoft.com/office/drawing/2014/main" val="757005474"/>
                    </a:ext>
                  </a:extLst>
                </a:gridCol>
                <a:gridCol w="959485">
                  <a:extLst>
                    <a:ext uri="{9D8B030D-6E8A-4147-A177-3AD203B41FA5}">
                      <a16:colId xmlns:a16="http://schemas.microsoft.com/office/drawing/2014/main" val="1416992525"/>
                    </a:ext>
                  </a:extLst>
                </a:gridCol>
                <a:gridCol w="959485">
                  <a:extLst>
                    <a:ext uri="{9D8B030D-6E8A-4147-A177-3AD203B41FA5}">
                      <a16:colId xmlns:a16="http://schemas.microsoft.com/office/drawing/2014/main" val="2394668076"/>
                    </a:ext>
                  </a:extLst>
                </a:gridCol>
                <a:gridCol w="838835">
                  <a:extLst>
                    <a:ext uri="{9D8B030D-6E8A-4147-A177-3AD203B41FA5}">
                      <a16:colId xmlns:a16="http://schemas.microsoft.com/office/drawing/2014/main" val="4187796359"/>
                    </a:ext>
                  </a:extLst>
                </a:gridCol>
                <a:gridCol w="848995">
                  <a:extLst>
                    <a:ext uri="{9D8B030D-6E8A-4147-A177-3AD203B41FA5}">
                      <a16:colId xmlns:a16="http://schemas.microsoft.com/office/drawing/2014/main" val="1931201044"/>
                    </a:ext>
                  </a:extLst>
                </a:gridCol>
              </a:tblGrid>
              <a:tr h="0">
                <a:tc>
                  <a:txBody>
                    <a:bodyPr/>
                    <a:lstStyle/>
                    <a:p>
                      <a:pPr algn="ctr" fontAlgn="base" hangingPunct="0">
                        <a:lnSpc>
                          <a:spcPct val="107000"/>
                        </a:lnSpc>
                        <a:spcBef>
                          <a:spcPts val="600"/>
                        </a:spcBef>
                        <a:spcAft>
                          <a:spcPts val="600"/>
                        </a:spcAft>
                      </a:pPr>
                      <a:r>
                        <a:rPr lang="en-GB" sz="1100">
                          <a:effectLst/>
                          <a:latin typeface="Arial" panose="020B0604020202020204" pitchFamily="34" charset="0"/>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gridSpan="4">
                  <a:txBody>
                    <a:bodyPr/>
                    <a:lstStyle/>
                    <a:p>
                      <a:pPr algn="ctr" fontAlgn="base" hangingPunct="0">
                        <a:lnSpc>
                          <a:spcPct val="107000"/>
                        </a:lnSpc>
                        <a:spcBef>
                          <a:spcPts val="600"/>
                        </a:spcBef>
                        <a:spcAft>
                          <a:spcPts val="600"/>
                        </a:spcAft>
                      </a:pPr>
                      <a:r>
                        <a:rPr lang="en-GB" sz="1100" b="1">
                          <a:effectLst/>
                          <a:latin typeface="Arial" panose="020B0604020202020204" pitchFamily="34" charset="0"/>
                          <a:ea typeface="Times New Roman" panose="02020603050405020304" pitchFamily="18" charset="0"/>
                          <a:cs typeface="Times New Roman" panose="02020603050405020304" pitchFamily="18" charset="0"/>
                        </a:rPr>
                        <a:t>Age of women given IVF treatment</a:t>
                      </a:r>
                      <a:endParaRPr lang="en-GB" sz="11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extLst>
                  <a:ext uri="{0D108BD9-81ED-4DB2-BD59-A6C34878D82A}">
                    <a16:rowId xmlns:a16="http://schemas.microsoft.com/office/drawing/2014/main" val="2308600430"/>
                  </a:ext>
                </a:extLst>
              </a:tr>
              <a:tr h="0">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Under 35</a:t>
                      </a:r>
                      <a:br>
                        <a:rPr lang="en-GB" sz="1200">
                          <a:effectLst/>
                          <a:latin typeface="+mn-lt"/>
                          <a:ea typeface="Times New Roman" panose="02020603050405020304" pitchFamily="18" charset="0"/>
                          <a:cs typeface="Times New Roman" panose="02020603050405020304" pitchFamily="18" charset="0"/>
                        </a:rPr>
                      </a:br>
                      <a:r>
                        <a:rPr lang="en-GB" sz="1200">
                          <a:effectLst/>
                          <a:latin typeface="+mn-lt"/>
                          <a:ea typeface="Times New Roman" panose="02020603050405020304" pitchFamily="18" charset="0"/>
                          <a:cs typeface="Times New Roman" panose="02020603050405020304" pitchFamily="18" charset="0"/>
                        </a:rPr>
                        <a:t>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35 – 37</a:t>
                      </a:r>
                      <a:br>
                        <a:rPr lang="en-GB" sz="1200">
                          <a:effectLst/>
                          <a:latin typeface="+mn-lt"/>
                          <a:ea typeface="Times New Roman" panose="02020603050405020304" pitchFamily="18" charset="0"/>
                          <a:cs typeface="Times New Roman" panose="02020603050405020304" pitchFamily="18" charset="0"/>
                        </a:rPr>
                      </a:br>
                      <a:r>
                        <a:rPr lang="en-GB" sz="1200">
                          <a:effectLst/>
                          <a:latin typeface="+mn-lt"/>
                          <a:ea typeface="Times New Roman" panose="02020603050405020304" pitchFamily="18" charset="0"/>
                          <a:cs typeface="Times New Roman" panose="02020603050405020304" pitchFamily="18" charset="0"/>
                        </a:rPr>
                        <a:t>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38 – 39</a:t>
                      </a:r>
                      <a:br>
                        <a:rPr lang="en-GB" sz="1200">
                          <a:effectLst/>
                          <a:latin typeface="+mn-lt"/>
                          <a:ea typeface="Times New Roman" panose="02020603050405020304" pitchFamily="18" charset="0"/>
                          <a:cs typeface="Times New Roman" panose="02020603050405020304" pitchFamily="18" charset="0"/>
                        </a:rPr>
                      </a:br>
                      <a:r>
                        <a:rPr lang="en-GB" sz="1200">
                          <a:effectLst/>
                          <a:latin typeface="+mn-lt"/>
                          <a:ea typeface="Times New Roman" panose="02020603050405020304" pitchFamily="18" charset="0"/>
                          <a:cs typeface="Times New Roman" panose="02020603050405020304" pitchFamily="18" charset="0"/>
                        </a:rPr>
                        <a:t>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40 – 42</a:t>
                      </a:r>
                      <a:br>
                        <a:rPr lang="en-GB" sz="1200">
                          <a:effectLst/>
                          <a:latin typeface="+mn-lt"/>
                          <a:ea typeface="Times New Roman" panose="02020603050405020304" pitchFamily="18" charset="0"/>
                          <a:cs typeface="Times New Roman" panose="02020603050405020304" pitchFamily="18" charset="0"/>
                        </a:rPr>
                      </a:br>
                      <a:r>
                        <a:rPr lang="en-GB" sz="1200">
                          <a:effectLst/>
                          <a:latin typeface="+mn-lt"/>
                          <a:ea typeface="Times New Roman" panose="02020603050405020304" pitchFamily="18" charset="0"/>
                          <a:cs typeface="Times New Roman" panose="02020603050405020304" pitchFamily="18" charset="0"/>
                        </a:rPr>
                        <a:t>years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366784"/>
                  </a:ext>
                </a:extLst>
              </a:tr>
              <a:tr h="0">
                <a:tc>
                  <a:txBody>
                    <a:bodyPr/>
                    <a:lstStyle/>
                    <a:p>
                      <a:pPr algn="l"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Number of women treated</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425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208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106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53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6279563"/>
                  </a:ext>
                </a:extLst>
              </a:tr>
              <a:tr h="0">
                <a:tc>
                  <a:txBody>
                    <a:bodyPr/>
                    <a:lstStyle/>
                    <a:p>
                      <a:pPr algn="l" fontAlgn="base" hangingPunct="0">
                        <a:lnSpc>
                          <a:spcPct val="107000"/>
                        </a:lnSpc>
                        <a:spcBef>
                          <a:spcPts val="600"/>
                        </a:spcBef>
                        <a:spcAft>
                          <a:spcPts val="600"/>
                        </a:spcAft>
                      </a:pPr>
                      <a:r>
                        <a:rPr lang="en-GB" sz="1200" dirty="0">
                          <a:effectLst/>
                          <a:latin typeface="+mn-lt"/>
                          <a:ea typeface="Times New Roman" panose="02020603050405020304" pitchFamily="18" charset="0"/>
                          <a:cs typeface="Times New Roman" panose="02020603050405020304" pitchFamily="18" charset="0"/>
                        </a:rPr>
                        <a:t>Number of single births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90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44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100692"/>
                  </a:ext>
                </a:extLst>
              </a:tr>
              <a:tr h="0">
                <a:tc>
                  <a:txBody>
                    <a:bodyPr/>
                    <a:lstStyle/>
                    <a:p>
                      <a:pPr algn="l"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Number of sets of twins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6931299"/>
                  </a:ext>
                </a:extLst>
              </a:tr>
              <a:tr h="0">
                <a:tc>
                  <a:txBody>
                    <a:bodyPr/>
                    <a:lstStyle/>
                    <a:p>
                      <a:pPr algn="l" fontAlgn="base" hangingPunct="0">
                        <a:lnSpc>
                          <a:spcPct val="107000"/>
                        </a:lnSpc>
                        <a:spcBef>
                          <a:spcPts val="600"/>
                        </a:spcBef>
                        <a:spcAft>
                          <a:spcPts val="600"/>
                        </a:spcAft>
                      </a:pPr>
                      <a:r>
                        <a:rPr lang="en-GB" sz="1200" dirty="0">
                          <a:effectLst/>
                          <a:latin typeface="+mn-lt"/>
                          <a:ea typeface="Times New Roman" panose="02020603050405020304" pitchFamily="18" charset="0"/>
                          <a:cs typeface="Times New Roman" panose="02020603050405020304" pitchFamily="18" charset="0"/>
                        </a:rPr>
                        <a:t>Number of sets of triplets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a:effectLst/>
                          <a:latin typeface="+mn-lt"/>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hangingPunct="0">
                        <a:lnSpc>
                          <a:spcPct val="107000"/>
                        </a:lnSpc>
                        <a:spcBef>
                          <a:spcPts val="600"/>
                        </a:spcBef>
                        <a:spcAft>
                          <a:spcPts val="600"/>
                        </a:spcAft>
                      </a:pPr>
                      <a:r>
                        <a:rPr lang="en-GB" sz="1200" dirty="0">
                          <a:effectLst/>
                          <a:latin typeface="+mn-lt"/>
                          <a:ea typeface="Times New Roman" panose="02020603050405020304" pitchFamily="18" charset="0"/>
                          <a:cs typeface="Times New Roman" panose="02020603050405020304" pitchFamily="18" charset="0"/>
                        </a:rPr>
                        <a:t>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57191142"/>
                  </a:ext>
                </a:extLst>
              </a:tr>
            </a:tbl>
          </a:graphicData>
        </a:graphic>
      </p:graphicFrame>
    </p:spTree>
    <p:extLst>
      <p:ext uri="{BB962C8B-B14F-4D97-AF65-F5344CB8AC3E}">
        <p14:creationId xmlns:p14="http://schemas.microsoft.com/office/powerpoint/2010/main" val="359969542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42128"/>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787870812"/>
              </p:ext>
            </p:extLst>
          </p:nvPr>
        </p:nvGraphicFramePr>
        <p:xfrm>
          <a:off x="333375" y="5243488"/>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2F9DE9AA-13B0-898D-A49C-6311589889B8}"/>
              </a:ext>
            </a:extLst>
          </p:cNvPr>
          <p:cNvSpPr txBox="1"/>
          <p:nvPr/>
        </p:nvSpPr>
        <p:spPr>
          <a:xfrm>
            <a:off x="3362325" y="8610039"/>
            <a:ext cx="482600" cy="307777"/>
          </a:xfrm>
          <a:prstGeom prst="rect">
            <a:avLst/>
          </a:prstGeom>
          <a:noFill/>
        </p:spPr>
        <p:txBody>
          <a:bodyPr wrap="square" rtlCol="0">
            <a:spAutoFit/>
          </a:bodyPr>
          <a:lstStyle/>
          <a:p>
            <a:r>
              <a:rPr lang="en-GB" sz="1400" dirty="0"/>
              <a:t>6</a:t>
            </a:r>
          </a:p>
        </p:txBody>
      </p:sp>
    </p:spTree>
    <p:extLst>
      <p:ext uri="{BB962C8B-B14F-4D97-AF65-F5344CB8AC3E}">
        <p14:creationId xmlns:p14="http://schemas.microsoft.com/office/powerpoint/2010/main" val="32460568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273050" y="4853970"/>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1251381837"/>
              </p:ext>
            </p:extLst>
          </p:nvPr>
        </p:nvGraphicFramePr>
        <p:xfrm>
          <a:off x="333375" y="52268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03619E1C-6498-DE1B-8604-567F6768E48A}"/>
              </a:ext>
            </a:extLst>
          </p:cNvPr>
          <p:cNvSpPr txBox="1"/>
          <p:nvPr/>
        </p:nvSpPr>
        <p:spPr>
          <a:xfrm>
            <a:off x="3362325" y="8610039"/>
            <a:ext cx="482600" cy="307777"/>
          </a:xfrm>
          <a:prstGeom prst="rect">
            <a:avLst/>
          </a:prstGeom>
          <a:noFill/>
        </p:spPr>
        <p:txBody>
          <a:bodyPr wrap="square" rtlCol="0">
            <a:spAutoFit/>
          </a:bodyPr>
          <a:lstStyle/>
          <a:p>
            <a:r>
              <a:rPr lang="en-GB" sz="1400" dirty="0"/>
              <a:t>7</a:t>
            </a:r>
          </a:p>
        </p:txBody>
      </p:sp>
    </p:spTree>
    <p:extLst>
      <p:ext uri="{BB962C8B-B14F-4D97-AF65-F5344CB8AC3E}">
        <p14:creationId xmlns:p14="http://schemas.microsoft.com/office/powerpoint/2010/main" val="7545064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extLst>
              <p:ext uri="{D42A27DB-BD31-4B8C-83A1-F6EECF244321}">
                <p14:modId xmlns:p14="http://schemas.microsoft.com/office/powerpoint/2010/main" val="2270454178"/>
              </p:ext>
            </p:extLst>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0B7ED2D3-C392-1D0E-1E53-4E1D1D10A5E4}"/>
              </a:ext>
            </a:extLst>
          </p:cNvPr>
          <p:cNvSpPr txBox="1"/>
          <p:nvPr/>
        </p:nvSpPr>
        <p:spPr>
          <a:xfrm>
            <a:off x="3362325" y="8610039"/>
            <a:ext cx="482600" cy="307777"/>
          </a:xfrm>
          <a:prstGeom prst="rect">
            <a:avLst/>
          </a:prstGeom>
          <a:noFill/>
        </p:spPr>
        <p:txBody>
          <a:bodyPr wrap="square" rtlCol="0">
            <a:spAutoFit/>
          </a:bodyPr>
          <a:lstStyle/>
          <a:p>
            <a:r>
              <a:rPr lang="en-GB" sz="1400" dirty="0"/>
              <a:t>8</a:t>
            </a:r>
          </a:p>
        </p:txBody>
      </p:sp>
    </p:spTree>
    <p:extLst>
      <p:ext uri="{BB962C8B-B14F-4D97-AF65-F5344CB8AC3E}">
        <p14:creationId xmlns:p14="http://schemas.microsoft.com/office/powerpoint/2010/main" val="18607767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178551"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DO NOW</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839232"/>
            <a:ext cx="4705350" cy="369332"/>
          </a:xfrm>
          <a:prstGeom prst="rect">
            <a:avLst/>
          </a:prstGeom>
          <a:noFill/>
        </p:spPr>
        <p:txBody>
          <a:bodyPr wrap="square" rtlCol="0">
            <a:spAutoFit/>
          </a:bodyPr>
          <a:lstStyle/>
          <a:p>
            <a:r>
              <a:rPr lang="en-GB" dirty="0"/>
              <a:t>Date: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nvGraphicFramePr>
        <p:xfrm>
          <a:off x="333375" y="134826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6" name="TextBox 5">
            <a:extLst>
              <a:ext uri="{FF2B5EF4-FFF2-40B4-BE49-F238E27FC236}">
                <a16:creationId xmlns:a16="http://schemas.microsoft.com/office/drawing/2014/main" id="{63018BD5-6650-A2D8-F727-881044EBD2C8}"/>
              </a:ext>
            </a:extLst>
          </p:cNvPr>
          <p:cNvSpPr txBox="1"/>
          <p:nvPr/>
        </p:nvSpPr>
        <p:spPr>
          <a:xfrm>
            <a:off x="333375" y="4876324"/>
            <a:ext cx="4705350" cy="369332"/>
          </a:xfrm>
          <a:prstGeom prst="rect">
            <a:avLst/>
          </a:prstGeom>
          <a:noFill/>
        </p:spPr>
        <p:txBody>
          <a:bodyPr wrap="square" rtlCol="0">
            <a:spAutoFit/>
          </a:bodyPr>
          <a:lstStyle/>
          <a:p>
            <a:r>
              <a:rPr lang="en-GB" dirty="0"/>
              <a:t>Date: ……………………………………….</a:t>
            </a:r>
          </a:p>
        </p:txBody>
      </p:sp>
      <p:graphicFrame>
        <p:nvGraphicFramePr>
          <p:cNvPr id="7" name="Table 5">
            <a:extLst>
              <a:ext uri="{FF2B5EF4-FFF2-40B4-BE49-F238E27FC236}">
                <a16:creationId xmlns:a16="http://schemas.microsoft.com/office/drawing/2014/main" id="{C7034803-41D1-5546-DC1F-F57C17349F0E}"/>
              </a:ext>
            </a:extLst>
          </p:cNvPr>
          <p:cNvGraphicFramePr>
            <a:graphicFrameLocks noGrp="1"/>
          </p:cNvGraphicFramePr>
          <p:nvPr/>
        </p:nvGraphicFramePr>
        <p:xfrm>
          <a:off x="333375" y="5253794"/>
          <a:ext cx="6118226" cy="3388360"/>
        </p:xfrm>
        <a:graphic>
          <a:graphicData uri="http://schemas.openxmlformats.org/drawingml/2006/table">
            <a:tbl>
              <a:tblPr firstRow="1" bandRow="1">
                <a:tableStyleId>{5940675A-B579-460E-94D1-54222C63F5DA}</a:tableStyleId>
              </a:tblPr>
              <a:tblGrid>
                <a:gridCol w="657225">
                  <a:extLst>
                    <a:ext uri="{9D8B030D-6E8A-4147-A177-3AD203B41FA5}">
                      <a16:colId xmlns:a16="http://schemas.microsoft.com/office/drawing/2014/main" val="3009340862"/>
                    </a:ext>
                  </a:extLst>
                </a:gridCol>
                <a:gridCol w="5461001">
                  <a:extLst>
                    <a:ext uri="{9D8B030D-6E8A-4147-A177-3AD203B41FA5}">
                      <a16:colId xmlns:a16="http://schemas.microsoft.com/office/drawing/2014/main" val="2155376729"/>
                    </a:ext>
                  </a:extLst>
                </a:gridCol>
              </a:tblGrid>
              <a:tr h="370840">
                <a:tc>
                  <a:txBody>
                    <a:bodyPr/>
                    <a:lstStyle/>
                    <a:p>
                      <a:endParaRPr lang="en-GB" sz="1200" dirty="0"/>
                    </a:p>
                  </a:txBody>
                  <a:tcPr/>
                </a:tc>
                <a:tc>
                  <a:txBody>
                    <a:bodyPr/>
                    <a:lstStyle/>
                    <a:p>
                      <a:r>
                        <a:rPr lang="en-GB" sz="1200"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endParaRPr lang="en-GB" sz="1200" b="1" dirty="0"/>
                    </a:p>
                    <a:p>
                      <a:endParaRPr lang="en-GB" sz="1200" b="1"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extLst>
                  <a:ext uri="{0D108BD9-81ED-4DB2-BD59-A6C34878D82A}">
                    <a16:rowId xmlns:a16="http://schemas.microsoft.com/office/drawing/2014/main" val="2795982574"/>
                  </a:ext>
                </a:extLst>
              </a:tr>
            </a:tbl>
          </a:graphicData>
        </a:graphic>
      </p:graphicFrame>
      <p:sp>
        <p:nvSpPr>
          <p:cNvPr id="8" name="TextBox 7">
            <a:extLst>
              <a:ext uri="{FF2B5EF4-FFF2-40B4-BE49-F238E27FC236}">
                <a16:creationId xmlns:a16="http://schemas.microsoft.com/office/drawing/2014/main" id="{0B7ED2D3-C392-1D0E-1E53-4E1D1D10A5E4}"/>
              </a:ext>
            </a:extLst>
          </p:cNvPr>
          <p:cNvSpPr txBox="1"/>
          <p:nvPr/>
        </p:nvSpPr>
        <p:spPr>
          <a:xfrm>
            <a:off x="3362325" y="8610039"/>
            <a:ext cx="482600" cy="307777"/>
          </a:xfrm>
          <a:prstGeom prst="rect">
            <a:avLst/>
          </a:prstGeom>
          <a:noFill/>
        </p:spPr>
        <p:txBody>
          <a:bodyPr wrap="square" rtlCol="0">
            <a:spAutoFit/>
          </a:bodyPr>
          <a:lstStyle/>
          <a:p>
            <a:r>
              <a:rPr lang="en-GB" sz="1400" dirty="0"/>
              <a:t>8</a:t>
            </a:r>
          </a:p>
        </p:txBody>
      </p:sp>
    </p:spTree>
    <p:extLst>
      <p:ext uri="{BB962C8B-B14F-4D97-AF65-F5344CB8AC3E}">
        <p14:creationId xmlns:p14="http://schemas.microsoft.com/office/powerpoint/2010/main" val="14659535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1</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1023500172"/>
              </p:ext>
            </p:extLst>
          </p:nvPr>
        </p:nvGraphicFramePr>
        <p:xfrm>
          <a:off x="339724" y="1815415"/>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6" name="TextBox 5">
            <a:extLst>
              <a:ext uri="{FF2B5EF4-FFF2-40B4-BE49-F238E27FC236}">
                <a16:creationId xmlns:a16="http://schemas.microsoft.com/office/drawing/2014/main" id="{52A3C67E-2F06-BA91-AE17-1FBCFCF91E55}"/>
              </a:ext>
            </a:extLst>
          </p:cNvPr>
          <p:cNvSpPr txBox="1"/>
          <p:nvPr/>
        </p:nvSpPr>
        <p:spPr>
          <a:xfrm>
            <a:off x="3362325" y="8610039"/>
            <a:ext cx="482600" cy="307777"/>
          </a:xfrm>
          <a:prstGeom prst="rect">
            <a:avLst/>
          </a:prstGeom>
          <a:noFill/>
        </p:spPr>
        <p:txBody>
          <a:bodyPr wrap="square" rtlCol="0">
            <a:spAutoFit/>
          </a:bodyPr>
          <a:lstStyle/>
          <a:p>
            <a:r>
              <a:rPr lang="en-GB" sz="1400" dirty="0"/>
              <a:t>9</a:t>
            </a:r>
          </a:p>
        </p:txBody>
      </p:sp>
    </p:spTree>
    <p:extLst>
      <p:ext uri="{BB962C8B-B14F-4D97-AF65-F5344CB8AC3E}">
        <p14:creationId xmlns:p14="http://schemas.microsoft.com/office/powerpoint/2010/main" val="33574452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Retrieval Quiz 2</a:t>
            </a:r>
          </a:p>
        </p:txBody>
      </p:sp>
      <p:sp>
        <p:nvSpPr>
          <p:cNvPr id="2" name="TextBox 1">
            <a:extLst>
              <a:ext uri="{FF2B5EF4-FFF2-40B4-BE49-F238E27FC236}">
                <a16:creationId xmlns:a16="http://schemas.microsoft.com/office/drawing/2014/main" id="{2C70F506-4C7A-E215-7BC5-CA4FC6759EBA}"/>
              </a:ext>
            </a:extLst>
          </p:cNvPr>
          <p:cNvSpPr txBox="1"/>
          <p:nvPr/>
        </p:nvSpPr>
        <p:spPr>
          <a:xfrm>
            <a:off x="273050" y="1054100"/>
            <a:ext cx="4705350" cy="646331"/>
          </a:xfrm>
          <a:prstGeom prst="rect">
            <a:avLst/>
          </a:prstGeom>
          <a:noFill/>
        </p:spPr>
        <p:txBody>
          <a:bodyPr wrap="square" rtlCol="0">
            <a:spAutoFit/>
          </a:bodyPr>
          <a:lstStyle/>
          <a:p>
            <a:r>
              <a:rPr lang="en-GB" dirty="0"/>
              <a:t>Date: ……………………………………….</a:t>
            </a:r>
          </a:p>
          <a:p>
            <a:r>
              <a:rPr lang="en-GB" dirty="0"/>
              <a:t>Score: …………...</a:t>
            </a:r>
          </a:p>
        </p:txBody>
      </p:sp>
      <p:graphicFrame>
        <p:nvGraphicFramePr>
          <p:cNvPr id="3" name="Table 5">
            <a:extLst>
              <a:ext uri="{FF2B5EF4-FFF2-40B4-BE49-F238E27FC236}">
                <a16:creationId xmlns:a16="http://schemas.microsoft.com/office/drawing/2014/main" id="{77F7EA8E-D0AB-5E34-EB82-D09920CB4131}"/>
              </a:ext>
            </a:extLst>
          </p:cNvPr>
          <p:cNvGraphicFramePr>
            <a:graphicFrameLocks noGrp="1"/>
          </p:cNvGraphicFramePr>
          <p:nvPr>
            <p:extLst>
              <p:ext uri="{D42A27DB-BD31-4B8C-83A1-F6EECF244321}">
                <p14:modId xmlns:p14="http://schemas.microsoft.com/office/powerpoint/2010/main" val="3845010150"/>
              </p:ext>
            </p:extLst>
          </p:nvPr>
        </p:nvGraphicFramePr>
        <p:xfrm>
          <a:off x="339724" y="1825613"/>
          <a:ext cx="6178551" cy="6771640"/>
        </p:xfrm>
        <a:graphic>
          <a:graphicData uri="http://schemas.openxmlformats.org/drawingml/2006/table">
            <a:tbl>
              <a:tblPr firstRow="1" bandRow="1">
                <a:tableStyleId>{5940675A-B579-460E-94D1-54222C63F5DA}</a:tableStyleId>
              </a:tblPr>
              <a:tblGrid>
                <a:gridCol w="638176">
                  <a:extLst>
                    <a:ext uri="{9D8B030D-6E8A-4147-A177-3AD203B41FA5}">
                      <a16:colId xmlns:a16="http://schemas.microsoft.com/office/drawing/2014/main" val="3009340862"/>
                    </a:ext>
                  </a:extLst>
                </a:gridCol>
                <a:gridCol w="3111500">
                  <a:extLst>
                    <a:ext uri="{9D8B030D-6E8A-4147-A177-3AD203B41FA5}">
                      <a16:colId xmlns:a16="http://schemas.microsoft.com/office/drawing/2014/main" val="2155376729"/>
                    </a:ext>
                  </a:extLst>
                </a:gridCol>
                <a:gridCol w="2428875">
                  <a:extLst>
                    <a:ext uri="{9D8B030D-6E8A-4147-A177-3AD203B41FA5}">
                      <a16:colId xmlns:a16="http://schemas.microsoft.com/office/drawing/2014/main" val="2425044758"/>
                    </a:ext>
                  </a:extLst>
                </a:gridCol>
              </a:tblGrid>
              <a:tr h="370840">
                <a:tc>
                  <a:txBody>
                    <a:bodyPr/>
                    <a:lstStyle/>
                    <a:p>
                      <a:endParaRPr lang="en-GB" sz="1200" dirty="0"/>
                    </a:p>
                  </a:txBody>
                  <a:tcPr/>
                </a:tc>
                <a:tc>
                  <a:txBody>
                    <a:bodyPr/>
                    <a:lstStyle/>
                    <a:p>
                      <a:endParaRPr lang="en-GB" sz="1200" dirty="0"/>
                    </a:p>
                  </a:txBody>
                  <a:tcPr>
                    <a:solidFill>
                      <a:schemeClr val="bg1">
                        <a:lumMod val="85000"/>
                      </a:schemeClr>
                    </a:solidFill>
                  </a:tcPr>
                </a:tc>
                <a:tc>
                  <a:txBody>
                    <a:bodyPr/>
                    <a:lstStyle/>
                    <a:p>
                      <a:r>
                        <a:rPr lang="en-GB" sz="1200" b="1" dirty="0"/>
                        <a:t>Answer</a:t>
                      </a:r>
                    </a:p>
                  </a:txBody>
                  <a:tcPr>
                    <a:solidFill>
                      <a:schemeClr val="bg1">
                        <a:lumMod val="85000"/>
                      </a:schemeClr>
                    </a:solidFill>
                  </a:tcPr>
                </a:tc>
                <a:extLst>
                  <a:ext uri="{0D108BD9-81ED-4DB2-BD59-A6C34878D82A}">
                    <a16:rowId xmlns:a16="http://schemas.microsoft.com/office/drawing/2014/main" val="1171212013"/>
                  </a:ext>
                </a:extLst>
              </a:tr>
              <a:tr h="370840">
                <a:tc>
                  <a:txBody>
                    <a:bodyPr/>
                    <a:lstStyle/>
                    <a:p>
                      <a:r>
                        <a:rPr lang="en-GB" sz="1200" b="1" dirty="0"/>
                        <a:t>Q1.</a:t>
                      </a:r>
                    </a:p>
                  </a:txBody>
                  <a:tcPr>
                    <a:solidFill>
                      <a:schemeClr val="bg1">
                        <a:lumMod val="85000"/>
                      </a:schemeClr>
                    </a:solidFill>
                  </a:tcPr>
                </a:tc>
                <a:tc>
                  <a:txBody>
                    <a:bodyPr/>
                    <a:lstStyle/>
                    <a:p>
                      <a:r>
                        <a:rPr lang="en-GB" sz="1200" b="1" dirty="0"/>
                        <a:t>Insert question in bold</a:t>
                      </a:r>
                    </a:p>
                    <a:p>
                      <a:endParaRPr lang="en-GB" sz="1200" b="1" dirty="0"/>
                    </a:p>
                    <a:p>
                      <a:endParaRPr lang="en-GB" sz="1200" b="1" dirty="0"/>
                    </a:p>
                  </a:txBody>
                  <a:tcPr/>
                </a:tc>
                <a:tc>
                  <a:txBody>
                    <a:bodyPr/>
                    <a:lstStyle/>
                    <a:p>
                      <a:endParaRPr lang="en-GB" sz="1200" dirty="0"/>
                    </a:p>
                  </a:txBody>
                  <a:tcPr/>
                </a:tc>
                <a:extLst>
                  <a:ext uri="{0D108BD9-81ED-4DB2-BD59-A6C34878D82A}">
                    <a16:rowId xmlns:a16="http://schemas.microsoft.com/office/drawing/2014/main" val="228556848"/>
                  </a:ext>
                </a:extLst>
              </a:tr>
              <a:tr h="370840">
                <a:tc>
                  <a:txBody>
                    <a:bodyPr/>
                    <a:lstStyle/>
                    <a:p>
                      <a:r>
                        <a:rPr lang="en-GB" sz="1200" b="1" dirty="0"/>
                        <a:t>Q2.</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4294120110"/>
                  </a:ext>
                </a:extLst>
              </a:tr>
              <a:tr h="370840">
                <a:tc>
                  <a:txBody>
                    <a:bodyPr/>
                    <a:lstStyle/>
                    <a:p>
                      <a:r>
                        <a:rPr lang="en-GB" sz="1200" b="1" dirty="0"/>
                        <a:t>Q3.</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71798726"/>
                  </a:ext>
                </a:extLst>
              </a:tr>
              <a:tr h="370840">
                <a:tc>
                  <a:txBody>
                    <a:bodyPr/>
                    <a:lstStyle/>
                    <a:p>
                      <a:r>
                        <a:rPr lang="en-GB" sz="1200" b="1" dirty="0"/>
                        <a:t>Q4.</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601501368"/>
                  </a:ext>
                </a:extLst>
              </a:tr>
              <a:tr h="370840">
                <a:tc>
                  <a:txBody>
                    <a:bodyPr/>
                    <a:lstStyle/>
                    <a:p>
                      <a:r>
                        <a:rPr lang="en-GB" sz="1200" b="1" dirty="0"/>
                        <a:t>Q5.</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795982574"/>
                  </a:ext>
                </a:extLst>
              </a:tr>
              <a:tr h="370840">
                <a:tc>
                  <a:txBody>
                    <a:bodyPr/>
                    <a:lstStyle/>
                    <a:p>
                      <a:r>
                        <a:rPr lang="en-GB" sz="1200" b="1" dirty="0"/>
                        <a:t>Q6.</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882868337"/>
                  </a:ext>
                </a:extLst>
              </a:tr>
              <a:tr h="370840">
                <a:tc>
                  <a:txBody>
                    <a:bodyPr/>
                    <a:lstStyle/>
                    <a:p>
                      <a:r>
                        <a:rPr lang="en-GB" sz="1200" b="1" dirty="0"/>
                        <a:t>Q7.</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a:p>
                  </a:txBody>
                  <a:tcPr/>
                </a:tc>
                <a:extLst>
                  <a:ext uri="{0D108BD9-81ED-4DB2-BD59-A6C34878D82A}">
                    <a16:rowId xmlns:a16="http://schemas.microsoft.com/office/drawing/2014/main" val="254849647"/>
                  </a:ext>
                </a:extLst>
              </a:tr>
              <a:tr h="370840">
                <a:tc>
                  <a:txBody>
                    <a:bodyPr/>
                    <a:lstStyle/>
                    <a:p>
                      <a:r>
                        <a:rPr lang="en-GB" sz="1200" b="1" dirty="0"/>
                        <a:t>Q8.</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112033756"/>
                  </a:ext>
                </a:extLst>
              </a:tr>
              <a:tr h="370840">
                <a:tc>
                  <a:txBody>
                    <a:bodyPr/>
                    <a:lstStyle/>
                    <a:p>
                      <a:r>
                        <a:rPr lang="en-GB" sz="1200" b="1" dirty="0"/>
                        <a:t>Q9.</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3917522534"/>
                  </a:ext>
                </a:extLst>
              </a:tr>
              <a:tr h="370840">
                <a:tc>
                  <a:txBody>
                    <a:bodyPr/>
                    <a:lstStyle/>
                    <a:p>
                      <a:r>
                        <a:rPr lang="en-GB" sz="1200" b="1" dirty="0"/>
                        <a:t>Q10.</a:t>
                      </a:r>
                    </a:p>
                  </a:txBody>
                  <a:tcPr>
                    <a:solidFill>
                      <a:schemeClr val="bg1">
                        <a:lumMod val="85000"/>
                      </a:schemeClr>
                    </a:solidFill>
                  </a:tcPr>
                </a:tc>
                <a:tc>
                  <a:txBody>
                    <a:bodyPr/>
                    <a:lstStyle/>
                    <a:p>
                      <a:endParaRPr lang="en-GB" sz="1200" dirty="0"/>
                    </a:p>
                    <a:p>
                      <a:endParaRPr lang="en-GB" sz="1200" dirty="0"/>
                    </a:p>
                    <a:p>
                      <a:endParaRPr lang="en-GB" sz="1200" dirty="0"/>
                    </a:p>
                  </a:txBody>
                  <a:tcPr/>
                </a:tc>
                <a:tc>
                  <a:txBody>
                    <a:bodyPr/>
                    <a:lstStyle/>
                    <a:p>
                      <a:endParaRPr lang="en-GB" sz="1200" dirty="0"/>
                    </a:p>
                  </a:txBody>
                  <a:tcPr/>
                </a:tc>
                <a:extLst>
                  <a:ext uri="{0D108BD9-81ED-4DB2-BD59-A6C34878D82A}">
                    <a16:rowId xmlns:a16="http://schemas.microsoft.com/office/drawing/2014/main" val="211913380"/>
                  </a:ext>
                </a:extLst>
              </a:tr>
            </a:tbl>
          </a:graphicData>
        </a:graphic>
      </p:graphicFrame>
      <p:sp>
        <p:nvSpPr>
          <p:cNvPr id="6" name="TextBox 5">
            <a:extLst>
              <a:ext uri="{FF2B5EF4-FFF2-40B4-BE49-F238E27FC236}">
                <a16:creationId xmlns:a16="http://schemas.microsoft.com/office/drawing/2014/main" id="{DCFADF8F-27CE-8C37-D51B-210714319EE5}"/>
              </a:ext>
            </a:extLst>
          </p:cNvPr>
          <p:cNvSpPr txBox="1"/>
          <p:nvPr/>
        </p:nvSpPr>
        <p:spPr>
          <a:xfrm>
            <a:off x="3362325" y="8610039"/>
            <a:ext cx="482600" cy="307777"/>
          </a:xfrm>
          <a:prstGeom prst="rect">
            <a:avLst/>
          </a:prstGeom>
          <a:noFill/>
        </p:spPr>
        <p:txBody>
          <a:bodyPr wrap="square" rtlCol="0">
            <a:spAutoFit/>
          </a:bodyPr>
          <a:lstStyle/>
          <a:p>
            <a:r>
              <a:rPr lang="en-GB" sz="1400" dirty="0"/>
              <a:t>10</a:t>
            </a:r>
          </a:p>
        </p:txBody>
      </p:sp>
    </p:spTree>
    <p:extLst>
      <p:ext uri="{BB962C8B-B14F-4D97-AF65-F5344CB8AC3E}">
        <p14:creationId xmlns:p14="http://schemas.microsoft.com/office/powerpoint/2010/main" val="2844343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11900" cy="646331"/>
          </a:xfrm>
          <a:prstGeom prst="rect">
            <a:avLst/>
          </a:prstGeom>
          <a:solidFill>
            <a:schemeClr val="bg1">
              <a:lumMod val="85000"/>
            </a:schemeClr>
          </a:solidFill>
          <a:ln>
            <a:solidFill>
              <a:schemeClr val="tx1"/>
            </a:solidFill>
          </a:ln>
        </p:spPr>
        <p:txBody>
          <a:bodyPr wrap="square" rtlCol="0">
            <a:spAutoFit/>
          </a:bodyPr>
          <a:lstStyle/>
          <a:p>
            <a:pPr algn="ctr"/>
            <a:r>
              <a:rPr lang="en-GB" b="1" u="sng" dirty="0"/>
              <a:t>Subtopic 5: 4.5.3.4 Hormones in human reproduction</a:t>
            </a:r>
          </a:p>
          <a:p>
            <a:pPr algn="ctr"/>
            <a:endParaRPr lang="en-GB" b="1" u="sng" dirty="0"/>
          </a:p>
        </p:txBody>
      </p:sp>
      <p:sp>
        <p:nvSpPr>
          <p:cNvPr id="6" name="TextBox 5">
            <a:extLst>
              <a:ext uri="{FF2B5EF4-FFF2-40B4-BE49-F238E27FC236}">
                <a16:creationId xmlns:a16="http://schemas.microsoft.com/office/drawing/2014/main" id="{955EFB52-62F8-A86A-FF61-59167841070A}"/>
              </a:ext>
            </a:extLst>
          </p:cNvPr>
          <p:cNvSpPr txBox="1"/>
          <p:nvPr/>
        </p:nvSpPr>
        <p:spPr>
          <a:xfrm>
            <a:off x="273050" y="1162397"/>
            <a:ext cx="6311900" cy="830997"/>
          </a:xfrm>
          <a:prstGeom prst="rect">
            <a:avLst/>
          </a:prstGeom>
          <a:noFill/>
          <a:ln w="12700">
            <a:solidFill>
              <a:schemeClr val="tx1"/>
            </a:solidFill>
            <a:prstDash val="dash"/>
          </a:ln>
        </p:spPr>
        <p:txBody>
          <a:bodyPr wrap="square" rtlCol="0">
            <a:spAutoFit/>
          </a:bodyPr>
          <a:lstStyle/>
          <a:p>
            <a:r>
              <a:rPr lang="en-GB" sz="1200" b="1" dirty="0"/>
              <a:t>Learning Objective</a:t>
            </a:r>
          </a:p>
          <a:p>
            <a:pPr marL="171450" indent="-171450">
              <a:buFont typeface="Arial" panose="020B0604020202020204" pitchFamily="34" charset="0"/>
              <a:buChar char="•"/>
            </a:pPr>
            <a:r>
              <a:rPr lang="en-GB" sz="1200" b="1" dirty="0"/>
              <a:t>  </a:t>
            </a:r>
            <a:r>
              <a:rPr lang="en-GB" sz="1200" dirty="0"/>
              <a:t>We are learning to describe the effect of different reproductive hormones on the secondary sexual characteristics  </a:t>
            </a:r>
          </a:p>
          <a:p>
            <a:pPr marL="171450" indent="-171450">
              <a:buFont typeface="Arial" panose="020B0604020202020204" pitchFamily="34" charset="0"/>
              <a:buChar char="•"/>
            </a:pPr>
            <a:endParaRPr lang="en-GB" sz="1200" b="1" dirty="0"/>
          </a:p>
        </p:txBody>
      </p:sp>
      <p:sp>
        <p:nvSpPr>
          <p:cNvPr id="3" name="TextBox 2">
            <a:extLst>
              <a:ext uri="{FF2B5EF4-FFF2-40B4-BE49-F238E27FC236}">
                <a16:creationId xmlns:a16="http://schemas.microsoft.com/office/drawing/2014/main" id="{A5946FD8-530D-6079-402A-1A540B4294FD}"/>
              </a:ext>
            </a:extLst>
          </p:cNvPr>
          <p:cNvSpPr txBox="1"/>
          <p:nvPr/>
        </p:nvSpPr>
        <p:spPr>
          <a:xfrm>
            <a:off x="273050" y="2179260"/>
            <a:ext cx="6311900" cy="830997"/>
          </a:xfrm>
          <a:prstGeom prst="rect">
            <a:avLst/>
          </a:prstGeom>
          <a:noFill/>
          <a:ln>
            <a:solidFill>
              <a:schemeClr val="tx1"/>
            </a:solidFill>
            <a:prstDash val="lgDash"/>
          </a:ln>
        </p:spPr>
        <p:txBody>
          <a:bodyPr wrap="square" rtlCol="0">
            <a:spAutoFit/>
          </a:bodyPr>
          <a:lstStyle/>
          <a:p>
            <a:r>
              <a:rPr lang="en-US" sz="1200" b="1" dirty="0"/>
              <a:t>Why are we learning about this?</a:t>
            </a:r>
          </a:p>
          <a:p>
            <a:r>
              <a:rPr lang="en-US" sz="1200" dirty="0">
                <a:latin typeface="+mj-lt"/>
              </a:rPr>
              <a:t>The human reproductive system is a complex system that uses a range of hormones that interact in different ways. By manipulating these hormones we can control a person's ability to get pregnant. </a:t>
            </a:r>
          </a:p>
          <a:p>
            <a:endParaRPr lang="en-US" sz="1200" dirty="0">
              <a:latin typeface="+mj-lt"/>
            </a:endParaRPr>
          </a:p>
        </p:txBody>
      </p:sp>
      <p:sp>
        <p:nvSpPr>
          <p:cNvPr id="2" name="TextBox 1">
            <a:extLst>
              <a:ext uri="{FF2B5EF4-FFF2-40B4-BE49-F238E27FC236}">
                <a16:creationId xmlns:a16="http://schemas.microsoft.com/office/drawing/2014/main" id="{04EA505F-2436-929A-4757-FF04CBCA450D}"/>
              </a:ext>
            </a:extLst>
          </p:cNvPr>
          <p:cNvSpPr txBox="1"/>
          <p:nvPr/>
        </p:nvSpPr>
        <p:spPr>
          <a:xfrm>
            <a:off x="3299995" y="8550419"/>
            <a:ext cx="482600" cy="307777"/>
          </a:xfrm>
          <a:prstGeom prst="rect">
            <a:avLst/>
          </a:prstGeom>
          <a:noFill/>
        </p:spPr>
        <p:txBody>
          <a:bodyPr wrap="square" rtlCol="0">
            <a:spAutoFit/>
          </a:bodyPr>
          <a:lstStyle/>
          <a:p>
            <a:r>
              <a:rPr lang="en-GB" sz="1400" dirty="0"/>
              <a:t>3</a:t>
            </a:r>
          </a:p>
        </p:txBody>
      </p:sp>
    </p:spTree>
    <p:extLst>
      <p:ext uri="{BB962C8B-B14F-4D97-AF65-F5344CB8AC3E}">
        <p14:creationId xmlns:p14="http://schemas.microsoft.com/office/powerpoint/2010/main" val="363754935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12</a:t>
            </a:r>
          </a:p>
        </p:txBody>
      </p:sp>
    </p:spTree>
    <p:extLst>
      <p:ext uri="{BB962C8B-B14F-4D97-AF65-F5344CB8AC3E}">
        <p14:creationId xmlns:p14="http://schemas.microsoft.com/office/powerpoint/2010/main" val="4085562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13</a:t>
            </a:r>
          </a:p>
        </p:txBody>
      </p:sp>
    </p:spTree>
    <p:extLst>
      <p:ext uri="{BB962C8B-B14F-4D97-AF65-F5344CB8AC3E}">
        <p14:creationId xmlns:p14="http://schemas.microsoft.com/office/powerpoint/2010/main" val="13182195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14</a:t>
            </a:r>
          </a:p>
        </p:txBody>
      </p:sp>
    </p:spTree>
    <p:extLst>
      <p:ext uri="{BB962C8B-B14F-4D97-AF65-F5344CB8AC3E}">
        <p14:creationId xmlns:p14="http://schemas.microsoft.com/office/powerpoint/2010/main" val="236656382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12043A77-E930-E1E7-2DB9-FF8F2C7D2D51}"/>
              </a:ext>
            </a:extLst>
          </p:cNvPr>
          <p:cNvSpPr txBox="1"/>
          <p:nvPr/>
        </p:nvSpPr>
        <p:spPr>
          <a:xfrm>
            <a:off x="275896" y="346747"/>
            <a:ext cx="6306207" cy="261610"/>
          </a:xfrm>
          <a:prstGeom prst="rect">
            <a:avLst/>
          </a:prstGeom>
          <a:noFill/>
          <a:ln w="12700">
            <a:solidFill>
              <a:schemeClr val="bg1"/>
            </a:solidFill>
            <a:prstDash val="dash"/>
          </a:ln>
        </p:spPr>
        <p:txBody>
          <a:bodyPr wrap="square">
            <a:spAutoFit/>
          </a:bodyPr>
          <a:lstStyle/>
          <a:p>
            <a:r>
              <a:rPr lang="en-GB" sz="1100" dirty="0"/>
              <a:t>Extra Space</a:t>
            </a:r>
          </a:p>
        </p:txBody>
      </p:sp>
      <p:sp>
        <p:nvSpPr>
          <p:cNvPr id="2" name="TextBox 1">
            <a:extLst>
              <a:ext uri="{FF2B5EF4-FFF2-40B4-BE49-F238E27FC236}">
                <a16:creationId xmlns:a16="http://schemas.microsoft.com/office/drawing/2014/main" id="{07821CA6-52AD-7794-540B-48761A6465CB}"/>
              </a:ext>
            </a:extLst>
          </p:cNvPr>
          <p:cNvSpPr txBox="1"/>
          <p:nvPr/>
        </p:nvSpPr>
        <p:spPr>
          <a:xfrm>
            <a:off x="275896" y="994611"/>
            <a:ext cx="6306207" cy="8096704"/>
          </a:xfrm>
          <a:prstGeom prst="rect">
            <a:avLst/>
          </a:prstGeom>
          <a:noFill/>
        </p:spPr>
        <p:txBody>
          <a:bodyPr wrap="square" rtlCol="0">
            <a:spAutoFit/>
          </a:bodyPr>
          <a:lstStyle/>
          <a:p>
            <a:pPr>
              <a:lnSpc>
                <a:spcPct val="150000"/>
              </a:lnSpc>
            </a:pPr>
            <a:r>
              <a:rPr lang="en-GB" sz="1200" dirty="0"/>
              <a:t>……………………………………………………………………………………………………………………………………………………………………………………………………………………………………………………………………………………………………………………………………………………………………………………………………………………………………………………………………………………………………………………………………………………………………………………………………………………………………………………………………………………………………………………………………………………………………………………………………………………………………………………………………………………………………………………………………………………………………………………………………………………………………………………………………………………………………………………………………………………………………………………………………………………………………………………………………………………………………………………………………………………………………………………………………………………………………………………………………………………………………………………………………………………………………………………………………………………………………………………………………………………………………………………………………………………………………………………………………………………………………………………………………………………………………………………………..</a:t>
            </a:r>
          </a:p>
          <a:p>
            <a:pPr>
              <a:lnSpc>
                <a:spcPct val="150000"/>
              </a:lnSpc>
            </a:pPr>
            <a:r>
              <a:rPr lang="en-GB" sz="1200" dirty="0"/>
              <a:t>…………………………………………………………………………………………………………………………………………………………………………………………………………………………………………………………………………………………………………………………………………………………………………………………………………………………………………………………………………………………………………………………………………………………………………………………………………………………………………………………………………………………………………………………………………………………………………………………………………………………………………………………………………………………………………………………………………………………………………………………………………………………………………………………………………………………………………………………………………………………………………………………………………………………………………………………………………………………………………………………………………………………………………………………………………………………………………………………………………………………………………………………………………………………………………………………………………………………………………………………………………………………………………………………………………………………………..</a:t>
            </a:r>
          </a:p>
          <a:p>
            <a:pPr>
              <a:lnSpc>
                <a:spcPct val="150000"/>
              </a:lnSpc>
            </a:pPr>
            <a:r>
              <a:rPr lang="en-GB" sz="1200" dirty="0"/>
              <a:t>…………………………………………………………………………………………………………………………………………………………………………………………………………………………………………………………………………………………………………………………………………………………………………………………………………………………………………………………………………………………………………………………………………………………………………………………………………………………………………………………………………………………………………………………………………………………………………………………………</a:t>
            </a:r>
          </a:p>
        </p:txBody>
      </p:sp>
      <p:sp>
        <p:nvSpPr>
          <p:cNvPr id="3" name="TextBox 2">
            <a:extLst>
              <a:ext uri="{FF2B5EF4-FFF2-40B4-BE49-F238E27FC236}">
                <a16:creationId xmlns:a16="http://schemas.microsoft.com/office/drawing/2014/main" id="{A68A3328-CF23-8EB0-CEA0-6F9F4FA95924}"/>
              </a:ext>
            </a:extLst>
          </p:cNvPr>
          <p:cNvSpPr txBox="1"/>
          <p:nvPr/>
        </p:nvSpPr>
        <p:spPr>
          <a:xfrm>
            <a:off x="3408946" y="8645723"/>
            <a:ext cx="482600" cy="307777"/>
          </a:xfrm>
          <a:prstGeom prst="rect">
            <a:avLst/>
          </a:prstGeom>
          <a:noFill/>
        </p:spPr>
        <p:txBody>
          <a:bodyPr wrap="square" rtlCol="0">
            <a:spAutoFit/>
          </a:bodyPr>
          <a:lstStyle/>
          <a:p>
            <a:r>
              <a:rPr lang="en-GB" sz="1400" dirty="0"/>
              <a:t>14</a:t>
            </a:r>
          </a:p>
        </p:txBody>
      </p:sp>
    </p:spTree>
    <p:extLst>
      <p:ext uri="{BB962C8B-B14F-4D97-AF65-F5344CB8AC3E}">
        <p14:creationId xmlns:p14="http://schemas.microsoft.com/office/powerpoint/2010/main" val="33833372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1605F9C-B306-A991-5183-DA9DC48CDCC9}"/>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0E698072-9D5B-C20D-B379-30397BB52267}"/>
              </a:ext>
            </a:extLst>
          </p:cNvPr>
          <p:cNvSpPr txBox="1"/>
          <p:nvPr/>
        </p:nvSpPr>
        <p:spPr>
          <a:xfrm>
            <a:off x="273050" y="330200"/>
            <a:ext cx="6305550" cy="369332"/>
          </a:xfrm>
          <a:prstGeom prst="rect">
            <a:avLst/>
          </a:prstGeom>
          <a:solidFill>
            <a:schemeClr val="bg1">
              <a:lumMod val="85000"/>
            </a:schemeClr>
          </a:solidFill>
          <a:ln>
            <a:solidFill>
              <a:schemeClr val="tx1"/>
            </a:solidFill>
          </a:ln>
        </p:spPr>
        <p:txBody>
          <a:bodyPr wrap="square" rtlCol="0">
            <a:spAutoFit/>
          </a:bodyPr>
          <a:lstStyle/>
          <a:p>
            <a:pPr algn="ctr"/>
            <a:r>
              <a:rPr lang="en-GB" b="1" dirty="0"/>
              <a:t>KNOWLEDGE ORGANISER</a:t>
            </a:r>
          </a:p>
        </p:txBody>
      </p:sp>
      <p:graphicFrame>
        <p:nvGraphicFramePr>
          <p:cNvPr id="2" name="Table 1">
            <a:extLst>
              <a:ext uri="{FF2B5EF4-FFF2-40B4-BE49-F238E27FC236}">
                <a16:creationId xmlns:a16="http://schemas.microsoft.com/office/drawing/2014/main" id="{1A7E46B3-38EA-9438-9534-215B599149CB}"/>
              </a:ext>
            </a:extLst>
          </p:cNvPr>
          <p:cNvGraphicFramePr>
            <a:graphicFrameLocks noGrp="1"/>
          </p:cNvGraphicFramePr>
          <p:nvPr>
            <p:extLst>
              <p:ext uri="{D42A27DB-BD31-4B8C-83A1-F6EECF244321}">
                <p14:modId xmlns:p14="http://schemas.microsoft.com/office/powerpoint/2010/main" val="10403209"/>
              </p:ext>
            </p:extLst>
          </p:nvPr>
        </p:nvGraphicFramePr>
        <p:xfrm>
          <a:off x="273051" y="820039"/>
          <a:ext cx="6305550" cy="274320"/>
        </p:xfrm>
        <a:graphic>
          <a:graphicData uri="http://schemas.openxmlformats.org/drawingml/2006/table">
            <a:tbl>
              <a:tblPr firstRow="1" bandRow="1">
                <a:tableStyleId>{5940675A-B579-460E-94D1-54222C63F5DA}</a:tableStyleId>
              </a:tblPr>
              <a:tblGrid>
                <a:gridCol w="2101850">
                  <a:extLst>
                    <a:ext uri="{9D8B030D-6E8A-4147-A177-3AD203B41FA5}">
                      <a16:colId xmlns:a16="http://schemas.microsoft.com/office/drawing/2014/main" val="3934654346"/>
                    </a:ext>
                  </a:extLst>
                </a:gridCol>
                <a:gridCol w="2375519">
                  <a:extLst>
                    <a:ext uri="{9D8B030D-6E8A-4147-A177-3AD203B41FA5}">
                      <a16:colId xmlns:a16="http://schemas.microsoft.com/office/drawing/2014/main" val="35102227"/>
                    </a:ext>
                  </a:extLst>
                </a:gridCol>
                <a:gridCol w="1828181">
                  <a:extLst>
                    <a:ext uri="{9D8B030D-6E8A-4147-A177-3AD203B41FA5}">
                      <a16:colId xmlns:a16="http://schemas.microsoft.com/office/drawing/2014/main" val="1982823125"/>
                    </a:ext>
                  </a:extLst>
                </a:gridCol>
              </a:tblGrid>
              <a:tr h="273600">
                <a:tc>
                  <a:txBody>
                    <a:bodyPr/>
                    <a:lstStyle/>
                    <a:p>
                      <a:r>
                        <a:rPr lang="en-US" sz="1200" b="1" dirty="0"/>
                        <a:t>Subject: </a:t>
                      </a:r>
                      <a:r>
                        <a:rPr lang="en-US" sz="1200" b="0" dirty="0"/>
                        <a:t>Science</a:t>
                      </a:r>
                    </a:p>
                  </a:txBody>
                  <a:tcPr/>
                </a:tc>
                <a:tc>
                  <a:txBody>
                    <a:bodyPr/>
                    <a:lstStyle/>
                    <a:p>
                      <a:r>
                        <a:rPr lang="en-US" sz="1200" b="1" dirty="0"/>
                        <a:t>Topic: </a:t>
                      </a:r>
                      <a:r>
                        <a:rPr lang="en-US" sz="1200" b="0" dirty="0"/>
                        <a:t>Homeostasis &amp; response</a:t>
                      </a:r>
                    </a:p>
                  </a:txBody>
                  <a:tcPr/>
                </a:tc>
                <a:tc>
                  <a:txBody>
                    <a:bodyPr/>
                    <a:lstStyle/>
                    <a:p>
                      <a:r>
                        <a:rPr lang="en-US" sz="1200" b="1" dirty="0"/>
                        <a:t>Term: </a:t>
                      </a:r>
                      <a:r>
                        <a:rPr lang="en-US" sz="1200" b="0" dirty="0"/>
                        <a:t>Autumn</a:t>
                      </a:r>
                    </a:p>
                  </a:txBody>
                  <a:tcPr/>
                </a:tc>
                <a:extLst>
                  <a:ext uri="{0D108BD9-81ED-4DB2-BD59-A6C34878D82A}">
                    <a16:rowId xmlns:a16="http://schemas.microsoft.com/office/drawing/2014/main" val="598370979"/>
                  </a:ext>
                </a:extLst>
              </a:tr>
            </a:tbl>
          </a:graphicData>
        </a:graphic>
      </p:graphicFrame>
      <p:graphicFrame>
        <p:nvGraphicFramePr>
          <p:cNvPr id="3" name="Table 2">
            <a:extLst>
              <a:ext uri="{FF2B5EF4-FFF2-40B4-BE49-F238E27FC236}">
                <a16:creationId xmlns:a16="http://schemas.microsoft.com/office/drawing/2014/main" id="{B1421655-5380-4561-AF16-F79D295D967B}"/>
              </a:ext>
            </a:extLst>
          </p:cNvPr>
          <p:cNvGraphicFramePr>
            <a:graphicFrameLocks noGrp="1"/>
          </p:cNvGraphicFramePr>
          <p:nvPr>
            <p:extLst>
              <p:ext uri="{D42A27DB-BD31-4B8C-83A1-F6EECF244321}">
                <p14:modId xmlns:p14="http://schemas.microsoft.com/office/powerpoint/2010/main" val="1740536995"/>
              </p:ext>
            </p:extLst>
          </p:nvPr>
        </p:nvGraphicFramePr>
        <p:xfrm>
          <a:off x="273050" y="1292003"/>
          <a:ext cx="6305550" cy="7419699"/>
        </p:xfrm>
        <a:graphic>
          <a:graphicData uri="http://schemas.openxmlformats.org/drawingml/2006/table">
            <a:tbl>
              <a:tblPr firstRow="1" bandRow="1">
                <a:tableStyleId>{5940675A-B579-460E-94D1-54222C63F5DA}</a:tableStyleId>
              </a:tblPr>
              <a:tblGrid>
                <a:gridCol w="407135">
                  <a:extLst>
                    <a:ext uri="{9D8B030D-6E8A-4147-A177-3AD203B41FA5}">
                      <a16:colId xmlns:a16="http://schemas.microsoft.com/office/drawing/2014/main" val="3934654346"/>
                    </a:ext>
                  </a:extLst>
                </a:gridCol>
                <a:gridCol w="1632627">
                  <a:extLst>
                    <a:ext uri="{9D8B030D-6E8A-4147-A177-3AD203B41FA5}">
                      <a16:colId xmlns:a16="http://schemas.microsoft.com/office/drawing/2014/main" val="3983804606"/>
                    </a:ext>
                  </a:extLst>
                </a:gridCol>
                <a:gridCol w="4265788">
                  <a:extLst>
                    <a:ext uri="{9D8B030D-6E8A-4147-A177-3AD203B41FA5}">
                      <a16:colId xmlns:a16="http://schemas.microsoft.com/office/drawing/2014/main" val="2799095496"/>
                    </a:ext>
                  </a:extLst>
                </a:gridCol>
              </a:tblGrid>
              <a:tr h="322552">
                <a:tc gridSpan="3">
                  <a:txBody>
                    <a:bodyPr/>
                    <a:lstStyle/>
                    <a:p>
                      <a:pPr algn="ctr"/>
                      <a:r>
                        <a:rPr lang="en-US" sz="1200" b="1" dirty="0"/>
                        <a:t>KEY WORDS</a:t>
                      </a:r>
                    </a:p>
                  </a:txBody>
                  <a:tcPr>
                    <a:solidFill>
                      <a:schemeClr val="bg1">
                        <a:lumMod val="75000"/>
                      </a:schemeClr>
                    </a:solidFill>
                  </a:tcPr>
                </a:tc>
                <a:tc hMerge="1">
                  <a:txBody>
                    <a:bodyPr/>
                    <a:lstStyle/>
                    <a:p>
                      <a:pPr algn="ctr"/>
                      <a:r>
                        <a:rPr lang="en-US" sz="1200" dirty="0"/>
                        <a:t>Key words</a:t>
                      </a:r>
                    </a:p>
                  </a:txBody>
                  <a:tcPr anchor="ctr">
                    <a:solidFill>
                      <a:schemeClr val="bg1">
                        <a:lumMod val="85000"/>
                      </a:schemeClr>
                    </a:solidFill>
                  </a:tcPr>
                </a:tc>
                <a:tc hMerge="1">
                  <a:txBody>
                    <a:bodyPr/>
                    <a:lstStyle/>
                    <a:p>
                      <a:endParaRPr lang="en-US" sz="1200" dirty="0"/>
                    </a:p>
                  </a:txBody>
                  <a:tcPr>
                    <a:solidFill>
                      <a:schemeClr val="bg1">
                        <a:lumMod val="85000"/>
                      </a:schemeClr>
                    </a:solidFill>
                  </a:tcPr>
                </a:tc>
                <a:extLst>
                  <a:ext uri="{0D108BD9-81ED-4DB2-BD59-A6C34878D82A}">
                    <a16:rowId xmlns:a16="http://schemas.microsoft.com/office/drawing/2014/main" val="1253720602"/>
                  </a:ext>
                </a:extLst>
              </a:tr>
              <a:tr h="428672">
                <a:tc>
                  <a:txBody>
                    <a:bodyPr/>
                    <a:lstStyle/>
                    <a:p>
                      <a:r>
                        <a:rPr lang="en-US" sz="1200" dirty="0"/>
                        <a:t>1</a:t>
                      </a:r>
                    </a:p>
                  </a:txBody>
                  <a:tcPr>
                    <a:solidFill>
                      <a:schemeClr val="bg1">
                        <a:lumMod val="75000"/>
                      </a:schemeClr>
                    </a:solidFill>
                  </a:tcPr>
                </a:tc>
                <a:tc>
                  <a:txBody>
                    <a:bodyPr/>
                    <a:lstStyle/>
                    <a:p>
                      <a:r>
                        <a:rPr lang="en-GB" sz="1200" dirty="0"/>
                        <a:t>Homeostasis</a:t>
                      </a:r>
                    </a:p>
                  </a:txBody>
                  <a:tcPr>
                    <a:solidFill>
                      <a:schemeClr val="bg1">
                        <a:lumMod val="85000"/>
                      </a:schemeClr>
                    </a:solidFill>
                  </a:tcPr>
                </a:tc>
                <a:tc>
                  <a:txBody>
                    <a:bodyPr/>
                    <a:lstStyle/>
                    <a:p>
                      <a:r>
                        <a:rPr lang="en-GB" sz="1200" dirty="0"/>
                        <a:t>Homeostasis is the regulation of internal conditions to maintain optimal conditions for enzyme action and cell function.</a:t>
                      </a:r>
                    </a:p>
                  </a:txBody>
                  <a:tcPr/>
                </a:tc>
                <a:extLst>
                  <a:ext uri="{0D108BD9-81ED-4DB2-BD59-A6C34878D82A}">
                    <a16:rowId xmlns:a16="http://schemas.microsoft.com/office/drawing/2014/main" val="241228286"/>
                  </a:ext>
                </a:extLst>
              </a:tr>
              <a:tr h="428672">
                <a:tc>
                  <a:txBody>
                    <a:bodyPr/>
                    <a:lstStyle/>
                    <a:p>
                      <a:r>
                        <a:rPr lang="en-US" sz="1200" dirty="0"/>
                        <a:t>2</a:t>
                      </a:r>
                    </a:p>
                  </a:txBody>
                  <a:tcPr>
                    <a:solidFill>
                      <a:schemeClr val="bg1">
                        <a:lumMod val="75000"/>
                      </a:schemeClr>
                    </a:solidFill>
                  </a:tcPr>
                </a:tc>
                <a:tc>
                  <a:txBody>
                    <a:bodyPr/>
                    <a:lstStyle/>
                    <a:p>
                      <a:r>
                        <a:rPr lang="en-GB" sz="1200" dirty="0"/>
                        <a:t>Nervous system</a:t>
                      </a:r>
                    </a:p>
                  </a:txBody>
                  <a:tcPr>
                    <a:solidFill>
                      <a:schemeClr val="bg1">
                        <a:lumMod val="85000"/>
                      </a:schemeClr>
                    </a:solidFill>
                  </a:tcPr>
                </a:tc>
                <a:tc>
                  <a:txBody>
                    <a:bodyPr/>
                    <a:lstStyle/>
                    <a:p>
                      <a:r>
                        <a:rPr lang="en-GB" sz="1200" dirty="0"/>
                        <a:t>The nervous system enables humans to react to their surroundings and to coordinate their behaviour.</a:t>
                      </a:r>
                    </a:p>
                  </a:txBody>
                  <a:tcPr/>
                </a:tc>
                <a:extLst>
                  <a:ext uri="{0D108BD9-81ED-4DB2-BD59-A6C34878D82A}">
                    <a16:rowId xmlns:a16="http://schemas.microsoft.com/office/drawing/2014/main" val="3797581471"/>
                  </a:ext>
                </a:extLst>
              </a:tr>
              <a:tr h="428672">
                <a:tc>
                  <a:txBody>
                    <a:bodyPr/>
                    <a:lstStyle/>
                    <a:p>
                      <a:r>
                        <a:rPr lang="en-US" sz="1200" dirty="0"/>
                        <a:t>3</a:t>
                      </a:r>
                    </a:p>
                  </a:txBody>
                  <a:tcPr>
                    <a:solidFill>
                      <a:schemeClr val="bg1">
                        <a:lumMod val="75000"/>
                      </a:schemeClr>
                    </a:solidFill>
                  </a:tcPr>
                </a:tc>
                <a:tc>
                  <a:txBody>
                    <a:bodyPr/>
                    <a:lstStyle/>
                    <a:p>
                      <a:r>
                        <a:rPr lang="en-GB" sz="1200" dirty="0"/>
                        <a:t>Endocrine system</a:t>
                      </a:r>
                    </a:p>
                  </a:txBody>
                  <a:tcPr>
                    <a:solidFill>
                      <a:schemeClr val="bg1">
                        <a:lumMod val="85000"/>
                      </a:schemeClr>
                    </a:solidFill>
                  </a:tcPr>
                </a:tc>
                <a:tc>
                  <a:txBody>
                    <a:bodyPr/>
                    <a:lstStyle/>
                    <a:p>
                      <a:r>
                        <a:rPr lang="en-GB" sz="1200" dirty="0"/>
                        <a:t>The endocrine system is composed of glands which secrete chemicals called hormones directly into the bloodstream.</a:t>
                      </a:r>
                    </a:p>
                  </a:txBody>
                  <a:tcPr/>
                </a:tc>
                <a:extLst>
                  <a:ext uri="{0D108BD9-81ED-4DB2-BD59-A6C34878D82A}">
                    <a16:rowId xmlns:a16="http://schemas.microsoft.com/office/drawing/2014/main" val="1712730032"/>
                  </a:ext>
                </a:extLst>
              </a:tr>
              <a:tr h="322552">
                <a:tc>
                  <a:txBody>
                    <a:bodyPr/>
                    <a:lstStyle/>
                    <a:p>
                      <a:r>
                        <a:rPr lang="en-US" sz="1200" dirty="0"/>
                        <a:t>4</a:t>
                      </a:r>
                    </a:p>
                  </a:txBody>
                  <a:tcPr>
                    <a:solidFill>
                      <a:schemeClr val="bg1">
                        <a:lumMod val="75000"/>
                      </a:schemeClr>
                    </a:solidFill>
                  </a:tcPr>
                </a:tc>
                <a:tc>
                  <a:txBody>
                    <a:bodyPr/>
                    <a:lstStyle/>
                    <a:p>
                      <a:r>
                        <a:rPr lang="en-GB" sz="1200" dirty="0"/>
                        <a:t>Reproduction</a:t>
                      </a:r>
                    </a:p>
                  </a:txBody>
                  <a:tcPr>
                    <a:solidFill>
                      <a:schemeClr val="bg1">
                        <a:lumMod val="85000"/>
                      </a:schemeClr>
                    </a:solidFill>
                  </a:tcPr>
                </a:tc>
                <a:tc>
                  <a:txBody>
                    <a:bodyPr/>
                    <a:lstStyle/>
                    <a:p>
                      <a:r>
                        <a:rPr lang="en-GB" sz="1200" dirty="0"/>
                        <a:t>The process by which offspring are produced by parents. </a:t>
                      </a:r>
                    </a:p>
                  </a:txBody>
                  <a:tcPr/>
                </a:tc>
                <a:extLst>
                  <a:ext uri="{0D108BD9-81ED-4DB2-BD59-A6C34878D82A}">
                    <a16:rowId xmlns:a16="http://schemas.microsoft.com/office/drawing/2014/main" val="842608782"/>
                  </a:ext>
                </a:extLst>
              </a:tr>
              <a:tr h="322552">
                <a:tc>
                  <a:txBody>
                    <a:bodyPr/>
                    <a:lstStyle/>
                    <a:p>
                      <a:r>
                        <a:rPr lang="en-US" sz="1200" dirty="0"/>
                        <a:t>5</a:t>
                      </a:r>
                    </a:p>
                  </a:txBody>
                  <a:tcPr>
                    <a:solidFill>
                      <a:schemeClr val="bg1">
                        <a:lumMod val="75000"/>
                      </a:schemeClr>
                    </a:solidFill>
                  </a:tcPr>
                </a:tc>
                <a:tc>
                  <a:txBody>
                    <a:bodyPr/>
                    <a:lstStyle/>
                    <a:p>
                      <a:r>
                        <a:rPr lang="en-GB" sz="1200" dirty="0"/>
                        <a:t>Hormone</a:t>
                      </a:r>
                    </a:p>
                  </a:txBody>
                  <a:tcPr>
                    <a:solidFill>
                      <a:schemeClr val="bg1">
                        <a:lumMod val="85000"/>
                      </a:schemeClr>
                    </a:solidFill>
                  </a:tcPr>
                </a:tc>
                <a:tc>
                  <a:txBody>
                    <a:bodyPr/>
                    <a:lstStyle/>
                    <a:p>
                      <a:r>
                        <a:rPr lang="en-GB" sz="1200" dirty="0"/>
                        <a:t>Chemical messengers produced by glands.</a:t>
                      </a:r>
                    </a:p>
                  </a:txBody>
                  <a:tcPr/>
                </a:tc>
                <a:extLst>
                  <a:ext uri="{0D108BD9-81ED-4DB2-BD59-A6C34878D82A}">
                    <a16:rowId xmlns:a16="http://schemas.microsoft.com/office/drawing/2014/main" val="4179165351"/>
                  </a:ext>
                </a:extLst>
              </a:tr>
              <a:tr h="322552">
                <a:tc gridSpan="3">
                  <a:txBody>
                    <a:bodyPr/>
                    <a:lstStyle/>
                    <a:p>
                      <a:pPr algn="ctr"/>
                      <a:r>
                        <a:rPr lang="en-US" sz="1200" b="1" dirty="0"/>
                        <a:t>KEY EXAMPLES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428670171"/>
                  </a:ext>
                </a:extLst>
              </a:tr>
              <a:tr h="322552">
                <a:tc>
                  <a:txBody>
                    <a:bodyPr/>
                    <a:lstStyle/>
                    <a:p>
                      <a:r>
                        <a:rPr lang="en-US" sz="1200" dirty="0"/>
                        <a:t>6</a:t>
                      </a:r>
                    </a:p>
                  </a:txBody>
                  <a:tcPr>
                    <a:solidFill>
                      <a:schemeClr val="bg1">
                        <a:lumMod val="75000"/>
                      </a:schemeClr>
                    </a:solidFill>
                  </a:tcPr>
                </a:tc>
                <a:tc>
                  <a:txBody>
                    <a:bodyPr/>
                    <a:lstStyle/>
                    <a:p>
                      <a:r>
                        <a:rPr lang="en-US" sz="1200" dirty="0"/>
                        <a:t>Reflex actions</a:t>
                      </a:r>
                    </a:p>
                  </a:txBody>
                  <a:tcPr>
                    <a:solidFill>
                      <a:schemeClr val="bg1">
                        <a:lumMod val="85000"/>
                      </a:schemeClr>
                    </a:solidFill>
                  </a:tcPr>
                </a:tc>
                <a:tc>
                  <a:txBody>
                    <a:bodyPr/>
                    <a:lstStyle/>
                    <a:p>
                      <a:r>
                        <a:rPr lang="en-US" sz="1200" dirty="0"/>
                        <a:t>Automatic and rapid responses to stimuli.</a:t>
                      </a:r>
                    </a:p>
                  </a:txBody>
                  <a:tcPr/>
                </a:tc>
                <a:extLst>
                  <a:ext uri="{0D108BD9-81ED-4DB2-BD59-A6C34878D82A}">
                    <a16:rowId xmlns:a16="http://schemas.microsoft.com/office/drawing/2014/main" val="2017468105"/>
                  </a:ext>
                </a:extLst>
              </a:tr>
              <a:tr h="322552">
                <a:tc>
                  <a:txBody>
                    <a:bodyPr/>
                    <a:lstStyle/>
                    <a:p>
                      <a:r>
                        <a:rPr lang="en-US" sz="1200" dirty="0"/>
                        <a:t>7</a:t>
                      </a:r>
                    </a:p>
                  </a:txBody>
                  <a:tcPr>
                    <a:solidFill>
                      <a:schemeClr val="bg1">
                        <a:lumMod val="75000"/>
                      </a:schemeClr>
                    </a:solidFill>
                  </a:tcPr>
                </a:tc>
                <a:tc>
                  <a:txBody>
                    <a:bodyPr/>
                    <a:lstStyle/>
                    <a:p>
                      <a:r>
                        <a:rPr lang="en-US" sz="1200" dirty="0"/>
                        <a:t>Puberty</a:t>
                      </a:r>
                    </a:p>
                  </a:txBody>
                  <a:tcPr>
                    <a:solidFill>
                      <a:schemeClr val="bg1">
                        <a:lumMod val="85000"/>
                      </a:schemeClr>
                    </a:solidFill>
                  </a:tcPr>
                </a:tc>
                <a:tc>
                  <a:txBody>
                    <a:bodyPr/>
                    <a:lstStyle/>
                    <a:p>
                      <a:r>
                        <a:rPr lang="en-US" sz="1200" dirty="0"/>
                        <a:t>Physical changes caused by hormones resulting in sexual maturity.</a:t>
                      </a:r>
                    </a:p>
                  </a:txBody>
                  <a:tcPr/>
                </a:tc>
                <a:extLst>
                  <a:ext uri="{0D108BD9-81ED-4DB2-BD59-A6C34878D82A}">
                    <a16:rowId xmlns:a16="http://schemas.microsoft.com/office/drawing/2014/main" val="578048382"/>
                  </a:ext>
                </a:extLst>
              </a:tr>
              <a:tr h="428672">
                <a:tc>
                  <a:txBody>
                    <a:bodyPr/>
                    <a:lstStyle/>
                    <a:p>
                      <a:r>
                        <a:rPr lang="en-US" sz="1200" dirty="0"/>
                        <a:t>8</a:t>
                      </a:r>
                    </a:p>
                  </a:txBody>
                  <a:tcPr>
                    <a:solidFill>
                      <a:schemeClr val="bg1">
                        <a:lumMod val="75000"/>
                      </a:schemeClr>
                    </a:solidFill>
                  </a:tcPr>
                </a:tc>
                <a:tc>
                  <a:txBody>
                    <a:bodyPr/>
                    <a:lstStyle/>
                    <a:p>
                      <a:r>
                        <a:rPr lang="en-US" sz="1200" dirty="0"/>
                        <a:t>Menstrual cycle</a:t>
                      </a:r>
                    </a:p>
                  </a:txBody>
                  <a:tcPr>
                    <a:solidFill>
                      <a:schemeClr val="bg1">
                        <a:lumMod val="85000"/>
                      </a:schemeClr>
                    </a:solidFill>
                  </a:tcPr>
                </a:tc>
                <a:tc>
                  <a:txBody>
                    <a:bodyPr/>
                    <a:lstStyle/>
                    <a:p>
                      <a:r>
                        <a:rPr lang="en-GB" sz="1200" dirty="0"/>
                        <a:t>Recurring series of events in the human female reproductive system.</a:t>
                      </a:r>
                      <a:endParaRPr lang="en-US" sz="1200" dirty="0"/>
                    </a:p>
                  </a:txBody>
                  <a:tcPr/>
                </a:tc>
                <a:extLst>
                  <a:ext uri="{0D108BD9-81ED-4DB2-BD59-A6C34878D82A}">
                    <a16:rowId xmlns:a16="http://schemas.microsoft.com/office/drawing/2014/main" val="693049"/>
                  </a:ext>
                </a:extLst>
              </a:tr>
              <a:tr h="322552">
                <a:tc>
                  <a:txBody>
                    <a:bodyPr/>
                    <a:lstStyle/>
                    <a:p>
                      <a:r>
                        <a:rPr lang="en-US" sz="1200" dirty="0"/>
                        <a:t>9</a:t>
                      </a:r>
                    </a:p>
                  </a:txBody>
                  <a:tcPr>
                    <a:solidFill>
                      <a:schemeClr val="bg1">
                        <a:lumMod val="75000"/>
                      </a:schemeClr>
                    </a:solidFill>
                  </a:tcPr>
                </a:tc>
                <a:tc>
                  <a:txBody>
                    <a:bodyPr/>
                    <a:lstStyle/>
                    <a:p>
                      <a:r>
                        <a:rPr lang="en-US" sz="1200" dirty="0"/>
                        <a:t>Phototropism</a:t>
                      </a:r>
                    </a:p>
                  </a:txBody>
                  <a:tcPr>
                    <a:solidFill>
                      <a:schemeClr val="bg1">
                        <a:lumMod val="85000"/>
                      </a:schemeClr>
                    </a:solidFill>
                  </a:tcPr>
                </a:tc>
                <a:tc>
                  <a:txBody>
                    <a:bodyPr/>
                    <a:lstStyle/>
                    <a:p>
                      <a:r>
                        <a:rPr lang="en-US" sz="1200" dirty="0"/>
                        <a:t>A plants response to light.</a:t>
                      </a:r>
                    </a:p>
                  </a:txBody>
                  <a:tcPr/>
                </a:tc>
                <a:extLst>
                  <a:ext uri="{0D108BD9-81ED-4DB2-BD59-A6C34878D82A}">
                    <a16:rowId xmlns:a16="http://schemas.microsoft.com/office/drawing/2014/main" val="1297538071"/>
                  </a:ext>
                </a:extLst>
              </a:tr>
              <a:tr h="322552">
                <a:tc>
                  <a:txBody>
                    <a:bodyPr/>
                    <a:lstStyle/>
                    <a:p>
                      <a:r>
                        <a:rPr lang="en-US" sz="1200" dirty="0"/>
                        <a:t>10</a:t>
                      </a:r>
                    </a:p>
                  </a:txBody>
                  <a:tcPr>
                    <a:solidFill>
                      <a:schemeClr val="bg1">
                        <a:lumMod val="75000"/>
                      </a:schemeClr>
                    </a:solidFill>
                  </a:tcPr>
                </a:tc>
                <a:tc>
                  <a:txBody>
                    <a:bodyPr/>
                    <a:lstStyle/>
                    <a:p>
                      <a:r>
                        <a:rPr lang="en-US" sz="1200" dirty="0"/>
                        <a:t>Gravitropism</a:t>
                      </a:r>
                    </a:p>
                  </a:txBody>
                  <a:tcPr>
                    <a:solidFill>
                      <a:schemeClr val="bg1">
                        <a:lumMod val="85000"/>
                      </a:schemeClr>
                    </a:solidFill>
                  </a:tcPr>
                </a:tc>
                <a:tc>
                  <a:txBody>
                    <a:bodyPr/>
                    <a:lstStyle/>
                    <a:p>
                      <a:r>
                        <a:rPr lang="en-US" sz="1200" dirty="0"/>
                        <a:t>A plants response to gravity.</a:t>
                      </a:r>
                    </a:p>
                  </a:txBody>
                  <a:tcPr/>
                </a:tc>
                <a:extLst>
                  <a:ext uri="{0D108BD9-81ED-4DB2-BD59-A6C34878D82A}">
                    <a16:rowId xmlns:a16="http://schemas.microsoft.com/office/drawing/2014/main" val="3384342038"/>
                  </a:ext>
                </a:extLst>
              </a:tr>
              <a:tr h="322552">
                <a:tc gridSpan="3">
                  <a:txBody>
                    <a:bodyPr/>
                    <a:lstStyle/>
                    <a:p>
                      <a:pPr algn="ctr"/>
                      <a:r>
                        <a:rPr lang="en-US" sz="1200" b="1" dirty="0"/>
                        <a:t>KEY DIAGRAMS</a:t>
                      </a:r>
                    </a:p>
                  </a:txBody>
                  <a:tcPr>
                    <a:solidFill>
                      <a:schemeClr val="bg1">
                        <a:lumMod val="75000"/>
                      </a:schemeClr>
                    </a:solidFill>
                  </a:tcPr>
                </a:tc>
                <a:tc hMerge="1">
                  <a:txBody>
                    <a:bodyPr/>
                    <a:lstStyle/>
                    <a:p>
                      <a:endParaRPr lang="en-US" sz="1200" dirty="0"/>
                    </a:p>
                  </a:txBody>
                  <a:tcPr>
                    <a:solidFill>
                      <a:schemeClr val="bg1">
                        <a:lumMod val="85000"/>
                      </a:schemeClr>
                    </a:solidFill>
                  </a:tcPr>
                </a:tc>
                <a:tc hMerge="1">
                  <a:txBody>
                    <a:bodyPr/>
                    <a:lstStyle/>
                    <a:p>
                      <a:endParaRPr lang="en-US" sz="1200" dirty="0"/>
                    </a:p>
                  </a:txBody>
                  <a:tcPr/>
                </a:tc>
                <a:extLst>
                  <a:ext uri="{0D108BD9-81ED-4DB2-BD59-A6C34878D82A}">
                    <a16:rowId xmlns:a16="http://schemas.microsoft.com/office/drawing/2014/main" val="1676022854"/>
                  </a:ext>
                </a:extLst>
              </a:tr>
              <a:tr h="2687931">
                <a:tc gridSpan="3">
                  <a:txBody>
                    <a:bodyPr/>
                    <a:lstStyle/>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p>
                      <a:endParaRPr lang="en-US" sz="1200" dirty="0"/>
                    </a:p>
                  </a:txBody>
                  <a:tcPr>
                    <a:no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418696"/>
                  </a:ext>
                </a:extLst>
              </a:tr>
            </a:tbl>
          </a:graphicData>
        </a:graphic>
      </p:graphicFrame>
      <p:pic>
        <p:nvPicPr>
          <p:cNvPr id="8" name="Picture 7" descr="A diagram of a motor neuron&#10;&#10;Description automatically generated">
            <a:extLst>
              <a:ext uri="{FF2B5EF4-FFF2-40B4-BE49-F238E27FC236}">
                <a16:creationId xmlns:a16="http://schemas.microsoft.com/office/drawing/2014/main" id="{F188D6A0-0ABC-E06E-EFE4-4EE7C32644A9}"/>
              </a:ext>
            </a:extLst>
          </p:cNvPr>
          <p:cNvPicPr>
            <a:picLocks noChangeAspect="1"/>
          </p:cNvPicPr>
          <p:nvPr/>
        </p:nvPicPr>
        <p:blipFill>
          <a:blip r:embed="rId2"/>
          <a:stretch>
            <a:fillRect/>
          </a:stretch>
        </p:blipFill>
        <p:spPr>
          <a:xfrm>
            <a:off x="994859" y="6127714"/>
            <a:ext cx="4861932" cy="2447574"/>
          </a:xfrm>
          <a:prstGeom prst="rect">
            <a:avLst/>
          </a:prstGeom>
        </p:spPr>
      </p:pic>
    </p:spTree>
    <p:extLst>
      <p:ext uri="{BB962C8B-B14F-4D97-AF65-F5344CB8AC3E}">
        <p14:creationId xmlns:p14="http://schemas.microsoft.com/office/powerpoint/2010/main" val="3435140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5" y="298450"/>
          <a:ext cx="6160170" cy="8547100"/>
        </p:xfrm>
        <a:graphic>
          <a:graphicData uri="http://schemas.openxmlformats.org/drawingml/2006/table">
            <a:tbl>
              <a:tblPr firstRow="1" bandRow="1">
                <a:tableStyleId>{5C22544A-7EE6-4342-B048-85BDC9FD1C3A}</a:tableStyleId>
              </a:tblPr>
              <a:tblGrid>
                <a:gridCol w="372980">
                  <a:extLst>
                    <a:ext uri="{9D8B030D-6E8A-4147-A177-3AD203B41FA5}">
                      <a16:colId xmlns:a16="http://schemas.microsoft.com/office/drawing/2014/main" val="1728834577"/>
                    </a:ext>
                  </a:extLst>
                </a:gridCol>
                <a:gridCol w="5787190">
                  <a:extLst>
                    <a:ext uri="{9D8B030D-6E8A-4147-A177-3AD203B41FA5}">
                      <a16:colId xmlns:a16="http://schemas.microsoft.com/office/drawing/2014/main" val="4271346352"/>
                    </a:ext>
                  </a:extLst>
                </a:gridCol>
              </a:tblGrid>
              <a:tr h="8547100">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kern="1200" dirty="0">
                          <a:solidFill>
                            <a:schemeClr val="tx1"/>
                          </a:solidFill>
                          <a:effectLst/>
                          <a:latin typeface="+mn-lt"/>
                          <a:ea typeface="+mn-ea"/>
                          <a:cs typeface="+mn-cs"/>
                        </a:rPr>
                        <a:t>The role of reproductive hormones in the menstrual cycle</a:t>
                      </a:r>
                    </a:p>
                    <a:p>
                      <a:pPr>
                        <a:lnSpc>
                          <a:spcPct val="150000"/>
                        </a:lnSpc>
                      </a:pPr>
                      <a:r>
                        <a:rPr lang="en-GB" sz="1200" b="0" kern="1200" dirty="0">
                          <a:solidFill>
                            <a:schemeClr val="tx1"/>
                          </a:solidFill>
                          <a:effectLst/>
                          <a:latin typeface="+mn-lt"/>
                          <a:ea typeface="+mn-ea"/>
                          <a:cs typeface="+mn-cs"/>
                        </a:rPr>
                        <a:t>A hormone is a chemical substance, produced by a gland and carried by the blood, which </a:t>
                      </a:r>
                    </a:p>
                    <a:p>
                      <a:pPr>
                        <a:lnSpc>
                          <a:spcPct val="150000"/>
                        </a:lnSpc>
                      </a:pPr>
                      <a:r>
                        <a:rPr lang="en-GB" sz="1200" b="0" kern="1200" dirty="0">
                          <a:solidFill>
                            <a:schemeClr val="tx1"/>
                          </a:solidFill>
                          <a:effectLst/>
                          <a:latin typeface="+mn-lt"/>
                          <a:ea typeface="+mn-ea"/>
                          <a:cs typeface="+mn-cs"/>
                        </a:rPr>
                        <a:t>alters the activity of specific target organs (and is then destroyed by the liver).</a:t>
                      </a:r>
                    </a:p>
                    <a:p>
                      <a:pPr>
                        <a:lnSpc>
                          <a:spcPct val="150000"/>
                        </a:lnSpc>
                      </a:pPr>
                      <a:r>
                        <a:rPr lang="en-GB" sz="1200" b="0" kern="1200" dirty="0">
                          <a:solidFill>
                            <a:schemeClr val="tx1"/>
                          </a:solidFill>
                          <a:effectLst/>
                          <a:latin typeface="+mn-lt"/>
                          <a:ea typeface="+mn-ea"/>
                          <a:cs typeface="+mn-cs"/>
                        </a:rPr>
                        <a:t>Different hormones affect different organs or cells.</a:t>
                      </a: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b="0" kern="1200" dirty="0">
                          <a:solidFill>
                            <a:schemeClr val="tx1"/>
                          </a:solidFill>
                          <a:effectLst/>
                          <a:latin typeface="+mn-lt"/>
                          <a:ea typeface="+mn-ea"/>
                          <a:cs typeface="+mn-cs"/>
                        </a:rPr>
                        <a:t>Puberty</a:t>
                      </a:r>
                    </a:p>
                    <a:p>
                      <a:pPr>
                        <a:lnSpc>
                          <a:spcPct val="150000"/>
                        </a:lnSpc>
                      </a:pPr>
                      <a:r>
                        <a:rPr lang="en-GB" sz="1200" b="0" kern="1200" dirty="0">
                          <a:solidFill>
                            <a:schemeClr val="tx1"/>
                          </a:solidFill>
                          <a:effectLst/>
                          <a:latin typeface="+mn-lt"/>
                          <a:ea typeface="+mn-ea"/>
                          <a:cs typeface="+mn-cs"/>
                        </a:rPr>
                        <a:t>Puberty is the stage in life when a child's body develops into an adult's body. The changes take place gradually, usually between the ages of 10 and 16. During puberty, reproductive hormones cause secondary sex characteristics to develop:</a:t>
                      </a:r>
                    </a:p>
                    <a:p>
                      <a:pPr lvl="0">
                        <a:lnSpc>
                          <a:spcPct val="150000"/>
                        </a:lnSpc>
                      </a:pPr>
                      <a:r>
                        <a:rPr lang="en-GB" sz="1200" b="0" kern="1200" dirty="0">
                          <a:solidFill>
                            <a:schemeClr val="tx1"/>
                          </a:solidFill>
                          <a:effectLst/>
                          <a:latin typeface="+mn-lt"/>
                          <a:ea typeface="+mn-ea"/>
                          <a:cs typeface="+mn-cs"/>
                        </a:rPr>
                        <a:t>testosterone - produced by the testes – is the main male reproductive hormone and it stimulates sperm production</a:t>
                      </a:r>
                    </a:p>
                    <a:p>
                      <a:pPr lvl="0">
                        <a:lnSpc>
                          <a:spcPct val="150000"/>
                        </a:lnSpc>
                      </a:pPr>
                      <a:r>
                        <a:rPr lang="en-GB" sz="1200" b="0" kern="1200" dirty="0">
                          <a:solidFill>
                            <a:schemeClr val="tx1"/>
                          </a:solidFill>
                          <a:effectLst/>
                          <a:latin typeface="+mn-lt"/>
                          <a:ea typeface="+mn-ea"/>
                          <a:cs typeface="+mn-cs"/>
                        </a:rPr>
                        <a:t>oestrogen - produced by the ovaries – is the main female reproductive hormone. At puberty, eggs begin to mature in the ovaries and one is released approximately every 28 days. This is ovulation.</a:t>
                      </a:r>
                    </a:p>
                    <a:p>
                      <a:pPr>
                        <a:lnSpc>
                          <a:spcPct val="150000"/>
                        </a:lnSpc>
                      </a:pPr>
                      <a:r>
                        <a:rPr lang="en-GB" sz="1200" b="0" kern="1200" dirty="0">
                          <a:solidFill>
                            <a:schemeClr val="tx1"/>
                          </a:solidFill>
                          <a:effectLst/>
                          <a:latin typeface="+mn-lt"/>
                          <a:ea typeface="+mn-ea"/>
                          <a:cs typeface="+mn-cs"/>
                        </a:rPr>
                        <a:t> The menstrual cycle is a recurring process which takes around 28 days. During the process, the lining of the uterus is prepared for pregnancy. If implantation of the fertilised egg into the uterus lining does not happen, the lining is then shed. This is known as menstruation.</a:t>
                      </a:r>
                    </a:p>
                    <a:p>
                      <a:pPr marL="0" marR="0" lvl="0" indent="0" algn="l" defTabSz="685800" rtl="0" eaLnBrk="1" fontAlgn="auto" latinLnBrk="0" hangingPunct="1">
                        <a:lnSpc>
                          <a:spcPct val="150000"/>
                        </a:lnSpc>
                        <a:spcBef>
                          <a:spcPts val="0"/>
                        </a:spcBef>
                        <a:spcAft>
                          <a:spcPts val="0"/>
                        </a:spcAft>
                        <a:buClrTx/>
                        <a:buSzTx/>
                        <a:buFontTx/>
                        <a:buNone/>
                        <a:tabLst/>
                        <a:defRPr/>
                      </a:pPr>
                      <a:r>
                        <a:rPr lang="en-GB" sz="1200" b="0" dirty="0">
                          <a:solidFill>
                            <a:schemeClr val="tx1"/>
                          </a:solidFill>
                        </a:rPr>
                        <a:t>Several hormones are involved in the menstrual cycle of a woman.</a:t>
                      </a:r>
                      <a:r>
                        <a:rPr lang="en-GB" sz="1200" b="0" kern="1200" dirty="0">
                          <a:solidFill>
                            <a:schemeClr val="tx1"/>
                          </a:solidFill>
                          <a:effectLst/>
                          <a:latin typeface="+mn-lt"/>
                          <a:ea typeface="+mn-ea"/>
                          <a:cs typeface="+mn-cs"/>
                        </a:rPr>
                        <a:t> – for example, they are involved in controlling the release of an egg each month from an ovary and changing the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D27332B0-A326-1604-0A6B-49F85551FFB6}"/>
              </a:ext>
            </a:extLst>
          </p:cNvPr>
          <p:cNvSpPr>
            <a:spLocks noGrp="1"/>
          </p:cNvSpPr>
          <p:nvPr>
            <p:ph type="sldNum" sz="quarter" idx="12"/>
          </p:nvPr>
        </p:nvSpPr>
        <p:spPr/>
        <p:txBody>
          <a:bodyPr/>
          <a:lstStyle/>
          <a:p>
            <a:fld id="{A49C798E-A141-4728-B2C1-C020555BD9EF}" type="slidenum">
              <a:rPr lang="en-GB" smtClean="0"/>
              <a:t>5</a:t>
            </a:fld>
            <a:endParaRPr lang="en-GB" dirty="0"/>
          </a:p>
        </p:txBody>
      </p:sp>
      <p:pic>
        <p:nvPicPr>
          <p:cNvPr id="5" name="Picture 4">
            <a:extLst>
              <a:ext uri="{FF2B5EF4-FFF2-40B4-BE49-F238E27FC236}">
                <a16:creationId xmlns:a16="http://schemas.microsoft.com/office/drawing/2014/main" id="{99F9E12C-ABB4-0356-9BEF-0DD2ED202E15}"/>
              </a:ext>
            </a:extLst>
          </p:cNvPr>
          <p:cNvPicPr>
            <a:picLocks noChangeAspect="1"/>
          </p:cNvPicPr>
          <p:nvPr/>
        </p:nvPicPr>
        <p:blipFill>
          <a:blip r:embed="rId2"/>
          <a:stretch>
            <a:fillRect/>
          </a:stretch>
        </p:blipFill>
        <p:spPr>
          <a:xfrm>
            <a:off x="1249537" y="1819527"/>
            <a:ext cx="3298222" cy="2981202"/>
          </a:xfrm>
          <a:prstGeom prst="rect">
            <a:avLst/>
          </a:prstGeom>
        </p:spPr>
      </p:pic>
    </p:spTree>
    <p:extLst>
      <p:ext uri="{BB962C8B-B14F-4D97-AF65-F5344CB8AC3E}">
        <p14:creationId xmlns:p14="http://schemas.microsoft.com/office/powerpoint/2010/main" val="2475442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244307" y="288480"/>
          <a:ext cx="6369385" cy="8567039"/>
        </p:xfrm>
        <a:graphic>
          <a:graphicData uri="http://schemas.openxmlformats.org/drawingml/2006/table">
            <a:tbl>
              <a:tblPr firstRow="1" bandRow="1">
                <a:tableStyleId>{5C22544A-7EE6-4342-B048-85BDC9FD1C3A}</a:tableStyleId>
              </a:tblPr>
              <a:tblGrid>
                <a:gridCol w="385647">
                  <a:extLst>
                    <a:ext uri="{9D8B030D-6E8A-4147-A177-3AD203B41FA5}">
                      <a16:colId xmlns:a16="http://schemas.microsoft.com/office/drawing/2014/main" val="1728834577"/>
                    </a:ext>
                  </a:extLst>
                </a:gridCol>
                <a:gridCol w="5983738">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r>
                        <a:rPr lang="en-GB" sz="1200" b="0" kern="1200" dirty="0">
                          <a:solidFill>
                            <a:schemeClr val="tx1"/>
                          </a:solidFill>
                          <a:effectLst/>
                          <a:latin typeface="+mn-lt"/>
                          <a:ea typeface="+mn-ea"/>
                          <a:cs typeface="+mn-cs"/>
                        </a:rPr>
                        <a:t>thickness of the uterus lining.</a:t>
                      </a:r>
                    </a:p>
                    <a:p>
                      <a:pPr>
                        <a:lnSpc>
                          <a:spcPct val="150000"/>
                        </a:lnSpc>
                      </a:pPr>
                      <a:r>
                        <a:rPr lang="en-GB" sz="1200" b="0" dirty="0">
                          <a:solidFill>
                            <a:schemeClr val="tx1"/>
                          </a:solidFill>
                        </a:rPr>
                        <a:t>Follicle stimulating hormone (FSH) causes maturation of an egg in the ovary. Luteinising hormone (LH) stimulates the release of the egg.  Oestrogen and progesterone are involved in maintaining the uterus lining</a:t>
                      </a:r>
                      <a:endParaRPr lang="en-GB" sz="1200" b="0" kern="1200" dirty="0">
                        <a:solidFill>
                          <a:schemeClr val="tx1"/>
                        </a:solidFill>
                        <a:effectLst/>
                        <a:latin typeface="+mn-lt"/>
                        <a:ea typeface="+mn-ea"/>
                        <a:cs typeface="+mn-cs"/>
                      </a:endParaRPr>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r>
                        <a:rPr lang="en-GB" sz="1200" b="0" dirty="0">
                          <a:solidFill>
                            <a:schemeClr val="tx1"/>
                          </a:solidFill>
                        </a:rPr>
                        <a:t>If a woman becomes pregnant, the placenta produces progesterone. This maintains the lining of the uterus during pregnancy and means that menstruation does not happen.</a:t>
                      </a:r>
                    </a:p>
                    <a:p>
                      <a:pPr>
                        <a:lnSpc>
                          <a:spcPct val="150000"/>
                        </a:lnSpc>
                      </a:pPr>
                      <a:r>
                        <a:rPr lang="en-GB" sz="1200" b="0" dirty="0">
                          <a:solidFill>
                            <a:schemeClr val="tx1"/>
                          </a:solidFill>
                        </a:rPr>
                        <a:t>Oestrogen and progesterone in the control of the menstrual cycle</a:t>
                      </a:r>
                    </a:p>
                    <a:p>
                      <a:pPr>
                        <a:lnSpc>
                          <a:spcPct val="150000"/>
                        </a:lnSpc>
                      </a:pPr>
                      <a:r>
                        <a:rPr lang="en-GB" sz="1200" b="0" dirty="0">
                          <a:solidFill>
                            <a:schemeClr val="tx1"/>
                          </a:solidFill>
                        </a:rPr>
                        <a:t>Several hormones are involved in the menstrual cycle of a woman:</a:t>
                      </a:r>
                    </a:p>
                    <a:p>
                      <a:pPr>
                        <a:lnSpc>
                          <a:spcPct val="150000"/>
                        </a:lnSpc>
                      </a:pPr>
                      <a:r>
                        <a:rPr lang="en-GB" sz="1200" b="0" dirty="0">
                          <a:solidFill>
                            <a:schemeClr val="tx1"/>
                          </a:solidFill>
                        </a:rPr>
                        <a:t>•	follicle stimulating hormone (FSH) causes the maturation of an egg in the ovary</a:t>
                      </a:r>
                    </a:p>
                    <a:p>
                      <a:pPr>
                        <a:lnSpc>
                          <a:spcPct val="150000"/>
                        </a:lnSpc>
                      </a:pPr>
                      <a:r>
                        <a:rPr lang="en-GB" sz="1200" b="0" dirty="0">
                          <a:solidFill>
                            <a:schemeClr val="tx1"/>
                          </a:solidFill>
                        </a:rPr>
                        <a:t>•	luteinising hormone (LH) stimulates the release of the egg</a:t>
                      </a:r>
                    </a:p>
                    <a:p>
                      <a:pPr>
                        <a:lnSpc>
                          <a:spcPct val="150000"/>
                        </a:lnSpc>
                      </a:pPr>
                      <a:r>
                        <a:rPr lang="en-GB" sz="1200" dirty="0"/>
                        <a:t>•</a:t>
                      </a:r>
                      <a:r>
                        <a:rPr lang="en-GB" sz="1200" b="0" dirty="0">
                          <a:solidFill>
                            <a:schemeClr val="tx1"/>
                          </a:solidFill>
                        </a:rPr>
                        <a:t>	oestrogen is involved in repairing and thickening the uterus lining, progesterone maintains it</a:t>
                      </a:r>
                    </a:p>
                    <a:p>
                      <a:pPr>
                        <a:lnSpc>
                          <a:spcPct val="150000"/>
                        </a:lnSpc>
                      </a:pPr>
                      <a:r>
                        <a:rPr lang="en-GB" sz="1200" b="0" dirty="0">
                          <a:solidFill>
                            <a:schemeClr val="tx1"/>
                          </a:solidFill>
                        </a:rPr>
                        <a:t>The menstrual cycles last for approximately 28 days, and graphs can be used to follow changes to the hormones during this process. You should be able to extract and interpret data from graphs showing hormone levels during the menstrual cycle. </a:t>
                      </a:r>
                    </a:p>
                    <a:p>
                      <a:pPr>
                        <a:lnSpc>
                          <a:spcPct val="150000"/>
                        </a:lnSpc>
                      </a:pPr>
                      <a:r>
                        <a:rPr lang="en-GB" sz="1200" b="0" dirty="0">
                          <a:solidFill>
                            <a:schemeClr val="tx1"/>
                          </a:solidFill>
                        </a:rPr>
                        <a:t>Stage 1 – Day 1 menstruation starts. #the uterus lining breaks down for 3-4 days.</a:t>
                      </a:r>
                    </a:p>
                    <a:p>
                      <a:pPr>
                        <a:lnSpc>
                          <a:spcPct val="150000"/>
                        </a:lnSpc>
                      </a:pPr>
                      <a:r>
                        <a:rPr lang="en-GB" sz="1200" b="0" dirty="0">
                          <a:solidFill>
                            <a:schemeClr val="tx1"/>
                          </a:solidFill>
                        </a:rPr>
                        <a:t>Stage 2 -  The uterus lining builds up again as oestrogen is released, into a spongy layer full of blood vessels, ready to receive a fertilised egg.</a:t>
                      </a:r>
                    </a:p>
                    <a:p>
                      <a:pPr>
                        <a:lnSpc>
                          <a:spcPct val="150000"/>
                        </a:lnSpc>
                      </a:pPr>
                      <a:r>
                        <a:rPr lang="en-GB" sz="1200" b="0" dirty="0">
                          <a:solidFill>
                            <a:schemeClr val="tx1"/>
                          </a:solidFill>
                        </a:rPr>
                        <a:t>Stage 3 – Oestrogen stimulates the release of LH which causes ovulation to occur.</a:t>
                      </a:r>
                    </a:p>
                    <a:p>
                      <a:pPr>
                        <a:lnSpc>
                          <a:spcPct val="150000"/>
                        </a:lnSpc>
                      </a:pPr>
                      <a:r>
                        <a:rPr lang="en-GB" sz="1200" b="0" dirty="0">
                          <a:solidFill>
                            <a:schemeClr val="tx1"/>
                          </a:solidFill>
                        </a:rPr>
                        <a:t>Stage 4 – Progesterone  remains to maintain the uterus wall lining for about 14 days until </a:t>
                      </a:r>
                      <a:r>
                        <a:rPr lang="en-GB" sz="1200" b="0" cap="none" baseline="0" dirty="0">
                          <a:solidFill>
                            <a:schemeClr val="tx1"/>
                          </a:solidFill>
                        </a:rPr>
                        <a:t>day 28 when the progesterone levels fall and the uterus lining breaks down and the whole cycle starts again.</a:t>
                      </a: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D27332B0-A326-1604-0A6B-49F85551FFB6}"/>
              </a:ext>
            </a:extLst>
          </p:cNvPr>
          <p:cNvSpPr>
            <a:spLocks noGrp="1"/>
          </p:cNvSpPr>
          <p:nvPr>
            <p:ph type="sldNum" sz="quarter" idx="12"/>
          </p:nvPr>
        </p:nvSpPr>
        <p:spPr/>
        <p:txBody>
          <a:bodyPr/>
          <a:lstStyle/>
          <a:p>
            <a:fld id="{A49C798E-A141-4728-B2C1-C020555BD9EF}" type="slidenum">
              <a:rPr lang="en-GB" smtClean="0"/>
              <a:t>6</a:t>
            </a:fld>
            <a:endParaRPr lang="en-GB"/>
          </a:p>
        </p:txBody>
      </p:sp>
      <p:pic>
        <p:nvPicPr>
          <p:cNvPr id="6" name="Picture 5">
            <a:extLst>
              <a:ext uri="{FF2B5EF4-FFF2-40B4-BE49-F238E27FC236}">
                <a16:creationId xmlns:a16="http://schemas.microsoft.com/office/drawing/2014/main" id="{E059C028-8A8F-9C17-1EBD-C59143DEB18E}"/>
              </a:ext>
            </a:extLst>
          </p:cNvPr>
          <p:cNvPicPr>
            <a:picLocks noChangeAspect="1"/>
          </p:cNvPicPr>
          <p:nvPr/>
        </p:nvPicPr>
        <p:blipFill>
          <a:blip r:embed="rId2"/>
          <a:stretch>
            <a:fillRect/>
          </a:stretch>
        </p:blipFill>
        <p:spPr>
          <a:xfrm>
            <a:off x="796477" y="1687322"/>
            <a:ext cx="5474257" cy="2148937"/>
          </a:xfrm>
          <a:prstGeom prst="rect">
            <a:avLst/>
          </a:prstGeom>
        </p:spPr>
      </p:pic>
    </p:spTree>
    <p:extLst>
      <p:ext uri="{BB962C8B-B14F-4D97-AF65-F5344CB8AC3E}">
        <p14:creationId xmlns:p14="http://schemas.microsoft.com/office/powerpoint/2010/main" val="21892159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D1B487D8-5763-DF43-D79B-C67B4DA8EE5A}"/>
              </a:ext>
            </a:extLst>
          </p:cNvPr>
          <p:cNvSpPr/>
          <p:nvPr/>
        </p:nvSpPr>
        <p:spPr>
          <a:xfrm>
            <a:off x="139700" y="190500"/>
            <a:ext cx="6578600" cy="8750300"/>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2" name="Table 2">
            <a:extLst>
              <a:ext uri="{FF2B5EF4-FFF2-40B4-BE49-F238E27FC236}">
                <a16:creationId xmlns:a16="http://schemas.microsoft.com/office/drawing/2014/main" id="{DAF61656-9817-A1A1-94FB-B7927FBA515F}"/>
              </a:ext>
            </a:extLst>
          </p:cNvPr>
          <p:cNvGraphicFramePr>
            <a:graphicFrameLocks noGrp="1"/>
          </p:cNvGraphicFramePr>
          <p:nvPr/>
        </p:nvGraphicFramePr>
        <p:xfrm>
          <a:off x="348914" y="324854"/>
          <a:ext cx="6369385" cy="8506326"/>
        </p:xfrm>
        <a:graphic>
          <a:graphicData uri="http://schemas.openxmlformats.org/drawingml/2006/table">
            <a:tbl>
              <a:tblPr firstRow="1" bandRow="1">
                <a:tableStyleId>{5C22544A-7EE6-4342-B048-85BDC9FD1C3A}</a:tableStyleId>
              </a:tblPr>
              <a:tblGrid>
                <a:gridCol w="385647">
                  <a:extLst>
                    <a:ext uri="{9D8B030D-6E8A-4147-A177-3AD203B41FA5}">
                      <a16:colId xmlns:a16="http://schemas.microsoft.com/office/drawing/2014/main" val="1728834577"/>
                    </a:ext>
                  </a:extLst>
                </a:gridCol>
                <a:gridCol w="5983738">
                  <a:extLst>
                    <a:ext uri="{9D8B030D-6E8A-4147-A177-3AD203B41FA5}">
                      <a16:colId xmlns:a16="http://schemas.microsoft.com/office/drawing/2014/main" val="4271346352"/>
                    </a:ext>
                  </a:extLst>
                </a:gridCol>
              </a:tblGrid>
              <a:tr h="8506326">
                <a:tc>
                  <a:txBody>
                    <a:bodyPr/>
                    <a:lstStyle/>
                    <a:p>
                      <a:pPr>
                        <a:lnSpc>
                          <a:spcPct val="150000"/>
                        </a:lnSpc>
                      </a:pPr>
                      <a:r>
                        <a:rPr lang="en-GB" sz="1200" dirty="0">
                          <a:solidFill>
                            <a:schemeClr val="tx1"/>
                          </a:solidFill>
                        </a:rPr>
                        <a:t>1</a:t>
                      </a:r>
                    </a:p>
                    <a:p>
                      <a:pPr>
                        <a:lnSpc>
                          <a:spcPct val="150000"/>
                        </a:lnSpc>
                      </a:pPr>
                      <a:r>
                        <a:rPr lang="en-GB" sz="1200" dirty="0">
                          <a:solidFill>
                            <a:schemeClr val="tx1"/>
                          </a:solidFill>
                        </a:rPr>
                        <a:t>2</a:t>
                      </a:r>
                    </a:p>
                    <a:p>
                      <a:pPr>
                        <a:lnSpc>
                          <a:spcPct val="150000"/>
                        </a:lnSpc>
                      </a:pPr>
                      <a:r>
                        <a:rPr lang="en-GB" sz="1200" dirty="0">
                          <a:solidFill>
                            <a:schemeClr val="tx1"/>
                          </a:solidFill>
                        </a:rPr>
                        <a:t>3</a:t>
                      </a:r>
                    </a:p>
                    <a:p>
                      <a:pPr>
                        <a:lnSpc>
                          <a:spcPct val="150000"/>
                        </a:lnSpc>
                      </a:pPr>
                      <a:r>
                        <a:rPr lang="en-GB" sz="1200" dirty="0">
                          <a:solidFill>
                            <a:schemeClr val="tx1"/>
                          </a:solidFill>
                        </a:rPr>
                        <a:t>4</a:t>
                      </a:r>
                    </a:p>
                    <a:p>
                      <a:pPr>
                        <a:lnSpc>
                          <a:spcPct val="150000"/>
                        </a:lnSpc>
                      </a:pPr>
                      <a:r>
                        <a:rPr lang="en-GB" sz="1200" dirty="0">
                          <a:solidFill>
                            <a:schemeClr val="tx1"/>
                          </a:solidFill>
                        </a:rPr>
                        <a:t>5</a:t>
                      </a:r>
                    </a:p>
                    <a:p>
                      <a:pPr>
                        <a:lnSpc>
                          <a:spcPct val="150000"/>
                        </a:lnSpc>
                      </a:pPr>
                      <a:r>
                        <a:rPr lang="en-GB" sz="1200" dirty="0">
                          <a:solidFill>
                            <a:schemeClr val="tx1"/>
                          </a:solidFill>
                        </a:rPr>
                        <a:t>6</a:t>
                      </a:r>
                    </a:p>
                    <a:p>
                      <a:pPr>
                        <a:lnSpc>
                          <a:spcPct val="150000"/>
                        </a:lnSpc>
                      </a:pPr>
                      <a:r>
                        <a:rPr lang="en-GB" sz="1200" dirty="0">
                          <a:solidFill>
                            <a:schemeClr val="tx1"/>
                          </a:solidFill>
                        </a:rPr>
                        <a:t>7</a:t>
                      </a:r>
                    </a:p>
                    <a:p>
                      <a:pPr>
                        <a:lnSpc>
                          <a:spcPct val="150000"/>
                        </a:lnSpc>
                      </a:pPr>
                      <a:r>
                        <a:rPr lang="en-GB" sz="1200" dirty="0">
                          <a:solidFill>
                            <a:schemeClr val="tx1"/>
                          </a:solidFill>
                        </a:rPr>
                        <a:t>8</a:t>
                      </a:r>
                    </a:p>
                    <a:p>
                      <a:pPr>
                        <a:lnSpc>
                          <a:spcPct val="150000"/>
                        </a:lnSpc>
                      </a:pPr>
                      <a:r>
                        <a:rPr lang="en-GB" sz="1200" dirty="0">
                          <a:solidFill>
                            <a:schemeClr val="tx1"/>
                          </a:solidFill>
                        </a:rPr>
                        <a:t>9</a:t>
                      </a:r>
                    </a:p>
                    <a:p>
                      <a:pPr>
                        <a:lnSpc>
                          <a:spcPct val="150000"/>
                        </a:lnSpc>
                      </a:pPr>
                      <a:r>
                        <a:rPr lang="en-GB" sz="1200" dirty="0">
                          <a:solidFill>
                            <a:schemeClr val="tx1"/>
                          </a:solidFill>
                        </a:rPr>
                        <a:t>10</a:t>
                      </a:r>
                    </a:p>
                    <a:p>
                      <a:pPr>
                        <a:lnSpc>
                          <a:spcPct val="150000"/>
                        </a:lnSpc>
                      </a:pPr>
                      <a:r>
                        <a:rPr lang="en-GB" sz="1200" dirty="0">
                          <a:solidFill>
                            <a:schemeClr val="tx1"/>
                          </a:solidFill>
                        </a:rPr>
                        <a:t>11</a:t>
                      </a:r>
                    </a:p>
                    <a:p>
                      <a:pPr>
                        <a:lnSpc>
                          <a:spcPct val="150000"/>
                        </a:lnSpc>
                      </a:pPr>
                      <a:r>
                        <a:rPr lang="en-GB" sz="1200" dirty="0">
                          <a:solidFill>
                            <a:schemeClr val="tx1"/>
                          </a:solidFill>
                        </a:rPr>
                        <a:t>12</a:t>
                      </a:r>
                    </a:p>
                    <a:p>
                      <a:pPr>
                        <a:lnSpc>
                          <a:spcPct val="150000"/>
                        </a:lnSpc>
                      </a:pPr>
                      <a:r>
                        <a:rPr lang="en-GB" sz="1200" dirty="0">
                          <a:solidFill>
                            <a:schemeClr val="tx1"/>
                          </a:solidFill>
                        </a:rPr>
                        <a:t>13</a:t>
                      </a:r>
                    </a:p>
                    <a:p>
                      <a:pPr>
                        <a:lnSpc>
                          <a:spcPct val="150000"/>
                        </a:lnSpc>
                      </a:pPr>
                      <a:r>
                        <a:rPr lang="en-GB" sz="1200" dirty="0">
                          <a:solidFill>
                            <a:schemeClr val="tx1"/>
                          </a:solidFill>
                        </a:rPr>
                        <a:t>14</a:t>
                      </a:r>
                    </a:p>
                    <a:p>
                      <a:pPr>
                        <a:lnSpc>
                          <a:spcPct val="150000"/>
                        </a:lnSpc>
                      </a:pPr>
                      <a:r>
                        <a:rPr lang="en-GB" sz="1200" dirty="0">
                          <a:solidFill>
                            <a:schemeClr val="tx1"/>
                          </a:solidFill>
                        </a:rPr>
                        <a:t>15</a:t>
                      </a:r>
                    </a:p>
                    <a:p>
                      <a:pPr>
                        <a:lnSpc>
                          <a:spcPct val="150000"/>
                        </a:lnSpc>
                      </a:pPr>
                      <a:r>
                        <a:rPr lang="en-GB" sz="1200" dirty="0">
                          <a:solidFill>
                            <a:schemeClr val="tx1"/>
                          </a:solidFill>
                        </a:rPr>
                        <a:t>16</a:t>
                      </a:r>
                    </a:p>
                    <a:p>
                      <a:pPr>
                        <a:lnSpc>
                          <a:spcPct val="150000"/>
                        </a:lnSpc>
                      </a:pPr>
                      <a:r>
                        <a:rPr lang="en-GB" sz="1200" dirty="0">
                          <a:solidFill>
                            <a:schemeClr val="tx1"/>
                          </a:solidFill>
                        </a:rPr>
                        <a:t>17</a:t>
                      </a:r>
                    </a:p>
                    <a:p>
                      <a:pPr>
                        <a:lnSpc>
                          <a:spcPct val="150000"/>
                        </a:lnSpc>
                      </a:pPr>
                      <a:r>
                        <a:rPr lang="en-GB" sz="1200" dirty="0">
                          <a:solidFill>
                            <a:schemeClr val="tx1"/>
                          </a:solidFill>
                        </a:rPr>
                        <a:t>18</a:t>
                      </a:r>
                    </a:p>
                    <a:p>
                      <a:pPr>
                        <a:lnSpc>
                          <a:spcPct val="150000"/>
                        </a:lnSpc>
                      </a:pPr>
                      <a:r>
                        <a:rPr lang="en-GB" sz="1200" dirty="0">
                          <a:solidFill>
                            <a:schemeClr val="tx1"/>
                          </a:solidFill>
                        </a:rPr>
                        <a:t>19</a:t>
                      </a:r>
                    </a:p>
                    <a:p>
                      <a:pPr>
                        <a:lnSpc>
                          <a:spcPct val="150000"/>
                        </a:lnSpc>
                      </a:pPr>
                      <a:r>
                        <a:rPr lang="en-GB" sz="1200" dirty="0">
                          <a:solidFill>
                            <a:schemeClr val="tx1"/>
                          </a:solidFill>
                        </a:rPr>
                        <a:t>20</a:t>
                      </a:r>
                    </a:p>
                    <a:p>
                      <a:pPr>
                        <a:lnSpc>
                          <a:spcPct val="150000"/>
                        </a:lnSpc>
                      </a:pPr>
                      <a:r>
                        <a:rPr lang="en-GB" sz="1200" dirty="0">
                          <a:solidFill>
                            <a:schemeClr val="tx1"/>
                          </a:solidFill>
                        </a:rPr>
                        <a:t>21</a:t>
                      </a:r>
                    </a:p>
                    <a:p>
                      <a:pPr>
                        <a:lnSpc>
                          <a:spcPct val="150000"/>
                        </a:lnSpc>
                      </a:pPr>
                      <a:r>
                        <a:rPr lang="en-GB" sz="1200" dirty="0">
                          <a:solidFill>
                            <a:schemeClr val="tx1"/>
                          </a:solidFill>
                        </a:rPr>
                        <a:t>22</a:t>
                      </a:r>
                    </a:p>
                    <a:p>
                      <a:pPr>
                        <a:lnSpc>
                          <a:spcPct val="150000"/>
                        </a:lnSpc>
                      </a:pPr>
                      <a:r>
                        <a:rPr lang="en-GB" sz="1200" dirty="0">
                          <a:solidFill>
                            <a:schemeClr val="tx1"/>
                          </a:solidFill>
                        </a:rPr>
                        <a:t>23</a:t>
                      </a:r>
                    </a:p>
                    <a:p>
                      <a:pPr>
                        <a:lnSpc>
                          <a:spcPct val="150000"/>
                        </a:lnSpc>
                      </a:pPr>
                      <a:r>
                        <a:rPr lang="en-GB" sz="1200" dirty="0">
                          <a:solidFill>
                            <a:schemeClr val="tx1"/>
                          </a:solidFill>
                        </a:rPr>
                        <a:t>24</a:t>
                      </a:r>
                    </a:p>
                    <a:p>
                      <a:pPr>
                        <a:lnSpc>
                          <a:spcPct val="150000"/>
                        </a:lnSpc>
                      </a:pPr>
                      <a:r>
                        <a:rPr lang="en-GB" sz="1200" dirty="0">
                          <a:solidFill>
                            <a:schemeClr val="tx1"/>
                          </a:solidFill>
                        </a:rPr>
                        <a:t>25</a:t>
                      </a:r>
                    </a:p>
                    <a:p>
                      <a:pPr>
                        <a:lnSpc>
                          <a:spcPct val="150000"/>
                        </a:lnSpc>
                      </a:pPr>
                      <a:r>
                        <a:rPr lang="en-GB" sz="1200" dirty="0">
                          <a:solidFill>
                            <a:schemeClr val="tx1"/>
                          </a:solidFill>
                        </a:rPr>
                        <a:t>26</a:t>
                      </a:r>
                    </a:p>
                    <a:p>
                      <a:pPr>
                        <a:lnSpc>
                          <a:spcPct val="150000"/>
                        </a:lnSpc>
                      </a:pPr>
                      <a:r>
                        <a:rPr lang="en-GB" sz="1200" dirty="0">
                          <a:solidFill>
                            <a:schemeClr val="tx1"/>
                          </a:solidFill>
                        </a:rPr>
                        <a:t>27</a:t>
                      </a:r>
                    </a:p>
                    <a:p>
                      <a:pPr>
                        <a:lnSpc>
                          <a:spcPct val="150000"/>
                        </a:lnSpc>
                      </a:pPr>
                      <a:r>
                        <a:rPr lang="en-GB" sz="1200" dirty="0">
                          <a:solidFill>
                            <a:schemeClr val="tx1"/>
                          </a:solidFill>
                        </a:rPr>
                        <a:t>28</a:t>
                      </a:r>
                    </a:p>
                    <a:p>
                      <a:pPr>
                        <a:lnSpc>
                          <a:spcPct val="150000"/>
                        </a:lnSpc>
                      </a:pPr>
                      <a:r>
                        <a:rPr lang="en-GB" sz="1200" dirty="0">
                          <a:solidFill>
                            <a:schemeClr val="tx1"/>
                          </a:solidFill>
                        </a:rPr>
                        <a:t>29</a:t>
                      </a:r>
                    </a:p>
                    <a:p>
                      <a:pPr>
                        <a:lnSpc>
                          <a:spcPct val="150000"/>
                        </a:lnSpc>
                      </a:pPr>
                      <a:r>
                        <a:rPr lang="en-GB" sz="1200" dirty="0">
                          <a:solidFill>
                            <a:schemeClr val="tx1"/>
                          </a:solidFill>
                        </a:rPr>
                        <a:t>30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nSpc>
                          <a:spcPct val="150000"/>
                        </a:lnSpc>
                      </a:pPr>
                      <a:endParaRPr lang="en-GB" sz="1200" dirty="0"/>
                    </a:p>
                    <a:p>
                      <a:pPr>
                        <a:lnSpc>
                          <a:spcPct val="150000"/>
                        </a:lnSpc>
                      </a:pPr>
                      <a:endParaRPr lang="en-GB" sz="1200" dirty="0"/>
                    </a:p>
                    <a:p>
                      <a:pPr>
                        <a:lnSpc>
                          <a:spcPct val="150000"/>
                        </a:lnSpc>
                      </a:pPr>
                      <a:endParaRPr lang="en-GB" sz="1200" dirty="0"/>
                    </a:p>
                    <a:p>
                      <a:pPr>
                        <a:lnSpc>
                          <a:spcPct val="150000"/>
                        </a:lnSpc>
                      </a:pPr>
                      <a:endParaRPr lang="en-GB"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8917076"/>
                  </a:ext>
                </a:extLst>
              </a:tr>
            </a:tbl>
          </a:graphicData>
        </a:graphic>
      </p:graphicFrame>
      <p:sp>
        <p:nvSpPr>
          <p:cNvPr id="3" name="Slide Number Placeholder 2">
            <a:extLst>
              <a:ext uri="{FF2B5EF4-FFF2-40B4-BE49-F238E27FC236}">
                <a16:creationId xmlns:a16="http://schemas.microsoft.com/office/drawing/2014/main" id="{D27332B0-A326-1604-0A6B-49F85551FFB6}"/>
              </a:ext>
            </a:extLst>
          </p:cNvPr>
          <p:cNvSpPr>
            <a:spLocks noGrp="1"/>
          </p:cNvSpPr>
          <p:nvPr>
            <p:ph type="sldNum" sz="quarter" idx="12"/>
          </p:nvPr>
        </p:nvSpPr>
        <p:spPr/>
        <p:txBody>
          <a:bodyPr/>
          <a:lstStyle/>
          <a:p>
            <a:fld id="{A49C798E-A141-4728-B2C1-C020555BD9EF}" type="slidenum">
              <a:rPr lang="en-GB" smtClean="0"/>
              <a:t>7</a:t>
            </a:fld>
            <a:endParaRPr lang="en-GB"/>
          </a:p>
        </p:txBody>
      </p:sp>
      <p:pic>
        <p:nvPicPr>
          <p:cNvPr id="7" name="Picture 6">
            <a:extLst>
              <a:ext uri="{FF2B5EF4-FFF2-40B4-BE49-F238E27FC236}">
                <a16:creationId xmlns:a16="http://schemas.microsoft.com/office/drawing/2014/main" id="{48D56093-032F-B688-36F7-97A0CCEF518A}"/>
              </a:ext>
            </a:extLst>
          </p:cNvPr>
          <p:cNvPicPr>
            <a:picLocks noChangeAspect="1"/>
          </p:cNvPicPr>
          <p:nvPr/>
        </p:nvPicPr>
        <p:blipFill>
          <a:blip r:embed="rId2"/>
          <a:stretch>
            <a:fillRect/>
          </a:stretch>
        </p:blipFill>
        <p:spPr>
          <a:xfrm>
            <a:off x="1009141" y="490779"/>
            <a:ext cx="5599199" cy="3400997"/>
          </a:xfrm>
          <a:prstGeom prst="rect">
            <a:avLst/>
          </a:prstGeom>
        </p:spPr>
      </p:pic>
    </p:spTree>
    <p:extLst>
      <p:ext uri="{BB962C8B-B14F-4D97-AF65-F5344CB8AC3E}">
        <p14:creationId xmlns:p14="http://schemas.microsoft.com/office/powerpoint/2010/main" val="6906018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6758132"/>
          </a:xfrm>
          <a:prstGeom prst="rect">
            <a:avLst/>
          </a:prstGeom>
          <a:noFill/>
          <a:ln w="28575">
            <a:solidFill>
              <a:schemeClr val="tx1"/>
            </a:solidFill>
          </a:ln>
        </p:spPr>
        <p:txBody>
          <a:bodyPr wrap="square" rtlCol="0">
            <a:spAutoFit/>
          </a:bodyPr>
          <a:lstStyle/>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Technique 1</a:t>
            </a:r>
          </a:p>
          <a:p>
            <a:pPr algn="ctr">
              <a:lnSpc>
                <a:spcPct val="107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50000"/>
              </a:lnSpc>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the function of the reproductive hormones?</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b        </a:t>
            </a:r>
            <a:r>
              <a:rPr lang="en-GB" sz="1200" dirty="0">
                <a:effectLst/>
                <a:latin typeface="Calibri" panose="020F0502020204030204" pitchFamily="34" charset="0"/>
                <a:ea typeface="Calibri" panose="020F0502020204030204" pitchFamily="34" charset="0"/>
                <a:cs typeface="Times New Roman" panose="02020603050405020304" pitchFamily="18" charset="0"/>
              </a:rPr>
              <a:t>What is the difference between primary and secondary sexual characteristics?</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 c        </a:t>
            </a:r>
            <a:r>
              <a:rPr lang="en-GB" sz="1200" dirty="0">
                <a:effectLst/>
                <a:latin typeface="Calibri" panose="020F0502020204030204" pitchFamily="34" charset="0"/>
                <a:ea typeface="Calibri" panose="020F0502020204030204" pitchFamily="34" charset="0"/>
                <a:cs typeface="Times New Roman" panose="02020603050405020304" pitchFamily="18" charset="0"/>
              </a:rPr>
              <a:t>Which organ produces oestrogen?</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d       </a:t>
            </a:r>
            <a:r>
              <a:rPr lang="en-GB" sz="1200" dirty="0">
                <a:effectLst/>
                <a:latin typeface="Calibri" panose="020F0502020204030204" pitchFamily="34" charset="0"/>
                <a:ea typeface="Calibri" panose="020F0502020204030204" pitchFamily="34" charset="0"/>
                <a:cs typeface="Times New Roman" panose="02020603050405020304" pitchFamily="18" charset="0"/>
              </a:rPr>
              <a:t>Where is testosterone produced?</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e       What is ovulation and how often does it occur?</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             </a:t>
            </a: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f</a:t>
            </a:r>
            <a:r>
              <a:rPr lang="en-GB" sz="1200" dirty="0">
                <a:effectLst/>
                <a:latin typeface="Calibri" panose="020F0502020204030204" pitchFamily="34" charset="0"/>
                <a:ea typeface="Calibri" panose="020F0502020204030204" pitchFamily="34" charset="0"/>
                <a:cs typeface="Times New Roman" panose="02020603050405020304" pitchFamily="18" charset="0"/>
              </a:rPr>
              <a:t>       What is the function of oestrogen?</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g       </a:t>
            </a:r>
            <a:r>
              <a:rPr lang="en-GB" sz="1200" dirty="0">
                <a:effectLst/>
                <a:latin typeface="Calibri" panose="020F0502020204030204" pitchFamily="34" charset="0"/>
                <a:ea typeface="Calibri" panose="020F0502020204030204" pitchFamily="34" charset="0"/>
                <a:cs typeface="Times New Roman" panose="02020603050405020304" pitchFamily="18" charset="0"/>
              </a:rPr>
              <a:t>Which hormone stimulates sperm production?</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h       </a:t>
            </a:r>
            <a:r>
              <a:rPr lang="en-GB" sz="1200" dirty="0">
                <a:effectLst/>
                <a:latin typeface="Calibri" panose="020F0502020204030204" pitchFamily="34" charset="0"/>
                <a:ea typeface="Calibri" panose="020F0502020204030204" pitchFamily="34" charset="0"/>
                <a:cs typeface="Times New Roman" panose="02020603050405020304" pitchFamily="18" charset="0"/>
              </a:rPr>
              <a:t>Name the hormones involved in the menstrual cycle.</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 </a:t>
            </a:r>
            <a:r>
              <a:rPr lang="en-GB" sz="1200" dirty="0" err="1">
                <a:latin typeface="Calibri" panose="020F0502020204030204" pitchFamily="34" charset="0"/>
                <a:ea typeface="Calibri" panose="020F0502020204030204" pitchFamily="34" charset="0"/>
                <a:cs typeface="Times New Roman" panose="02020603050405020304" pitchFamily="18" charset="0"/>
              </a:rPr>
              <a:t>i</a:t>
            </a:r>
            <a:r>
              <a:rPr lang="en-GB" sz="1200" dirty="0">
                <a:effectLst/>
                <a:latin typeface="Calibri" panose="020F0502020204030204" pitchFamily="34" charset="0"/>
                <a:ea typeface="Calibri" panose="020F0502020204030204" pitchFamily="34" charset="0"/>
                <a:cs typeface="Times New Roman" panose="02020603050405020304" pitchFamily="18" charset="0"/>
              </a:rPr>
              <a:t>        Describe 3 changes that occur in males &amp; females during puberty.</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J       Which hormone causes maturation of an egg in the ovary?</a:t>
            </a:r>
          </a:p>
          <a:p>
            <a:pPr marL="45720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a:p>
            <a:pPr lvl="0">
              <a:lnSpc>
                <a:spcPct val="150000"/>
              </a:lnSpc>
            </a:pPr>
            <a:r>
              <a:rPr lang="en-GB" sz="1200" dirty="0">
                <a:latin typeface="Calibri" panose="020F0502020204030204" pitchFamily="34" charset="0"/>
                <a:ea typeface="Calibri" panose="020F0502020204030204" pitchFamily="34" charset="0"/>
                <a:cs typeface="Times New Roman" panose="02020603050405020304" pitchFamily="18" charset="0"/>
              </a:rPr>
              <a:t>k</a:t>
            </a:r>
            <a:r>
              <a:rPr lang="en-GB" sz="1200" dirty="0">
                <a:effectLst/>
                <a:latin typeface="Calibri" panose="020F0502020204030204" pitchFamily="34" charset="0"/>
                <a:ea typeface="Calibri" panose="020F0502020204030204" pitchFamily="34" charset="0"/>
                <a:cs typeface="Times New Roman" panose="02020603050405020304" pitchFamily="18" charset="0"/>
              </a:rPr>
              <a:t>      Which hormone stimulates the release of the egg from the ovary?</a:t>
            </a:r>
          </a:p>
          <a:p>
            <a:pPr marL="457200">
              <a:lnSpc>
                <a:spcPct val="150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2" name="Slide Number Placeholder 1">
            <a:extLst>
              <a:ext uri="{FF2B5EF4-FFF2-40B4-BE49-F238E27FC236}">
                <a16:creationId xmlns:a16="http://schemas.microsoft.com/office/drawing/2014/main" id="{9CE6CB10-D22B-3272-2913-1993DC5439E7}"/>
              </a:ext>
            </a:extLst>
          </p:cNvPr>
          <p:cNvSpPr>
            <a:spLocks noGrp="1"/>
          </p:cNvSpPr>
          <p:nvPr>
            <p:ph type="sldNum" sz="quarter" idx="12"/>
          </p:nvPr>
        </p:nvSpPr>
        <p:spPr/>
        <p:txBody>
          <a:bodyPr/>
          <a:lstStyle/>
          <a:p>
            <a:fld id="{A49C798E-A141-4728-B2C1-C020555BD9EF}" type="slidenum">
              <a:rPr lang="en-GB" smtClean="0"/>
              <a:t>8</a:t>
            </a:fld>
            <a:endParaRPr lang="en-GB"/>
          </a:p>
        </p:txBody>
      </p:sp>
    </p:spTree>
    <p:extLst>
      <p:ext uri="{BB962C8B-B14F-4D97-AF65-F5344CB8AC3E}">
        <p14:creationId xmlns:p14="http://schemas.microsoft.com/office/powerpoint/2010/main" val="8158462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3997F14-C6D8-CBDB-4A1B-E63F320CD3BF}"/>
              </a:ext>
            </a:extLst>
          </p:cNvPr>
          <p:cNvSpPr txBox="1"/>
          <p:nvPr/>
        </p:nvSpPr>
        <p:spPr>
          <a:xfrm>
            <a:off x="367990" y="446049"/>
            <a:ext cx="6155473" cy="7850482"/>
          </a:xfrm>
          <a:prstGeom prst="rect">
            <a:avLst/>
          </a:prstGeom>
          <a:noFill/>
          <a:ln w="28575">
            <a:solidFill>
              <a:schemeClr val="tx1"/>
            </a:solidFill>
          </a:ln>
        </p:spPr>
        <p:txBody>
          <a:bodyPr wrap="square" rtlCol="0">
            <a:spAutoFit/>
          </a:bodyPr>
          <a:lstStyle/>
          <a:p>
            <a:pPr>
              <a:lnSpc>
                <a:spcPct val="150000"/>
              </a:lnSpc>
              <a:spcAft>
                <a:spcPts val="800"/>
              </a:spcAft>
            </a:pPr>
            <a:r>
              <a:rPr lang="en-GB" sz="1200" b="1" u="sng" dirty="0">
                <a:effectLst/>
                <a:latin typeface="Calibri" panose="020F0502020204030204" pitchFamily="34" charset="0"/>
                <a:ea typeface="Calibri" panose="020F0502020204030204" pitchFamily="34" charset="0"/>
                <a:cs typeface="Times New Roman" panose="02020603050405020304" pitchFamily="18" charset="0"/>
              </a:rPr>
              <a:t>If it didn’t</a:t>
            </a:r>
          </a:p>
          <a:p>
            <a:pPr>
              <a:lnSpc>
                <a:spcPct val="150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I do</a:t>
            </a:r>
          </a:p>
          <a:p>
            <a:pPr marL="342900" lvl="0" indent="-342900">
              <a:lnSpc>
                <a:spcPct val="150000"/>
              </a:lnSpc>
              <a:buFont typeface="+mj-lt"/>
              <a:buAutoNum type="alphaLcPeriod"/>
            </a:pPr>
            <a:r>
              <a:rPr lang="en-GB" sz="1200" dirty="0">
                <a:effectLst/>
                <a:latin typeface="Calibri" panose="020F0502020204030204" pitchFamily="34" charset="0"/>
                <a:ea typeface="Calibri" panose="020F0502020204030204" pitchFamily="34" charset="0"/>
                <a:cs typeface="Times New Roman" panose="02020603050405020304" pitchFamily="18" charset="0"/>
              </a:rPr>
              <a:t>If oestrogen was not produced by the ovaries, what would be affected?</a:t>
            </a:r>
          </a:p>
          <a:p>
            <a:pPr lvl="0">
              <a:lnSpc>
                <a:spcPct val="150000"/>
              </a:lnSpc>
            </a:pPr>
            <a:r>
              <a:rPr lang="en-GB" sz="1200" dirty="0"/>
              <a:t>…………………………………………………………………………………………………………………………………………………………………………………………………………………………………………………………………………………………………………….</a:t>
            </a:r>
            <a:r>
              <a:rPr lang="en-GB" sz="1200" dirty="0">
                <a:effectLst/>
                <a:latin typeface="Calibri" panose="020F0502020204030204" pitchFamily="34" charset="0"/>
                <a:ea typeface="Calibri" panose="020F0502020204030204" pitchFamily="34" charset="0"/>
                <a:cs typeface="Times New Roman" panose="02020603050405020304" pitchFamily="18" charset="0"/>
              </a:rPr>
              <a:t>We do</a:t>
            </a: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b. If FSH was not produced by the pituitary gland, what would this cause?</a:t>
            </a:r>
          </a:p>
          <a:p>
            <a:pPr lvl="0">
              <a:lnSpc>
                <a:spcPct val="150000"/>
              </a:lnSpc>
            </a:pPr>
            <a:r>
              <a:rPr lang="en-GB" sz="1200" dirty="0"/>
              <a:t>……………………………………………………………………………………………………………………………………………………………………………………………………………………………………………………………………………………………………………</a:t>
            </a: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You do</a:t>
            </a: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c. If the testes did not produce testosterone, what would be the effect? </a:t>
            </a: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d. If the uterus lining did not thicken during the menstrual cycle, how would this affect the ability to become pregnant?</a:t>
            </a: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e. If LH did not reach a peak during the middle of the menstrual cycle, how would this affect ovulation?</a:t>
            </a: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pPr>
            <a:r>
              <a:rPr lang="en-GB" sz="1200" dirty="0">
                <a:effectLst/>
                <a:latin typeface="Calibri" panose="020F0502020204030204" pitchFamily="34" charset="0"/>
                <a:ea typeface="Calibri" panose="020F0502020204030204" pitchFamily="34" charset="0"/>
                <a:cs typeface="Times New Roman" panose="02020603050405020304" pitchFamily="18" charset="0"/>
              </a:rPr>
              <a:t>f. If the female egg does not become fertilised, what happens to the uterus lining?</a:t>
            </a:r>
          </a:p>
          <a:p>
            <a:pPr lvl="0">
              <a:lnSpc>
                <a:spcPct val="150000"/>
              </a:lnSpc>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lvl="0">
              <a:lnSpc>
                <a:spcPct val="150000"/>
              </a:lnSpc>
              <a:spcAft>
                <a:spcPts val="800"/>
              </a:spcAft>
            </a:pPr>
            <a:r>
              <a:rPr lang="en-GB" sz="1200" dirty="0">
                <a:effectLst/>
                <a:latin typeface="Calibri" panose="020F0502020204030204" pitchFamily="34" charset="0"/>
                <a:ea typeface="Calibri" panose="020F0502020204030204" pitchFamily="34" charset="0"/>
                <a:cs typeface="Times New Roman" panose="02020603050405020304" pitchFamily="18" charset="0"/>
              </a:rPr>
              <a:t>g. Describe three effects if the female secondary characteristics did not develop</a:t>
            </a:r>
          </a:p>
          <a:p>
            <a:pPr lvl="0">
              <a:lnSpc>
                <a:spcPct val="150000"/>
              </a:lnSpc>
              <a:spcAft>
                <a:spcPts val="800"/>
              </a:spcAft>
            </a:pPr>
            <a:r>
              <a:rPr lang="en-GB" sz="1200" dirty="0"/>
              <a:t>………………………………………………………………………………………………………………………………………………………………………………………………………………………………………………………………………………………………………………</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Slide Number Placeholder 1">
            <a:extLst>
              <a:ext uri="{FF2B5EF4-FFF2-40B4-BE49-F238E27FC236}">
                <a16:creationId xmlns:a16="http://schemas.microsoft.com/office/drawing/2014/main" id="{4640D4D3-784D-3204-E0EB-47A3EAF00E43}"/>
              </a:ext>
            </a:extLst>
          </p:cNvPr>
          <p:cNvSpPr>
            <a:spLocks noGrp="1"/>
          </p:cNvSpPr>
          <p:nvPr>
            <p:ph type="sldNum" sz="quarter" idx="12"/>
          </p:nvPr>
        </p:nvSpPr>
        <p:spPr/>
        <p:txBody>
          <a:bodyPr/>
          <a:lstStyle/>
          <a:p>
            <a:fld id="{A49C798E-A141-4728-B2C1-C020555BD9EF}" type="slidenum">
              <a:rPr lang="en-GB" smtClean="0"/>
              <a:t>9</a:t>
            </a:fld>
            <a:endParaRPr lang="en-GB"/>
          </a:p>
        </p:txBody>
      </p:sp>
    </p:spTree>
    <p:extLst>
      <p:ext uri="{BB962C8B-B14F-4D97-AF65-F5344CB8AC3E}">
        <p14:creationId xmlns:p14="http://schemas.microsoft.com/office/powerpoint/2010/main" val="160855557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2013 - 2022"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 2013 - 2022</Template>
  <TotalTime>12856</TotalTime>
  <Words>5306</Words>
  <Application>Microsoft Office PowerPoint</Application>
  <PresentationFormat>On-screen Show (4:3)</PresentationFormat>
  <Paragraphs>1051</Paragraphs>
  <Slides>44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44</vt:i4>
      </vt:variant>
    </vt:vector>
  </HeadingPairs>
  <TitlesOfParts>
    <vt:vector size="49"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Astrea Academy Trust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Sammy Mercer (Staff, Dearne)</dc:creator>
  <cp:lastModifiedBy>Derrick Venning</cp:lastModifiedBy>
  <cp:revision>14</cp:revision>
  <cp:lastPrinted>2023-09-11T15:50:26Z</cp:lastPrinted>
  <dcterms:created xsi:type="dcterms:W3CDTF">2023-05-15T10:20:51Z</dcterms:created>
  <dcterms:modified xsi:type="dcterms:W3CDTF">2023-10-22T21:56:44Z</dcterms:modified>
</cp:coreProperties>
</file>