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4"/>
  </p:notesMasterIdLst>
  <p:sldIdLst>
    <p:sldId id="339" r:id="rId2"/>
    <p:sldId id="257" r:id="rId3"/>
    <p:sldId id="256" r:id="rId4"/>
    <p:sldId id="383" r:id="rId5"/>
    <p:sldId id="522" r:id="rId6"/>
    <p:sldId id="385" r:id="rId7"/>
    <p:sldId id="386" r:id="rId8"/>
    <p:sldId id="388" r:id="rId9"/>
    <p:sldId id="521" r:id="rId10"/>
    <p:sldId id="392" r:id="rId11"/>
    <p:sldId id="394" r:id="rId12"/>
    <p:sldId id="395" r:id="rId13"/>
    <p:sldId id="524" r:id="rId14"/>
    <p:sldId id="399" r:id="rId15"/>
    <p:sldId id="475" r:id="rId16"/>
    <p:sldId id="384" r:id="rId17"/>
    <p:sldId id="476" r:id="rId18"/>
    <p:sldId id="477" r:id="rId19"/>
    <p:sldId id="478" r:id="rId20"/>
    <p:sldId id="479" r:id="rId21"/>
    <p:sldId id="480" r:id="rId22"/>
    <p:sldId id="481" r:id="rId23"/>
    <p:sldId id="483" r:id="rId24"/>
    <p:sldId id="503" r:id="rId25"/>
    <p:sldId id="484" r:id="rId26"/>
    <p:sldId id="485" r:id="rId27"/>
    <p:sldId id="486" r:id="rId28"/>
    <p:sldId id="487" r:id="rId29"/>
    <p:sldId id="488" r:id="rId30"/>
    <p:sldId id="489" r:id="rId31"/>
    <p:sldId id="490" r:id="rId32"/>
    <p:sldId id="491" r:id="rId33"/>
    <p:sldId id="492" r:id="rId34"/>
    <p:sldId id="493" r:id="rId35"/>
    <p:sldId id="494" r:id="rId36"/>
    <p:sldId id="495" r:id="rId37"/>
    <p:sldId id="496" r:id="rId38"/>
    <p:sldId id="497" r:id="rId39"/>
    <p:sldId id="498" r:id="rId40"/>
    <p:sldId id="404" r:id="rId41"/>
    <p:sldId id="499" r:id="rId42"/>
    <p:sldId id="501" r:id="rId43"/>
    <p:sldId id="500" r:id="rId44"/>
    <p:sldId id="504" r:id="rId45"/>
    <p:sldId id="505" r:id="rId46"/>
    <p:sldId id="506" r:id="rId47"/>
    <p:sldId id="507" r:id="rId48"/>
    <p:sldId id="508" r:id="rId49"/>
    <p:sldId id="509" r:id="rId50"/>
    <p:sldId id="510" r:id="rId51"/>
    <p:sldId id="511" r:id="rId52"/>
    <p:sldId id="512" r:id="rId53"/>
    <p:sldId id="513" r:id="rId54"/>
    <p:sldId id="514" r:id="rId55"/>
    <p:sldId id="515" r:id="rId56"/>
    <p:sldId id="516" r:id="rId57"/>
    <p:sldId id="517" r:id="rId58"/>
    <p:sldId id="518" r:id="rId59"/>
    <p:sldId id="519" r:id="rId60"/>
    <p:sldId id="520" r:id="rId61"/>
    <p:sldId id="366" r:id="rId62"/>
    <p:sldId id="367" r:id="rId63"/>
    <p:sldId id="525" r:id="rId64"/>
    <p:sldId id="526" r:id="rId65"/>
    <p:sldId id="341" r:id="rId66"/>
    <p:sldId id="342" r:id="rId67"/>
    <p:sldId id="345" r:id="rId68"/>
    <p:sldId id="354" r:id="rId69"/>
    <p:sldId id="355" r:id="rId70"/>
    <p:sldId id="356" r:id="rId71"/>
    <p:sldId id="527" r:id="rId72"/>
    <p:sldId id="351" r:id="rId7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3E47CF-B54F-4195-9D6D-B5BB99835E6D}" v="3" dt="2023-11-19T22:22:52.162"/>
    <p1510:client id="{5DD3C419-57F2-4823-BBE1-F67681B325E6}" v="3" dt="2023-11-19T22:42:38.2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85" autoAdjust="0"/>
    <p:restoredTop sz="96357" autoAdjust="0"/>
  </p:normalViewPr>
  <p:slideViewPr>
    <p:cSldViewPr snapToGrid="0">
      <p:cViewPr varScale="1">
        <p:scale>
          <a:sx n="83" d="100"/>
          <a:sy n="83" d="100"/>
        </p:scale>
        <p:origin x="326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rick Venning" userId="6ef9305461909ead" providerId="LiveId" clId="{5DD3C419-57F2-4823-BBE1-F67681B325E6}"/>
    <pc:docChg chg="delSld">
      <pc:chgData name="Derrick Venning" userId="6ef9305461909ead" providerId="LiveId" clId="{5DD3C419-57F2-4823-BBE1-F67681B325E6}" dt="2023-11-19T22:42:12.318" v="3" actId="2696"/>
      <pc:docMkLst>
        <pc:docMk/>
      </pc:docMkLst>
      <pc:sldChg chg="del">
        <pc:chgData name="Derrick Venning" userId="6ef9305461909ead" providerId="LiveId" clId="{5DD3C419-57F2-4823-BBE1-F67681B325E6}" dt="2023-11-19T22:41:56.157" v="1" actId="2696"/>
        <pc:sldMkLst>
          <pc:docMk/>
          <pc:sldMk cId="3357445200" sldId="340"/>
        </pc:sldMkLst>
      </pc:sldChg>
      <pc:sldChg chg="del">
        <pc:chgData name="Derrick Venning" userId="6ef9305461909ead" providerId="LiveId" clId="{5DD3C419-57F2-4823-BBE1-F67681B325E6}" dt="2023-11-19T22:41:36.871" v="0" actId="2696"/>
        <pc:sldMkLst>
          <pc:docMk/>
          <pc:sldMk cId="197265666" sldId="343"/>
        </pc:sldMkLst>
      </pc:sldChg>
      <pc:sldChg chg="del">
        <pc:chgData name="Derrick Venning" userId="6ef9305461909ead" providerId="LiveId" clId="{5DD3C419-57F2-4823-BBE1-F67681B325E6}" dt="2023-11-19T22:42:04.346" v="2" actId="2696"/>
        <pc:sldMkLst>
          <pc:docMk/>
          <pc:sldMk cId="1860776775" sldId="347"/>
        </pc:sldMkLst>
      </pc:sldChg>
      <pc:sldChg chg="del">
        <pc:chgData name="Derrick Venning" userId="6ef9305461909ead" providerId="LiveId" clId="{5DD3C419-57F2-4823-BBE1-F67681B325E6}" dt="2023-11-19T22:42:04.346" v="2" actId="2696"/>
        <pc:sldMkLst>
          <pc:docMk/>
          <pc:sldMk cId="3246056895" sldId="348"/>
        </pc:sldMkLst>
      </pc:sldChg>
      <pc:sldChg chg="del">
        <pc:chgData name="Derrick Venning" userId="6ef9305461909ead" providerId="LiveId" clId="{5DD3C419-57F2-4823-BBE1-F67681B325E6}" dt="2023-11-19T22:42:04.346" v="2" actId="2696"/>
        <pc:sldMkLst>
          <pc:docMk/>
          <pc:sldMk cId="754506461" sldId="349"/>
        </pc:sldMkLst>
      </pc:sldChg>
      <pc:sldChg chg="del">
        <pc:chgData name="Derrick Venning" userId="6ef9305461909ead" providerId="LiveId" clId="{5DD3C419-57F2-4823-BBE1-F67681B325E6}" dt="2023-11-19T22:41:36.871" v="0" actId="2696"/>
        <pc:sldMkLst>
          <pc:docMk/>
          <pc:sldMk cId="3422961932" sldId="359"/>
        </pc:sldMkLst>
      </pc:sldChg>
      <pc:sldChg chg="del">
        <pc:chgData name="Derrick Venning" userId="6ef9305461909ead" providerId="LiveId" clId="{5DD3C419-57F2-4823-BBE1-F67681B325E6}" dt="2023-11-19T22:42:12.318" v="3" actId="2696"/>
        <pc:sldMkLst>
          <pc:docMk/>
          <pc:sldMk cId="1465953596" sldId="360"/>
        </pc:sldMkLst>
      </pc:sldChg>
      <pc:sldChg chg="del">
        <pc:chgData name="Derrick Venning" userId="6ef9305461909ead" providerId="LiveId" clId="{5DD3C419-57F2-4823-BBE1-F67681B325E6}" dt="2023-11-19T22:42:12.318" v="3" actId="2696"/>
        <pc:sldMkLst>
          <pc:docMk/>
          <pc:sldMk cId="1057660926" sldId="361"/>
        </pc:sldMkLst>
      </pc:sldChg>
      <pc:sldChg chg="del">
        <pc:chgData name="Derrick Venning" userId="6ef9305461909ead" providerId="LiveId" clId="{5DD3C419-57F2-4823-BBE1-F67681B325E6}" dt="2023-11-19T22:42:12.318" v="3" actId="2696"/>
        <pc:sldMkLst>
          <pc:docMk/>
          <pc:sldMk cId="2217728863" sldId="362"/>
        </pc:sldMkLst>
      </pc:sldChg>
      <pc:sldChg chg="del">
        <pc:chgData name="Derrick Venning" userId="6ef9305461909ead" providerId="LiveId" clId="{5DD3C419-57F2-4823-BBE1-F67681B325E6}" dt="2023-11-19T22:41:36.871" v="0" actId="2696"/>
        <pc:sldMkLst>
          <pc:docMk/>
          <pc:sldMk cId="964970257" sldId="363"/>
        </pc:sldMkLst>
      </pc:sldChg>
      <pc:sldChg chg="del">
        <pc:chgData name="Derrick Venning" userId="6ef9305461909ead" providerId="LiveId" clId="{5DD3C419-57F2-4823-BBE1-F67681B325E6}" dt="2023-11-19T22:41:36.871" v="0" actId="2696"/>
        <pc:sldMkLst>
          <pc:docMk/>
          <pc:sldMk cId="649925159" sldId="368"/>
        </pc:sldMkLst>
      </pc:sldChg>
      <pc:sldChg chg="del">
        <pc:chgData name="Derrick Venning" userId="6ef9305461909ead" providerId="LiveId" clId="{5DD3C419-57F2-4823-BBE1-F67681B325E6}" dt="2023-11-19T22:41:36.871" v="0" actId="2696"/>
        <pc:sldMkLst>
          <pc:docMk/>
          <pc:sldMk cId="4095773777" sldId="371"/>
        </pc:sldMkLst>
      </pc:sldChg>
      <pc:sldChg chg="del">
        <pc:chgData name="Derrick Venning" userId="6ef9305461909ead" providerId="LiveId" clId="{5DD3C419-57F2-4823-BBE1-F67681B325E6}" dt="2023-11-19T22:41:36.871" v="0" actId="2696"/>
        <pc:sldMkLst>
          <pc:docMk/>
          <pc:sldMk cId="3704653693" sldId="372"/>
        </pc:sldMkLst>
      </pc:sldChg>
      <pc:sldChg chg="del">
        <pc:chgData name="Derrick Venning" userId="6ef9305461909ead" providerId="LiveId" clId="{5DD3C419-57F2-4823-BBE1-F67681B325E6}" dt="2023-11-19T22:41:36.871" v="0" actId="2696"/>
        <pc:sldMkLst>
          <pc:docMk/>
          <pc:sldMk cId="1638158909" sldId="373"/>
        </pc:sldMkLst>
      </pc:sldChg>
      <pc:sldChg chg="del">
        <pc:chgData name="Derrick Venning" userId="6ef9305461909ead" providerId="LiveId" clId="{5DD3C419-57F2-4823-BBE1-F67681B325E6}" dt="2023-11-19T22:41:36.871" v="0" actId="2696"/>
        <pc:sldMkLst>
          <pc:docMk/>
          <pc:sldMk cId="1142607642" sldId="374"/>
        </pc:sldMkLst>
      </pc:sldChg>
      <pc:sldChg chg="del">
        <pc:chgData name="Derrick Venning" userId="6ef9305461909ead" providerId="LiveId" clId="{5DD3C419-57F2-4823-BBE1-F67681B325E6}" dt="2023-11-19T22:41:36.871" v="0" actId="2696"/>
        <pc:sldMkLst>
          <pc:docMk/>
          <pc:sldMk cId="3742974494" sldId="376"/>
        </pc:sldMkLst>
      </pc:sldChg>
      <pc:sldChg chg="del">
        <pc:chgData name="Derrick Venning" userId="6ef9305461909ead" providerId="LiveId" clId="{5DD3C419-57F2-4823-BBE1-F67681B325E6}" dt="2023-11-19T22:41:36.871" v="0" actId="2696"/>
        <pc:sldMkLst>
          <pc:docMk/>
          <pc:sldMk cId="3377638850" sldId="377"/>
        </pc:sldMkLst>
      </pc:sldChg>
      <pc:sldChg chg="del">
        <pc:chgData name="Derrick Venning" userId="6ef9305461909ead" providerId="LiveId" clId="{5DD3C419-57F2-4823-BBE1-F67681B325E6}" dt="2023-11-19T22:41:36.871" v="0" actId="2696"/>
        <pc:sldMkLst>
          <pc:docMk/>
          <pc:sldMk cId="4122694338" sldId="378"/>
        </pc:sldMkLst>
      </pc:sldChg>
      <pc:sldChg chg="del">
        <pc:chgData name="Derrick Venning" userId="6ef9305461909ead" providerId="LiveId" clId="{5DD3C419-57F2-4823-BBE1-F67681B325E6}" dt="2023-11-19T22:41:36.871" v="0" actId="2696"/>
        <pc:sldMkLst>
          <pc:docMk/>
          <pc:sldMk cId="1307111723" sldId="381"/>
        </pc:sldMkLst>
      </pc:sldChg>
      <pc:sldChg chg="del">
        <pc:chgData name="Derrick Venning" userId="6ef9305461909ead" providerId="LiveId" clId="{5DD3C419-57F2-4823-BBE1-F67681B325E6}" dt="2023-11-19T22:41:36.871" v="0" actId="2696"/>
        <pc:sldMkLst>
          <pc:docMk/>
          <pc:sldMk cId="218859900" sldId="387"/>
        </pc:sldMkLst>
      </pc:sldChg>
      <pc:sldChg chg="del">
        <pc:chgData name="Derrick Venning" userId="6ef9305461909ead" providerId="LiveId" clId="{5DD3C419-57F2-4823-BBE1-F67681B325E6}" dt="2023-11-19T22:41:36.871" v="0" actId="2696"/>
        <pc:sldMkLst>
          <pc:docMk/>
          <pc:sldMk cId="2363218672" sldId="389"/>
        </pc:sldMkLst>
      </pc:sldChg>
      <pc:sldChg chg="del">
        <pc:chgData name="Derrick Venning" userId="6ef9305461909ead" providerId="LiveId" clId="{5DD3C419-57F2-4823-BBE1-F67681B325E6}" dt="2023-11-19T22:41:36.871" v="0" actId="2696"/>
        <pc:sldMkLst>
          <pc:docMk/>
          <pc:sldMk cId="2020665349" sldId="390"/>
        </pc:sldMkLst>
      </pc:sldChg>
      <pc:sldChg chg="del">
        <pc:chgData name="Derrick Venning" userId="6ef9305461909ead" providerId="LiveId" clId="{5DD3C419-57F2-4823-BBE1-F67681B325E6}" dt="2023-11-19T22:41:36.871" v="0" actId="2696"/>
        <pc:sldMkLst>
          <pc:docMk/>
          <pc:sldMk cId="42423130" sldId="393"/>
        </pc:sldMkLst>
      </pc:sldChg>
      <pc:sldChg chg="del">
        <pc:chgData name="Derrick Venning" userId="6ef9305461909ead" providerId="LiveId" clId="{5DD3C419-57F2-4823-BBE1-F67681B325E6}" dt="2023-11-19T22:41:36.871" v="0" actId="2696"/>
        <pc:sldMkLst>
          <pc:docMk/>
          <pc:sldMk cId="13101578" sldId="407"/>
        </pc:sldMkLst>
      </pc:sldChg>
      <pc:sldChg chg="del">
        <pc:chgData name="Derrick Venning" userId="6ef9305461909ead" providerId="LiveId" clId="{5DD3C419-57F2-4823-BBE1-F67681B325E6}" dt="2023-11-19T22:41:36.871" v="0" actId="2696"/>
        <pc:sldMkLst>
          <pc:docMk/>
          <pc:sldMk cId="2277489162" sldId="408"/>
        </pc:sldMkLst>
      </pc:sldChg>
      <pc:sldChg chg="del">
        <pc:chgData name="Derrick Venning" userId="6ef9305461909ead" providerId="LiveId" clId="{5DD3C419-57F2-4823-BBE1-F67681B325E6}" dt="2023-11-19T22:41:36.871" v="0" actId="2696"/>
        <pc:sldMkLst>
          <pc:docMk/>
          <pc:sldMk cId="2280649875" sldId="409"/>
        </pc:sldMkLst>
      </pc:sldChg>
      <pc:sldChg chg="del">
        <pc:chgData name="Derrick Venning" userId="6ef9305461909ead" providerId="LiveId" clId="{5DD3C419-57F2-4823-BBE1-F67681B325E6}" dt="2023-11-19T22:41:36.871" v="0" actId="2696"/>
        <pc:sldMkLst>
          <pc:docMk/>
          <pc:sldMk cId="329073218" sldId="410"/>
        </pc:sldMkLst>
      </pc:sldChg>
      <pc:sldChg chg="del">
        <pc:chgData name="Derrick Venning" userId="6ef9305461909ead" providerId="LiveId" clId="{5DD3C419-57F2-4823-BBE1-F67681B325E6}" dt="2023-11-19T22:41:36.871" v="0" actId="2696"/>
        <pc:sldMkLst>
          <pc:docMk/>
          <pc:sldMk cId="1420881231" sldId="411"/>
        </pc:sldMkLst>
      </pc:sldChg>
      <pc:sldChg chg="del">
        <pc:chgData name="Derrick Venning" userId="6ef9305461909ead" providerId="LiveId" clId="{5DD3C419-57F2-4823-BBE1-F67681B325E6}" dt="2023-11-19T22:41:36.871" v="0" actId="2696"/>
        <pc:sldMkLst>
          <pc:docMk/>
          <pc:sldMk cId="1777818643" sldId="412"/>
        </pc:sldMkLst>
      </pc:sldChg>
      <pc:sldChg chg="del">
        <pc:chgData name="Derrick Venning" userId="6ef9305461909ead" providerId="LiveId" clId="{5DD3C419-57F2-4823-BBE1-F67681B325E6}" dt="2023-11-19T22:41:36.871" v="0" actId="2696"/>
        <pc:sldMkLst>
          <pc:docMk/>
          <pc:sldMk cId="1485925070" sldId="413"/>
        </pc:sldMkLst>
      </pc:sldChg>
      <pc:sldChg chg="del">
        <pc:chgData name="Derrick Venning" userId="6ef9305461909ead" providerId="LiveId" clId="{5DD3C419-57F2-4823-BBE1-F67681B325E6}" dt="2023-11-19T22:41:36.871" v="0" actId="2696"/>
        <pc:sldMkLst>
          <pc:docMk/>
          <pc:sldMk cId="2894889317" sldId="419"/>
        </pc:sldMkLst>
      </pc:sldChg>
      <pc:sldChg chg="del">
        <pc:chgData name="Derrick Venning" userId="6ef9305461909ead" providerId="LiveId" clId="{5DD3C419-57F2-4823-BBE1-F67681B325E6}" dt="2023-11-19T22:41:36.871" v="0" actId="2696"/>
        <pc:sldMkLst>
          <pc:docMk/>
          <pc:sldMk cId="3450767859" sldId="420"/>
        </pc:sldMkLst>
      </pc:sldChg>
      <pc:sldChg chg="del">
        <pc:chgData name="Derrick Venning" userId="6ef9305461909ead" providerId="LiveId" clId="{5DD3C419-57F2-4823-BBE1-F67681B325E6}" dt="2023-11-19T22:41:36.871" v="0" actId="2696"/>
        <pc:sldMkLst>
          <pc:docMk/>
          <pc:sldMk cId="2866122788" sldId="426"/>
        </pc:sldMkLst>
      </pc:sldChg>
      <pc:sldChg chg="del">
        <pc:chgData name="Derrick Venning" userId="6ef9305461909ead" providerId="LiveId" clId="{5DD3C419-57F2-4823-BBE1-F67681B325E6}" dt="2023-11-19T22:41:36.871" v="0" actId="2696"/>
        <pc:sldMkLst>
          <pc:docMk/>
          <pc:sldMk cId="2195249236" sldId="427"/>
        </pc:sldMkLst>
      </pc:sldChg>
      <pc:sldChg chg="del">
        <pc:chgData name="Derrick Venning" userId="6ef9305461909ead" providerId="LiveId" clId="{5DD3C419-57F2-4823-BBE1-F67681B325E6}" dt="2023-11-19T22:41:36.871" v="0" actId="2696"/>
        <pc:sldMkLst>
          <pc:docMk/>
          <pc:sldMk cId="175722456" sldId="428"/>
        </pc:sldMkLst>
      </pc:sldChg>
      <pc:sldChg chg="del">
        <pc:chgData name="Derrick Venning" userId="6ef9305461909ead" providerId="LiveId" clId="{5DD3C419-57F2-4823-BBE1-F67681B325E6}" dt="2023-11-19T22:41:36.871" v="0" actId="2696"/>
        <pc:sldMkLst>
          <pc:docMk/>
          <pc:sldMk cId="3545234478" sldId="429"/>
        </pc:sldMkLst>
      </pc:sldChg>
      <pc:sldChg chg="del">
        <pc:chgData name="Derrick Venning" userId="6ef9305461909ead" providerId="LiveId" clId="{5DD3C419-57F2-4823-BBE1-F67681B325E6}" dt="2023-11-19T22:41:36.871" v="0" actId="2696"/>
        <pc:sldMkLst>
          <pc:docMk/>
          <pc:sldMk cId="3009870369" sldId="430"/>
        </pc:sldMkLst>
      </pc:sldChg>
      <pc:sldChg chg="del">
        <pc:chgData name="Derrick Venning" userId="6ef9305461909ead" providerId="LiveId" clId="{5DD3C419-57F2-4823-BBE1-F67681B325E6}" dt="2023-11-19T22:41:36.871" v="0" actId="2696"/>
        <pc:sldMkLst>
          <pc:docMk/>
          <pc:sldMk cId="1559254644" sldId="431"/>
        </pc:sldMkLst>
      </pc:sldChg>
      <pc:sldChg chg="del">
        <pc:chgData name="Derrick Venning" userId="6ef9305461909ead" providerId="LiveId" clId="{5DD3C419-57F2-4823-BBE1-F67681B325E6}" dt="2023-11-19T22:41:36.871" v="0" actId="2696"/>
        <pc:sldMkLst>
          <pc:docMk/>
          <pc:sldMk cId="3596350663" sldId="432"/>
        </pc:sldMkLst>
      </pc:sldChg>
      <pc:sldChg chg="del">
        <pc:chgData name="Derrick Venning" userId="6ef9305461909ead" providerId="LiveId" clId="{5DD3C419-57F2-4823-BBE1-F67681B325E6}" dt="2023-11-19T22:41:36.871" v="0" actId="2696"/>
        <pc:sldMkLst>
          <pc:docMk/>
          <pc:sldMk cId="1335272803" sldId="433"/>
        </pc:sldMkLst>
      </pc:sldChg>
      <pc:sldChg chg="del">
        <pc:chgData name="Derrick Venning" userId="6ef9305461909ead" providerId="LiveId" clId="{5DD3C419-57F2-4823-BBE1-F67681B325E6}" dt="2023-11-19T22:41:36.871" v="0" actId="2696"/>
        <pc:sldMkLst>
          <pc:docMk/>
          <pc:sldMk cId="880689552" sldId="434"/>
        </pc:sldMkLst>
      </pc:sldChg>
      <pc:sldChg chg="del">
        <pc:chgData name="Derrick Venning" userId="6ef9305461909ead" providerId="LiveId" clId="{5DD3C419-57F2-4823-BBE1-F67681B325E6}" dt="2023-11-19T22:41:36.871" v="0" actId="2696"/>
        <pc:sldMkLst>
          <pc:docMk/>
          <pc:sldMk cId="3350397818" sldId="435"/>
        </pc:sldMkLst>
      </pc:sldChg>
      <pc:sldChg chg="del">
        <pc:chgData name="Derrick Venning" userId="6ef9305461909ead" providerId="LiveId" clId="{5DD3C419-57F2-4823-BBE1-F67681B325E6}" dt="2023-11-19T22:41:36.871" v="0" actId="2696"/>
        <pc:sldMkLst>
          <pc:docMk/>
          <pc:sldMk cId="811437532" sldId="436"/>
        </pc:sldMkLst>
      </pc:sldChg>
      <pc:sldChg chg="del">
        <pc:chgData name="Derrick Venning" userId="6ef9305461909ead" providerId="LiveId" clId="{5DD3C419-57F2-4823-BBE1-F67681B325E6}" dt="2023-11-19T22:41:36.871" v="0" actId="2696"/>
        <pc:sldMkLst>
          <pc:docMk/>
          <pc:sldMk cId="3414226499" sldId="437"/>
        </pc:sldMkLst>
      </pc:sldChg>
      <pc:sldChg chg="del">
        <pc:chgData name="Derrick Venning" userId="6ef9305461909ead" providerId="LiveId" clId="{5DD3C419-57F2-4823-BBE1-F67681B325E6}" dt="2023-11-19T22:41:36.871" v="0" actId="2696"/>
        <pc:sldMkLst>
          <pc:docMk/>
          <pc:sldMk cId="3161153692" sldId="440"/>
        </pc:sldMkLst>
      </pc:sldChg>
      <pc:sldChg chg="del">
        <pc:chgData name="Derrick Venning" userId="6ef9305461909ead" providerId="LiveId" clId="{5DD3C419-57F2-4823-BBE1-F67681B325E6}" dt="2023-11-19T22:41:36.871" v="0" actId="2696"/>
        <pc:sldMkLst>
          <pc:docMk/>
          <pc:sldMk cId="2318050189" sldId="441"/>
        </pc:sldMkLst>
      </pc:sldChg>
      <pc:sldChg chg="del">
        <pc:chgData name="Derrick Venning" userId="6ef9305461909ead" providerId="LiveId" clId="{5DD3C419-57F2-4823-BBE1-F67681B325E6}" dt="2023-11-19T22:41:36.871" v="0" actId="2696"/>
        <pc:sldMkLst>
          <pc:docMk/>
          <pc:sldMk cId="3729206724" sldId="442"/>
        </pc:sldMkLst>
      </pc:sldChg>
      <pc:sldChg chg="del">
        <pc:chgData name="Derrick Venning" userId="6ef9305461909ead" providerId="LiveId" clId="{5DD3C419-57F2-4823-BBE1-F67681B325E6}" dt="2023-11-19T22:41:36.871" v="0" actId="2696"/>
        <pc:sldMkLst>
          <pc:docMk/>
          <pc:sldMk cId="4198474688" sldId="443"/>
        </pc:sldMkLst>
      </pc:sldChg>
      <pc:sldChg chg="del">
        <pc:chgData name="Derrick Venning" userId="6ef9305461909ead" providerId="LiveId" clId="{5DD3C419-57F2-4823-BBE1-F67681B325E6}" dt="2023-11-19T22:41:36.871" v="0" actId="2696"/>
        <pc:sldMkLst>
          <pc:docMk/>
          <pc:sldMk cId="3674574054" sldId="444"/>
        </pc:sldMkLst>
      </pc:sldChg>
      <pc:sldChg chg="del">
        <pc:chgData name="Derrick Venning" userId="6ef9305461909ead" providerId="LiveId" clId="{5DD3C419-57F2-4823-BBE1-F67681B325E6}" dt="2023-11-19T22:41:36.871" v="0" actId="2696"/>
        <pc:sldMkLst>
          <pc:docMk/>
          <pc:sldMk cId="1423097061" sldId="445"/>
        </pc:sldMkLst>
      </pc:sldChg>
      <pc:sldChg chg="del">
        <pc:chgData name="Derrick Venning" userId="6ef9305461909ead" providerId="LiveId" clId="{5DD3C419-57F2-4823-BBE1-F67681B325E6}" dt="2023-11-19T22:41:36.871" v="0" actId="2696"/>
        <pc:sldMkLst>
          <pc:docMk/>
          <pc:sldMk cId="1176376585" sldId="446"/>
        </pc:sldMkLst>
      </pc:sldChg>
      <pc:sldChg chg="del">
        <pc:chgData name="Derrick Venning" userId="6ef9305461909ead" providerId="LiveId" clId="{5DD3C419-57F2-4823-BBE1-F67681B325E6}" dt="2023-11-19T22:41:36.871" v="0" actId="2696"/>
        <pc:sldMkLst>
          <pc:docMk/>
          <pc:sldMk cId="1863717693" sldId="447"/>
        </pc:sldMkLst>
      </pc:sldChg>
      <pc:sldChg chg="del">
        <pc:chgData name="Derrick Venning" userId="6ef9305461909ead" providerId="LiveId" clId="{5DD3C419-57F2-4823-BBE1-F67681B325E6}" dt="2023-11-19T22:41:36.871" v="0" actId="2696"/>
        <pc:sldMkLst>
          <pc:docMk/>
          <pc:sldMk cId="3783738653" sldId="448"/>
        </pc:sldMkLst>
      </pc:sldChg>
      <pc:sldChg chg="del">
        <pc:chgData name="Derrick Venning" userId="6ef9305461909ead" providerId="LiveId" clId="{5DD3C419-57F2-4823-BBE1-F67681B325E6}" dt="2023-11-19T22:41:36.871" v="0" actId="2696"/>
        <pc:sldMkLst>
          <pc:docMk/>
          <pc:sldMk cId="2299185190" sldId="449"/>
        </pc:sldMkLst>
      </pc:sldChg>
      <pc:sldChg chg="del">
        <pc:chgData name="Derrick Venning" userId="6ef9305461909ead" providerId="LiveId" clId="{5DD3C419-57F2-4823-BBE1-F67681B325E6}" dt="2023-11-19T22:41:36.871" v="0" actId="2696"/>
        <pc:sldMkLst>
          <pc:docMk/>
          <pc:sldMk cId="2092802544" sldId="450"/>
        </pc:sldMkLst>
      </pc:sldChg>
      <pc:sldChg chg="del">
        <pc:chgData name="Derrick Venning" userId="6ef9305461909ead" providerId="LiveId" clId="{5DD3C419-57F2-4823-BBE1-F67681B325E6}" dt="2023-11-19T22:41:36.871" v="0" actId="2696"/>
        <pc:sldMkLst>
          <pc:docMk/>
          <pc:sldMk cId="77729819" sldId="451"/>
        </pc:sldMkLst>
      </pc:sldChg>
      <pc:sldChg chg="del">
        <pc:chgData name="Derrick Venning" userId="6ef9305461909ead" providerId="LiveId" clId="{5DD3C419-57F2-4823-BBE1-F67681B325E6}" dt="2023-11-19T22:41:36.871" v="0" actId="2696"/>
        <pc:sldMkLst>
          <pc:docMk/>
          <pc:sldMk cId="1106330396" sldId="452"/>
        </pc:sldMkLst>
      </pc:sldChg>
      <pc:sldChg chg="del">
        <pc:chgData name="Derrick Venning" userId="6ef9305461909ead" providerId="LiveId" clId="{5DD3C419-57F2-4823-BBE1-F67681B325E6}" dt="2023-11-19T22:41:36.871" v="0" actId="2696"/>
        <pc:sldMkLst>
          <pc:docMk/>
          <pc:sldMk cId="3872581692" sldId="453"/>
        </pc:sldMkLst>
      </pc:sldChg>
      <pc:sldChg chg="del">
        <pc:chgData name="Derrick Venning" userId="6ef9305461909ead" providerId="LiveId" clId="{5DD3C419-57F2-4823-BBE1-F67681B325E6}" dt="2023-11-19T22:41:36.871" v="0" actId="2696"/>
        <pc:sldMkLst>
          <pc:docMk/>
          <pc:sldMk cId="3167791670" sldId="454"/>
        </pc:sldMkLst>
      </pc:sldChg>
      <pc:sldChg chg="del">
        <pc:chgData name="Derrick Venning" userId="6ef9305461909ead" providerId="LiveId" clId="{5DD3C419-57F2-4823-BBE1-F67681B325E6}" dt="2023-11-19T22:41:36.871" v="0" actId="2696"/>
        <pc:sldMkLst>
          <pc:docMk/>
          <pc:sldMk cId="3565004833" sldId="455"/>
        </pc:sldMkLst>
      </pc:sldChg>
      <pc:sldChg chg="del">
        <pc:chgData name="Derrick Venning" userId="6ef9305461909ead" providerId="LiveId" clId="{5DD3C419-57F2-4823-BBE1-F67681B325E6}" dt="2023-11-19T22:41:36.871" v="0" actId="2696"/>
        <pc:sldMkLst>
          <pc:docMk/>
          <pc:sldMk cId="2139621471" sldId="456"/>
        </pc:sldMkLst>
      </pc:sldChg>
      <pc:sldChg chg="del">
        <pc:chgData name="Derrick Venning" userId="6ef9305461909ead" providerId="LiveId" clId="{5DD3C419-57F2-4823-BBE1-F67681B325E6}" dt="2023-11-19T22:41:36.871" v="0" actId="2696"/>
        <pc:sldMkLst>
          <pc:docMk/>
          <pc:sldMk cId="2948031028" sldId="460"/>
        </pc:sldMkLst>
      </pc:sldChg>
      <pc:sldChg chg="del">
        <pc:chgData name="Derrick Venning" userId="6ef9305461909ead" providerId="LiveId" clId="{5DD3C419-57F2-4823-BBE1-F67681B325E6}" dt="2023-11-19T22:41:36.871" v="0" actId="2696"/>
        <pc:sldMkLst>
          <pc:docMk/>
          <pc:sldMk cId="2003580639" sldId="461"/>
        </pc:sldMkLst>
      </pc:sldChg>
      <pc:sldChg chg="del">
        <pc:chgData name="Derrick Venning" userId="6ef9305461909ead" providerId="LiveId" clId="{5DD3C419-57F2-4823-BBE1-F67681B325E6}" dt="2023-11-19T22:41:36.871" v="0" actId="2696"/>
        <pc:sldMkLst>
          <pc:docMk/>
          <pc:sldMk cId="578035124" sldId="462"/>
        </pc:sldMkLst>
      </pc:sldChg>
      <pc:sldChg chg="del">
        <pc:chgData name="Derrick Venning" userId="6ef9305461909ead" providerId="LiveId" clId="{5DD3C419-57F2-4823-BBE1-F67681B325E6}" dt="2023-11-19T22:41:36.871" v="0" actId="2696"/>
        <pc:sldMkLst>
          <pc:docMk/>
          <pc:sldMk cId="1117369419" sldId="463"/>
        </pc:sldMkLst>
      </pc:sldChg>
      <pc:sldChg chg="del">
        <pc:chgData name="Derrick Venning" userId="6ef9305461909ead" providerId="LiveId" clId="{5DD3C419-57F2-4823-BBE1-F67681B325E6}" dt="2023-11-19T22:41:36.871" v="0" actId="2696"/>
        <pc:sldMkLst>
          <pc:docMk/>
          <pc:sldMk cId="2916046829" sldId="464"/>
        </pc:sldMkLst>
      </pc:sldChg>
      <pc:sldChg chg="del">
        <pc:chgData name="Derrick Venning" userId="6ef9305461909ead" providerId="LiveId" clId="{5DD3C419-57F2-4823-BBE1-F67681B325E6}" dt="2023-11-19T22:41:36.871" v="0" actId="2696"/>
        <pc:sldMkLst>
          <pc:docMk/>
          <pc:sldMk cId="521191033" sldId="465"/>
        </pc:sldMkLst>
      </pc:sldChg>
      <pc:sldChg chg="del">
        <pc:chgData name="Derrick Venning" userId="6ef9305461909ead" providerId="LiveId" clId="{5DD3C419-57F2-4823-BBE1-F67681B325E6}" dt="2023-11-19T22:41:36.871" v="0" actId="2696"/>
        <pc:sldMkLst>
          <pc:docMk/>
          <pc:sldMk cId="1709282041" sldId="466"/>
        </pc:sldMkLst>
      </pc:sldChg>
      <pc:sldChg chg="del">
        <pc:chgData name="Derrick Venning" userId="6ef9305461909ead" providerId="LiveId" clId="{5DD3C419-57F2-4823-BBE1-F67681B325E6}" dt="2023-11-19T22:41:36.871" v="0" actId="2696"/>
        <pc:sldMkLst>
          <pc:docMk/>
          <pc:sldMk cId="2086175234" sldId="467"/>
        </pc:sldMkLst>
      </pc:sldChg>
      <pc:sldChg chg="del">
        <pc:chgData name="Derrick Venning" userId="6ef9305461909ead" providerId="LiveId" clId="{5DD3C419-57F2-4823-BBE1-F67681B325E6}" dt="2023-11-19T22:41:36.871" v="0" actId="2696"/>
        <pc:sldMkLst>
          <pc:docMk/>
          <pc:sldMk cId="3886842825" sldId="468"/>
        </pc:sldMkLst>
      </pc:sldChg>
      <pc:sldChg chg="del">
        <pc:chgData name="Derrick Venning" userId="6ef9305461909ead" providerId="LiveId" clId="{5DD3C419-57F2-4823-BBE1-F67681B325E6}" dt="2023-11-19T22:41:36.871" v="0" actId="2696"/>
        <pc:sldMkLst>
          <pc:docMk/>
          <pc:sldMk cId="1300471306" sldId="469"/>
        </pc:sldMkLst>
      </pc:sldChg>
      <pc:sldChg chg="del">
        <pc:chgData name="Derrick Venning" userId="6ef9305461909ead" providerId="LiveId" clId="{5DD3C419-57F2-4823-BBE1-F67681B325E6}" dt="2023-11-19T22:41:36.871" v="0" actId="2696"/>
        <pc:sldMkLst>
          <pc:docMk/>
          <pc:sldMk cId="371634829" sldId="470"/>
        </pc:sldMkLst>
      </pc:sldChg>
      <pc:sldChg chg="del">
        <pc:chgData name="Derrick Venning" userId="6ef9305461909ead" providerId="LiveId" clId="{5DD3C419-57F2-4823-BBE1-F67681B325E6}" dt="2023-11-19T22:41:36.871" v="0" actId="2696"/>
        <pc:sldMkLst>
          <pc:docMk/>
          <pc:sldMk cId="3595900202" sldId="471"/>
        </pc:sldMkLst>
      </pc:sldChg>
      <pc:sldChg chg="del">
        <pc:chgData name="Derrick Venning" userId="6ef9305461909ead" providerId="LiveId" clId="{5DD3C419-57F2-4823-BBE1-F67681B325E6}" dt="2023-11-19T22:41:36.871" v="0" actId="2696"/>
        <pc:sldMkLst>
          <pc:docMk/>
          <pc:sldMk cId="1623590172" sldId="472"/>
        </pc:sldMkLst>
      </pc:sldChg>
      <pc:sldChg chg="del">
        <pc:chgData name="Derrick Venning" userId="6ef9305461909ead" providerId="LiveId" clId="{5DD3C419-57F2-4823-BBE1-F67681B325E6}" dt="2023-11-19T22:41:36.871" v="0" actId="2696"/>
        <pc:sldMkLst>
          <pc:docMk/>
          <pc:sldMk cId="1057992970" sldId="52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E1AB01-2690-4FC1-A2B3-3C476C1AC42B}" type="datetimeFigureOut">
              <a:rPr lang="en-GB" smtClean="0"/>
              <a:t>19/11/2023</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530FF-DA81-49C6-B5A1-BF5FEF64263F}" type="slidenum">
              <a:rPr lang="en-GB" smtClean="0"/>
              <a:t>‹#›</a:t>
            </a:fld>
            <a:endParaRPr lang="en-GB"/>
          </a:p>
        </p:txBody>
      </p:sp>
    </p:spTree>
    <p:extLst>
      <p:ext uri="{BB962C8B-B14F-4D97-AF65-F5344CB8AC3E}">
        <p14:creationId xmlns:p14="http://schemas.microsoft.com/office/powerpoint/2010/main" val="3723717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F69ABCE-5963-4BE9-8440-28A558B686AD}" type="datetime1">
              <a:rPr lang="en-GB" smtClean="0"/>
              <a:t>19/11/2023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96093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4B1B259-81B7-4209-BB83-BE144890EB42}" type="datetime1">
              <a:rPr lang="en-GB" smtClean="0"/>
              <a:t>19/11/2023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86937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615B7CD-3A4E-403C-9E28-C0FE957F4923}" type="datetime1">
              <a:rPr lang="en-GB" smtClean="0"/>
              <a:t>19/11/2023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74503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05804F9-E038-499C-83B8-7132BBCE97C8}" type="datetime1">
              <a:rPr lang="en-GB" smtClean="0"/>
              <a:t>19/11/2023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763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78DDF52-189B-4636-BF2F-2D6DBA428C69}" type="datetime1">
              <a:rPr lang="en-GB" smtClean="0"/>
              <a:t>19/11/2023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71183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E808A75-7608-45C3-87AB-7E2A660ADAC9}" type="datetime1">
              <a:rPr lang="en-GB" smtClean="0"/>
              <a:t>19/11/2023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86867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CFCE073-5CA5-44D3-889D-C815D815A0AF}" type="datetime1">
              <a:rPr lang="en-GB" smtClean="0"/>
              <a:t>19/11/2023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9293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08C0C71-5CD4-42F5-AF66-86049311BC0D}" type="datetime1">
              <a:rPr lang="en-GB" smtClean="0"/>
              <a:t>19/11/2023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2432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03AF6-54E8-45C0-A30D-33D04960DB2D}" type="datetime1">
              <a:rPr lang="en-GB" smtClean="0"/>
              <a:t>19/11/2023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41679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19A9938-2396-4292-886B-DA2AE2E82E20}" type="datetime1">
              <a:rPr lang="en-GB" smtClean="0"/>
              <a:t>19/11/2023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96489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AB80DDD0-29D3-4D68-83B4-8762DEDF6D5E}" type="datetime1">
              <a:rPr lang="en-GB" smtClean="0"/>
              <a:t>19/11/2023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01538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45FA52D-9933-4A67-A0E0-24C5882BE17F}" type="datetime1">
              <a:rPr lang="en-GB" smtClean="0"/>
              <a:t>19/11/2023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49C798E-A141-4728-B2C1-C020555BD9EF}" type="slidenum">
              <a:rPr lang="en-GB" smtClean="0"/>
              <a:t>‹#›</a:t>
            </a:fld>
            <a:endParaRPr lang="en-GB"/>
          </a:p>
        </p:txBody>
      </p:sp>
    </p:spTree>
    <p:extLst>
      <p:ext uri="{BB962C8B-B14F-4D97-AF65-F5344CB8AC3E}">
        <p14:creationId xmlns:p14="http://schemas.microsoft.com/office/powerpoint/2010/main" val="1071959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0369" y="254547"/>
            <a:ext cx="6567931" cy="3544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TextBox 6"/>
          <p:cNvSpPr txBox="1"/>
          <p:nvPr/>
        </p:nvSpPr>
        <p:spPr>
          <a:xfrm>
            <a:off x="212118" y="205761"/>
            <a:ext cx="3359766" cy="433196"/>
          </a:xfrm>
          <a:prstGeom prst="rect">
            <a:avLst/>
          </a:prstGeom>
          <a:noFill/>
        </p:spPr>
        <p:txBody>
          <a:bodyPr wrap="square" rtlCol="0">
            <a:spAutoFit/>
          </a:bodyPr>
          <a:lstStyle/>
          <a:p>
            <a:r>
              <a:rPr lang="en-GB" sz="2215" b="1" dirty="0"/>
              <a:t>KS4 – Inheritance  </a:t>
            </a:r>
          </a:p>
        </p:txBody>
      </p:sp>
      <p:graphicFrame>
        <p:nvGraphicFramePr>
          <p:cNvPr id="14" name="Table 13">
            <a:extLst>
              <a:ext uri="{FF2B5EF4-FFF2-40B4-BE49-F238E27FC236}">
                <a16:creationId xmlns:a16="http://schemas.microsoft.com/office/drawing/2014/main" id="{1886E436-8091-1609-C459-A603228F551C}"/>
              </a:ext>
            </a:extLst>
          </p:cNvPr>
          <p:cNvGraphicFramePr>
            <a:graphicFrameLocks noGrp="1"/>
          </p:cNvGraphicFramePr>
          <p:nvPr>
            <p:extLst>
              <p:ext uri="{D42A27DB-BD31-4B8C-83A1-F6EECF244321}">
                <p14:modId xmlns:p14="http://schemas.microsoft.com/office/powerpoint/2010/main" val="841050035"/>
              </p:ext>
            </p:extLst>
          </p:nvPr>
        </p:nvGraphicFramePr>
        <p:xfrm>
          <a:off x="3515869" y="1007948"/>
          <a:ext cx="2744116" cy="1437250"/>
        </p:xfrm>
        <a:graphic>
          <a:graphicData uri="http://schemas.openxmlformats.org/drawingml/2006/table">
            <a:tbl>
              <a:tblPr firstRow="1" bandRow="1">
                <a:tableStyleId>{5C22544A-7EE6-4342-B048-85BDC9FD1C3A}</a:tableStyleId>
              </a:tblPr>
              <a:tblGrid>
                <a:gridCol w="923872">
                  <a:extLst>
                    <a:ext uri="{9D8B030D-6E8A-4147-A177-3AD203B41FA5}">
                      <a16:colId xmlns:a16="http://schemas.microsoft.com/office/drawing/2014/main" val="3141629024"/>
                    </a:ext>
                  </a:extLst>
                </a:gridCol>
                <a:gridCol w="1820244">
                  <a:extLst>
                    <a:ext uri="{9D8B030D-6E8A-4147-A177-3AD203B41FA5}">
                      <a16:colId xmlns:a16="http://schemas.microsoft.com/office/drawing/2014/main" val="312534935"/>
                    </a:ext>
                  </a:extLst>
                </a:gridCol>
              </a:tblGrid>
              <a:tr h="478302">
                <a:tc>
                  <a:txBody>
                    <a:bodyPr/>
                    <a:lstStyle/>
                    <a:p>
                      <a:pPr algn="ctr"/>
                      <a:r>
                        <a:rPr lang="en-US" sz="1300" b="0" dirty="0">
                          <a:solidFill>
                            <a:sysClr val="windowText" lastClr="000000"/>
                          </a:solidFill>
                          <a:latin typeface="+mj-lt"/>
                        </a:rPr>
                        <a:t>Name</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0724906"/>
                  </a:ext>
                </a:extLst>
              </a:tr>
              <a:tr h="478302">
                <a:tc>
                  <a:txBody>
                    <a:bodyPr/>
                    <a:lstStyle/>
                    <a:p>
                      <a:pPr algn="ctr"/>
                      <a:r>
                        <a:rPr lang="en-US" sz="1300" b="0" dirty="0">
                          <a:solidFill>
                            <a:sysClr val="windowText" lastClr="000000"/>
                          </a:solidFill>
                          <a:latin typeface="+mj-lt"/>
                        </a:rPr>
                        <a:t>Class</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3583755"/>
                  </a:ext>
                </a:extLst>
              </a:tr>
              <a:tr h="478302">
                <a:tc>
                  <a:txBody>
                    <a:bodyPr/>
                    <a:lstStyle/>
                    <a:p>
                      <a:pPr algn="ctr"/>
                      <a:r>
                        <a:rPr lang="en-US" sz="1300" b="0" dirty="0">
                          <a:solidFill>
                            <a:sysClr val="windowText" lastClr="000000"/>
                          </a:solidFill>
                          <a:latin typeface="+mj-lt"/>
                        </a:rPr>
                        <a:t>Tutor Group</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9808098"/>
                  </a:ext>
                </a:extLst>
              </a:tr>
            </a:tbl>
          </a:graphicData>
        </a:graphic>
      </p:graphicFrame>
      <p:pic>
        <p:nvPicPr>
          <p:cNvPr id="15" name="Picture 14" descr="A logo for a company&#10;&#10;Description automatically generated with low confidence">
            <a:extLst>
              <a:ext uri="{FF2B5EF4-FFF2-40B4-BE49-F238E27FC236}">
                <a16:creationId xmlns:a16="http://schemas.microsoft.com/office/drawing/2014/main" id="{6B9D3DE8-DFFC-88E0-C143-19DE2C2E8B5C}"/>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66654" y="1007948"/>
            <a:ext cx="2652800" cy="1260082"/>
          </a:xfrm>
          <a:prstGeom prst="rect">
            <a:avLst/>
          </a:prstGeom>
        </p:spPr>
      </p:pic>
      <p:graphicFrame>
        <p:nvGraphicFramePr>
          <p:cNvPr id="16" name="Table 15">
            <a:extLst>
              <a:ext uri="{FF2B5EF4-FFF2-40B4-BE49-F238E27FC236}">
                <a16:creationId xmlns:a16="http://schemas.microsoft.com/office/drawing/2014/main" id="{3B2EA67D-D165-A6D0-4B3A-7F54F737F058}"/>
              </a:ext>
            </a:extLst>
          </p:cNvPr>
          <p:cNvGraphicFramePr>
            <a:graphicFrameLocks noGrp="1"/>
          </p:cNvGraphicFramePr>
          <p:nvPr>
            <p:extLst>
              <p:ext uri="{D42A27DB-BD31-4B8C-83A1-F6EECF244321}">
                <p14:modId xmlns:p14="http://schemas.microsoft.com/office/powerpoint/2010/main" val="3060533722"/>
              </p:ext>
            </p:extLst>
          </p:nvPr>
        </p:nvGraphicFramePr>
        <p:xfrm>
          <a:off x="2690231" y="3325251"/>
          <a:ext cx="4028069" cy="2493498"/>
        </p:xfrm>
        <a:graphic>
          <a:graphicData uri="http://schemas.openxmlformats.org/drawingml/2006/table">
            <a:tbl>
              <a:tblPr firstRow="1" bandRow="1">
                <a:tableStyleId>{5C22544A-7EE6-4342-B048-85BDC9FD1C3A}</a:tableStyleId>
              </a:tblPr>
              <a:tblGrid>
                <a:gridCol w="4028069">
                  <a:extLst>
                    <a:ext uri="{9D8B030D-6E8A-4147-A177-3AD203B41FA5}">
                      <a16:colId xmlns:a16="http://schemas.microsoft.com/office/drawing/2014/main" val="3141629024"/>
                    </a:ext>
                  </a:extLst>
                </a:gridCol>
              </a:tblGrid>
              <a:tr h="1662774">
                <a:tc>
                  <a:txBody>
                    <a:bodyPr/>
                    <a:lstStyle/>
                    <a:p>
                      <a:pPr algn="ctr"/>
                      <a:r>
                        <a:rPr lang="en-US" sz="3700" dirty="0">
                          <a:solidFill>
                            <a:sysClr val="windowText" lastClr="000000"/>
                          </a:solidFill>
                          <a:latin typeface="+mj-lt"/>
                        </a:rPr>
                        <a:t>KS4 Science</a:t>
                      </a:r>
                    </a:p>
                    <a:p>
                      <a:pPr algn="ctr"/>
                      <a:r>
                        <a:rPr lang="en-US" sz="3700" dirty="0">
                          <a:solidFill>
                            <a:sysClr val="windowText" lastClr="000000"/>
                          </a:solidFill>
                          <a:latin typeface="+mj-lt"/>
                        </a:rPr>
                        <a:t>YEAR</a:t>
                      </a:r>
                      <a:r>
                        <a:rPr lang="en-US" sz="3700" baseline="0" dirty="0">
                          <a:solidFill>
                            <a:sysClr val="windowText" lastClr="000000"/>
                          </a:solidFill>
                          <a:latin typeface="+mj-lt"/>
                        </a:rPr>
                        <a:t> 11</a:t>
                      </a:r>
                    </a:p>
                    <a:p>
                      <a:pPr algn="ctr"/>
                      <a:r>
                        <a:rPr lang="en-US" sz="3700" baseline="0">
                          <a:solidFill>
                            <a:sysClr val="windowText" lastClr="000000"/>
                          </a:solidFill>
                          <a:latin typeface="+mj-lt"/>
                        </a:rPr>
                        <a:t>INHERITANCE</a:t>
                      </a:r>
                      <a:endParaRPr lang="en-US" sz="3700" baseline="0" dirty="0">
                        <a:solidFill>
                          <a:sysClr val="windowText" lastClr="000000"/>
                        </a:solidFill>
                        <a:latin typeface="+mj-lt"/>
                      </a:endParaRPr>
                    </a:p>
                  </a:txBody>
                  <a:tcPr marL="84406" marR="84406" marT="42203" marB="42203" anchor="ctr">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360724906"/>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410125024"/>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solidFill>
                      <a:schemeClr val="bg1"/>
                    </a:solidFill>
                  </a:tcPr>
                </a:tc>
                <a:extLst>
                  <a:ext uri="{0D108BD9-81ED-4DB2-BD59-A6C34878D82A}">
                    <a16:rowId xmlns:a16="http://schemas.microsoft.com/office/drawing/2014/main" val="4079067449"/>
                  </a:ext>
                </a:extLst>
              </a:tr>
            </a:tbl>
          </a:graphicData>
        </a:graphic>
      </p:graphicFrame>
      <p:sp>
        <p:nvSpPr>
          <p:cNvPr id="18" name="Rectangle 17">
            <a:extLst>
              <a:ext uri="{FF2B5EF4-FFF2-40B4-BE49-F238E27FC236}">
                <a16:creationId xmlns:a16="http://schemas.microsoft.com/office/drawing/2014/main" id="{54EE09E2-5BF5-ABDD-FB65-F07A71125E27}"/>
              </a:ext>
            </a:extLst>
          </p:cNvPr>
          <p:cNvSpPr/>
          <p:nvPr/>
        </p:nvSpPr>
        <p:spPr>
          <a:xfrm>
            <a:off x="139700" y="165100"/>
            <a:ext cx="6578600" cy="8839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Table 7">
            <a:extLst>
              <a:ext uri="{FF2B5EF4-FFF2-40B4-BE49-F238E27FC236}">
                <a16:creationId xmlns:a16="http://schemas.microsoft.com/office/drawing/2014/main" id="{AEA1F81F-6509-A7E6-CBB7-1537DF053DE9}"/>
              </a:ext>
            </a:extLst>
          </p:cNvPr>
          <p:cNvGraphicFramePr>
            <a:graphicFrameLocks noGrp="1"/>
          </p:cNvGraphicFramePr>
          <p:nvPr>
            <p:extLst>
              <p:ext uri="{D42A27DB-BD31-4B8C-83A1-F6EECF244321}">
                <p14:modId xmlns:p14="http://schemas.microsoft.com/office/powerpoint/2010/main" val="2341240523"/>
              </p:ext>
            </p:extLst>
          </p:nvPr>
        </p:nvGraphicFramePr>
        <p:xfrm>
          <a:off x="273050" y="6148929"/>
          <a:ext cx="6311899" cy="229616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KEYSTONE WORDS</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a:t>Variation</a:t>
                      </a:r>
                      <a:endParaRPr lang="en-GB" sz="1200" dirty="0"/>
                    </a:p>
                  </a:txBody>
                  <a:tcPr/>
                </a:tc>
                <a:tc>
                  <a:txBody>
                    <a:bodyPr/>
                    <a:lstStyle/>
                    <a:p>
                      <a:r>
                        <a:rPr lang="en-GB" sz="1200" b="0" i="0" kern="1200" dirty="0">
                          <a:solidFill>
                            <a:schemeClr val="tx1"/>
                          </a:solidFill>
                          <a:effectLst/>
                          <a:latin typeface="+mn-lt"/>
                          <a:ea typeface="+mn-ea"/>
                          <a:cs typeface="+mn-cs"/>
                        </a:rPr>
                        <a:t>Differences in the characteristics of individuals in a population.</a:t>
                      </a:r>
                      <a:endParaRPr lang="en-GB" sz="1200" dirty="0"/>
                    </a:p>
                  </a:txBody>
                  <a:tcPr/>
                </a:tc>
                <a:extLst>
                  <a:ext uri="{0D108BD9-81ED-4DB2-BD59-A6C34878D82A}">
                    <a16:rowId xmlns:a16="http://schemas.microsoft.com/office/drawing/2014/main" val="3986441415"/>
                  </a:ext>
                </a:extLst>
              </a:tr>
              <a:tr h="370840">
                <a:tc>
                  <a:txBody>
                    <a:bodyPr/>
                    <a:lstStyle/>
                    <a:p>
                      <a:r>
                        <a:rPr lang="en-GB" sz="1200" dirty="0"/>
                        <a:t>Reproduction</a:t>
                      </a:r>
                    </a:p>
                  </a:txBody>
                  <a:tcPr/>
                </a:tc>
                <a:tc>
                  <a:txBody>
                    <a:bodyPr/>
                    <a:lstStyle/>
                    <a:p>
                      <a:r>
                        <a:rPr lang="en-GB" sz="1200" dirty="0"/>
                        <a:t>The process by which new organisms are created, and through which genes are passed on to the future generations of these organisms.</a:t>
                      </a:r>
                    </a:p>
                  </a:txBody>
                  <a:tcPr/>
                </a:tc>
                <a:extLst>
                  <a:ext uri="{0D108BD9-81ED-4DB2-BD59-A6C34878D82A}">
                    <a16:rowId xmlns:a16="http://schemas.microsoft.com/office/drawing/2014/main" val="3135617624"/>
                  </a:ext>
                </a:extLst>
              </a:tr>
              <a:tr h="370840">
                <a:tc>
                  <a:txBody>
                    <a:bodyPr/>
                    <a:lstStyle/>
                    <a:p>
                      <a:r>
                        <a:rPr lang="en-GB" sz="1200" dirty="0"/>
                        <a:t>Natural selection</a:t>
                      </a:r>
                    </a:p>
                  </a:txBody>
                  <a:tcPr/>
                </a:tc>
                <a:tc>
                  <a:txBody>
                    <a:bodyPr/>
                    <a:lstStyle/>
                    <a:p>
                      <a:r>
                        <a:rPr lang="en-GB" sz="1200" dirty="0"/>
                        <a:t>A process where organisms that are better adapted to an environment will survive and reproduce.</a:t>
                      </a:r>
                    </a:p>
                  </a:txBody>
                  <a:tcPr/>
                </a:tc>
                <a:extLst>
                  <a:ext uri="{0D108BD9-81ED-4DB2-BD59-A6C34878D82A}">
                    <a16:rowId xmlns:a16="http://schemas.microsoft.com/office/drawing/2014/main" val="4092558228"/>
                  </a:ext>
                </a:extLst>
              </a:tr>
              <a:tr h="370840">
                <a:tc>
                  <a:txBody>
                    <a:bodyPr/>
                    <a:lstStyle/>
                    <a:p>
                      <a:r>
                        <a:rPr lang="en-GB" sz="1200" dirty="0"/>
                        <a:t>Evolution</a:t>
                      </a:r>
                    </a:p>
                  </a:txBody>
                  <a:tcPr/>
                </a:tc>
                <a:tc>
                  <a:txBody>
                    <a:bodyPr/>
                    <a:lstStyle/>
                    <a:p>
                      <a:r>
                        <a:rPr lang="en-GB" sz="1200" b="0" i="0" kern="1200" dirty="0">
                          <a:solidFill>
                            <a:schemeClr val="tx1"/>
                          </a:solidFill>
                          <a:effectLst/>
                          <a:latin typeface="+mn-lt"/>
                          <a:ea typeface="+mn-ea"/>
                          <a:cs typeface="+mn-cs"/>
                        </a:rPr>
                        <a:t>The change of inherited characteristics within a population over time through natural selection, which may result in the formation of a new species.</a:t>
                      </a:r>
                      <a:endParaRPr lang="en-GB" sz="1200" dirty="0"/>
                    </a:p>
                  </a:txBody>
                  <a:tcPr/>
                </a:tc>
                <a:extLst>
                  <a:ext uri="{0D108BD9-81ED-4DB2-BD59-A6C34878D82A}">
                    <a16:rowId xmlns:a16="http://schemas.microsoft.com/office/drawing/2014/main" val="1426963129"/>
                  </a:ext>
                </a:extLst>
              </a:tr>
            </a:tbl>
          </a:graphicData>
        </a:graphic>
      </p:graphicFrame>
      <p:pic>
        <p:nvPicPr>
          <p:cNvPr id="2" name="Picture 1">
            <a:extLst>
              <a:ext uri="{FF2B5EF4-FFF2-40B4-BE49-F238E27FC236}">
                <a16:creationId xmlns:a16="http://schemas.microsoft.com/office/drawing/2014/main" id="{685D8F65-052E-EA43-00E2-B6E6F0FD766D}"/>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212118" y="2835797"/>
            <a:ext cx="3234601" cy="3234601"/>
          </a:xfrm>
          <a:prstGeom prst="rect">
            <a:avLst/>
          </a:prstGeom>
        </p:spPr>
      </p:pic>
      <p:sp>
        <p:nvSpPr>
          <p:cNvPr id="3" name="Slide Number Placeholder 2">
            <a:extLst>
              <a:ext uri="{FF2B5EF4-FFF2-40B4-BE49-F238E27FC236}">
                <a16:creationId xmlns:a16="http://schemas.microsoft.com/office/drawing/2014/main" id="{ADDE63CE-FE87-CDA2-0856-67F8792D5246}"/>
              </a:ext>
            </a:extLst>
          </p:cNvPr>
          <p:cNvSpPr>
            <a:spLocks noGrp="1"/>
          </p:cNvSpPr>
          <p:nvPr>
            <p:ph type="sldNum" sz="quarter" idx="12"/>
          </p:nvPr>
        </p:nvSpPr>
        <p:spPr/>
        <p:txBody>
          <a:bodyPr/>
          <a:lstStyle/>
          <a:p>
            <a:fld id="{A49C798E-A141-4728-B2C1-C020555BD9EF}" type="slidenum">
              <a:rPr lang="en-GB" smtClean="0"/>
              <a:t>1</a:t>
            </a:fld>
            <a:endParaRPr lang="en-GB"/>
          </a:p>
        </p:txBody>
      </p:sp>
    </p:spTree>
    <p:extLst>
      <p:ext uri="{BB962C8B-B14F-4D97-AF65-F5344CB8AC3E}">
        <p14:creationId xmlns:p14="http://schemas.microsoft.com/office/powerpoint/2010/main" val="238448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36265"/>
            <a:ext cx="6311900" cy="7819705"/>
          </a:xfrm>
          <a:prstGeom prst="rect">
            <a:avLst/>
          </a:prstGeom>
          <a:noFill/>
          <a:ln w="28575">
            <a:noFill/>
          </a:ln>
        </p:spPr>
        <p:txBody>
          <a:bodyPr wrap="square" rtlCol="0">
            <a:spAutoFit/>
          </a:bodyPr>
          <a:lstStyle/>
          <a:p>
            <a:pPr>
              <a:lnSpc>
                <a:spcPct val="150000"/>
              </a:lnSpc>
            </a:pPr>
            <a:r>
              <a:rPr lang="en-GB" sz="1200" b="1" u="sng" dirty="0"/>
              <a:t>Interleaving</a:t>
            </a:r>
          </a:p>
          <a:p>
            <a:pPr>
              <a:lnSpc>
                <a:spcPct val="150000"/>
              </a:lnSpc>
            </a:pPr>
            <a:r>
              <a:rPr lang="en-GB" sz="1200" dirty="0"/>
              <a:t>1.  I DO:  Name 2 diseases caused by bacteria?  …………………..………………………………………………………….</a:t>
            </a:r>
          </a:p>
          <a:p>
            <a:pPr>
              <a:lnSpc>
                <a:spcPct val="150000"/>
              </a:lnSpc>
            </a:pPr>
            <a:r>
              <a:rPr lang="en-GB" sz="1200" dirty="0"/>
              <a:t>2. We DO:  Explain why HIV cannot be treated with antibiotics?</a:t>
            </a:r>
          </a:p>
          <a:p>
            <a:pPr>
              <a:lnSpc>
                <a:spcPct val="150000"/>
              </a:lnSpc>
            </a:pPr>
            <a:r>
              <a:rPr lang="en-GB" sz="1200" dirty="0"/>
              <a:t>………………………………………………………………………………………………………………………………………………………….</a:t>
            </a:r>
          </a:p>
          <a:p>
            <a:pPr>
              <a:lnSpc>
                <a:spcPct val="150000"/>
              </a:lnSpc>
            </a:pPr>
            <a:r>
              <a:rPr lang="en-GB" sz="1200" dirty="0"/>
              <a:t>………………………………………………………………………………………………………………………………………………………….</a:t>
            </a:r>
          </a:p>
          <a:p>
            <a:pPr>
              <a:lnSpc>
                <a:spcPct val="150000"/>
              </a:lnSpc>
            </a:pPr>
            <a:r>
              <a:rPr lang="en-GB" sz="1200" dirty="0"/>
              <a:t>You do:  3.  Explain why doctor would not prescribe antibiotics for a minor bacterial infection such as salmonella?</a:t>
            </a:r>
          </a:p>
          <a:p>
            <a:pPr>
              <a:lnSpc>
                <a:spcPct val="150000"/>
              </a:lnSpc>
            </a:pPr>
            <a:r>
              <a:rPr lang="en-GB" sz="1200" dirty="0"/>
              <a:t>………………………………………………………………………………………………………………………………………………………….</a:t>
            </a:r>
          </a:p>
          <a:p>
            <a:pPr>
              <a:lnSpc>
                <a:spcPct val="150000"/>
              </a:lnSpc>
            </a:pPr>
            <a:r>
              <a:rPr lang="en-GB" sz="1200" dirty="0"/>
              <a:t>………………………………………………………………………………………………………………………………………………………….</a:t>
            </a:r>
          </a:p>
          <a:p>
            <a:pPr>
              <a:lnSpc>
                <a:spcPct val="150000"/>
              </a:lnSpc>
            </a:pPr>
            <a:r>
              <a:rPr lang="en-GB" sz="1200" dirty="0"/>
              <a:t>4. What is the process of evolution?</a:t>
            </a:r>
          </a:p>
          <a:p>
            <a:pPr>
              <a:lnSpc>
                <a:spcPct val="150000"/>
              </a:lnSpc>
            </a:pPr>
            <a:r>
              <a:rPr lang="en-GB" sz="1200" dirty="0"/>
              <a:t>………………………………………………………………………………………………………………………………………………………….</a:t>
            </a:r>
          </a:p>
          <a:p>
            <a:pPr>
              <a:lnSpc>
                <a:spcPct val="150000"/>
              </a:lnSpc>
            </a:pPr>
            <a:r>
              <a:rPr lang="en-GB" sz="1200" dirty="0"/>
              <a:t>………………………………………………………………………………………………………………………………………………………….</a:t>
            </a:r>
          </a:p>
          <a:p>
            <a:pPr>
              <a:lnSpc>
                <a:spcPct val="150000"/>
              </a:lnSpc>
            </a:pPr>
            <a:r>
              <a:rPr lang="en-GB" sz="1200" dirty="0"/>
              <a:t>5.  Skin tissue is not often found on fossils.  What is the definition of a tissue?</a:t>
            </a:r>
          </a:p>
          <a:p>
            <a:pPr>
              <a:lnSpc>
                <a:spcPct val="150000"/>
              </a:lnSpc>
            </a:pPr>
            <a:r>
              <a:rPr lang="en-GB" sz="1200" dirty="0"/>
              <a:t>………………………………………………………………………………………………………………………………………………………….</a:t>
            </a:r>
          </a:p>
          <a:p>
            <a:pPr>
              <a:lnSpc>
                <a:spcPct val="150000"/>
              </a:lnSpc>
            </a:pPr>
            <a:r>
              <a:rPr lang="en-GB" sz="1200" dirty="0"/>
              <a:t>………………………………………………………………………………………………………………………………………………………….</a:t>
            </a:r>
          </a:p>
          <a:p>
            <a:pPr>
              <a:lnSpc>
                <a:spcPct val="150000"/>
              </a:lnSpc>
            </a:pPr>
            <a:r>
              <a:rPr lang="en-GB" sz="1200" dirty="0"/>
              <a:t>6. What advice would be given to patients prescribed antibiotics for treatment of gonorrhoea? ………………………………………………………………………………………………………………………………………………………….</a:t>
            </a:r>
          </a:p>
          <a:p>
            <a:pPr>
              <a:lnSpc>
                <a:spcPct val="150000"/>
              </a:lnSpc>
            </a:pPr>
            <a:r>
              <a:rPr lang="en-GB" sz="1200" dirty="0"/>
              <a:t>………………………………………………………………………………………………………………………………………………………….</a:t>
            </a:r>
          </a:p>
          <a:p>
            <a:pPr>
              <a:lnSpc>
                <a:spcPct val="150000"/>
              </a:lnSpc>
            </a:pPr>
            <a:r>
              <a:rPr lang="en-GB" sz="1200" dirty="0"/>
              <a:t>7.. What type of contraceptive could be used to prevent the transmission of gonorrhoea during sexual intercourse? ………………………………………………………………………………………………………………………………………………………….</a:t>
            </a:r>
          </a:p>
          <a:p>
            <a:pPr>
              <a:lnSpc>
                <a:spcPct val="150000"/>
              </a:lnSpc>
            </a:pPr>
            <a:r>
              <a:rPr lang="en-GB" sz="1200" dirty="0"/>
              <a:t>………………………………………………………………………………………………………………………………………………………….</a:t>
            </a:r>
          </a:p>
          <a:p>
            <a:pPr>
              <a:lnSpc>
                <a:spcPct val="150000"/>
              </a:lnSpc>
            </a:pPr>
            <a:r>
              <a:rPr lang="en-GB" sz="1200" dirty="0"/>
              <a:t>8. . What type of reproduction do bacteria use to reproduce?</a:t>
            </a:r>
          </a:p>
          <a:p>
            <a:pPr>
              <a:lnSpc>
                <a:spcPct val="150000"/>
              </a:lnSpc>
            </a:pPr>
            <a:r>
              <a:rPr lang="en-GB" sz="1200" dirty="0"/>
              <a:t>………………………………………………………………………………………………………………………………………………………….</a:t>
            </a:r>
          </a:p>
          <a:p>
            <a:pPr>
              <a:lnSpc>
                <a:spcPct val="150000"/>
              </a:lnSpc>
            </a:pPr>
            <a:r>
              <a:rPr lang="en-GB" sz="1200" dirty="0"/>
              <a:t>9. Bacteria grow by using mitosis.  State the three stages of the cell cycle for a cell undergoing mitosis?.................................................................................................................................................. …………………………………………………………………………………………………………………………………………………………………………………………………………………………………………………………………………………………………………………..</a:t>
            </a:r>
          </a:p>
        </p:txBody>
      </p:sp>
      <p:sp>
        <p:nvSpPr>
          <p:cNvPr id="2" name="Slide Number Placeholder 1">
            <a:extLst>
              <a:ext uri="{FF2B5EF4-FFF2-40B4-BE49-F238E27FC236}">
                <a16:creationId xmlns:a16="http://schemas.microsoft.com/office/drawing/2014/main" id="{2B8E7D2E-04F1-4391-3E0C-93F74AA00FF9}"/>
              </a:ext>
            </a:extLst>
          </p:cNvPr>
          <p:cNvSpPr>
            <a:spLocks noGrp="1"/>
          </p:cNvSpPr>
          <p:nvPr>
            <p:ph type="sldNum" sz="quarter" idx="12"/>
          </p:nvPr>
        </p:nvSpPr>
        <p:spPr/>
        <p:txBody>
          <a:bodyPr/>
          <a:lstStyle/>
          <a:p>
            <a:fld id="{A49C798E-A141-4728-B2C1-C020555BD9EF}" type="slidenum">
              <a:rPr lang="en-GB" smtClean="0"/>
              <a:t>10</a:t>
            </a:fld>
            <a:endParaRPr lang="en-GB"/>
          </a:p>
        </p:txBody>
      </p:sp>
    </p:spTree>
    <p:extLst>
      <p:ext uri="{BB962C8B-B14F-4D97-AF65-F5344CB8AC3E}">
        <p14:creationId xmlns:p14="http://schemas.microsoft.com/office/powerpoint/2010/main" val="385984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1725729"/>
          </a:xfrm>
          <a:prstGeom prst="rect">
            <a:avLst/>
          </a:prstGeom>
          <a:noFill/>
        </p:spPr>
        <p:txBody>
          <a:bodyPr wrap="square" rtlCol="0">
            <a:spAutoFit/>
          </a:bodyPr>
          <a:lstStyle/>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dirty="0"/>
              <a:t>.</a:t>
            </a:r>
          </a:p>
          <a:p>
            <a:pPr>
              <a:lnSpc>
                <a:spcPct val="150000"/>
              </a:lnSpc>
            </a:pPr>
            <a:endParaRPr lang="en-GB" sz="1200" b="1" u="sng" dirty="0"/>
          </a:p>
        </p:txBody>
      </p:sp>
      <p:sp>
        <p:nvSpPr>
          <p:cNvPr id="13" name="TextBox 12">
            <a:extLst>
              <a:ext uri="{FF2B5EF4-FFF2-40B4-BE49-F238E27FC236}">
                <a16:creationId xmlns:a16="http://schemas.microsoft.com/office/drawing/2014/main" id="{7FFE4833-04C7-733F-3E41-5C87C79402B1}"/>
              </a:ext>
            </a:extLst>
          </p:cNvPr>
          <p:cNvSpPr txBox="1"/>
          <p:nvPr/>
        </p:nvSpPr>
        <p:spPr>
          <a:xfrm>
            <a:off x="228600" y="301083"/>
            <a:ext cx="6306015" cy="8956298"/>
          </a:xfrm>
          <a:prstGeom prst="rect">
            <a:avLst/>
          </a:prstGeom>
          <a:noFill/>
        </p:spPr>
        <p:txBody>
          <a:bodyPr wrap="square">
            <a:spAutoFit/>
          </a:bodyPr>
          <a:lstStyle/>
          <a:p>
            <a:r>
              <a:rPr lang="en-US" sz="1200" dirty="0"/>
              <a:t>1.   Figure 1 shows a photograph of a fossil of a trilobite.</a:t>
            </a:r>
          </a:p>
          <a:p>
            <a:r>
              <a:rPr lang="en-US" sz="1200" dirty="0"/>
              <a:t>                                                                  Figure 1</a:t>
            </a:r>
          </a:p>
          <a:p>
            <a:r>
              <a:rPr lang="en-US" sz="1200" dirty="0"/>
              <a:t> </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a)     When were trilobites alive? Tick one box.  </a:t>
            </a:r>
          </a:p>
          <a:p>
            <a:r>
              <a:rPr lang="en-US" sz="1200" dirty="0"/>
              <a:t> </a:t>
            </a:r>
          </a:p>
          <a:p>
            <a:r>
              <a:rPr lang="en-US" sz="1200" dirty="0"/>
              <a:t>Between 20 and 50 years ago.	                         </a:t>
            </a:r>
          </a:p>
          <a:p>
            <a:r>
              <a:rPr lang="en-US" sz="1200" dirty="0"/>
              <a:t>Between 20 and 50 thousand years ago.	 </a:t>
            </a:r>
          </a:p>
          <a:p>
            <a:r>
              <a:rPr lang="en-US" sz="1200" dirty="0"/>
              <a:t>Between 200 and 500 thousand years ago.	 </a:t>
            </a:r>
          </a:p>
          <a:p>
            <a:r>
              <a:rPr lang="en-US" sz="1200" dirty="0"/>
              <a:t>Between 200 and 500 million years ago.	 </a:t>
            </a:r>
          </a:p>
          <a:p>
            <a:endParaRPr lang="en-US" sz="1200" dirty="0"/>
          </a:p>
          <a:p>
            <a:endParaRPr lang="en-US" sz="1200" dirty="0"/>
          </a:p>
          <a:p>
            <a:r>
              <a:rPr lang="en-US" sz="1200" dirty="0"/>
              <a:t>(b)     Suggest how the fossil in Figure 1 was formed.  Tick one box.</a:t>
            </a:r>
          </a:p>
          <a:p>
            <a:r>
              <a:rPr lang="en-US" sz="1200" dirty="0"/>
              <a:t> </a:t>
            </a:r>
          </a:p>
          <a:p>
            <a:r>
              <a:rPr lang="en-US" sz="1200" dirty="0"/>
              <a:t>The organism left a footprint behind.	            </a:t>
            </a:r>
          </a:p>
          <a:p>
            <a:r>
              <a:rPr lang="en-US" sz="1200" dirty="0"/>
              <a:t>The organism was buried by rocks.	 </a:t>
            </a:r>
          </a:p>
          <a:p>
            <a:r>
              <a:rPr lang="en-US" sz="1200" dirty="0"/>
              <a:t>The organism was frozen in ice.	 </a:t>
            </a:r>
          </a:p>
          <a:p>
            <a:r>
              <a:rPr lang="en-US" sz="1200" dirty="0"/>
              <a:t>The organism was replaced by minerals.	 </a:t>
            </a:r>
          </a:p>
          <a:p>
            <a:endParaRPr lang="en-US" sz="1200" dirty="0"/>
          </a:p>
          <a:p>
            <a:r>
              <a:rPr lang="en-US" sz="1200" dirty="0"/>
              <a:t>(c)     Trilobites are extinct.  What does extinct mean?  Tick one box.</a:t>
            </a:r>
          </a:p>
          <a:p>
            <a:r>
              <a:rPr lang="en-US" sz="1200" dirty="0"/>
              <a:t> </a:t>
            </a:r>
          </a:p>
          <a:p>
            <a:r>
              <a:rPr lang="en-US" sz="1200" dirty="0"/>
              <a:t>The species evolved into another species.	 </a:t>
            </a:r>
          </a:p>
          <a:p>
            <a:r>
              <a:rPr lang="en-US" sz="1200" dirty="0"/>
              <a:t>The species does not have any soft tissue parts.	 </a:t>
            </a:r>
          </a:p>
          <a:p>
            <a:r>
              <a:rPr lang="en-US" sz="1200" dirty="0"/>
              <a:t>There are no organisms of that species alive today.	 </a:t>
            </a:r>
          </a:p>
          <a:p>
            <a:r>
              <a:rPr lang="en-US" sz="1200" dirty="0"/>
              <a:t>There are not enough of the species alive to reproduce.	 </a:t>
            </a:r>
          </a:p>
          <a:p>
            <a:endParaRPr lang="en-US" sz="1200" dirty="0"/>
          </a:p>
          <a:p>
            <a:r>
              <a:rPr lang="en-US" sz="1200" dirty="0"/>
              <a:t>(d)  </a:t>
            </a:r>
            <a:r>
              <a:rPr lang="en-US" sz="1200" dirty="0" err="1"/>
              <a:t>Hyoliths</a:t>
            </a:r>
            <a:r>
              <a:rPr lang="en-US" sz="1200" dirty="0"/>
              <a:t> are another type of fossil. </a:t>
            </a:r>
            <a:r>
              <a:rPr lang="en-US" sz="1200" dirty="0" err="1"/>
              <a:t>Hyoliths</a:t>
            </a:r>
            <a:r>
              <a:rPr lang="en-US" sz="1200" dirty="0"/>
              <a:t> were discovered in the 1800s and thought to be a type of snail.  In 2017 scientists used modern techniques to place </a:t>
            </a:r>
            <a:r>
              <a:rPr lang="en-US" sz="1200" dirty="0" err="1"/>
              <a:t>hyoliths</a:t>
            </a:r>
            <a:r>
              <a:rPr lang="en-US" sz="1200" dirty="0"/>
              <a:t> into a different group.</a:t>
            </a:r>
          </a:p>
          <a:p>
            <a:r>
              <a:rPr lang="en-US" sz="1200" dirty="0"/>
              <a:t>Suggest a modern technique that the scientists may have used.  Tick one box.</a:t>
            </a:r>
          </a:p>
          <a:p>
            <a:r>
              <a:rPr lang="en-US" sz="1200" dirty="0"/>
              <a:t> </a:t>
            </a:r>
          </a:p>
          <a:p>
            <a:r>
              <a:rPr lang="en-US" sz="1200" dirty="0"/>
              <a:t>DNA analysis	 </a:t>
            </a:r>
          </a:p>
          <a:p>
            <a:r>
              <a:rPr lang="en-US" sz="1200" dirty="0"/>
              <a:t>Genetic modification	 </a:t>
            </a:r>
          </a:p>
          <a:p>
            <a:r>
              <a:rPr lang="en-US" sz="1200" dirty="0"/>
              <a:t>Light microscopy	 </a:t>
            </a:r>
          </a:p>
          <a:p>
            <a:r>
              <a:rPr lang="en-US" sz="1200" dirty="0"/>
              <a:t>Selective breeding	 </a:t>
            </a:r>
          </a:p>
          <a:p>
            <a:endParaRPr lang="en-US" sz="1200" dirty="0"/>
          </a:p>
          <a:p>
            <a:endParaRPr lang="en-US" sz="1200" dirty="0"/>
          </a:p>
          <a:p>
            <a:endParaRPr lang="en-US" sz="1200" dirty="0"/>
          </a:p>
        </p:txBody>
      </p:sp>
      <p:pic>
        <p:nvPicPr>
          <p:cNvPr id="14" name="Picture 13">
            <a:extLst>
              <a:ext uri="{FF2B5EF4-FFF2-40B4-BE49-F238E27FC236}">
                <a16:creationId xmlns:a16="http://schemas.microsoft.com/office/drawing/2014/main" id="{77778DD6-50C2-7E35-4B66-B6F9045F1FC1}"/>
              </a:ext>
            </a:extLst>
          </p:cNvPr>
          <p:cNvPicPr>
            <a:picLocks noChangeAspect="1"/>
          </p:cNvPicPr>
          <p:nvPr/>
        </p:nvPicPr>
        <p:blipFill>
          <a:blip r:embed="rId2"/>
          <a:stretch>
            <a:fillRect/>
          </a:stretch>
        </p:blipFill>
        <p:spPr>
          <a:xfrm>
            <a:off x="1536895" y="703395"/>
            <a:ext cx="3123809" cy="2123810"/>
          </a:xfrm>
          <a:prstGeom prst="rect">
            <a:avLst/>
          </a:prstGeom>
        </p:spPr>
      </p:pic>
      <p:sp>
        <p:nvSpPr>
          <p:cNvPr id="16" name="TextBox 15">
            <a:extLst>
              <a:ext uri="{FF2B5EF4-FFF2-40B4-BE49-F238E27FC236}">
                <a16:creationId xmlns:a16="http://schemas.microsoft.com/office/drawing/2014/main" id="{8CDA681F-C494-76D5-A213-CD3C44E4135D}"/>
              </a:ext>
            </a:extLst>
          </p:cNvPr>
          <p:cNvSpPr txBox="1"/>
          <p:nvPr/>
        </p:nvSpPr>
        <p:spPr>
          <a:xfrm>
            <a:off x="3195442" y="3410886"/>
            <a:ext cx="272586" cy="183214"/>
          </a:xfrm>
          <a:prstGeom prst="rect">
            <a:avLst/>
          </a:prstGeom>
          <a:noFill/>
          <a:ln>
            <a:solidFill>
              <a:schemeClr val="tx1"/>
            </a:solidFill>
          </a:ln>
        </p:spPr>
        <p:txBody>
          <a:bodyPr wrap="square" rtlCol="0">
            <a:spAutoFit/>
          </a:bodyPr>
          <a:lstStyle/>
          <a:p>
            <a:endParaRPr lang="en-GB" dirty="0"/>
          </a:p>
        </p:txBody>
      </p:sp>
      <p:sp>
        <p:nvSpPr>
          <p:cNvPr id="17" name="TextBox 16">
            <a:extLst>
              <a:ext uri="{FF2B5EF4-FFF2-40B4-BE49-F238E27FC236}">
                <a16:creationId xmlns:a16="http://schemas.microsoft.com/office/drawing/2014/main" id="{F5E15CB0-0E7D-2FDA-E083-25A853DB0BCF}"/>
              </a:ext>
            </a:extLst>
          </p:cNvPr>
          <p:cNvSpPr txBox="1"/>
          <p:nvPr/>
        </p:nvSpPr>
        <p:spPr>
          <a:xfrm>
            <a:off x="3195442" y="3658850"/>
            <a:ext cx="272586" cy="183214"/>
          </a:xfrm>
          <a:prstGeom prst="rect">
            <a:avLst/>
          </a:prstGeom>
          <a:noFill/>
          <a:ln>
            <a:solidFill>
              <a:schemeClr val="tx1"/>
            </a:solidFill>
          </a:ln>
        </p:spPr>
        <p:txBody>
          <a:bodyPr wrap="square" rtlCol="0">
            <a:spAutoFit/>
          </a:bodyPr>
          <a:lstStyle/>
          <a:p>
            <a:endParaRPr lang="en-GB" dirty="0"/>
          </a:p>
        </p:txBody>
      </p:sp>
      <p:sp>
        <p:nvSpPr>
          <p:cNvPr id="18" name="TextBox 17">
            <a:extLst>
              <a:ext uri="{FF2B5EF4-FFF2-40B4-BE49-F238E27FC236}">
                <a16:creationId xmlns:a16="http://schemas.microsoft.com/office/drawing/2014/main" id="{8749E558-CA16-18AB-1462-C1BA27FB5145}"/>
              </a:ext>
            </a:extLst>
          </p:cNvPr>
          <p:cNvSpPr txBox="1"/>
          <p:nvPr/>
        </p:nvSpPr>
        <p:spPr>
          <a:xfrm>
            <a:off x="3195442" y="3876000"/>
            <a:ext cx="272586" cy="183214"/>
          </a:xfrm>
          <a:prstGeom prst="rect">
            <a:avLst/>
          </a:prstGeom>
          <a:noFill/>
          <a:ln>
            <a:solidFill>
              <a:schemeClr val="tx1"/>
            </a:solidFill>
          </a:ln>
        </p:spPr>
        <p:txBody>
          <a:bodyPr wrap="square" rtlCol="0">
            <a:spAutoFit/>
          </a:bodyPr>
          <a:lstStyle/>
          <a:p>
            <a:endParaRPr lang="en-GB" dirty="0"/>
          </a:p>
        </p:txBody>
      </p:sp>
      <p:sp>
        <p:nvSpPr>
          <p:cNvPr id="19" name="TextBox 18">
            <a:extLst>
              <a:ext uri="{FF2B5EF4-FFF2-40B4-BE49-F238E27FC236}">
                <a16:creationId xmlns:a16="http://schemas.microsoft.com/office/drawing/2014/main" id="{2711B6B4-4086-3663-AEA5-87563A007557}"/>
              </a:ext>
            </a:extLst>
          </p:cNvPr>
          <p:cNvSpPr txBox="1"/>
          <p:nvPr/>
        </p:nvSpPr>
        <p:spPr>
          <a:xfrm>
            <a:off x="3195442" y="4093150"/>
            <a:ext cx="272586" cy="183214"/>
          </a:xfrm>
          <a:prstGeom prst="rect">
            <a:avLst/>
          </a:prstGeom>
          <a:noFill/>
          <a:ln>
            <a:solidFill>
              <a:schemeClr val="tx1"/>
            </a:solidFill>
          </a:ln>
        </p:spPr>
        <p:txBody>
          <a:bodyPr wrap="square" rtlCol="0">
            <a:spAutoFit/>
          </a:bodyPr>
          <a:lstStyle/>
          <a:p>
            <a:endParaRPr lang="en-GB" dirty="0"/>
          </a:p>
        </p:txBody>
      </p:sp>
      <p:sp>
        <p:nvSpPr>
          <p:cNvPr id="20" name="TextBox 19">
            <a:extLst>
              <a:ext uri="{FF2B5EF4-FFF2-40B4-BE49-F238E27FC236}">
                <a16:creationId xmlns:a16="http://schemas.microsoft.com/office/drawing/2014/main" id="{7250C208-F368-62DD-E21D-377C5A121CDD}"/>
              </a:ext>
            </a:extLst>
          </p:cNvPr>
          <p:cNvSpPr txBox="1"/>
          <p:nvPr/>
        </p:nvSpPr>
        <p:spPr>
          <a:xfrm>
            <a:off x="3195442" y="4867637"/>
            <a:ext cx="272586" cy="183214"/>
          </a:xfrm>
          <a:prstGeom prst="rect">
            <a:avLst/>
          </a:prstGeom>
          <a:noFill/>
          <a:ln>
            <a:solidFill>
              <a:schemeClr val="tx1"/>
            </a:solidFill>
          </a:ln>
        </p:spPr>
        <p:txBody>
          <a:bodyPr wrap="square" rtlCol="0">
            <a:spAutoFit/>
          </a:bodyPr>
          <a:lstStyle/>
          <a:p>
            <a:endParaRPr lang="en-GB" dirty="0"/>
          </a:p>
        </p:txBody>
      </p:sp>
      <p:sp>
        <p:nvSpPr>
          <p:cNvPr id="21" name="TextBox 20">
            <a:extLst>
              <a:ext uri="{FF2B5EF4-FFF2-40B4-BE49-F238E27FC236}">
                <a16:creationId xmlns:a16="http://schemas.microsoft.com/office/drawing/2014/main" id="{069CB7FB-24BB-5DEB-0BA7-06458F9EEFD0}"/>
              </a:ext>
            </a:extLst>
          </p:cNvPr>
          <p:cNvSpPr txBox="1"/>
          <p:nvPr/>
        </p:nvSpPr>
        <p:spPr>
          <a:xfrm>
            <a:off x="3195442" y="5089145"/>
            <a:ext cx="272586" cy="183214"/>
          </a:xfrm>
          <a:prstGeom prst="rect">
            <a:avLst/>
          </a:prstGeom>
          <a:noFill/>
          <a:ln>
            <a:solidFill>
              <a:schemeClr val="tx1"/>
            </a:solidFill>
          </a:ln>
        </p:spPr>
        <p:txBody>
          <a:bodyPr wrap="square" rtlCol="0">
            <a:spAutoFit/>
          </a:bodyPr>
          <a:lstStyle/>
          <a:p>
            <a:endParaRPr lang="en-GB" dirty="0"/>
          </a:p>
        </p:txBody>
      </p:sp>
      <p:sp>
        <p:nvSpPr>
          <p:cNvPr id="22" name="TextBox 21">
            <a:extLst>
              <a:ext uri="{FF2B5EF4-FFF2-40B4-BE49-F238E27FC236}">
                <a16:creationId xmlns:a16="http://schemas.microsoft.com/office/drawing/2014/main" id="{36ABD6BD-55BC-FE7F-CF43-67059561726B}"/>
              </a:ext>
            </a:extLst>
          </p:cNvPr>
          <p:cNvSpPr txBox="1"/>
          <p:nvPr/>
        </p:nvSpPr>
        <p:spPr>
          <a:xfrm>
            <a:off x="3195442" y="5301937"/>
            <a:ext cx="272586" cy="183214"/>
          </a:xfrm>
          <a:prstGeom prst="rect">
            <a:avLst/>
          </a:prstGeom>
          <a:noFill/>
          <a:ln>
            <a:solidFill>
              <a:schemeClr val="tx1"/>
            </a:solidFill>
          </a:ln>
        </p:spPr>
        <p:txBody>
          <a:bodyPr wrap="square" rtlCol="0">
            <a:spAutoFit/>
          </a:bodyPr>
          <a:lstStyle/>
          <a:p>
            <a:endParaRPr lang="en-GB" dirty="0"/>
          </a:p>
        </p:txBody>
      </p:sp>
      <p:sp>
        <p:nvSpPr>
          <p:cNvPr id="23" name="TextBox 22">
            <a:extLst>
              <a:ext uri="{FF2B5EF4-FFF2-40B4-BE49-F238E27FC236}">
                <a16:creationId xmlns:a16="http://schemas.microsoft.com/office/drawing/2014/main" id="{F0C87E4A-3997-DD66-DBFE-C918B2361EF5}"/>
              </a:ext>
            </a:extLst>
          </p:cNvPr>
          <p:cNvSpPr txBox="1"/>
          <p:nvPr/>
        </p:nvSpPr>
        <p:spPr>
          <a:xfrm>
            <a:off x="3195442" y="5550517"/>
            <a:ext cx="272586" cy="183214"/>
          </a:xfrm>
          <a:prstGeom prst="rect">
            <a:avLst/>
          </a:prstGeom>
          <a:noFill/>
          <a:ln>
            <a:solidFill>
              <a:schemeClr val="tx1"/>
            </a:solidFill>
          </a:ln>
        </p:spPr>
        <p:txBody>
          <a:bodyPr wrap="square" rtlCol="0">
            <a:spAutoFit/>
          </a:bodyPr>
          <a:lstStyle/>
          <a:p>
            <a:endParaRPr lang="en-GB" dirty="0"/>
          </a:p>
        </p:txBody>
      </p:sp>
      <p:sp>
        <p:nvSpPr>
          <p:cNvPr id="24" name="TextBox 23">
            <a:extLst>
              <a:ext uri="{FF2B5EF4-FFF2-40B4-BE49-F238E27FC236}">
                <a16:creationId xmlns:a16="http://schemas.microsoft.com/office/drawing/2014/main" id="{A41BFC7B-671B-0B2C-3355-4008AEED7CFA}"/>
              </a:ext>
            </a:extLst>
          </p:cNvPr>
          <p:cNvSpPr txBox="1"/>
          <p:nvPr/>
        </p:nvSpPr>
        <p:spPr>
          <a:xfrm>
            <a:off x="4249542" y="6133582"/>
            <a:ext cx="272586" cy="183214"/>
          </a:xfrm>
          <a:prstGeom prst="rect">
            <a:avLst/>
          </a:prstGeom>
          <a:noFill/>
          <a:ln>
            <a:solidFill>
              <a:schemeClr val="tx1"/>
            </a:solidFill>
          </a:ln>
        </p:spPr>
        <p:txBody>
          <a:bodyPr wrap="square" rtlCol="0">
            <a:spAutoFit/>
          </a:bodyPr>
          <a:lstStyle/>
          <a:p>
            <a:endParaRPr lang="en-GB" dirty="0"/>
          </a:p>
        </p:txBody>
      </p:sp>
      <p:sp>
        <p:nvSpPr>
          <p:cNvPr id="25" name="TextBox 24">
            <a:extLst>
              <a:ext uri="{FF2B5EF4-FFF2-40B4-BE49-F238E27FC236}">
                <a16:creationId xmlns:a16="http://schemas.microsoft.com/office/drawing/2014/main" id="{F71DA583-A33E-420A-1CD7-EEBDA84914A6}"/>
              </a:ext>
            </a:extLst>
          </p:cNvPr>
          <p:cNvSpPr txBox="1"/>
          <p:nvPr/>
        </p:nvSpPr>
        <p:spPr>
          <a:xfrm>
            <a:off x="4249542" y="6335772"/>
            <a:ext cx="272586" cy="183214"/>
          </a:xfrm>
          <a:prstGeom prst="rect">
            <a:avLst/>
          </a:prstGeom>
          <a:noFill/>
          <a:ln>
            <a:solidFill>
              <a:schemeClr val="tx1"/>
            </a:solidFill>
          </a:ln>
        </p:spPr>
        <p:txBody>
          <a:bodyPr wrap="square" rtlCol="0">
            <a:spAutoFit/>
          </a:bodyPr>
          <a:lstStyle/>
          <a:p>
            <a:endParaRPr lang="en-GB" dirty="0"/>
          </a:p>
        </p:txBody>
      </p:sp>
      <p:sp>
        <p:nvSpPr>
          <p:cNvPr id="26" name="TextBox 25">
            <a:extLst>
              <a:ext uri="{FF2B5EF4-FFF2-40B4-BE49-F238E27FC236}">
                <a16:creationId xmlns:a16="http://schemas.microsoft.com/office/drawing/2014/main" id="{6A73E21E-F41E-CC7F-A823-30558033ACC3}"/>
              </a:ext>
            </a:extLst>
          </p:cNvPr>
          <p:cNvSpPr txBox="1"/>
          <p:nvPr/>
        </p:nvSpPr>
        <p:spPr>
          <a:xfrm>
            <a:off x="4249542" y="6563753"/>
            <a:ext cx="272586" cy="183214"/>
          </a:xfrm>
          <a:prstGeom prst="rect">
            <a:avLst/>
          </a:prstGeom>
          <a:noFill/>
          <a:ln>
            <a:solidFill>
              <a:schemeClr val="tx1"/>
            </a:solidFill>
          </a:ln>
        </p:spPr>
        <p:txBody>
          <a:bodyPr wrap="square" rtlCol="0">
            <a:spAutoFit/>
          </a:bodyPr>
          <a:lstStyle/>
          <a:p>
            <a:endParaRPr lang="en-GB" dirty="0"/>
          </a:p>
        </p:txBody>
      </p:sp>
      <p:sp>
        <p:nvSpPr>
          <p:cNvPr id="27" name="TextBox 26">
            <a:extLst>
              <a:ext uri="{FF2B5EF4-FFF2-40B4-BE49-F238E27FC236}">
                <a16:creationId xmlns:a16="http://schemas.microsoft.com/office/drawing/2014/main" id="{523F9D4C-F046-68C2-DAB0-3F0DAEEABAF4}"/>
              </a:ext>
            </a:extLst>
          </p:cNvPr>
          <p:cNvSpPr txBox="1"/>
          <p:nvPr/>
        </p:nvSpPr>
        <p:spPr>
          <a:xfrm>
            <a:off x="4249542" y="6791734"/>
            <a:ext cx="272586" cy="183214"/>
          </a:xfrm>
          <a:prstGeom prst="rect">
            <a:avLst/>
          </a:prstGeom>
          <a:noFill/>
          <a:ln>
            <a:solidFill>
              <a:schemeClr val="tx1"/>
            </a:solidFill>
          </a:ln>
        </p:spPr>
        <p:txBody>
          <a:bodyPr wrap="square" rtlCol="0">
            <a:spAutoFit/>
          </a:bodyPr>
          <a:lstStyle/>
          <a:p>
            <a:endParaRPr lang="en-GB" dirty="0"/>
          </a:p>
        </p:txBody>
      </p:sp>
      <p:sp>
        <p:nvSpPr>
          <p:cNvPr id="31" name="TextBox 30">
            <a:extLst>
              <a:ext uri="{FF2B5EF4-FFF2-40B4-BE49-F238E27FC236}">
                <a16:creationId xmlns:a16="http://schemas.microsoft.com/office/drawing/2014/main" id="{2D215F0C-0171-91EA-1992-EF4337EB5498}"/>
              </a:ext>
            </a:extLst>
          </p:cNvPr>
          <p:cNvSpPr txBox="1"/>
          <p:nvPr/>
        </p:nvSpPr>
        <p:spPr>
          <a:xfrm>
            <a:off x="2331842" y="7809982"/>
            <a:ext cx="272586" cy="183214"/>
          </a:xfrm>
          <a:prstGeom prst="rect">
            <a:avLst/>
          </a:prstGeom>
          <a:noFill/>
          <a:ln>
            <a:solidFill>
              <a:schemeClr val="tx1"/>
            </a:solidFill>
          </a:ln>
        </p:spPr>
        <p:txBody>
          <a:bodyPr wrap="square" rtlCol="0">
            <a:spAutoFit/>
          </a:bodyPr>
          <a:lstStyle/>
          <a:p>
            <a:endParaRPr lang="en-GB" dirty="0"/>
          </a:p>
        </p:txBody>
      </p:sp>
      <p:sp>
        <p:nvSpPr>
          <p:cNvPr id="32" name="TextBox 31">
            <a:extLst>
              <a:ext uri="{FF2B5EF4-FFF2-40B4-BE49-F238E27FC236}">
                <a16:creationId xmlns:a16="http://schemas.microsoft.com/office/drawing/2014/main" id="{C36BC5DB-D382-F42C-A123-9FB2260A26C0}"/>
              </a:ext>
            </a:extLst>
          </p:cNvPr>
          <p:cNvSpPr txBox="1"/>
          <p:nvPr/>
        </p:nvSpPr>
        <p:spPr>
          <a:xfrm>
            <a:off x="2331842" y="8012172"/>
            <a:ext cx="272586" cy="183214"/>
          </a:xfrm>
          <a:prstGeom prst="rect">
            <a:avLst/>
          </a:prstGeom>
          <a:noFill/>
          <a:ln>
            <a:solidFill>
              <a:schemeClr val="tx1"/>
            </a:solidFill>
          </a:ln>
        </p:spPr>
        <p:txBody>
          <a:bodyPr wrap="square" rtlCol="0">
            <a:spAutoFit/>
          </a:bodyPr>
          <a:lstStyle/>
          <a:p>
            <a:endParaRPr lang="en-GB" dirty="0"/>
          </a:p>
        </p:txBody>
      </p:sp>
      <p:sp>
        <p:nvSpPr>
          <p:cNvPr id="33" name="TextBox 32">
            <a:extLst>
              <a:ext uri="{FF2B5EF4-FFF2-40B4-BE49-F238E27FC236}">
                <a16:creationId xmlns:a16="http://schemas.microsoft.com/office/drawing/2014/main" id="{530116AB-1593-592B-6425-9E897643FF00}"/>
              </a:ext>
            </a:extLst>
          </p:cNvPr>
          <p:cNvSpPr txBox="1"/>
          <p:nvPr/>
        </p:nvSpPr>
        <p:spPr>
          <a:xfrm>
            <a:off x="2331842" y="8214362"/>
            <a:ext cx="272586" cy="183214"/>
          </a:xfrm>
          <a:prstGeom prst="rect">
            <a:avLst/>
          </a:prstGeom>
          <a:noFill/>
          <a:ln>
            <a:solidFill>
              <a:schemeClr val="tx1"/>
            </a:solidFill>
          </a:ln>
        </p:spPr>
        <p:txBody>
          <a:bodyPr wrap="square" rtlCol="0">
            <a:spAutoFit/>
          </a:bodyPr>
          <a:lstStyle/>
          <a:p>
            <a:endParaRPr lang="en-GB" dirty="0"/>
          </a:p>
        </p:txBody>
      </p:sp>
      <p:sp>
        <p:nvSpPr>
          <p:cNvPr id="34" name="TextBox 33">
            <a:extLst>
              <a:ext uri="{FF2B5EF4-FFF2-40B4-BE49-F238E27FC236}">
                <a16:creationId xmlns:a16="http://schemas.microsoft.com/office/drawing/2014/main" id="{B514C67A-1584-146F-6864-6D6BAA71E961}"/>
              </a:ext>
            </a:extLst>
          </p:cNvPr>
          <p:cNvSpPr txBox="1"/>
          <p:nvPr/>
        </p:nvSpPr>
        <p:spPr>
          <a:xfrm>
            <a:off x="2331842" y="8439468"/>
            <a:ext cx="272586" cy="183214"/>
          </a:xfrm>
          <a:prstGeom prst="rect">
            <a:avLst/>
          </a:prstGeom>
          <a:noFill/>
          <a:ln>
            <a:solidFill>
              <a:schemeClr val="tx1"/>
            </a:solidFill>
          </a:ln>
        </p:spPr>
        <p:txBody>
          <a:bodyPr wrap="square" rtlCol="0">
            <a:spAutoFit/>
          </a:bodyPr>
          <a:lstStyle/>
          <a:p>
            <a:endParaRPr lang="en-GB" dirty="0"/>
          </a:p>
        </p:txBody>
      </p:sp>
      <p:sp>
        <p:nvSpPr>
          <p:cNvPr id="3" name="Slide Number Placeholder 2">
            <a:extLst>
              <a:ext uri="{FF2B5EF4-FFF2-40B4-BE49-F238E27FC236}">
                <a16:creationId xmlns:a16="http://schemas.microsoft.com/office/drawing/2014/main" id="{B43D5566-F24F-EFDB-126C-B2EBCE92E901}"/>
              </a:ext>
            </a:extLst>
          </p:cNvPr>
          <p:cNvSpPr>
            <a:spLocks noGrp="1"/>
          </p:cNvSpPr>
          <p:nvPr>
            <p:ph type="sldNum" sz="quarter" idx="12"/>
          </p:nvPr>
        </p:nvSpPr>
        <p:spPr/>
        <p:txBody>
          <a:bodyPr/>
          <a:lstStyle/>
          <a:p>
            <a:fld id="{A49C798E-A141-4728-B2C1-C020555BD9EF}" type="slidenum">
              <a:rPr lang="en-GB" smtClean="0"/>
              <a:t>11</a:t>
            </a:fld>
            <a:endParaRPr lang="en-GB"/>
          </a:p>
        </p:txBody>
      </p:sp>
    </p:spTree>
    <p:extLst>
      <p:ext uri="{BB962C8B-B14F-4D97-AF65-F5344CB8AC3E}">
        <p14:creationId xmlns:p14="http://schemas.microsoft.com/office/powerpoint/2010/main" val="388709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05178"/>
            <a:ext cx="6311900" cy="4495718"/>
          </a:xfrm>
          <a:prstGeom prst="rect">
            <a:avLst/>
          </a:prstGeom>
          <a:noFill/>
          <a:ln w="28575">
            <a:noFill/>
          </a:ln>
        </p:spPr>
        <p:txBody>
          <a:bodyPr wrap="square" rtlCol="0">
            <a:spAutoFit/>
          </a:bodyPr>
          <a:lstStyle/>
          <a:p>
            <a:pPr>
              <a:lnSpc>
                <a:spcPct val="150000"/>
              </a:lnSpc>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fossil record is used to draw evolutionary trees.  Figure 2 shows an evolutionary tree for a group of dinosaurs</a:t>
            </a:r>
          </a:p>
          <a:p>
            <a:pPr>
              <a:lnSpc>
                <a:spcPct val="150000"/>
              </a:lnSpc>
            </a:pP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      Suggest which two of these dinosaurs are most closely related.</a:t>
            </a:r>
          </a:p>
          <a:p>
            <a:pPr>
              <a:lnSpc>
                <a:spcPct val="150000"/>
              </a:lnSpc>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and …………………………………………………				(1)</a:t>
            </a:r>
          </a:p>
          <a:p>
            <a:pPr>
              <a:lnSpc>
                <a:spcPct val="150000"/>
              </a:lnSpc>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(g)     Name a common ancestor of Triceratops and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Leptoceratops</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50000"/>
              </a:lnSpc>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(1)</a:t>
            </a:r>
          </a:p>
          <a:p>
            <a:pPr>
              <a:lnSpc>
                <a:spcPct val="150000"/>
              </a:lnSpc>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(h)     How does the fossil record provide evidence for Darwin’s theory of evolution?  Tick one box.</a:t>
            </a:r>
          </a:p>
          <a:p>
            <a:pPr>
              <a:lnSpc>
                <a:spcPct val="150000"/>
              </a:lnSpc>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Dinosaurs became extinct 65 million years ago.	 </a:t>
            </a:r>
          </a:p>
          <a:p>
            <a:pPr>
              <a:lnSpc>
                <a:spcPct val="150000"/>
              </a:lnSpc>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Fossils have been found in most countries of the world.	 </a:t>
            </a:r>
          </a:p>
          <a:p>
            <a:pPr>
              <a:lnSpc>
                <a:spcPct val="150000"/>
              </a:lnSpc>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Older fossils have a simpler structure.	 </a:t>
            </a:r>
          </a:p>
          <a:p>
            <a:pPr>
              <a:lnSpc>
                <a:spcPct val="150000"/>
              </a:lnSpc>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Trilobites belong to the arthropod group of animals.	 </a:t>
            </a:r>
          </a:p>
        </p:txBody>
      </p:sp>
      <p:pic>
        <p:nvPicPr>
          <p:cNvPr id="2" name="Picture 1">
            <a:extLst>
              <a:ext uri="{FF2B5EF4-FFF2-40B4-BE49-F238E27FC236}">
                <a16:creationId xmlns:a16="http://schemas.microsoft.com/office/drawing/2014/main" id="{9CE8AD39-7D0A-F44F-8544-FF96A62E2DDA}"/>
              </a:ext>
            </a:extLst>
          </p:cNvPr>
          <p:cNvPicPr>
            <a:picLocks noChangeAspect="1"/>
          </p:cNvPicPr>
          <p:nvPr/>
        </p:nvPicPr>
        <p:blipFill>
          <a:blip r:embed="rId2"/>
          <a:stretch>
            <a:fillRect/>
          </a:stretch>
        </p:blipFill>
        <p:spPr>
          <a:xfrm>
            <a:off x="1727200" y="857455"/>
            <a:ext cx="3098800" cy="1487970"/>
          </a:xfrm>
          <a:prstGeom prst="rect">
            <a:avLst/>
          </a:prstGeom>
        </p:spPr>
      </p:pic>
      <p:sp>
        <p:nvSpPr>
          <p:cNvPr id="8" name="TextBox 7">
            <a:extLst>
              <a:ext uri="{FF2B5EF4-FFF2-40B4-BE49-F238E27FC236}">
                <a16:creationId xmlns:a16="http://schemas.microsoft.com/office/drawing/2014/main" id="{90736327-CFCC-8A8C-E3B2-A0E23A2B289D}"/>
              </a:ext>
            </a:extLst>
          </p:cNvPr>
          <p:cNvSpPr txBox="1"/>
          <p:nvPr/>
        </p:nvSpPr>
        <p:spPr>
          <a:xfrm>
            <a:off x="3964256" y="3815780"/>
            <a:ext cx="272586" cy="183214"/>
          </a:xfrm>
          <a:prstGeom prst="rect">
            <a:avLst/>
          </a:prstGeom>
          <a:noFill/>
          <a:ln>
            <a:solidFill>
              <a:schemeClr val="tx1"/>
            </a:solidFill>
          </a:ln>
        </p:spPr>
        <p:txBody>
          <a:bodyPr wrap="square" rtlCol="0">
            <a:spAutoFit/>
          </a:bodyPr>
          <a:lstStyle/>
          <a:p>
            <a:endParaRPr lang="en-GB" dirty="0"/>
          </a:p>
        </p:txBody>
      </p:sp>
      <p:sp>
        <p:nvSpPr>
          <p:cNvPr id="9" name="TextBox 8">
            <a:extLst>
              <a:ext uri="{FF2B5EF4-FFF2-40B4-BE49-F238E27FC236}">
                <a16:creationId xmlns:a16="http://schemas.microsoft.com/office/drawing/2014/main" id="{07269407-2106-F069-CC73-E9EAC3F01F43}"/>
              </a:ext>
            </a:extLst>
          </p:cNvPr>
          <p:cNvSpPr txBox="1"/>
          <p:nvPr/>
        </p:nvSpPr>
        <p:spPr>
          <a:xfrm>
            <a:off x="3968591" y="4062316"/>
            <a:ext cx="272586" cy="183214"/>
          </a:xfrm>
          <a:prstGeom prst="rect">
            <a:avLst/>
          </a:prstGeom>
          <a:noFill/>
          <a:ln>
            <a:solidFill>
              <a:schemeClr val="tx1"/>
            </a:solidFill>
          </a:ln>
        </p:spPr>
        <p:txBody>
          <a:bodyPr wrap="square" rtlCol="0">
            <a:spAutoFit/>
          </a:bodyPr>
          <a:lstStyle/>
          <a:p>
            <a:endParaRPr lang="en-GB" dirty="0"/>
          </a:p>
        </p:txBody>
      </p:sp>
      <p:sp>
        <p:nvSpPr>
          <p:cNvPr id="10" name="TextBox 9">
            <a:extLst>
              <a:ext uri="{FF2B5EF4-FFF2-40B4-BE49-F238E27FC236}">
                <a16:creationId xmlns:a16="http://schemas.microsoft.com/office/drawing/2014/main" id="{85F69630-24D0-31F2-20B8-A5D34B76594C}"/>
              </a:ext>
            </a:extLst>
          </p:cNvPr>
          <p:cNvSpPr txBox="1"/>
          <p:nvPr/>
        </p:nvSpPr>
        <p:spPr>
          <a:xfrm>
            <a:off x="3968591" y="4330047"/>
            <a:ext cx="272586" cy="183214"/>
          </a:xfrm>
          <a:prstGeom prst="rect">
            <a:avLst/>
          </a:prstGeom>
          <a:noFill/>
          <a:ln>
            <a:solidFill>
              <a:schemeClr val="tx1"/>
            </a:solidFill>
          </a:ln>
        </p:spPr>
        <p:txBody>
          <a:bodyPr wrap="square" rtlCol="0">
            <a:spAutoFit/>
          </a:bodyPr>
          <a:lstStyle/>
          <a:p>
            <a:endParaRPr lang="en-GB" dirty="0"/>
          </a:p>
        </p:txBody>
      </p:sp>
      <p:sp>
        <p:nvSpPr>
          <p:cNvPr id="11" name="TextBox 10">
            <a:extLst>
              <a:ext uri="{FF2B5EF4-FFF2-40B4-BE49-F238E27FC236}">
                <a16:creationId xmlns:a16="http://schemas.microsoft.com/office/drawing/2014/main" id="{B4E53D3B-608F-6F7D-3F21-7DFA24DA5C65}"/>
              </a:ext>
            </a:extLst>
          </p:cNvPr>
          <p:cNvSpPr txBox="1"/>
          <p:nvPr/>
        </p:nvSpPr>
        <p:spPr>
          <a:xfrm>
            <a:off x="3931419" y="4621980"/>
            <a:ext cx="272586" cy="183214"/>
          </a:xfrm>
          <a:prstGeom prst="rect">
            <a:avLst/>
          </a:prstGeom>
          <a:noFill/>
          <a:ln>
            <a:solidFill>
              <a:schemeClr val="tx1"/>
            </a:solidFill>
          </a:ln>
        </p:spPr>
        <p:txBody>
          <a:bodyPr wrap="square" rtlCol="0">
            <a:spAutoFit/>
          </a:bodyPr>
          <a:lstStyle/>
          <a:p>
            <a:endParaRPr lang="en-GB" dirty="0"/>
          </a:p>
        </p:txBody>
      </p:sp>
      <p:sp>
        <p:nvSpPr>
          <p:cNvPr id="3" name="Slide Number Placeholder 2">
            <a:extLst>
              <a:ext uri="{FF2B5EF4-FFF2-40B4-BE49-F238E27FC236}">
                <a16:creationId xmlns:a16="http://schemas.microsoft.com/office/drawing/2014/main" id="{45826DD4-26B7-C293-F3CE-D35692F68D6C}"/>
              </a:ext>
            </a:extLst>
          </p:cNvPr>
          <p:cNvSpPr>
            <a:spLocks noGrp="1"/>
          </p:cNvSpPr>
          <p:nvPr>
            <p:ph type="sldNum" sz="quarter" idx="12"/>
          </p:nvPr>
        </p:nvSpPr>
        <p:spPr/>
        <p:txBody>
          <a:bodyPr/>
          <a:lstStyle/>
          <a:p>
            <a:fld id="{A49C798E-A141-4728-B2C1-C020555BD9EF}" type="slidenum">
              <a:rPr lang="en-GB" smtClean="0"/>
              <a:t>12</a:t>
            </a:fld>
            <a:endParaRPr lang="en-GB"/>
          </a:p>
        </p:txBody>
      </p:sp>
    </p:spTree>
    <p:extLst>
      <p:ext uri="{BB962C8B-B14F-4D97-AF65-F5344CB8AC3E}">
        <p14:creationId xmlns:p14="http://schemas.microsoft.com/office/powerpoint/2010/main" val="2387729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05178"/>
            <a:ext cx="6311900" cy="5326715"/>
          </a:xfrm>
          <a:prstGeom prst="rect">
            <a:avLst/>
          </a:prstGeom>
          <a:noFill/>
          <a:ln w="28575">
            <a:noFill/>
          </a:ln>
        </p:spPr>
        <p:txBody>
          <a:bodyPr wrap="square" rtlCol="0">
            <a:spAutoFit/>
          </a:bodyPr>
          <a:lstStyle/>
          <a:p>
            <a:pPr>
              <a:lnSpc>
                <a:spcPct val="150000"/>
              </a:lnSpc>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Q2.  Pseudomonas bacteria cause infections in hospital patients.</a:t>
            </a:r>
          </a:p>
          <a:p>
            <a:pPr>
              <a:lnSpc>
                <a:spcPct val="150000"/>
              </a:lnSpc>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 new strain of Pseudomonas bacteria has evolved. This new strain can only be killed by one antibiotic called fluroquinolone.  Scientists want to prevent the new strain of Pseudomonas from spreading in the human population.</a:t>
            </a:r>
          </a:p>
          <a:p>
            <a:pPr>
              <a:lnSpc>
                <a:spcPct val="150000"/>
              </a:lnSpc>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Explain the advice doctors should be given to prevent the spread of the new strain.   (6)</a:t>
            </a:r>
          </a:p>
          <a:p>
            <a:pPr>
              <a:lnSpc>
                <a:spcPct val="150000"/>
              </a:lnSpc>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45826DD4-26B7-C293-F3CE-D35692F68D6C}"/>
              </a:ext>
            </a:extLst>
          </p:cNvPr>
          <p:cNvSpPr>
            <a:spLocks noGrp="1"/>
          </p:cNvSpPr>
          <p:nvPr>
            <p:ph type="sldNum" sz="quarter" idx="12"/>
          </p:nvPr>
        </p:nvSpPr>
        <p:spPr/>
        <p:txBody>
          <a:bodyPr/>
          <a:lstStyle/>
          <a:p>
            <a:fld id="{A49C798E-A141-4728-B2C1-C020555BD9EF}" type="slidenum">
              <a:rPr lang="en-GB" smtClean="0"/>
              <a:t>13</a:t>
            </a:fld>
            <a:endParaRPr lang="en-GB"/>
          </a:p>
        </p:txBody>
      </p:sp>
    </p:spTree>
    <p:extLst>
      <p:ext uri="{BB962C8B-B14F-4D97-AF65-F5344CB8AC3E}">
        <p14:creationId xmlns:p14="http://schemas.microsoft.com/office/powerpoint/2010/main" val="287595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5CCA2DF-3729-6612-9258-3EFD5CEFBF08}"/>
              </a:ext>
            </a:extLst>
          </p:cNvPr>
          <p:cNvSpPr txBox="1"/>
          <p:nvPr/>
        </p:nvSpPr>
        <p:spPr>
          <a:xfrm>
            <a:off x="215900" y="150336"/>
            <a:ext cx="6273800" cy="8586966"/>
          </a:xfrm>
          <a:prstGeom prst="rect">
            <a:avLst/>
          </a:prstGeom>
          <a:noFill/>
          <a:ln>
            <a:solidFill>
              <a:schemeClr val="tx1"/>
            </a:solidFill>
          </a:ln>
        </p:spPr>
        <p:txBody>
          <a:bodyPr wrap="square">
            <a:spAutoFit/>
          </a:bodyPr>
          <a:lstStyle/>
          <a:p>
            <a:r>
              <a:rPr lang="en-US" sz="1200" dirty="0"/>
              <a:t>Q3. The diagram below shows changes in the foot bones of four ancestors of modern horses over the past 50 million years.</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(a)     Describe two changes to the bones in the feet of horses that have taken place over the past 50 million years.</a:t>
            </a:r>
          </a:p>
          <a:p>
            <a:r>
              <a:rPr lang="en-US" sz="1200" dirty="0"/>
              <a:t>…………………………………………………………………………………………………………………………………………………………………………………………………………………………………………………………………………………………………………………………………………………………………………………………………………………………………………………………………………………………………………………………………………………………………………………………………………………………………..(2)</a:t>
            </a:r>
          </a:p>
          <a:p>
            <a:endParaRPr lang="en-US" sz="1200" dirty="0"/>
          </a:p>
          <a:p>
            <a:r>
              <a:rPr lang="en-US" sz="1200" dirty="0"/>
              <a:t>(b)     Eohippus lived in swampy areas with soft mud.  Since this time the ground in the habitat has become drier and harder.  All of the horse ancestors were preyed upon by other animals.</a:t>
            </a:r>
          </a:p>
          <a:p>
            <a:pPr marL="285750" indent="-285750">
              <a:buAutoNum type="romanLcParenBoth"/>
            </a:pPr>
            <a:r>
              <a:rPr lang="en-US" sz="1200" dirty="0"/>
              <a:t>Explain one advantage to Eohippus of the arrangement of bones in its feet      (2)</a:t>
            </a:r>
          </a:p>
          <a:p>
            <a:r>
              <a:rPr lang="en-US" sz="1200" dirty="0"/>
              <a:t>…………………………………………………………………………………………………………………………………………………………………………………………………………………………………………………………………………………………………………………………………………………………………………………………………………………………………………………………………………………………………………………………………………………………………………………………………………………………………..</a:t>
            </a:r>
          </a:p>
          <a:p>
            <a:r>
              <a:rPr lang="en-US" sz="1200" dirty="0"/>
              <a:t>(ii)     The changes in the arrangement of the foot bones of horses support Darwin’s theory of evolution by natural selection.  Explain how the arrangement of the foot bones of Eohippus could have evolved into the arrangement of the foot bones of Equus.</a:t>
            </a:r>
          </a:p>
          <a:p>
            <a:r>
              <a:rPr lang="en-US" sz="1200" dirty="0"/>
              <a:t>…………………………………………………………………………………………………………………………………………………………………………………………………………………………………………………………………………………………………………………………………………………………………………………………………………………………………………………………………………………………………………………………………………………………………………………………………………………………………..</a:t>
            </a:r>
          </a:p>
          <a:p>
            <a:r>
              <a:rPr lang="en-US" sz="1200" dirty="0"/>
              <a:t>……………………………………………………………………………………………………………………………………………………………………………………………………………………………………………………………………………………………………………………………………………………………………………………………………………………………………………………………………………………………………………………………………………………………………………………………………………………………………</a:t>
            </a:r>
          </a:p>
          <a:p>
            <a:r>
              <a:rPr lang="en-US" sz="1200" dirty="0"/>
              <a:t>……………………………………………………………………………………………………………………………………………………………………………………………………………………………………………………………………………………………………………………………………………………………………………………………………………………………………………………………………………………………………………………………………………………………………………………………………………………………………(4)</a:t>
            </a:r>
          </a:p>
          <a:p>
            <a:r>
              <a:rPr lang="en-US" sz="1200" dirty="0"/>
              <a:t> </a:t>
            </a:r>
          </a:p>
          <a:p>
            <a:endParaRPr lang="en-US" sz="1200" dirty="0"/>
          </a:p>
        </p:txBody>
      </p:sp>
      <p:pic>
        <p:nvPicPr>
          <p:cNvPr id="8" name="Picture 7">
            <a:extLst>
              <a:ext uri="{FF2B5EF4-FFF2-40B4-BE49-F238E27FC236}">
                <a16:creationId xmlns:a16="http://schemas.microsoft.com/office/drawing/2014/main" id="{4A6E132B-C1BE-3067-A03E-675452FED3F5}"/>
              </a:ext>
            </a:extLst>
          </p:cNvPr>
          <p:cNvPicPr>
            <a:picLocks noChangeAspect="1"/>
          </p:cNvPicPr>
          <p:nvPr/>
        </p:nvPicPr>
        <p:blipFill>
          <a:blip r:embed="rId2"/>
          <a:stretch>
            <a:fillRect/>
          </a:stretch>
        </p:blipFill>
        <p:spPr>
          <a:xfrm>
            <a:off x="1544004" y="659342"/>
            <a:ext cx="3769991" cy="2048757"/>
          </a:xfrm>
          <a:prstGeom prst="rect">
            <a:avLst/>
          </a:prstGeom>
        </p:spPr>
      </p:pic>
      <p:sp>
        <p:nvSpPr>
          <p:cNvPr id="2" name="Slide Number Placeholder 1">
            <a:extLst>
              <a:ext uri="{FF2B5EF4-FFF2-40B4-BE49-F238E27FC236}">
                <a16:creationId xmlns:a16="http://schemas.microsoft.com/office/drawing/2014/main" id="{C8D29484-F772-AA28-6787-DFE532620B81}"/>
              </a:ext>
            </a:extLst>
          </p:cNvPr>
          <p:cNvSpPr>
            <a:spLocks noGrp="1"/>
          </p:cNvSpPr>
          <p:nvPr>
            <p:ph type="sldNum" sz="quarter" idx="12"/>
          </p:nvPr>
        </p:nvSpPr>
        <p:spPr/>
        <p:txBody>
          <a:bodyPr/>
          <a:lstStyle/>
          <a:p>
            <a:fld id="{A49C798E-A141-4728-B2C1-C020555BD9EF}" type="slidenum">
              <a:rPr lang="en-GB" smtClean="0"/>
              <a:t>14</a:t>
            </a:fld>
            <a:endParaRPr lang="en-GB"/>
          </a:p>
        </p:txBody>
      </p:sp>
    </p:spTree>
    <p:extLst>
      <p:ext uri="{BB962C8B-B14F-4D97-AF65-F5344CB8AC3E}">
        <p14:creationId xmlns:p14="http://schemas.microsoft.com/office/powerpoint/2010/main" val="3954407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646331"/>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a:t>
            </a:r>
            <a:r>
              <a:rPr lang="en-GB" sz="1200" dirty="0"/>
              <a:t>We are learning to explain how humans control the characteristics of species through selective breeding.  </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625263"/>
            <a:ext cx="6311900" cy="1200329"/>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why humans try to manipulate the characteristics of different species. For example, they might breed dogs that are gentler. It also helps us to </a:t>
            </a:r>
            <a:r>
              <a:rPr lang="en-US" sz="1200" dirty="0" err="1">
                <a:latin typeface="+mj-lt"/>
              </a:rPr>
              <a:t>undrstand</a:t>
            </a:r>
            <a:r>
              <a:rPr lang="en-US" sz="1200" dirty="0">
                <a:latin typeface="+mj-lt"/>
              </a:rPr>
              <a:t> the consequences of humans interfering with nature. This is because natural selection has resulted in some undesirable effects in some species. </a:t>
            </a:r>
          </a:p>
          <a:p>
            <a:endParaRPr lang="en-US" sz="1200" dirty="0">
              <a:latin typeface="+mj-lt"/>
            </a:endParaRPr>
          </a:p>
        </p:txBody>
      </p:sp>
      <p:sp>
        <p:nvSpPr>
          <p:cNvPr id="5" name="TextBox 4">
            <a:extLst>
              <a:ext uri="{FF2B5EF4-FFF2-40B4-BE49-F238E27FC236}">
                <a16:creationId xmlns:a16="http://schemas.microsoft.com/office/drawing/2014/main" id="{F68F9F69-EBF1-83E7-52C9-1CCE5D978D4B}"/>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6: Selective Breeding.</a:t>
            </a:r>
          </a:p>
        </p:txBody>
      </p:sp>
      <p:sp>
        <p:nvSpPr>
          <p:cNvPr id="2" name="Slide Number Placeholder 1">
            <a:extLst>
              <a:ext uri="{FF2B5EF4-FFF2-40B4-BE49-F238E27FC236}">
                <a16:creationId xmlns:a16="http://schemas.microsoft.com/office/drawing/2014/main" id="{38236602-9C83-B1AD-D17B-F56F436BEDB0}"/>
              </a:ext>
            </a:extLst>
          </p:cNvPr>
          <p:cNvSpPr>
            <a:spLocks noGrp="1"/>
          </p:cNvSpPr>
          <p:nvPr>
            <p:ph type="sldNum" sz="quarter" idx="12"/>
          </p:nvPr>
        </p:nvSpPr>
        <p:spPr/>
        <p:txBody>
          <a:bodyPr/>
          <a:lstStyle/>
          <a:p>
            <a:fld id="{A49C798E-A141-4728-B2C1-C020555BD9EF}" type="slidenum">
              <a:rPr lang="en-GB" smtClean="0"/>
              <a:t>15</a:t>
            </a:fld>
            <a:endParaRPr lang="en-GB"/>
          </a:p>
        </p:txBody>
      </p:sp>
    </p:spTree>
    <p:extLst>
      <p:ext uri="{BB962C8B-B14F-4D97-AF65-F5344CB8AC3E}">
        <p14:creationId xmlns:p14="http://schemas.microsoft.com/office/powerpoint/2010/main" val="269155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99394"/>
            <a:ext cx="6311900" cy="7758149"/>
          </a:xfrm>
          <a:prstGeom prst="rect">
            <a:avLst/>
          </a:prstGeom>
          <a:noFill/>
          <a:ln w="28575">
            <a:noFill/>
          </a:ln>
        </p:spPr>
        <p:txBody>
          <a:bodyPr wrap="square" rtlCol="0">
            <a:spAutoFit/>
          </a:bodyPr>
          <a:lstStyle/>
          <a:p>
            <a:r>
              <a:rPr lang="en-GB" sz="1400" b="1" u="sng" dirty="0"/>
              <a:t>I wasn’t there but I still care!</a:t>
            </a:r>
          </a:p>
          <a:p>
            <a:r>
              <a:rPr lang="en-GB" sz="1200" dirty="0"/>
              <a:t>The </a:t>
            </a:r>
            <a:r>
              <a:rPr lang="en-GB" sz="1200" b="1" dirty="0"/>
              <a:t>theory of evolution </a:t>
            </a:r>
            <a:r>
              <a:rPr lang="en-GB" sz="1200" dirty="0"/>
              <a:t>by natural selection is </a:t>
            </a:r>
            <a:r>
              <a:rPr lang="en-GB" sz="1200" b="1" dirty="0"/>
              <a:t>now widely accepted.  Evidence</a:t>
            </a:r>
            <a:r>
              <a:rPr lang="en-GB" sz="1200" dirty="0"/>
              <a:t> for Darwin's theory is now </a:t>
            </a:r>
            <a:r>
              <a:rPr lang="en-GB" sz="1200" b="1" dirty="0"/>
              <a:t>available</a:t>
            </a:r>
            <a:r>
              <a:rPr lang="en-GB" sz="1200" dirty="0"/>
              <a:t> as it has been shown that characteristics are passed on to offspring in genes. </a:t>
            </a:r>
            <a:r>
              <a:rPr lang="en-GB" sz="1200" b="1" dirty="0"/>
              <a:t>Fossils</a:t>
            </a:r>
            <a:r>
              <a:rPr lang="en-GB" sz="1200" dirty="0"/>
              <a:t> now provide</a:t>
            </a:r>
            <a:r>
              <a:rPr lang="en-GB" sz="1200" b="1" dirty="0"/>
              <a:t> proof </a:t>
            </a:r>
            <a:r>
              <a:rPr lang="en-GB" sz="1200" dirty="0"/>
              <a:t>for </a:t>
            </a:r>
            <a:r>
              <a:rPr lang="en-GB" sz="1200" b="1" dirty="0"/>
              <a:t>evolution</a:t>
            </a:r>
            <a:r>
              <a:rPr lang="en-GB" sz="1200" dirty="0"/>
              <a:t> showing how organisms changed gradually over millions of years.</a:t>
            </a:r>
          </a:p>
          <a:p>
            <a:endParaRPr lang="en-GB" sz="1200" dirty="0"/>
          </a:p>
          <a:p>
            <a:r>
              <a:rPr lang="en-GB" sz="1200" dirty="0"/>
              <a:t>Our understanding of evolution has also been helped by the </a:t>
            </a:r>
            <a:r>
              <a:rPr lang="en-GB" sz="1200" b="1" dirty="0"/>
              <a:t>study of antibiotic resistance in bacteria</a:t>
            </a:r>
            <a:r>
              <a:rPr lang="en-GB" sz="1200" dirty="0"/>
              <a:t>. Bacteria multiply quickly in a short space of time. Advantageous mutations are rapidly spreading throughout the population of bacteria. We </a:t>
            </a:r>
            <a:r>
              <a:rPr lang="en-GB" sz="1200" b="1" dirty="0"/>
              <a:t>can see evolution </a:t>
            </a:r>
            <a:r>
              <a:rPr lang="en-GB" sz="1200" dirty="0"/>
              <a:t>through natural selection occur and are able to do research.</a:t>
            </a:r>
          </a:p>
          <a:p>
            <a:endParaRPr lang="en-GB" sz="1200" dirty="0"/>
          </a:p>
          <a:p>
            <a:r>
              <a:rPr lang="en-GB" sz="1200" dirty="0"/>
              <a:t>Fossils are the ‘remains’ of ancient organisms from millions of years ago, which are found in rocks. Scientists can learn how much or how little organisms have changed over time. This is called the fossil record.  However, the </a:t>
            </a:r>
            <a:r>
              <a:rPr lang="en-GB" sz="1200" b="1" dirty="0"/>
              <a:t>fossil record</a:t>
            </a:r>
            <a:r>
              <a:rPr lang="en-GB" sz="1200" dirty="0"/>
              <a:t> is </a:t>
            </a:r>
            <a:r>
              <a:rPr lang="en-GB" sz="1200" b="1" dirty="0"/>
              <a:t>incomplete</a:t>
            </a:r>
            <a:r>
              <a:rPr lang="en-GB" sz="1200" dirty="0"/>
              <a:t> for many reasons:</a:t>
            </a:r>
          </a:p>
          <a:p>
            <a:endParaRPr lang="en-GB" sz="1200" dirty="0"/>
          </a:p>
          <a:p>
            <a:r>
              <a:rPr lang="en-GB" sz="1200" dirty="0"/>
              <a:t>1. </a:t>
            </a:r>
            <a:r>
              <a:rPr lang="en-GB" sz="1200" b="1" dirty="0"/>
              <a:t>Early life forms </a:t>
            </a:r>
            <a:r>
              <a:rPr lang="en-GB" sz="1200" dirty="0"/>
              <a:t>were often </a:t>
            </a:r>
            <a:r>
              <a:rPr lang="en-GB" sz="1200" b="1" dirty="0"/>
              <a:t>soft bodied </a:t>
            </a:r>
            <a:r>
              <a:rPr lang="en-GB" sz="1200" dirty="0"/>
              <a:t>and so </a:t>
            </a:r>
            <a:r>
              <a:rPr lang="en-GB" sz="1200" b="1" dirty="0"/>
              <a:t>few traces </a:t>
            </a:r>
            <a:r>
              <a:rPr lang="en-GB" sz="1200" dirty="0"/>
              <a:t>remain.</a:t>
            </a:r>
          </a:p>
          <a:p>
            <a:r>
              <a:rPr lang="en-GB" sz="1200" dirty="0"/>
              <a:t>2. Most organisms </a:t>
            </a:r>
            <a:r>
              <a:rPr lang="en-GB" sz="1200" b="1" dirty="0"/>
              <a:t>do not </a:t>
            </a:r>
            <a:r>
              <a:rPr lang="en-GB" sz="1200" dirty="0"/>
              <a:t>become </a:t>
            </a:r>
            <a:r>
              <a:rPr lang="en-GB" sz="1200" b="1" dirty="0"/>
              <a:t>fossilised</a:t>
            </a:r>
            <a:r>
              <a:rPr lang="en-GB" sz="1200" dirty="0"/>
              <a:t> as </a:t>
            </a:r>
            <a:r>
              <a:rPr lang="en-GB" sz="1200" b="1" dirty="0"/>
              <a:t>conditions </a:t>
            </a:r>
            <a:r>
              <a:rPr lang="en-GB" sz="1200" dirty="0"/>
              <a:t>are </a:t>
            </a:r>
            <a:r>
              <a:rPr lang="en-GB" sz="1200" b="1" dirty="0"/>
              <a:t>rare</a:t>
            </a:r>
            <a:r>
              <a:rPr lang="en-GB" sz="1200" dirty="0"/>
              <a:t>.</a:t>
            </a:r>
          </a:p>
          <a:p>
            <a:r>
              <a:rPr lang="en-GB" sz="1200" dirty="0"/>
              <a:t>3. We are </a:t>
            </a:r>
            <a:r>
              <a:rPr lang="en-GB" sz="1200" b="1" dirty="0"/>
              <a:t>still discovering fossils </a:t>
            </a:r>
            <a:r>
              <a:rPr lang="en-GB" sz="1200" dirty="0"/>
              <a:t>which give us more information.</a:t>
            </a:r>
          </a:p>
          <a:p>
            <a:r>
              <a:rPr lang="en-GB" sz="1200" dirty="0"/>
              <a:t>4. </a:t>
            </a:r>
            <a:r>
              <a:rPr lang="en-GB" sz="1200" b="1" dirty="0"/>
              <a:t>Traces</a:t>
            </a:r>
            <a:r>
              <a:rPr lang="en-GB" sz="1200" dirty="0"/>
              <a:t> are often </a:t>
            </a:r>
            <a:r>
              <a:rPr lang="en-GB" sz="1200" b="1" dirty="0"/>
              <a:t>destroyed</a:t>
            </a:r>
            <a:r>
              <a:rPr lang="en-GB" sz="1200" dirty="0"/>
              <a:t> by </a:t>
            </a:r>
            <a:r>
              <a:rPr lang="en-GB" sz="1200" b="1" dirty="0"/>
              <a:t>geological activity </a:t>
            </a:r>
            <a:r>
              <a:rPr lang="en-GB" sz="1200" dirty="0"/>
              <a:t>like earthquakes, volcanic eruptions, formation of mountain ranges and erosion.</a:t>
            </a:r>
          </a:p>
          <a:p>
            <a:r>
              <a:rPr lang="en-GB" sz="1200" dirty="0"/>
              <a:t>                                                                                                                                                                                                        </a:t>
            </a:r>
          </a:p>
          <a:p>
            <a:r>
              <a:rPr lang="en-GB" sz="1200" dirty="0"/>
              <a:t>                                                                                                               The </a:t>
            </a:r>
            <a:r>
              <a:rPr lang="en-GB" sz="1200" b="1" dirty="0"/>
              <a:t>fossil record </a:t>
            </a:r>
            <a:r>
              <a:rPr lang="en-GB" sz="1200" dirty="0"/>
              <a:t>of the </a:t>
            </a:r>
            <a:r>
              <a:rPr lang="en-GB" sz="1200" b="1" dirty="0"/>
              <a:t>horse</a:t>
            </a:r>
            <a:r>
              <a:rPr lang="en-GB" sz="1200" dirty="0"/>
              <a:t> gives</a:t>
            </a:r>
          </a:p>
          <a:p>
            <a:r>
              <a:rPr lang="en-GB" sz="1200" dirty="0"/>
              <a:t>                                                                                                               us a good </a:t>
            </a:r>
            <a:r>
              <a:rPr lang="en-GB" sz="1200" b="1" dirty="0"/>
              <a:t>idea </a:t>
            </a:r>
            <a:r>
              <a:rPr lang="en-GB" sz="1200" dirty="0"/>
              <a:t>of how the modern</a:t>
            </a:r>
          </a:p>
          <a:p>
            <a:r>
              <a:rPr lang="en-GB" sz="1200" dirty="0"/>
              <a:t>                                                                                                               horse has </a:t>
            </a:r>
            <a:r>
              <a:rPr lang="en-GB" sz="1200" b="1" dirty="0"/>
              <a:t>evolved</a:t>
            </a:r>
            <a:r>
              <a:rPr lang="en-GB" sz="1200" dirty="0"/>
              <a:t> from a much</a:t>
            </a:r>
          </a:p>
          <a:p>
            <a:r>
              <a:rPr lang="en-GB" sz="1200" dirty="0"/>
              <a:t>                                                                                                               smaller, dog like animal.</a:t>
            </a:r>
            <a:endParaRPr lang="en-GB" sz="11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dirty="0"/>
              <a:t>Task:  </a:t>
            </a:r>
          </a:p>
          <a:p>
            <a:pPr marL="228600" indent="-228600">
              <a:lnSpc>
                <a:spcPct val="150000"/>
              </a:lnSpc>
              <a:buAutoNum type="arabicPeriod"/>
            </a:pPr>
            <a:r>
              <a:rPr lang="en-GB" sz="1200" dirty="0"/>
              <a:t>Who’s theory of evolution is the most widely accepted and why?</a:t>
            </a:r>
          </a:p>
          <a:p>
            <a:pPr>
              <a:lnSpc>
                <a:spcPct val="150000"/>
              </a:lnSpc>
            </a:pPr>
            <a:r>
              <a:rPr lang="en-GB" sz="1200" dirty="0"/>
              <a:t>…………………………………………………………………………………………………………..………………………………………...</a:t>
            </a:r>
          </a:p>
          <a:p>
            <a:pPr marL="228600" indent="-228600">
              <a:lnSpc>
                <a:spcPct val="150000"/>
              </a:lnSpc>
              <a:buAutoNum type="arabicPeriod" startAt="2"/>
            </a:pPr>
            <a:r>
              <a:rPr lang="en-GB" sz="1200" dirty="0"/>
              <a:t>What are fossils and where are they found?</a:t>
            </a:r>
          </a:p>
          <a:p>
            <a:pPr>
              <a:lnSpc>
                <a:spcPct val="150000"/>
              </a:lnSpc>
            </a:pPr>
            <a:r>
              <a:rPr lang="en-GB" sz="1200" dirty="0"/>
              <a:t>................................................................................................................................................................</a:t>
            </a:r>
          </a:p>
          <a:p>
            <a:pPr>
              <a:lnSpc>
                <a:spcPct val="150000"/>
              </a:lnSpc>
            </a:pPr>
            <a:r>
              <a:rPr lang="en-GB" sz="1200" dirty="0"/>
              <a:t>3.  Why is there incomplete fossil records?</a:t>
            </a:r>
          </a:p>
          <a:p>
            <a:pPr>
              <a:lnSpc>
                <a:spcPct val="150000"/>
              </a:lnSpc>
            </a:pPr>
            <a:r>
              <a:rPr lang="en-GB" sz="1200" dirty="0"/>
              <a:t>………………………………………………………………………………………………………………………………………………………….</a:t>
            </a:r>
          </a:p>
        </p:txBody>
      </p:sp>
      <p:pic>
        <p:nvPicPr>
          <p:cNvPr id="2" name="Picture 1" descr="ThinkstockPhotos-96168538horse evolution.jpg">
            <a:extLst>
              <a:ext uri="{FF2B5EF4-FFF2-40B4-BE49-F238E27FC236}">
                <a16:creationId xmlns:a16="http://schemas.microsoft.com/office/drawing/2014/main" id="{1F856CF9-86BB-5E7D-87CA-E1DC1E45C94C}"/>
              </a:ext>
            </a:extLst>
          </p:cNvPr>
          <p:cNvPicPr>
            <a:picLocks noChangeAspect="1"/>
          </p:cNvPicPr>
          <p:nvPr/>
        </p:nvPicPr>
        <p:blipFill>
          <a:blip r:embed="rId2" cstate="print"/>
          <a:stretch>
            <a:fillRect/>
          </a:stretch>
        </p:blipFill>
        <p:spPr>
          <a:xfrm>
            <a:off x="374904" y="4278468"/>
            <a:ext cx="3778744" cy="1392169"/>
          </a:xfrm>
          <a:prstGeom prst="rect">
            <a:avLst/>
          </a:prstGeom>
          <a:ln w="12700">
            <a:solidFill>
              <a:schemeClr val="accent6">
                <a:lumMod val="50000"/>
              </a:schemeClr>
            </a:solidFill>
          </a:ln>
          <a:effectLst>
            <a:outerShdw blurRad="50800" dist="38100" dir="5400000" algn="t" rotWithShape="0">
              <a:prstClr val="black">
                <a:alpha val="40000"/>
              </a:prstClr>
            </a:outerShdw>
          </a:effectLst>
        </p:spPr>
      </p:pic>
      <p:sp>
        <p:nvSpPr>
          <p:cNvPr id="3" name="Slide Number Placeholder 2">
            <a:extLst>
              <a:ext uri="{FF2B5EF4-FFF2-40B4-BE49-F238E27FC236}">
                <a16:creationId xmlns:a16="http://schemas.microsoft.com/office/drawing/2014/main" id="{7DA0F947-4010-1C6A-A7C7-41EFA0F9B8D4}"/>
              </a:ext>
            </a:extLst>
          </p:cNvPr>
          <p:cNvSpPr>
            <a:spLocks noGrp="1"/>
          </p:cNvSpPr>
          <p:nvPr>
            <p:ph type="sldNum" sz="quarter" idx="12"/>
          </p:nvPr>
        </p:nvSpPr>
        <p:spPr/>
        <p:txBody>
          <a:bodyPr/>
          <a:lstStyle/>
          <a:p>
            <a:fld id="{A49C798E-A141-4728-B2C1-C020555BD9EF}" type="slidenum">
              <a:rPr lang="en-GB" smtClean="0"/>
              <a:t>16</a:t>
            </a:fld>
            <a:endParaRPr lang="en-GB"/>
          </a:p>
        </p:txBody>
      </p:sp>
    </p:spTree>
    <p:extLst>
      <p:ext uri="{BB962C8B-B14F-4D97-AF65-F5344CB8AC3E}">
        <p14:creationId xmlns:p14="http://schemas.microsoft.com/office/powerpoint/2010/main" val="1627726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4" y="324854"/>
          <a:ext cx="6274909" cy="8506326"/>
        </p:xfrm>
        <a:graphic>
          <a:graphicData uri="http://schemas.openxmlformats.org/drawingml/2006/table">
            <a:tbl>
              <a:tblPr firstRow="1" bandRow="1">
                <a:tableStyleId>{5C22544A-7EE6-4342-B048-85BDC9FD1C3A}</a:tableStyleId>
              </a:tblPr>
              <a:tblGrid>
                <a:gridCol w="379927">
                  <a:extLst>
                    <a:ext uri="{9D8B030D-6E8A-4147-A177-3AD203B41FA5}">
                      <a16:colId xmlns:a16="http://schemas.microsoft.com/office/drawing/2014/main" val="1728834577"/>
                    </a:ext>
                  </a:extLst>
                </a:gridCol>
                <a:gridCol w="5894982">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u="sng" dirty="0">
                          <a:solidFill>
                            <a:schemeClr val="tx1"/>
                          </a:solidFill>
                        </a:rPr>
                        <a:t>Selective Breeding</a:t>
                      </a:r>
                    </a:p>
                    <a:p>
                      <a:pPr>
                        <a:lnSpc>
                          <a:spcPct val="150000"/>
                        </a:lnSpc>
                      </a:pPr>
                      <a:r>
                        <a:rPr lang="en-GB" sz="1200" b="0" u="none" dirty="0">
                          <a:solidFill>
                            <a:schemeClr val="tx1"/>
                          </a:solidFill>
                        </a:rPr>
                        <a:t>Selective breeding or artificial selection is when humans breed plants and animals for particular genetic characteristics. Humans have bred food crops from wild plants and domesticated animals for thousands of years.</a:t>
                      </a:r>
                    </a:p>
                    <a:p>
                      <a:pPr fontAlgn="base">
                        <a:lnSpc>
                          <a:spcPct val="150000"/>
                        </a:lnSpc>
                      </a:pPr>
                      <a:r>
                        <a:rPr lang="en-GB" sz="1200" b="1" i="0" kern="1200" dirty="0">
                          <a:solidFill>
                            <a:schemeClr val="tx1"/>
                          </a:solidFill>
                          <a:effectLst/>
                          <a:latin typeface="+mn-lt"/>
                          <a:ea typeface="+mn-ea"/>
                          <a:cs typeface="+mn-cs"/>
                        </a:rPr>
                        <a:t>Main steps involved</a:t>
                      </a:r>
                    </a:p>
                    <a:p>
                      <a:pPr fontAlgn="base">
                        <a:lnSpc>
                          <a:spcPct val="150000"/>
                        </a:lnSpc>
                      </a:pPr>
                      <a:r>
                        <a:rPr lang="en-GB" sz="1200" b="0" i="0" kern="1200" dirty="0">
                          <a:solidFill>
                            <a:schemeClr val="tx1"/>
                          </a:solidFill>
                          <a:effectLst/>
                          <a:latin typeface="+mn-lt"/>
                          <a:ea typeface="+mn-ea"/>
                          <a:cs typeface="+mn-cs"/>
                        </a:rPr>
                        <a:t>Selective breeding takes place over many generations. These are the main steps for both plants and animals involve:</a:t>
                      </a:r>
                    </a:p>
                    <a:p>
                      <a:pPr marL="228600" indent="-228600" fontAlgn="base">
                        <a:lnSpc>
                          <a:spcPct val="150000"/>
                        </a:lnSpc>
                        <a:buFont typeface="+mj-lt"/>
                        <a:buAutoNum type="arabicPeriod"/>
                      </a:pPr>
                      <a:r>
                        <a:rPr lang="en-GB" sz="1200" b="0" i="0" kern="1200" dirty="0">
                          <a:solidFill>
                            <a:schemeClr val="tx1"/>
                          </a:solidFill>
                          <a:effectLst/>
                          <a:latin typeface="+mn-lt"/>
                          <a:ea typeface="+mn-ea"/>
                          <a:cs typeface="+mn-cs"/>
                        </a:rPr>
                        <a:t>Decide which characteristics are important enough to select.</a:t>
                      </a:r>
                    </a:p>
                    <a:p>
                      <a:pPr marL="228600" indent="-228600" fontAlgn="base">
                        <a:lnSpc>
                          <a:spcPct val="150000"/>
                        </a:lnSpc>
                        <a:buFont typeface="+mj-lt"/>
                        <a:buAutoNum type="arabicPeriod"/>
                      </a:pPr>
                      <a:r>
                        <a:rPr lang="en-GB" sz="1200" b="0" i="0" kern="1200" dirty="0">
                          <a:solidFill>
                            <a:schemeClr val="tx1"/>
                          </a:solidFill>
                          <a:effectLst/>
                          <a:latin typeface="+mn-lt"/>
                          <a:ea typeface="+mn-ea"/>
                          <a:cs typeface="+mn-cs"/>
                        </a:rPr>
                        <a:t>Choose parents that show these characteristics from a mixed population. They are bred together.</a:t>
                      </a:r>
                    </a:p>
                    <a:p>
                      <a:pPr marL="228600" indent="-228600" fontAlgn="base">
                        <a:lnSpc>
                          <a:spcPct val="150000"/>
                        </a:lnSpc>
                        <a:buFont typeface="+mj-lt"/>
                        <a:buAutoNum type="arabicPeriod"/>
                      </a:pPr>
                      <a:r>
                        <a:rPr lang="en-GB" sz="1200" b="0" i="0" kern="1200" dirty="0">
                          <a:solidFill>
                            <a:schemeClr val="tx1"/>
                          </a:solidFill>
                          <a:effectLst/>
                          <a:latin typeface="+mn-lt"/>
                          <a:ea typeface="+mn-ea"/>
                          <a:cs typeface="+mn-cs"/>
                        </a:rPr>
                        <a:t>Choose the best offspring with the desired characteristics to produce the next generation.</a:t>
                      </a:r>
                    </a:p>
                    <a:p>
                      <a:pPr marL="228600" indent="-228600" fontAlgn="base">
                        <a:lnSpc>
                          <a:spcPct val="150000"/>
                        </a:lnSpc>
                        <a:buFont typeface="+mj-lt"/>
                        <a:buAutoNum type="arabicPeriod"/>
                      </a:pPr>
                      <a:r>
                        <a:rPr lang="en-GB" sz="1200" b="0" i="0" kern="1200" dirty="0">
                          <a:solidFill>
                            <a:schemeClr val="tx1"/>
                          </a:solidFill>
                          <a:effectLst/>
                          <a:latin typeface="+mn-lt"/>
                          <a:ea typeface="+mn-ea"/>
                          <a:cs typeface="+mn-cs"/>
                        </a:rPr>
                        <a:t>Repeat the process continuously over many generations, until all offspring show the desired characteristics.</a:t>
                      </a:r>
                    </a:p>
                    <a:p>
                      <a:pPr marL="0" indent="0" fontAlgn="base">
                        <a:lnSpc>
                          <a:spcPct val="150000"/>
                        </a:lnSpc>
                        <a:buFont typeface="+mj-lt"/>
                        <a:buNone/>
                      </a:pPr>
                      <a:endParaRPr lang="en-GB" sz="1200" b="0" i="0" kern="1200" dirty="0">
                        <a:solidFill>
                          <a:schemeClr val="tx1"/>
                        </a:solidFill>
                        <a:effectLst/>
                        <a:latin typeface="+mn-lt"/>
                        <a:ea typeface="+mn-ea"/>
                        <a:cs typeface="+mn-cs"/>
                      </a:endParaRPr>
                    </a:p>
                    <a:p>
                      <a:pPr>
                        <a:lnSpc>
                          <a:spcPct val="150000"/>
                        </a:lnSpc>
                      </a:pPr>
                      <a:endParaRPr lang="en-GB"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5" name="Picture 4" descr="A diagram of sheep with text&#10;&#10;Description automatically generated">
            <a:extLst>
              <a:ext uri="{FF2B5EF4-FFF2-40B4-BE49-F238E27FC236}">
                <a16:creationId xmlns:a16="http://schemas.microsoft.com/office/drawing/2014/main" id="{709B5C5B-EAB5-ACE3-470E-758A43C25E87}"/>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19089" y="4335982"/>
            <a:ext cx="5651329" cy="3106419"/>
          </a:xfrm>
          <a:prstGeom prst="rect">
            <a:avLst/>
          </a:prstGeom>
        </p:spPr>
      </p:pic>
      <p:sp>
        <p:nvSpPr>
          <p:cNvPr id="3" name="Slide Number Placeholder 2">
            <a:extLst>
              <a:ext uri="{FF2B5EF4-FFF2-40B4-BE49-F238E27FC236}">
                <a16:creationId xmlns:a16="http://schemas.microsoft.com/office/drawing/2014/main" id="{665CF4E2-9616-1613-5D22-5756D8ECABC1}"/>
              </a:ext>
            </a:extLst>
          </p:cNvPr>
          <p:cNvSpPr>
            <a:spLocks noGrp="1"/>
          </p:cNvSpPr>
          <p:nvPr>
            <p:ph type="sldNum" sz="quarter" idx="12"/>
          </p:nvPr>
        </p:nvSpPr>
        <p:spPr/>
        <p:txBody>
          <a:bodyPr/>
          <a:lstStyle/>
          <a:p>
            <a:fld id="{A49C798E-A141-4728-B2C1-C020555BD9EF}" type="slidenum">
              <a:rPr lang="en-GB" smtClean="0"/>
              <a:t>17</a:t>
            </a:fld>
            <a:endParaRPr lang="en-GB"/>
          </a:p>
        </p:txBody>
      </p:sp>
    </p:spTree>
    <p:extLst>
      <p:ext uri="{BB962C8B-B14F-4D97-AF65-F5344CB8AC3E}">
        <p14:creationId xmlns:p14="http://schemas.microsoft.com/office/powerpoint/2010/main" val="3958937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4" y="324854"/>
          <a:ext cx="6274909" cy="8506326"/>
        </p:xfrm>
        <a:graphic>
          <a:graphicData uri="http://schemas.openxmlformats.org/drawingml/2006/table">
            <a:tbl>
              <a:tblPr firstRow="1" bandRow="1">
                <a:tableStyleId>{5C22544A-7EE6-4342-B048-85BDC9FD1C3A}</a:tableStyleId>
              </a:tblPr>
              <a:tblGrid>
                <a:gridCol w="379927">
                  <a:extLst>
                    <a:ext uri="{9D8B030D-6E8A-4147-A177-3AD203B41FA5}">
                      <a16:colId xmlns:a16="http://schemas.microsoft.com/office/drawing/2014/main" val="1728834577"/>
                    </a:ext>
                  </a:extLst>
                </a:gridCol>
                <a:gridCol w="5894982">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fontAlgn="base">
                        <a:lnSpc>
                          <a:spcPct val="150000"/>
                        </a:lnSpc>
                        <a:buFont typeface="+mj-lt"/>
                        <a:buNone/>
                      </a:pPr>
                      <a:r>
                        <a:rPr lang="en-GB" sz="1200" b="0" i="0" kern="1200" dirty="0">
                          <a:solidFill>
                            <a:schemeClr val="tx1"/>
                          </a:solidFill>
                          <a:effectLst/>
                          <a:latin typeface="+mn-lt"/>
                          <a:ea typeface="+mn-ea"/>
                          <a:cs typeface="+mn-cs"/>
                        </a:rPr>
                        <a:t>Farmers selectively breed different types of cows with highly desirable characteristics in order to produce the best meat and dairy.</a:t>
                      </a:r>
                    </a:p>
                    <a:p>
                      <a:pPr marL="0" indent="0" fontAlgn="base">
                        <a:lnSpc>
                          <a:spcPct val="150000"/>
                        </a:lnSpc>
                        <a:buFont typeface="+mj-lt"/>
                        <a:buNone/>
                      </a:pPr>
                      <a:r>
                        <a:rPr lang="en-GB" sz="1200" b="0" i="0" kern="1200" dirty="0">
                          <a:solidFill>
                            <a:schemeClr val="tx1"/>
                          </a:solidFill>
                          <a:effectLst/>
                          <a:latin typeface="+mn-lt"/>
                          <a:ea typeface="+mn-ea"/>
                          <a:cs typeface="+mn-cs"/>
                        </a:rPr>
                        <a:t>Characteristics can be chosen for usefulness or appearance:</a:t>
                      </a:r>
                    </a:p>
                    <a:p>
                      <a:pPr marL="0" indent="0" fontAlgn="base">
                        <a:lnSpc>
                          <a:spcPct val="150000"/>
                        </a:lnSpc>
                        <a:buFont typeface="+mj-lt"/>
                        <a:buNone/>
                      </a:pPr>
                      <a:r>
                        <a:rPr lang="en-GB" sz="1200" b="0" i="0" kern="1200" dirty="0">
                          <a:solidFill>
                            <a:schemeClr val="tx1"/>
                          </a:solidFill>
                          <a:effectLst/>
                          <a:latin typeface="+mn-lt"/>
                          <a:ea typeface="+mn-ea"/>
                          <a:cs typeface="+mn-cs"/>
                        </a:rPr>
                        <a:t>Desired characteristics in plants:</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disease resistance in food crops</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wheat plants that produce lots of grain</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large or unusual flowers</a:t>
                      </a:r>
                    </a:p>
                    <a:p>
                      <a:pPr marL="0" indent="0" fontAlgn="base">
                        <a:lnSpc>
                          <a:spcPct val="150000"/>
                        </a:lnSpc>
                        <a:buFont typeface="+mj-lt"/>
                        <a:buNone/>
                      </a:pPr>
                      <a:r>
                        <a:rPr lang="en-GB" sz="1200" b="0" i="0" kern="1200" dirty="0">
                          <a:solidFill>
                            <a:schemeClr val="tx1"/>
                          </a:solidFill>
                          <a:effectLst/>
                          <a:latin typeface="+mn-lt"/>
                          <a:ea typeface="+mn-ea"/>
                          <a:cs typeface="+mn-cs"/>
                        </a:rPr>
                        <a:t>Desired characteristics in animals:</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animals that produce lots of milk or meat</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chickens that lay large eggs</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domestic dogs that have a gentle nature</a:t>
                      </a:r>
                    </a:p>
                    <a:p>
                      <a:pPr marL="0" indent="0" fontAlgn="base">
                        <a:lnSpc>
                          <a:spcPct val="150000"/>
                        </a:lnSpc>
                        <a:buFont typeface="+mj-lt"/>
                        <a:buNone/>
                      </a:pPr>
                      <a:r>
                        <a:rPr lang="en-GB" sz="1200" b="0" i="0" kern="1200" dirty="0">
                          <a:solidFill>
                            <a:schemeClr val="tx1"/>
                          </a:solidFill>
                          <a:effectLst/>
                          <a:latin typeface="+mn-lt"/>
                          <a:ea typeface="+mn-ea"/>
                          <a:cs typeface="+mn-cs"/>
                        </a:rPr>
                        <a:t>The new varieties may be economically important. For example, they may provide more or better quality food, or allow farmers to feed more people.</a:t>
                      </a:r>
                    </a:p>
                    <a:p>
                      <a:pPr>
                        <a:lnSpc>
                          <a:spcPct val="150000"/>
                        </a:lnSpc>
                      </a:pPr>
                      <a:endParaRPr lang="en-GB" sz="1200" b="0" u="none" dirty="0">
                        <a:solidFill>
                          <a:schemeClr val="tx1"/>
                        </a:solidFill>
                      </a:endParaRPr>
                    </a:p>
                    <a:p>
                      <a:pPr>
                        <a:lnSpc>
                          <a:spcPct val="150000"/>
                        </a:lnSpc>
                      </a:pPr>
                      <a:r>
                        <a:rPr lang="en-GB" sz="1200" b="1" u="sng" dirty="0">
                          <a:solidFill>
                            <a:schemeClr val="tx1"/>
                          </a:solidFill>
                        </a:rPr>
                        <a:t>Benefits and risks of selective breeding</a:t>
                      </a:r>
                    </a:p>
                    <a:p>
                      <a:pPr>
                        <a:lnSpc>
                          <a:spcPct val="150000"/>
                        </a:lnSpc>
                      </a:pPr>
                      <a:r>
                        <a:rPr lang="en-GB" sz="1200" b="0" u="none" dirty="0">
                          <a:solidFill>
                            <a:schemeClr val="tx1"/>
                          </a:solidFill>
                        </a:rPr>
                        <a:t>Because of selective breeding, future generations of selectively bred plants and animals will all share very similar genes which will reduce variation. Genes and their different </a:t>
                      </a:r>
                    </a:p>
                    <a:p>
                      <a:pPr>
                        <a:lnSpc>
                          <a:spcPct val="150000"/>
                        </a:lnSpc>
                      </a:pPr>
                      <a:r>
                        <a:rPr lang="en-GB" sz="1200" b="0" u="none" dirty="0">
                          <a:solidFill>
                            <a:schemeClr val="tx1"/>
                          </a:solidFill>
                        </a:rPr>
                        <a:t>Alleles within a population are known as its gene pool. Inbreeding can lead to a reduced gene pool, making it more difficult to produce new varieties in the future. This also makes organisms prone to certain diseases or inherited defects.</a:t>
                      </a:r>
                    </a:p>
                    <a:p>
                      <a:pPr>
                        <a:lnSpc>
                          <a:spcPct val="150000"/>
                        </a:lnSpc>
                      </a:pPr>
                      <a:r>
                        <a:rPr lang="en-GB" sz="1200" b="1" u="none" dirty="0">
                          <a:solidFill>
                            <a:schemeClr val="tx1"/>
                          </a:solidFill>
                        </a:rPr>
                        <a:t>Benefits of selective breeding include:</a:t>
                      </a:r>
                    </a:p>
                    <a:p>
                      <a:pPr marL="171450" indent="-171450">
                        <a:lnSpc>
                          <a:spcPct val="150000"/>
                        </a:lnSpc>
                        <a:buFont typeface="Arial" panose="020B0604020202020204" pitchFamily="34" charset="0"/>
                        <a:buChar char="•"/>
                      </a:pPr>
                      <a:r>
                        <a:rPr lang="en-GB" sz="1200" b="0" u="none" dirty="0">
                          <a:solidFill>
                            <a:schemeClr val="tx1"/>
                          </a:solidFill>
                        </a:rPr>
                        <a:t>new varieties may be economically important, by producing more or better quality food</a:t>
                      </a:r>
                    </a:p>
                    <a:p>
                      <a:pPr marL="171450" indent="-171450">
                        <a:lnSpc>
                          <a:spcPct val="150000"/>
                        </a:lnSpc>
                        <a:buFont typeface="Arial" panose="020B0604020202020204" pitchFamily="34" charset="0"/>
                        <a:buChar char="•"/>
                      </a:pPr>
                      <a:r>
                        <a:rPr lang="en-GB" sz="1200" b="0" u="none" dirty="0">
                          <a:solidFill>
                            <a:schemeClr val="tx1"/>
                          </a:solidFill>
                        </a:rPr>
                        <a:t>animals can be selected that cannot cause harm, for example cattle without horns</a:t>
                      </a:r>
                    </a:p>
                    <a:p>
                      <a:pPr>
                        <a:lnSpc>
                          <a:spcPct val="150000"/>
                        </a:lnSpc>
                      </a:pPr>
                      <a:r>
                        <a:rPr lang="en-GB" sz="1200" b="1" u="none" dirty="0">
                          <a:solidFill>
                            <a:schemeClr val="tx1"/>
                          </a:solidFill>
                        </a:rPr>
                        <a:t>Risks of selective breeding include:</a:t>
                      </a:r>
                    </a:p>
                    <a:p>
                      <a:pPr marL="171450" indent="-171450">
                        <a:lnSpc>
                          <a:spcPct val="150000"/>
                        </a:lnSpc>
                        <a:buFont typeface="Arial" panose="020B0604020202020204" pitchFamily="34" charset="0"/>
                        <a:buChar char="•"/>
                      </a:pPr>
                      <a:r>
                        <a:rPr lang="en-GB" sz="1200" b="0" u="none" dirty="0">
                          <a:solidFill>
                            <a:schemeClr val="tx1"/>
                          </a:solidFill>
                        </a:rPr>
                        <a:t>reduced genetic variation can lead to attack by specific insects or disease, which could be extremely destructive</a:t>
                      </a:r>
                    </a:p>
                    <a:p>
                      <a:pPr marL="171450" indent="-171450">
                        <a:lnSpc>
                          <a:spcPct val="150000"/>
                        </a:lnSpc>
                        <a:buFont typeface="Arial" panose="020B0604020202020204" pitchFamily="34" charset="0"/>
                        <a:buChar char="•"/>
                      </a:pPr>
                      <a:r>
                        <a:rPr lang="en-GB" sz="1200" b="0" u="none" dirty="0">
                          <a:solidFill>
                            <a:schemeClr val="tx1"/>
                          </a:solidFill>
                        </a:rPr>
                        <a:t>rare disease genes can be unknowingly selected as part of a positive trait, leading to problems with specific organisms, </a:t>
                      </a:r>
                      <a:r>
                        <a:rPr lang="en-GB" sz="1200" b="0" u="none" dirty="0" err="1">
                          <a:solidFill>
                            <a:schemeClr val="tx1"/>
                          </a:solidFill>
                        </a:rPr>
                        <a:t>eg</a:t>
                      </a:r>
                      <a:r>
                        <a:rPr lang="en-GB" sz="1200" b="0" u="none" dirty="0">
                          <a:solidFill>
                            <a:schemeClr val="tx1"/>
                          </a:solidFill>
                        </a:rPr>
                        <a:t> a high percentage of Dalmatian dogs are deaf</a:t>
                      </a:r>
                    </a:p>
                    <a:p>
                      <a:pPr marL="171450" indent="-171450">
                        <a:lnSpc>
                          <a:spcPct val="150000"/>
                        </a:lnSpc>
                        <a:buFont typeface="Arial" panose="020B0604020202020204" pitchFamily="34" charset="0"/>
                        <a:buChar char="•"/>
                      </a:pPr>
                      <a:r>
                        <a:rPr lang="en-GB" sz="1200" b="0" u="none" dirty="0">
                          <a:solidFill>
                            <a:schemeClr val="tx1"/>
                          </a:solidFill>
                        </a:rPr>
                        <a:t>can create physical problems in specific organisms, </a:t>
                      </a:r>
                      <a:r>
                        <a:rPr lang="en-GB" sz="1200" b="0" u="none" dirty="0" err="1">
                          <a:solidFill>
                            <a:schemeClr val="tx1"/>
                          </a:solidFill>
                        </a:rPr>
                        <a:t>eg</a:t>
                      </a:r>
                      <a:r>
                        <a:rPr lang="en-GB" sz="1200" b="0" u="none" dirty="0">
                          <a:solidFill>
                            <a:schemeClr val="tx1"/>
                          </a:solidFill>
                        </a:rPr>
                        <a:t> large dogs can have faulty hips due to not being formed correctly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46308101-87C6-2AE2-6F92-2D4E0EA9AE69}"/>
              </a:ext>
            </a:extLst>
          </p:cNvPr>
          <p:cNvSpPr>
            <a:spLocks noGrp="1"/>
          </p:cNvSpPr>
          <p:nvPr>
            <p:ph type="sldNum" sz="quarter" idx="12"/>
          </p:nvPr>
        </p:nvSpPr>
        <p:spPr/>
        <p:txBody>
          <a:bodyPr/>
          <a:lstStyle/>
          <a:p>
            <a:fld id="{A49C798E-A141-4728-B2C1-C020555BD9EF}" type="slidenum">
              <a:rPr lang="en-GB" smtClean="0"/>
              <a:t>18</a:t>
            </a:fld>
            <a:endParaRPr lang="en-GB"/>
          </a:p>
        </p:txBody>
      </p:sp>
    </p:spTree>
    <p:extLst>
      <p:ext uri="{BB962C8B-B14F-4D97-AF65-F5344CB8AC3E}">
        <p14:creationId xmlns:p14="http://schemas.microsoft.com/office/powerpoint/2010/main" val="1095520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203200"/>
            <a:ext cx="6311900" cy="6480877"/>
          </a:xfrm>
          <a:prstGeom prst="rect">
            <a:avLst/>
          </a:prstGeom>
          <a:noFill/>
          <a:ln w="28575">
            <a:noFill/>
          </a:ln>
        </p:spPr>
        <p:txBody>
          <a:bodyPr wrap="square" rtlCol="0">
            <a:spAutoFit/>
          </a:bodyPr>
          <a:lstStyle/>
          <a:p>
            <a:pPr>
              <a:lnSpc>
                <a:spcPct val="150000"/>
              </a:lnSpc>
            </a:pPr>
            <a:r>
              <a:rPr lang="en-GB" sz="1400" b="1" u="sng" dirty="0"/>
              <a:t>Rehearsal Questions</a:t>
            </a:r>
          </a:p>
          <a:p>
            <a:pPr marL="228600" indent="-228600">
              <a:lnSpc>
                <a:spcPct val="150000"/>
              </a:lnSpc>
              <a:buAutoNum type="alphaLcPeriod"/>
            </a:pPr>
            <a:r>
              <a:rPr lang="en-GB" sz="1200" dirty="0"/>
              <a:t>Who selects the parent organisms used in selective breeding?</a:t>
            </a:r>
          </a:p>
          <a:p>
            <a:pPr>
              <a:lnSpc>
                <a:spcPct val="150000"/>
              </a:lnSpc>
            </a:pPr>
            <a:r>
              <a:rPr lang="en-GB" sz="1200" dirty="0"/>
              <a:t>………………………………………………………………………………………………………………………………………………………….b.   Parents are selected because they have a desired characteristic. Define ‘desired characteristic’. </a:t>
            </a:r>
          </a:p>
          <a:p>
            <a:pPr>
              <a:lnSpc>
                <a:spcPct val="150000"/>
              </a:lnSpc>
            </a:pPr>
            <a:r>
              <a:rPr lang="en-GB" sz="1200" dirty="0"/>
              <a:t>………………………………………………………………………………………………………………………………………………………….</a:t>
            </a:r>
          </a:p>
          <a:p>
            <a:pPr>
              <a:lnSpc>
                <a:spcPct val="150000"/>
              </a:lnSpc>
            </a:pPr>
            <a:r>
              <a:rPr lang="en-GB" sz="1200" dirty="0"/>
              <a:t>c.   How many generations of organisms are used in selective breeding?</a:t>
            </a:r>
          </a:p>
          <a:p>
            <a:pPr>
              <a:lnSpc>
                <a:spcPct val="150000"/>
              </a:lnSpc>
            </a:pPr>
            <a:r>
              <a:rPr lang="en-GB" sz="1200" dirty="0"/>
              <a:t>………………………………………………………………………………………………………………………………………………………….</a:t>
            </a:r>
          </a:p>
          <a:p>
            <a:pPr>
              <a:lnSpc>
                <a:spcPct val="150000"/>
              </a:lnSpc>
            </a:pPr>
            <a:r>
              <a:rPr lang="en-GB" sz="1200" dirty="0"/>
              <a:t>d.   In natural selection, the environment selects organisms. Who selects the parents for selective breeding? </a:t>
            </a:r>
          </a:p>
          <a:p>
            <a:pPr>
              <a:lnSpc>
                <a:spcPct val="150000"/>
              </a:lnSpc>
            </a:pPr>
            <a:r>
              <a:rPr lang="en-GB" sz="1200" dirty="0"/>
              <a:t>………………………………………………………………………………………………………………………………………………………….</a:t>
            </a:r>
          </a:p>
          <a:p>
            <a:pPr marL="228600" indent="-228600">
              <a:lnSpc>
                <a:spcPct val="150000"/>
              </a:lnSpc>
              <a:buAutoNum type="alphaLcPeriod" startAt="5"/>
            </a:pPr>
            <a:r>
              <a:rPr lang="en-GB" sz="1200" dirty="0"/>
              <a:t>Evolution occurs over many generations. How many generations are required in selective breeding? </a:t>
            </a:r>
          </a:p>
          <a:p>
            <a:pPr>
              <a:lnSpc>
                <a:spcPct val="150000"/>
              </a:lnSpc>
            </a:pPr>
            <a:r>
              <a:rPr lang="en-GB" sz="1200" dirty="0"/>
              <a:t>………………………………………………………………………………………………………………………………….........................</a:t>
            </a:r>
          </a:p>
          <a:p>
            <a:pPr marL="228600" indent="-228600">
              <a:lnSpc>
                <a:spcPct val="150000"/>
              </a:lnSpc>
              <a:buAutoNum type="alphaLcPeriod" startAt="6"/>
            </a:pPr>
            <a:r>
              <a:rPr lang="en-GB" sz="1200" dirty="0"/>
              <a:t>Give an example of a desired characteristic that might be selected for in selective breeding. </a:t>
            </a:r>
          </a:p>
          <a:p>
            <a:pPr>
              <a:lnSpc>
                <a:spcPct val="150000"/>
              </a:lnSpc>
            </a:pPr>
            <a:r>
              <a:rPr lang="en-GB" sz="1200" dirty="0"/>
              <a:t>………………………………………………………………………………………………………………………………….........................</a:t>
            </a:r>
          </a:p>
          <a:p>
            <a:pPr>
              <a:lnSpc>
                <a:spcPct val="150000"/>
              </a:lnSpc>
            </a:pPr>
            <a:r>
              <a:rPr lang="en-GB" sz="1200" dirty="0"/>
              <a:t>g.   Do humans select for characteristics in natural selection or selective breeding? </a:t>
            </a:r>
          </a:p>
          <a:p>
            <a:pPr>
              <a:lnSpc>
                <a:spcPct val="150000"/>
              </a:lnSpc>
            </a:pPr>
            <a:r>
              <a:rPr lang="en-GB" sz="1200" dirty="0"/>
              <a:t>………………………………………………………………………………………………………………………………….........................</a:t>
            </a:r>
          </a:p>
          <a:p>
            <a:pPr marL="228600" indent="-228600">
              <a:lnSpc>
                <a:spcPct val="150000"/>
              </a:lnSpc>
              <a:buAutoNum type="alphaLcPeriod" startAt="8"/>
            </a:pPr>
            <a:r>
              <a:rPr lang="en-GB" sz="1200" dirty="0"/>
              <a:t>How are parents selected for in selective breeding? </a:t>
            </a:r>
          </a:p>
          <a:p>
            <a:pPr>
              <a:lnSpc>
                <a:spcPct val="150000"/>
              </a:lnSpc>
            </a:pPr>
            <a:r>
              <a:rPr lang="en-GB" sz="1200" dirty="0"/>
              <a:t>………………………………………………………………………………………………………………………………………………………….</a:t>
            </a:r>
          </a:p>
          <a:p>
            <a:pPr>
              <a:lnSpc>
                <a:spcPct val="150000"/>
              </a:lnSpc>
            </a:pPr>
            <a:endParaRPr lang="en-GB" sz="1200" dirty="0"/>
          </a:p>
          <a:p>
            <a:pPr>
              <a:lnSpc>
                <a:spcPct val="150000"/>
              </a:lnSpc>
            </a:pPr>
            <a:endParaRPr lang="en-GB" sz="1200" dirty="0"/>
          </a:p>
          <a:p>
            <a:pPr fontAlgn="base">
              <a:lnSpc>
                <a:spcPct val="150000"/>
              </a:lnSpc>
            </a:pPr>
            <a:endParaRPr lang="en-GB" sz="1200" b="0" i="0" kern="1200" dirty="0">
              <a:solidFill>
                <a:schemeClr val="tx1"/>
              </a:solidFill>
              <a:effectLst/>
              <a:latin typeface="+mn-lt"/>
              <a:ea typeface="+mn-ea"/>
              <a:cs typeface="+mn-cs"/>
            </a:endParaRPr>
          </a:p>
          <a:p>
            <a:pPr>
              <a:lnSpc>
                <a:spcPct val="150000"/>
              </a:lnSpc>
            </a:pPr>
            <a:endParaRPr lang="en-GB" sz="1200" dirty="0"/>
          </a:p>
        </p:txBody>
      </p:sp>
      <p:sp>
        <p:nvSpPr>
          <p:cNvPr id="2" name="Slide Number Placeholder 1">
            <a:extLst>
              <a:ext uri="{FF2B5EF4-FFF2-40B4-BE49-F238E27FC236}">
                <a16:creationId xmlns:a16="http://schemas.microsoft.com/office/drawing/2014/main" id="{11B57385-17EE-F39A-34CA-98445305375E}"/>
              </a:ext>
            </a:extLst>
          </p:cNvPr>
          <p:cNvSpPr>
            <a:spLocks noGrp="1"/>
          </p:cNvSpPr>
          <p:nvPr>
            <p:ph type="sldNum" sz="quarter" idx="12"/>
          </p:nvPr>
        </p:nvSpPr>
        <p:spPr/>
        <p:txBody>
          <a:bodyPr/>
          <a:lstStyle/>
          <a:p>
            <a:fld id="{A49C798E-A141-4728-B2C1-C020555BD9EF}" type="slidenum">
              <a:rPr lang="en-GB" smtClean="0"/>
              <a:t>19</a:t>
            </a:fld>
            <a:endParaRPr lang="en-GB"/>
          </a:p>
        </p:txBody>
      </p:sp>
    </p:spTree>
    <p:extLst>
      <p:ext uri="{BB962C8B-B14F-4D97-AF65-F5344CB8AC3E}">
        <p14:creationId xmlns:p14="http://schemas.microsoft.com/office/powerpoint/2010/main" val="3395517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BIG PICTURE</a:t>
            </a:r>
          </a:p>
        </p:txBody>
      </p:sp>
      <p:graphicFrame>
        <p:nvGraphicFramePr>
          <p:cNvPr id="6" name="Table 6">
            <a:extLst>
              <a:ext uri="{FF2B5EF4-FFF2-40B4-BE49-F238E27FC236}">
                <a16:creationId xmlns:a16="http://schemas.microsoft.com/office/drawing/2014/main" id="{7FFA2D90-58A7-CAF5-5936-A77DCE3C1B06}"/>
              </a:ext>
            </a:extLst>
          </p:cNvPr>
          <p:cNvGraphicFramePr>
            <a:graphicFrameLocks noGrp="1"/>
          </p:cNvGraphicFramePr>
          <p:nvPr>
            <p:extLst>
              <p:ext uri="{D42A27DB-BD31-4B8C-83A1-F6EECF244321}">
                <p14:modId xmlns:p14="http://schemas.microsoft.com/office/powerpoint/2010/main" val="2570214779"/>
              </p:ext>
            </p:extLst>
          </p:nvPr>
        </p:nvGraphicFramePr>
        <p:xfrm>
          <a:off x="273048" y="827993"/>
          <a:ext cx="6311900" cy="1285240"/>
        </p:xfrm>
        <a:graphic>
          <a:graphicData uri="http://schemas.openxmlformats.org/drawingml/2006/table">
            <a:tbl>
              <a:tblPr firstRow="1" bandRow="1">
                <a:tableStyleId>{5940675A-B579-460E-94D1-54222C63F5DA}</a:tableStyleId>
              </a:tblPr>
              <a:tblGrid>
                <a:gridCol w="806450">
                  <a:extLst>
                    <a:ext uri="{9D8B030D-6E8A-4147-A177-3AD203B41FA5}">
                      <a16:colId xmlns:a16="http://schemas.microsoft.com/office/drawing/2014/main" val="1636811758"/>
                    </a:ext>
                  </a:extLst>
                </a:gridCol>
                <a:gridCol w="5505450">
                  <a:extLst>
                    <a:ext uri="{9D8B030D-6E8A-4147-A177-3AD203B41FA5}">
                      <a16:colId xmlns:a16="http://schemas.microsoft.com/office/drawing/2014/main" val="748757239"/>
                    </a:ext>
                  </a:extLst>
                </a:gridCol>
              </a:tblGrid>
              <a:tr h="370840">
                <a:tc gridSpan="2">
                  <a:txBody>
                    <a:bodyPr/>
                    <a:lstStyle/>
                    <a:p>
                      <a:r>
                        <a:rPr lang="en-GB" sz="1200" b="1" dirty="0"/>
                        <a:t>How will my prior knowledge develop my understanding of this topic?</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260222018"/>
                  </a:ext>
                </a:extLst>
              </a:tr>
              <a:tr h="370840">
                <a:tc>
                  <a:txBody>
                    <a:bodyPr/>
                    <a:lstStyle/>
                    <a:p>
                      <a:pPr algn="ctr"/>
                      <a:r>
                        <a:rPr lang="en-GB" sz="1200" b="1" dirty="0"/>
                        <a:t>Y7</a:t>
                      </a:r>
                    </a:p>
                  </a:txBody>
                  <a:tcPr>
                    <a:solidFill>
                      <a:schemeClr val="bg1"/>
                    </a:solidFill>
                  </a:tcPr>
                </a:tc>
                <a:tc>
                  <a:txBody>
                    <a:bodyPr/>
                    <a:lstStyle/>
                    <a:p>
                      <a:r>
                        <a:rPr lang="en-GB" sz="1200" dirty="0"/>
                        <a:t>Cells, organisation and variation are studied in year 7. This knowledge is at the heart of understanding inheritance. </a:t>
                      </a:r>
                    </a:p>
                  </a:txBody>
                  <a:tcPr>
                    <a:solidFill>
                      <a:schemeClr val="bg1"/>
                    </a:solidFill>
                  </a:tcPr>
                </a:tc>
                <a:extLst>
                  <a:ext uri="{0D108BD9-81ED-4DB2-BD59-A6C34878D82A}">
                    <a16:rowId xmlns:a16="http://schemas.microsoft.com/office/drawing/2014/main" val="2330864863"/>
                  </a:ext>
                </a:extLst>
              </a:tr>
              <a:tr h="370840">
                <a:tc>
                  <a:txBody>
                    <a:bodyPr/>
                    <a:lstStyle/>
                    <a:p>
                      <a:pPr algn="ctr"/>
                      <a:r>
                        <a:rPr lang="en-GB" sz="1200" b="1" dirty="0"/>
                        <a:t>Y9</a:t>
                      </a:r>
                    </a:p>
                  </a:txBody>
                  <a:tcPr>
                    <a:solidFill>
                      <a:schemeClr val="bg1"/>
                    </a:solidFill>
                  </a:tcPr>
                </a:tc>
                <a:tc>
                  <a:txBody>
                    <a:bodyPr/>
                    <a:lstStyle/>
                    <a:p>
                      <a:r>
                        <a:rPr lang="en-GB" sz="1200" dirty="0"/>
                        <a:t>Inheritance is studied in year 9; this content is the foundation knowledge required to understand Inheritance at GCSE.</a:t>
                      </a:r>
                    </a:p>
                  </a:txBody>
                  <a:tcPr>
                    <a:solidFill>
                      <a:schemeClr val="bg1"/>
                    </a:solidFill>
                  </a:tcPr>
                </a:tc>
                <a:extLst>
                  <a:ext uri="{0D108BD9-81ED-4DB2-BD59-A6C34878D82A}">
                    <a16:rowId xmlns:a16="http://schemas.microsoft.com/office/drawing/2014/main" val="3248912250"/>
                  </a:ext>
                </a:extLst>
              </a:tr>
            </a:tbl>
          </a:graphicData>
        </a:graphic>
      </p:graphicFrame>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3525016488"/>
              </p:ext>
            </p:extLst>
          </p:nvPr>
        </p:nvGraphicFramePr>
        <p:xfrm>
          <a:off x="273048" y="2241694"/>
          <a:ext cx="6311901" cy="2634350"/>
        </p:xfrm>
        <a:graphic>
          <a:graphicData uri="http://schemas.openxmlformats.org/drawingml/2006/table">
            <a:tbl>
              <a:tblPr firstRow="1" bandRow="1">
                <a:tableStyleId>{5940675A-B579-460E-94D1-54222C63F5DA}</a:tableStyleId>
              </a:tblPr>
              <a:tblGrid>
                <a:gridCol w="908050">
                  <a:extLst>
                    <a:ext uri="{9D8B030D-6E8A-4147-A177-3AD203B41FA5}">
                      <a16:colId xmlns:a16="http://schemas.microsoft.com/office/drawing/2014/main" val="1068356305"/>
                    </a:ext>
                  </a:extLst>
                </a:gridCol>
                <a:gridCol w="2353837">
                  <a:extLst>
                    <a:ext uri="{9D8B030D-6E8A-4147-A177-3AD203B41FA5}">
                      <a16:colId xmlns:a16="http://schemas.microsoft.com/office/drawing/2014/main" val="3913828224"/>
                    </a:ext>
                  </a:extLst>
                </a:gridCol>
                <a:gridCol w="959004">
                  <a:extLst>
                    <a:ext uri="{9D8B030D-6E8A-4147-A177-3AD203B41FA5}">
                      <a16:colId xmlns:a16="http://schemas.microsoft.com/office/drawing/2014/main" val="1664534013"/>
                    </a:ext>
                  </a:extLst>
                </a:gridCol>
                <a:gridCol w="2091010">
                  <a:extLst>
                    <a:ext uri="{9D8B030D-6E8A-4147-A177-3AD203B41FA5}">
                      <a16:colId xmlns:a16="http://schemas.microsoft.com/office/drawing/2014/main" val="852912441"/>
                    </a:ext>
                  </a:extLst>
                </a:gridCol>
              </a:tblGrid>
              <a:tr h="439790">
                <a:tc gridSpan="4">
                  <a:txBody>
                    <a:bodyPr/>
                    <a:lstStyle/>
                    <a:p>
                      <a:r>
                        <a:rPr lang="en-GB" sz="1200" b="1" dirty="0"/>
                        <a:t>Learning Journey </a:t>
                      </a:r>
                    </a:p>
                  </a:txBody>
                  <a:tcPr>
                    <a:solidFill>
                      <a:schemeClr val="bg1">
                        <a:lumMod val="85000"/>
                      </a:schemeClr>
                    </a:solidFill>
                  </a:tcPr>
                </a:tc>
                <a:tc hMerge="1">
                  <a:txBody>
                    <a:bodyPr/>
                    <a:lstStyle/>
                    <a:p>
                      <a:endParaRPr lang="en-GB" dirty="0"/>
                    </a:p>
                  </a:txBody>
                  <a:tcPr/>
                </a:tc>
                <a:tc hMerge="1">
                  <a:txBody>
                    <a:bodyPr/>
                    <a:lstStyle/>
                    <a:p>
                      <a:endParaRPr lang="en-GB" sz="1200" b="1" dirty="0"/>
                    </a:p>
                  </a:txBody>
                  <a:tcPr>
                    <a:solidFill>
                      <a:schemeClr val="bg1">
                        <a:lumMod val="85000"/>
                      </a:schemeClr>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996584451"/>
                  </a:ext>
                </a:extLst>
              </a:tr>
              <a:tr h="439790">
                <a:tc>
                  <a:txBody>
                    <a:bodyPr/>
                    <a:lstStyle/>
                    <a:p>
                      <a:r>
                        <a:rPr lang="en-GB" sz="1200" dirty="0"/>
                        <a:t>Subtopic 1</a:t>
                      </a:r>
                    </a:p>
                    <a:p>
                      <a:endParaRPr lang="en-GB" sz="1200" dirty="0"/>
                    </a:p>
                  </a:txBody>
                  <a:tcPr/>
                </a:tc>
                <a:tc>
                  <a:txBody>
                    <a:bodyPr/>
                    <a:lstStyle/>
                    <a:p>
                      <a:r>
                        <a:rPr lang="en-GB" sz="1200" dirty="0"/>
                        <a:t>4.6.1.1 Sexual and asexual reproduction</a:t>
                      </a:r>
                    </a:p>
                    <a:p>
                      <a:r>
                        <a:rPr lang="en-GB" sz="1200" dirty="0"/>
                        <a:t>4.6.1.2 Meiosis</a:t>
                      </a:r>
                    </a:p>
                  </a:txBody>
                  <a:tcPr/>
                </a:tc>
                <a:tc>
                  <a:txBody>
                    <a:bodyPr/>
                    <a:lstStyle/>
                    <a:p>
                      <a:r>
                        <a:rPr lang="en-GB" sz="1200" dirty="0"/>
                        <a:t>Subtopic 5</a:t>
                      </a:r>
                    </a:p>
                    <a:p>
                      <a:endParaRPr lang="en-GB"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t>4.6.3.5 Fossils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4.6.3.4 Evidence for evolution</a:t>
                      </a:r>
                      <a:endParaRPr lang="en-GB" sz="1200" b="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t>4.6.3.7 Resistant bacteria</a:t>
                      </a:r>
                    </a:p>
                  </a:txBody>
                  <a:tcPr/>
                </a:tc>
                <a:extLst>
                  <a:ext uri="{0D108BD9-81ED-4DB2-BD59-A6C34878D82A}">
                    <a16:rowId xmlns:a16="http://schemas.microsoft.com/office/drawing/2014/main" val="3986441415"/>
                  </a:ext>
                </a:extLst>
              </a:tr>
              <a:tr h="439790">
                <a:tc>
                  <a:txBody>
                    <a:bodyPr/>
                    <a:lstStyle/>
                    <a:p>
                      <a:r>
                        <a:rPr lang="en-GB" sz="1200" dirty="0"/>
                        <a:t>Subtopic 2</a:t>
                      </a:r>
                    </a:p>
                  </a:txBody>
                  <a:tcPr/>
                </a:tc>
                <a:tc>
                  <a:txBody>
                    <a:bodyPr/>
                    <a:lstStyle/>
                    <a:p>
                      <a:r>
                        <a:rPr lang="en-GB" sz="1200" dirty="0"/>
                        <a:t>4.6.1.4 DNA and the genome</a:t>
                      </a:r>
                    </a:p>
                    <a:p>
                      <a:r>
                        <a:rPr lang="en-GB" sz="1200" dirty="0"/>
                        <a:t>4.6.2.1 Variation</a:t>
                      </a:r>
                    </a:p>
                  </a:txBody>
                  <a:tcPr/>
                </a:tc>
                <a:tc>
                  <a:txBody>
                    <a:bodyPr/>
                    <a:lstStyle/>
                    <a:p>
                      <a:r>
                        <a:rPr lang="en-GB" sz="1200" dirty="0"/>
                        <a:t>Subtopic 6</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4.6.2.3 Selective breeding</a:t>
                      </a:r>
                    </a:p>
                    <a:p>
                      <a:endParaRPr lang="en-GB" sz="1200" b="1" dirty="0"/>
                    </a:p>
                  </a:txBody>
                  <a:tcPr/>
                </a:tc>
                <a:extLst>
                  <a:ext uri="{0D108BD9-81ED-4DB2-BD59-A6C34878D82A}">
                    <a16:rowId xmlns:a16="http://schemas.microsoft.com/office/drawing/2014/main" val="3135617624"/>
                  </a:ext>
                </a:extLst>
              </a:tr>
              <a:tr h="439790">
                <a:tc>
                  <a:txBody>
                    <a:bodyPr/>
                    <a:lstStyle/>
                    <a:p>
                      <a:r>
                        <a:rPr lang="en-GB" sz="1200" dirty="0"/>
                        <a:t>Subtopic 3</a:t>
                      </a:r>
                    </a:p>
                  </a:txBody>
                  <a:tcPr/>
                </a:tc>
                <a:tc>
                  <a:txBody>
                    <a:bodyPr/>
                    <a:lstStyle/>
                    <a:p>
                      <a:r>
                        <a:rPr lang="en-GB" sz="1200" b="0" dirty="0"/>
                        <a:t>4.6.1.6 Genetic inheritance</a:t>
                      </a:r>
                    </a:p>
                    <a:p>
                      <a:r>
                        <a:rPr lang="en-GB" sz="1200" b="0" dirty="0"/>
                        <a:t>4.6.1.8 Sex determination</a:t>
                      </a:r>
                    </a:p>
                    <a:p>
                      <a:r>
                        <a:rPr lang="en-GB" sz="1200" b="0" dirty="0"/>
                        <a:t>4.6.1.7 Inherited disorders</a:t>
                      </a:r>
                    </a:p>
                  </a:txBody>
                  <a:tcPr/>
                </a:tc>
                <a:tc>
                  <a:txBody>
                    <a:bodyPr/>
                    <a:lstStyle/>
                    <a:p>
                      <a:r>
                        <a:rPr lang="en-GB" sz="1200" b="0" dirty="0"/>
                        <a:t>Subtopic 7</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t>4.6.2.4 Genetic engineering</a:t>
                      </a:r>
                    </a:p>
                    <a:p>
                      <a:endParaRPr lang="en-GB" sz="1200" b="1" dirty="0"/>
                    </a:p>
                  </a:txBody>
                  <a:tcPr/>
                </a:tc>
                <a:extLst>
                  <a:ext uri="{0D108BD9-81ED-4DB2-BD59-A6C34878D82A}">
                    <a16:rowId xmlns:a16="http://schemas.microsoft.com/office/drawing/2014/main" val="4092558228"/>
                  </a:ext>
                </a:extLst>
              </a:tr>
              <a:tr h="268054">
                <a:tc>
                  <a:txBody>
                    <a:bodyPr/>
                    <a:lstStyle/>
                    <a:p>
                      <a:r>
                        <a:rPr lang="en-GB" sz="1200" dirty="0"/>
                        <a:t>Subtopic 4</a:t>
                      </a:r>
                    </a:p>
                  </a:txBody>
                  <a:tcPr/>
                </a:tc>
                <a:tc>
                  <a:txBody>
                    <a:bodyPr/>
                    <a:lstStyle/>
                    <a:p>
                      <a:r>
                        <a:rPr lang="en-GB" sz="1200" dirty="0"/>
                        <a:t>4.6.2.2 Evolution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0" dirty="0"/>
                        <a:t>4.6.3.6 Extinction</a:t>
                      </a:r>
                    </a:p>
                  </a:txBody>
                  <a:tcPr/>
                </a:tc>
                <a:tc>
                  <a:txBody>
                    <a:bodyPr/>
                    <a:lstStyle/>
                    <a:p>
                      <a:r>
                        <a:rPr lang="en-GB" sz="1200" dirty="0"/>
                        <a:t>Subtopic 8</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4.6.4 Classification of living organisms</a:t>
                      </a:r>
                    </a:p>
                  </a:txBody>
                  <a:tcPr/>
                </a:tc>
                <a:extLst>
                  <a:ext uri="{0D108BD9-81ED-4DB2-BD59-A6C34878D82A}">
                    <a16:rowId xmlns:a16="http://schemas.microsoft.com/office/drawing/2014/main" val="1426963129"/>
                  </a:ext>
                </a:extLst>
              </a:tr>
            </a:tbl>
          </a:graphicData>
        </a:graphic>
      </p:graphicFrame>
      <p:graphicFrame>
        <p:nvGraphicFramePr>
          <p:cNvPr id="3" name="Table 8">
            <a:extLst>
              <a:ext uri="{FF2B5EF4-FFF2-40B4-BE49-F238E27FC236}">
                <a16:creationId xmlns:a16="http://schemas.microsoft.com/office/drawing/2014/main" id="{D16D577B-7671-EA94-8551-CEC89DF1FEB1}"/>
              </a:ext>
            </a:extLst>
          </p:cNvPr>
          <p:cNvGraphicFramePr>
            <a:graphicFrameLocks noGrp="1"/>
          </p:cNvGraphicFramePr>
          <p:nvPr>
            <p:extLst>
              <p:ext uri="{D42A27DB-BD31-4B8C-83A1-F6EECF244321}">
                <p14:modId xmlns:p14="http://schemas.microsoft.com/office/powerpoint/2010/main" val="2553817362"/>
              </p:ext>
            </p:extLst>
          </p:nvPr>
        </p:nvGraphicFramePr>
        <p:xfrm>
          <a:off x="273048" y="5004505"/>
          <a:ext cx="6311900" cy="1833880"/>
        </p:xfrm>
        <a:graphic>
          <a:graphicData uri="http://schemas.openxmlformats.org/drawingml/2006/table">
            <a:tbl>
              <a:tblPr firstRow="1" bandRow="1">
                <a:tableStyleId>{5940675A-B579-460E-94D1-54222C63F5DA}</a:tableStyleId>
              </a:tblPr>
              <a:tblGrid>
                <a:gridCol w="1403350">
                  <a:extLst>
                    <a:ext uri="{9D8B030D-6E8A-4147-A177-3AD203B41FA5}">
                      <a16:colId xmlns:a16="http://schemas.microsoft.com/office/drawing/2014/main" val="2976228114"/>
                    </a:ext>
                  </a:extLst>
                </a:gridCol>
                <a:gridCol w="4908550">
                  <a:extLst>
                    <a:ext uri="{9D8B030D-6E8A-4147-A177-3AD203B41FA5}">
                      <a16:colId xmlns:a16="http://schemas.microsoft.com/office/drawing/2014/main" val="1304578902"/>
                    </a:ext>
                  </a:extLst>
                </a:gridCol>
              </a:tblGrid>
              <a:tr h="370840">
                <a:tc gridSpan="2">
                  <a:txBody>
                    <a:bodyPr/>
                    <a:lstStyle/>
                    <a:p>
                      <a:r>
                        <a:rPr lang="en-GB" sz="1200" b="1" dirty="0"/>
                        <a:t>Key knowledge</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3028398464"/>
                  </a:ext>
                </a:extLst>
              </a:tr>
              <a:tr h="370840">
                <a:tc>
                  <a:txBody>
                    <a:bodyPr/>
                    <a:lstStyle/>
                    <a:p>
                      <a:r>
                        <a:rPr lang="en-GB" sz="1200" dirty="0"/>
                        <a:t>By the end of this topic you should know…</a:t>
                      </a:r>
                    </a:p>
                  </a:txBody>
                  <a:tcPr/>
                </a:tc>
                <a:tc>
                  <a:txBody>
                    <a:bodyPr/>
                    <a:lstStyle/>
                    <a:p>
                      <a:r>
                        <a:rPr lang="en-GB" sz="1200" dirty="0"/>
                        <a:t>How characteristics are controlled at the molecular level and how variation in characteristics help ensure survival of a species, and the evolution of new species. You should also know how humans manipulate characteristics to meet their own needs.</a:t>
                      </a:r>
                    </a:p>
                  </a:txBody>
                  <a:tcPr/>
                </a:tc>
                <a:extLst>
                  <a:ext uri="{0D108BD9-81ED-4DB2-BD59-A6C34878D82A}">
                    <a16:rowId xmlns:a16="http://schemas.microsoft.com/office/drawing/2014/main" val="3417920731"/>
                  </a:ext>
                </a:extLst>
              </a:tr>
              <a:tr h="370840">
                <a:tc>
                  <a:txBody>
                    <a:bodyPr/>
                    <a:lstStyle/>
                    <a:p>
                      <a:r>
                        <a:rPr lang="en-GB" sz="1200" dirty="0"/>
                        <a:t>By the end of this topic should be able to do…</a:t>
                      </a:r>
                    </a:p>
                  </a:txBody>
                  <a:tcPr/>
                </a:tc>
                <a:tc>
                  <a:txBody>
                    <a:bodyPr/>
                    <a:lstStyle/>
                    <a:p>
                      <a:r>
                        <a:rPr lang="en-GB" sz="1200" dirty="0"/>
                        <a:t>Apply the process of evolution by natural selection to new situations. You should also be able to apply selective breeding and genetic engineering to novel situations.</a:t>
                      </a:r>
                    </a:p>
                  </a:txBody>
                  <a:tcPr/>
                </a:tc>
                <a:extLst>
                  <a:ext uri="{0D108BD9-81ED-4DB2-BD59-A6C34878D82A}">
                    <a16:rowId xmlns:a16="http://schemas.microsoft.com/office/drawing/2014/main" val="1000013991"/>
                  </a:ext>
                </a:extLst>
              </a:tr>
            </a:tbl>
          </a:graphicData>
        </a:graphic>
      </p:graphicFrame>
      <p:graphicFrame>
        <p:nvGraphicFramePr>
          <p:cNvPr id="8" name="Table 7">
            <a:extLst>
              <a:ext uri="{FF2B5EF4-FFF2-40B4-BE49-F238E27FC236}">
                <a16:creationId xmlns:a16="http://schemas.microsoft.com/office/drawing/2014/main" id="{2789BD7C-EDE8-2442-3FC9-ECDED6BACCD2}"/>
              </a:ext>
            </a:extLst>
          </p:cNvPr>
          <p:cNvGraphicFramePr>
            <a:graphicFrameLocks noGrp="1"/>
          </p:cNvGraphicFramePr>
          <p:nvPr>
            <p:extLst>
              <p:ext uri="{D42A27DB-BD31-4B8C-83A1-F6EECF244321}">
                <p14:modId xmlns:p14="http://schemas.microsoft.com/office/powerpoint/2010/main" val="1903935678"/>
              </p:ext>
            </p:extLst>
          </p:nvPr>
        </p:nvGraphicFramePr>
        <p:xfrm>
          <a:off x="273048" y="6966846"/>
          <a:ext cx="6311900" cy="1010920"/>
        </p:xfrm>
        <a:graphic>
          <a:graphicData uri="http://schemas.openxmlformats.org/drawingml/2006/table">
            <a:tbl>
              <a:tblPr firstRow="1" bandRow="1">
                <a:tableStyleId>{5940675A-B579-460E-94D1-54222C63F5DA}</a:tableStyleId>
              </a:tblPr>
              <a:tblGrid>
                <a:gridCol w="6311900">
                  <a:extLst>
                    <a:ext uri="{9D8B030D-6E8A-4147-A177-3AD203B41FA5}">
                      <a16:colId xmlns:a16="http://schemas.microsoft.com/office/drawing/2014/main" val="2976228114"/>
                    </a:ext>
                  </a:extLst>
                </a:gridCol>
              </a:tblGrid>
              <a:tr h="370840">
                <a:tc>
                  <a:txBody>
                    <a:bodyPr/>
                    <a:lstStyle/>
                    <a:p>
                      <a:r>
                        <a:rPr lang="en-GB" sz="1200" b="1" dirty="0"/>
                        <a:t>How will this knowledge develop my understanding of future topics?</a:t>
                      </a:r>
                    </a:p>
                  </a:txBody>
                  <a:tcPr>
                    <a:solidFill>
                      <a:schemeClr val="bg1">
                        <a:lumMod val="85000"/>
                      </a:schemeClr>
                    </a:solidFill>
                  </a:tcPr>
                </a:tc>
                <a:extLst>
                  <a:ext uri="{0D108BD9-81ED-4DB2-BD59-A6C34878D82A}">
                    <a16:rowId xmlns:a16="http://schemas.microsoft.com/office/drawing/2014/main" val="3028398464"/>
                  </a:ext>
                </a:extLst>
              </a:tr>
              <a:tr h="370840">
                <a:tc>
                  <a:txBody>
                    <a:bodyPr/>
                    <a:lstStyle/>
                    <a:p>
                      <a:r>
                        <a:rPr lang="en-GB" sz="1200" dirty="0"/>
                        <a:t>This topic is a capstone topic in that it draws on knowledge from many topics. However, future topics do not build on it.</a:t>
                      </a:r>
                    </a:p>
                    <a:p>
                      <a:endParaRPr lang="en-GB" sz="1200" dirty="0"/>
                    </a:p>
                  </a:txBody>
                  <a:tcPr/>
                </a:tc>
                <a:extLst>
                  <a:ext uri="{0D108BD9-81ED-4DB2-BD59-A6C34878D82A}">
                    <a16:rowId xmlns:a16="http://schemas.microsoft.com/office/drawing/2014/main" val="3417920731"/>
                  </a:ext>
                </a:extLst>
              </a:tr>
            </a:tbl>
          </a:graphicData>
        </a:graphic>
      </p:graphicFrame>
      <p:sp>
        <p:nvSpPr>
          <p:cNvPr id="2" name="Slide Number Placeholder 1">
            <a:extLst>
              <a:ext uri="{FF2B5EF4-FFF2-40B4-BE49-F238E27FC236}">
                <a16:creationId xmlns:a16="http://schemas.microsoft.com/office/drawing/2014/main" id="{362B9D1C-DEF0-1EAF-FC94-C59233D0AB7C}"/>
              </a:ext>
            </a:extLst>
          </p:cNvPr>
          <p:cNvSpPr>
            <a:spLocks noGrp="1"/>
          </p:cNvSpPr>
          <p:nvPr>
            <p:ph type="sldNum" sz="quarter" idx="12"/>
          </p:nvPr>
        </p:nvSpPr>
        <p:spPr/>
        <p:txBody>
          <a:bodyPr/>
          <a:lstStyle/>
          <a:p>
            <a:fld id="{A49C798E-A141-4728-B2C1-C020555BD9EF}" type="slidenum">
              <a:rPr lang="en-GB" smtClean="0"/>
              <a:t>2</a:t>
            </a:fld>
            <a:endParaRPr lang="en-GB"/>
          </a:p>
        </p:txBody>
      </p:sp>
    </p:spTree>
    <p:extLst>
      <p:ext uri="{BB962C8B-B14F-4D97-AF65-F5344CB8AC3E}">
        <p14:creationId xmlns:p14="http://schemas.microsoft.com/office/powerpoint/2010/main" val="1139688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3533B12-EC15-62D4-CDFE-15868141C66D}"/>
              </a:ext>
            </a:extLst>
          </p:cNvPr>
          <p:cNvSpPr txBox="1"/>
          <p:nvPr/>
        </p:nvSpPr>
        <p:spPr>
          <a:xfrm>
            <a:off x="273049" y="248565"/>
            <a:ext cx="6350775" cy="6286208"/>
          </a:xfrm>
          <a:prstGeom prst="rect">
            <a:avLst/>
          </a:prstGeom>
          <a:noFill/>
        </p:spPr>
        <p:txBody>
          <a:bodyPr wrap="square" rtlCol="0">
            <a:spAutoFit/>
          </a:bodyPr>
          <a:lstStyle/>
          <a:p>
            <a:r>
              <a:rPr lang="en-GB" sz="1200" b="1" u="sng" dirty="0"/>
              <a:t>I DO –Selective Breeding</a:t>
            </a:r>
          </a:p>
          <a:p>
            <a:endParaRPr lang="en-GB" sz="1200" b="1" u="sng" dirty="0"/>
          </a:p>
          <a:p>
            <a:pPr>
              <a:lnSpc>
                <a:spcPct val="107000"/>
              </a:lnSpc>
              <a:spcBef>
                <a:spcPts val="1200"/>
              </a:spcBef>
              <a:spcAft>
                <a:spcPts val="800"/>
              </a:spcAft>
            </a:pPr>
            <a:r>
              <a:rPr lang="en-GB" sz="1200" kern="0" dirty="0">
                <a:latin typeface="Calibri" panose="020F0502020204030204" pitchFamily="34" charset="0"/>
                <a:ea typeface="Times New Roman" panose="02020603050405020304" pitchFamily="18" charset="0"/>
                <a:cs typeface="Calibri" panose="020F0502020204030204" pitchFamily="34" charset="0"/>
              </a:rPr>
              <a:t>A</a:t>
            </a:r>
            <a:r>
              <a:rPr lang="en-GB" sz="1200" kern="0" dirty="0">
                <a:effectLst/>
                <a:latin typeface="Calibri" panose="020F0502020204030204" pitchFamily="34" charset="0"/>
                <a:ea typeface="Times New Roman" panose="02020603050405020304" pitchFamily="18" charset="0"/>
                <a:cs typeface="Calibri" panose="020F0502020204030204" pitchFamily="34" charset="0"/>
              </a:rPr>
              <a:t> cat breeder wants to use selective breeding so that all new kittens have blue tail tips.</a:t>
            </a: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Describe the process of selective breeding the cat breeder could use.</a:t>
            </a: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a:t>
            </a:r>
          </a:p>
          <a:p>
            <a:pPr>
              <a:lnSpc>
                <a:spcPct val="150000"/>
              </a:lnSpc>
              <a:spcAft>
                <a:spcPts val="800"/>
              </a:spcAft>
            </a:pPr>
            <a:r>
              <a:rPr lang="en-GB" sz="1200" b="1" dirty="0"/>
              <a:t>YOU DO</a:t>
            </a:r>
          </a:p>
          <a:p>
            <a:pPr>
              <a:lnSpc>
                <a:spcPct val="150000"/>
              </a:lnSpc>
              <a:spcAft>
                <a:spcPts val="800"/>
              </a:spcAft>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Chickens can be bred either for meat or for laying eggs.</a:t>
            </a:r>
            <a:endParaRPr lang="en-GB"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en-GB" sz="1200" dirty="0"/>
              <a:t>Describe how selective breeding has been used to produce chickens bred for meat.</a:t>
            </a:r>
          </a:p>
          <a:p>
            <a:pPr>
              <a:lnSpc>
                <a:spcPct val="150000"/>
              </a:lnSpc>
              <a:spcAft>
                <a:spcPts val="800"/>
              </a:spcAft>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a:t>
            </a:r>
          </a:p>
          <a:p>
            <a:pPr>
              <a:lnSpc>
                <a:spcPct val="150000"/>
              </a:lnSpc>
              <a:spcAft>
                <a:spcPts val="800"/>
              </a:spcAft>
            </a:pPr>
            <a:endParaRPr lang="en-GB" sz="1200" dirty="0"/>
          </a:p>
        </p:txBody>
      </p:sp>
      <p:sp>
        <p:nvSpPr>
          <p:cNvPr id="3" name="Slide Number Placeholder 2">
            <a:extLst>
              <a:ext uri="{FF2B5EF4-FFF2-40B4-BE49-F238E27FC236}">
                <a16:creationId xmlns:a16="http://schemas.microsoft.com/office/drawing/2014/main" id="{1B9FC655-A0C8-FF3E-F70E-74D2D66EB271}"/>
              </a:ext>
            </a:extLst>
          </p:cNvPr>
          <p:cNvSpPr>
            <a:spLocks noGrp="1"/>
          </p:cNvSpPr>
          <p:nvPr>
            <p:ph type="sldNum" sz="quarter" idx="12"/>
          </p:nvPr>
        </p:nvSpPr>
        <p:spPr/>
        <p:txBody>
          <a:bodyPr/>
          <a:lstStyle/>
          <a:p>
            <a:fld id="{A49C798E-A141-4728-B2C1-C020555BD9EF}" type="slidenum">
              <a:rPr lang="en-GB" smtClean="0"/>
              <a:t>20</a:t>
            </a:fld>
            <a:endParaRPr lang="en-GB"/>
          </a:p>
        </p:txBody>
      </p:sp>
    </p:spTree>
    <p:extLst>
      <p:ext uri="{BB962C8B-B14F-4D97-AF65-F5344CB8AC3E}">
        <p14:creationId xmlns:p14="http://schemas.microsoft.com/office/powerpoint/2010/main" val="4012805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3533B12-EC15-62D4-CDFE-15868141C66D}"/>
              </a:ext>
            </a:extLst>
          </p:cNvPr>
          <p:cNvSpPr txBox="1"/>
          <p:nvPr/>
        </p:nvSpPr>
        <p:spPr>
          <a:xfrm>
            <a:off x="273049" y="248565"/>
            <a:ext cx="6350775" cy="6650154"/>
          </a:xfrm>
          <a:prstGeom prst="rect">
            <a:avLst/>
          </a:prstGeom>
          <a:noFill/>
        </p:spPr>
        <p:txBody>
          <a:bodyPr wrap="square" rtlCol="0">
            <a:spAutoFit/>
          </a:bodyPr>
          <a:lstStyle/>
          <a:p>
            <a:r>
              <a:rPr lang="en-GB" sz="1200" b="1" dirty="0"/>
              <a:t>YOU DO</a:t>
            </a:r>
          </a:p>
          <a:p>
            <a:endParaRPr lang="en-GB" sz="1200" b="1" u="sng" dirty="0"/>
          </a:p>
          <a:p>
            <a:pPr>
              <a:lnSpc>
                <a:spcPct val="150000"/>
              </a:lnSpc>
              <a:spcAft>
                <a:spcPts val="800"/>
              </a:spcAft>
            </a:pPr>
            <a:r>
              <a:rPr lang="en-GB" sz="1200" kern="0" dirty="0">
                <a:effectLst/>
                <a:latin typeface="Calibri" panose="020F0502020204030204" pitchFamily="34" charset="0"/>
                <a:ea typeface="Times New Roman" panose="02020603050405020304" pitchFamily="18" charset="0"/>
              </a:rPr>
              <a:t>Read the following.</a:t>
            </a:r>
          </a:p>
          <a:p>
            <a:pPr>
              <a:lnSpc>
                <a:spcPct val="150000"/>
              </a:lnSpc>
              <a:spcAft>
                <a:spcPts val="800"/>
              </a:spcAft>
            </a:pPr>
            <a:endParaRPr lang="en-GB" sz="1200" kern="0" dirty="0">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800"/>
              </a:spcAft>
            </a:pPr>
            <a:endParaRPr lang="en-GB" sz="1200" kern="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800"/>
              </a:spcAft>
            </a:pPr>
            <a:endParaRPr lang="en-GB" sz="1200" kern="0" dirty="0">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800"/>
              </a:spcAft>
            </a:pPr>
            <a:endParaRPr lang="en-GB" sz="1200" kern="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800"/>
              </a:spcAft>
            </a:pPr>
            <a:endParaRPr lang="en-GB" sz="1200" kern="0" dirty="0">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800"/>
              </a:spcAft>
            </a:pPr>
            <a:endParaRPr lang="en-GB" sz="1200" kern="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800"/>
              </a:spcAft>
            </a:pPr>
            <a:endParaRPr lang="en-GB" sz="1200" kern="0" dirty="0">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800"/>
              </a:spcAft>
            </a:pPr>
            <a:endParaRPr lang="en-GB" sz="1200" kern="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800"/>
              </a:spcAft>
            </a:pPr>
            <a:r>
              <a:rPr lang="en-GB" sz="1200" kern="0" dirty="0">
                <a:latin typeface="Calibri" panose="020F0502020204030204" pitchFamily="34" charset="0"/>
                <a:ea typeface="Times New Roman" panose="02020603050405020304" pitchFamily="18" charset="0"/>
                <a:cs typeface="Calibri" panose="020F0502020204030204" pitchFamily="34" charset="0"/>
              </a:rPr>
              <a:t>The IR8 variety of rice was produced by selective breeding.</a:t>
            </a:r>
          </a:p>
          <a:p>
            <a:pPr>
              <a:lnSpc>
                <a:spcPct val="150000"/>
              </a:lnSpc>
              <a:spcAft>
                <a:spcPts val="800"/>
              </a:spcAft>
            </a:pPr>
            <a:r>
              <a:rPr lang="en-GB" sz="1200" kern="0" dirty="0">
                <a:latin typeface="Calibri" panose="020F0502020204030204" pitchFamily="34" charset="0"/>
                <a:ea typeface="Times New Roman" panose="02020603050405020304" pitchFamily="18" charset="0"/>
                <a:cs typeface="Calibri" panose="020F0502020204030204" pitchFamily="34" charset="0"/>
              </a:rPr>
              <a:t>Describe the steps the scientists would have taken to produce IR8</a:t>
            </a:r>
          </a:p>
          <a:p>
            <a:pPr>
              <a:lnSpc>
                <a:spcPct val="150000"/>
              </a:lnSpc>
              <a:spcAft>
                <a:spcPts val="800"/>
              </a:spcAft>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a:t>
            </a:r>
          </a:p>
          <a:p>
            <a:pPr>
              <a:lnSpc>
                <a:spcPct val="150000"/>
              </a:lnSpc>
              <a:spcAft>
                <a:spcPts val="800"/>
              </a:spcAft>
            </a:pPr>
            <a:endParaRPr lang="en-GB" sz="1200" dirty="0"/>
          </a:p>
        </p:txBody>
      </p:sp>
      <p:graphicFrame>
        <p:nvGraphicFramePr>
          <p:cNvPr id="3" name="Table 2">
            <a:extLst>
              <a:ext uri="{FF2B5EF4-FFF2-40B4-BE49-F238E27FC236}">
                <a16:creationId xmlns:a16="http://schemas.microsoft.com/office/drawing/2014/main" id="{D6325399-27F9-AB35-AC80-042067A49F57}"/>
              </a:ext>
            </a:extLst>
          </p:cNvPr>
          <p:cNvGraphicFramePr>
            <a:graphicFrameLocks noGrp="1"/>
          </p:cNvGraphicFramePr>
          <p:nvPr/>
        </p:nvGraphicFramePr>
        <p:xfrm>
          <a:off x="1116716" y="1107402"/>
          <a:ext cx="4663440" cy="2745359"/>
        </p:xfrm>
        <a:graphic>
          <a:graphicData uri="http://schemas.openxmlformats.org/drawingml/2006/table">
            <a:tbl>
              <a:tblPr/>
              <a:tblGrid>
                <a:gridCol w="4663440">
                  <a:extLst>
                    <a:ext uri="{9D8B030D-6E8A-4147-A177-3AD203B41FA5}">
                      <a16:colId xmlns:a16="http://schemas.microsoft.com/office/drawing/2014/main" val="534396119"/>
                    </a:ext>
                  </a:extLst>
                </a:gridCol>
              </a:tblGrid>
              <a:tr h="0">
                <a:tc>
                  <a:txBody>
                    <a:bodyPr/>
                    <a:lstStyle/>
                    <a:p>
                      <a:pPr marL="28575" marR="28575">
                        <a:lnSpc>
                          <a:spcPct val="150000"/>
                        </a:lnSpc>
                        <a:spcAft>
                          <a:spcPts val="800"/>
                        </a:spcAft>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In the 1950s farmers in India could not grow enough rice to feed the rapidly increasing population.</a:t>
                      </a:r>
                      <a:endParaRPr lang="en-GB"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 marR="28575">
                        <a:lnSpc>
                          <a:spcPct val="150000"/>
                        </a:lnSpc>
                        <a:spcAft>
                          <a:spcPts val="800"/>
                        </a:spcAft>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At the International Rice Research Institute (IRRI) scientists began a selective breeding programme with 10 000 different varieties of rice plants.</a:t>
                      </a:r>
                      <a:endParaRPr lang="en-GB"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 marR="28575">
                        <a:lnSpc>
                          <a:spcPct val="150000"/>
                        </a:lnSpc>
                        <a:spcAft>
                          <a:spcPts val="800"/>
                        </a:spcAft>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In 1966 the IRRI produced a new variety called IR8 which gave a yield of up to ten times the traditional varieties. IR8 has short stems and large rice grains.</a:t>
                      </a:r>
                      <a:endParaRPr lang="en-GB" sz="11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 marR="28575">
                        <a:lnSpc>
                          <a:spcPct val="150000"/>
                        </a:lnSpc>
                        <a:spcAft>
                          <a:spcPts val="800"/>
                        </a:spcAft>
                      </a:pPr>
                      <a:r>
                        <a:rPr lang="en-GB" sz="1200" kern="0" dirty="0">
                          <a:effectLst/>
                          <a:latin typeface="Calibri" panose="020F0502020204030204" pitchFamily="34" charset="0"/>
                          <a:ea typeface="Times New Roman" panose="02020603050405020304" pitchFamily="18" charset="0"/>
                          <a:cs typeface="Calibri" panose="020F0502020204030204" pitchFamily="34" charset="0"/>
                        </a:rPr>
                        <a:t>IR8 was grown by farmers all over India so people had enough to eat.</a:t>
                      </a:r>
                      <a:endParaRPr lang="en-GB"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4062685"/>
                  </a:ext>
                </a:extLst>
              </a:tr>
            </a:tbl>
          </a:graphicData>
        </a:graphic>
      </p:graphicFrame>
      <p:sp>
        <p:nvSpPr>
          <p:cNvPr id="5" name="Slide Number Placeholder 4">
            <a:extLst>
              <a:ext uri="{FF2B5EF4-FFF2-40B4-BE49-F238E27FC236}">
                <a16:creationId xmlns:a16="http://schemas.microsoft.com/office/drawing/2014/main" id="{515BE927-8FE9-9C80-DB93-0774FB0D16A3}"/>
              </a:ext>
            </a:extLst>
          </p:cNvPr>
          <p:cNvSpPr>
            <a:spLocks noGrp="1"/>
          </p:cNvSpPr>
          <p:nvPr>
            <p:ph type="sldNum" sz="quarter" idx="12"/>
          </p:nvPr>
        </p:nvSpPr>
        <p:spPr/>
        <p:txBody>
          <a:bodyPr/>
          <a:lstStyle/>
          <a:p>
            <a:fld id="{A49C798E-A141-4728-B2C1-C020555BD9EF}" type="slidenum">
              <a:rPr lang="en-GB" smtClean="0"/>
              <a:t>21</a:t>
            </a:fld>
            <a:endParaRPr lang="en-GB"/>
          </a:p>
        </p:txBody>
      </p:sp>
    </p:spTree>
    <p:extLst>
      <p:ext uri="{BB962C8B-B14F-4D97-AF65-F5344CB8AC3E}">
        <p14:creationId xmlns:p14="http://schemas.microsoft.com/office/powerpoint/2010/main" val="2464396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988708"/>
          </a:xfrm>
          <a:prstGeom prst="rect">
            <a:avLst/>
          </a:prstGeom>
          <a:noFill/>
        </p:spPr>
        <p:txBody>
          <a:bodyPr wrap="square" rtlCol="0">
            <a:spAutoFit/>
          </a:bodyPr>
          <a:lstStyle/>
          <a:p>
            <a:pPr>
              <a:lnSpc>
                <a:spcPct val="150000"/>
              </a:lnSpc>
            </a:pPr>
            <a:r>
              <a:rPr lang="en-GB" sz="1200" b="1" u="sng" dirty="0"/>
              <a:t>Spaced question</a:t>
            </a:r>
          </a:p>
          <a:p>
            <a:pPr>
              <a:lnSpc>
                <a:spcPct val="150000"/>
              </a:lnSpc>
            </a:pPr>
            <a:r>
              <a:rPr lang="en-GB" sz="1200" dirty="0"/>
              <a:t>Selective breeding is often compared to natural selection. </a:t>
            </a:r>
          </a:p>
          <a:p>
            <a:pPr>
              <a:lnSpc>
                <a:spcPct val="150000"/>
              </a:lnSpc>
            </a:pPr>
            <a:r>
              <a:rPr lang="en-GB" sz="1200" dirty="0"/>
              <a:t>When we compare two things, we consider their similarities and their differences. </a:t>
            </a:r>
          </a:p>
          <a:p>
            <a:pPr>
              <a:lnSpc>
                <a:spcPct val="150000"/>
              </a:lnSpc>
            </a:pPr>
            <a:endParaRPr lang="en-GB" sz="1200" u="sng" dirty="0"/>
          </a:p>
          <a:p>
            <a:pPr>
              <a:lnSpc>
                <a:spcPct val="150000"/>
              </a:lnSpc>
            </a:pPr>
            <a:r>
              <a:rPr lang="en-GB" sz="1200" b="1" dirty="0"/>
              <a:t>Compare selective breeding and natural selection.</a:t>
            </a:r>
          </a:p>
          <a:p>
            <a:pPr>
              <a:lnSpc>
                <a:spcPct val="150000"/>
              </a:lnSpc>
            </a:pPr>
            <a:r>
              <a:rPr lang="en-GB" sz="1200" dirty="0"/>
              <a:t>Similarities: ……………………………………………………………………………………………………………………………………………………………………………………………………………………………………………………………………………………………………………………………………………………………………………………………………………………………………………………………………………………………………………………………………………………………………………………………………………………………… ………………………………………………………………………………………………………………………………………………………………………………………………………………………………………………………………………………………………………………………………………………………………………………………………………………………………………………………………………………………………………………………………………………………………………………………………………………………………</a:t>
            </a:r>
          </a:p>
          <a:p>
            <a:pPr>
              <a:lnSpc>
                <a:spcPct val="150000"/>
              </a:lnSpc>
            </a:pPr>
            <a:endParaRPr lang="en-GB" sz="1200" dirty="0"/>
          </a:p>
          <a:p>
            <a:pPr>
              <a:lnSpc>
                <a:spcPct val="150000"/>
              </a:lnSpc>
            </a:pPr>
            <a:r>
              <a:rPr lang="en-GB" sz="1200" dirty="0"/>
              <a:t>Differences: </a:t>
            </a:r>
          </a:p>
          <a:p>
            <a:pPr>
              <a:lnSpc>
                <a:spcPct val="150000"/>
              </a:lnSpc>
            </a:pPr>
            <a:r>
              <a:rPr lang="en-GB" sz="1200" dirty="0"/>
              <a:t>……………………………………………………………………………………………………………………………………………………………………………………………………………………………………………………………………………………………………………………………………………………………………………………………………………………………………………………………………………………………………………………………………………………………………………………………………………………………… ………………………………………………………………………………………………………………………………………………………………………………………………………………………………………………………………………………………………………………………………………………………………………………………………………………………………………………………………………………………………………………………………………………………………………………………………………………………………</a:t>
            </a:r>
          </a:p>
          <a:p>
            <a:pPr>
              <a:lnSpc>
                <a:spcPct val="150000"/>
              </a:lnSpc>
            </a:pPr>
            <a:endParaRPr lang="en-GB" sz="1200" dirty="0"/>
          </a:p>
        </p:txBody>
      </p:sp>
      <p:sp>
        <p:nvSpPr>
          <p:cNvPr id="3" name="Slide Number Placeholder 2">
            <a:extLst>
              <a:ext uri="{FF2B5EF4-FFF2-40B4-BE49-F238E27FC236}">
                <a16:creationId xmlns:a16="http://schemas.microsoft.com/office/drawing/2014/main" id="{8EF55D0D-5AD4-7640-ADD3-D5A275412938}"/>
              </a:ext>
            </a:extLst>
          </p:cNvPr>
          <p:cNvSpPr>
            <a:spLocks noGrp="1"/>
          </p:cNvSpPr>
          <p:nvPr>
            <p:ph type="sldNum" sz="quarter" idx="12"/>
          </p:nvPr>
        </p:nvSpPr>
        <p:spPr/>
        <p:txBody>
          <a:bodyPr/>
          <a:lstStyle/>
          <a:p>
            <a:fld id="{A49C798E-A141-4728-B2C1-C020555BD9EF}" type="slidenum">
              <a:rPr lang="en-GB" smtClean="0"/>
              <a:t>22</a:t>
            </a:fld>
            <a:endParaRPr lang="en-GB"/>
          </a:p>
        </p:txBody>
      </p:sp>
    </p:spTree>
    <p:extLst>
      <p:ext uri="{BB962C8B-B14F-4D97-AF65-F5344CB8AC3E}">
        <p14:creationId xmlns:p14="http://schemas.microsoft.com/office/powerpoint/2010/main" val="1449742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51788"/>
            <a:ext cx="6311900" cy="646331"/>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dirty="0"/>
              <a:t>We are learning to describe the process of genetic engineering and explain how humans use it to their own benefit.</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650375"/>
            <a:ext cx="6311900" cy="1015663"/>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how humans manipulate their environment at the molecular level in order to improve their lives. This is at the heart of science and technology. However, irresponsible use of science can create problems that aren’t obvious at the time. </a:t>
            </a:r>
          </a:p>
          <a:p>
            <a:endParaRPr lang="en-US" sz="1200" dirty="0">
              <a:latin typeface="+mj-lt"/>
            </a:endParaRPr>
          </a:p>
        </p:txBody>
      </p:sp>
      <p:sp>
        <p:nvSpPr>
          <p:cNvPr id="5" name="TextBox 4">
            <a:extLst>
              <a:ext uri="{FF2B5EF4-FFF2-40B4-BE49-F238E27FC236}">
                <a16:creationId xmlns:a16="http://schemas.microsoft.com/office/drawing/2014/main" id="{00AE274F-1407-2BB8-EEDE-A09A57A0CF49}"/>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7: Genetic Engineering</a:t>
            </a:r>
          </a:p>
        </p:txBody>
      </p:sp>
      <p:sp>
        <p:nvSpPr>
          <p:cNvPr id="2" name="Slide Number Placeholder 1">
            <a:extLst>
              <a:ext uri="{FF2B5EF4-FFF2-40B4-BE49-F238E27FC236}">
                <a16:creationId xmlns:a16="http://schemas.microsoft.com/office/drawing/2014/main" id="{73D5D562-C952-0455-6E4A-BEAE55A3893E}"/>
              </a:ext>
            </a:extLst>
          </p:cNvPr>
          <p:cNvSpPr>
            <a:spLocks noGrp="1"/>
          </p:cNvSpPr>
          <p:nvPr>
            <p:ph type="sldNum" sz="quarter" idx="12"/>
          </p:nvPr>
        </p:nvSpPr>
        <p:spPr/>
        <p:txBody>
          <a:bodyPr/>
          <a:lstStyle/>
          <a:p>
            <a:fld id="{A49C798E-A141-4728-B2C1-C020555BD9EF}" type="slidenum">
              <a:rPr lang="en-GB" smtClean="0"/>
              <a:t>23</a:t>
            </a:fld>
            <a:endParaRPr lang="en-GB"/>
          </a:p>
        </p:txBody>
      </p:sp>
    </p:spTree>
    <p:extLst>
      <p:ext uri="{BB962C8B-B14F-4D97-AF65-F5344CB8AC3E}">
        <p14:creationId xmlns:p14="http://schemas.microsoft.com/office/powerpoint/2010/main" val="4186728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16628"/>
            <a:ext cx="6311900" cy="3664721"/>
          </a:xfrm>
          <a:prstGeom prst="rect">
            <a:avLst/>
          </a:prstGeom>
          <a:noFill/>
          <a:ln w="28575">
            <a:noFill/>
          </a:ln>
        </p:spPr>
        <p:txBody>
          <a:bodyPr wrap="square" rtlCol="0">
            <a:spAutoFit/>
          </a:bodyPr>
          <a:lstStyle/>
          <a:p>
            <a:pPr>
              <a:lnSpc>
                <a:spcPct val="150000"/>
              </a:lnSpc>
            </a:pPr>
            <a:r>
              <a:rPr lang="en-GB" sz="1200" b="1" u="sng" dirty="0"/>
              <a:t>I wasn’t there but I still care!</a:t>
            </a:r>
          </a:p>
          <a:p>
            <a:pPr marL="228600" indent="-228600">
              <a:lnSpc>
                <a:spcPct val="150000"/>
              </a:lnSpc>
              <a:buAutoNum type="arabicPeriod"/>
            </a:pPr>
            <a:r>
              <a:rPr lang="en-GB" sz="1200" dirty="0">
                <a:effectLst/>
              </a:rPr>
              <a:t>Explain what we use selective breeding for. </a:t>
            </a:r>
          </a:p>
          <a:p>
            <a:pPr>
              <a:lnSpc>
                <a:spcPct val="150000"/>
              </a:lnSpc>
            </a:pPr>
            <a:r>
              <a:rPr lang="en-GB" sz="1200" dirty="0">
                <a:effectLst/>
              </a:rPr>
              <a:t>………………………………………………………………………………………………………………………………………………………………………………………………………………………………………………………………………………………………………………………………………………………………………………………………………………………………………………………………………………</a:t>
            </a:r>
          </a:p>
          <a:p>
            <a:pPr>
              <a:lnSpc>
                <a:spcPct val="150000"/>
              </a:lnSpc>
            </a:pPr>
            <a:r>
              <a:rPr lang="en-GB" sz="1200" b="1" dirty="0"/>
              <a:t>2. List the steps in the process of selective breeding. </a:t>
            </a:r>
            <a:r>
              <a:rPr lang="en-GB" sz="1200" dirty="0">
                <a:effectLst/>
              </a:rPr>
              <a:t>………………………………………………………………………………………………………………………………………………………………………………………………………………………………………………………………………………………………………………………………………………………………………………………………………………………………………………………………………………</a:t>
            </a:r>
          </a:p>
          <a:p>
            <a:pPr>
              <a:lnSpc>
                <a:spcPct val="150000"/>
              </a:lnSpc>
            </a:pPr>
            <a:r>
              <a:rPr lang="en-GB" sz="1200" dirty="0">
                <a:effectLst/>
              </a:rPr>
              <a:t>………………………………………………………………………………………………………………………………………………………………………………………………………………………………………………………………………………………………………………………………………………………………………………………………………………………………………………………………………………</a:t>
            </a:r>
          </a:p>
          <a:p>
            <a:pPr>
              <a:lnSpc>
                <a:spcPct val="150000"/>
              </a:lnSpc>
            </a:pPr>
            <a:endParaRPr lang="en-GB" sz="1200" dirty="0">
              <a:effectLst/>
            </a:endParaRPr>
          </a:p>
        </p:txBody>
      </p:sp>
      <p:sp>
        <p:nvSpPr>
          <p:cNvPr id="2" name="Slide Number Placeholder 1">
            <a:extLst>
              <a:ext uri="{FF2B5EF4-FFF2-40B4-BE49-F238E27FC236}">
                <a16:creationId xmlns:a16="http://schemas.microsoft.com/office/drawing/2014/main" id="{CB191B1E-D2E2-3569-2C4C-1771C4EA43AE}"/>
              </a:ext>
            </a:extLst>
          </p:cNvPr>
          <p:cNvSpPr>
            <a:spLocks noGrp="1"/>
          </p:cNvSpPr>
          <p:nvPr>
            <p:ph type="sldNum" sz="quarter" idx="12"/>
          </p:nvPr>
        </p:nvSpPr>
        <p:spPr/>
        <p:txBody>
          <a:bodyPr/>
          <a:lstStyle/>
          <a:p>
            <a:fld id="{A49C798E-A141-4728-B2C1-C020555BD9EF}" type="slidenum">
              <a:rPr lang="en-GB" smtClean="0"/>
              <a:t>24</a:t>
            </a:fld>
            <a:endParaRPr lang="en-GB"/>
          </a:p>
        </p:txBody>
      </p:sp>
    </p:spTree>
    <p:extLst>
      <p:ext uri="{BB962C8B-B14F-4D97-AF65-F5344CB8AC3E}">
        <p14:creationId xmlns:p14="http://schemas.microsoft.com/office/powerpoint/2010/main" val="245313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67039"/>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i="0" dirty="0">
                          <a:solidFill>
                            <a:schemeClr val="tx1"/>
                          </a:solidFill>
                        </a:rPr>
                        <a:t>1</a:t>
                      </a:r>
                    </a:p>
                    <a:p>
                      <a:pPr>
                        <a:lnSpc>
                          <a:spcPct val="150000"/>
                        </a:lnSpc>
                      </a:pPr>
                      <a:r>
                        <a:rPr lang="en-GB" sz="1200" i="0" dirty="0">
                          <a:solidFill>
                            <a:schemeClr val="tx1"/>
                          </a:solidFill>
                        </a:rPr>
                        <a:t>2</a:t>
                      </a:r>
                    </a:p>
                    <a:p>
                      <a:pPr>
                        <a:lnSpc>
                          <a:spcPct val="150000"/>
                        </a:lnSpc>
                      </a:pPr>
                      <a:r>
                        <a:rPr lang="en-GB" sz="1200" i="0" dirty="0">
                          <a:solidFill>
                            <a:schemeClr val="tx1"/>
                          </a:solidFill>
                        </a:rPr>
                        <a:t>3</a:t>
                      </a:r>
                    </a:p>
                    <a:p>
                      <a:pPr>
                        <a:lnSpc>
                          <a:spcPct val="150000"/>
                        </a:lnSpc>
                      </a:pPr>
                      <a:r>
                        <a:rPr lang="en-GB" sz="1200" i="0" dirty="0">
                          <a:solidFill>
                            <a:schemeClr val="tx1"/>
                          </a:solidFill>
                        </a:rPr>
                        <a:t>4</a:t>
                      </a:r>
                    </a:p>
                    <a:p>
                      <a:pPr>
                        <a:lnSpc>
                          <a:spcPct val="150000"/>
                        </a:lnSpc>
                      </a:pPr>
                      <a:r>
                        <a:rPr lang="en-GB" sz="1200" i="0" dirty="0">
                          <a:solidFill>
                            <a:schemeClr val="tx1"/>
                          </a:solidFill>
                        </a:rPr>
                        <a:t>5</a:t>
                      </a:r>
                    </a:p>
                    <a:p>
                      <a:pPr>
                        <a:lnSpc>
                          <a:spcPct val="150000"/>
                        </a:lnSpc>
                      </a:pPr>
                      <a:r>
                        <a:rPr lang="en-GB" sz="1200" i="0" dirty="0">
                          <a:solidFill>
                            <a:schemeClr val="tx1"/>
                          </a:solidFill>
                        </a:rPr>
                        <a:t>6</a:t>
                      </a:r>
                    </a:p>
                    <a:p>
                      <a:pPr>
                        <a:lnSpc>
                          <a:spcPct val="150000"/>
                        </a:lnSpc>
                      </a:pPr>
                      <a:r>
                        <a:rPr lang="en-GB" sz="1200" i="0" dirty="0">
                          <a:solidFill>
                            <a:schemeClr val="tx1"/>
                          </a:solidFill>
                        </a:rPr>
                        <a:t>7</a:t>
                      </a:r>
                    </a:p>
                    <a:p>
                      <a:pPr>
                        <a:lnSpc>
                          <a:spcPct val="150000"/>
                        </a:lnSpc>
                      </a:pPr>
                      <a:r>
                        <a:rPr lang="en-GB" sz="1200" i="0" dirty="0">
                          <a:solidFill>
                            <a:schemeClr val="tx1"/>
                          </a:solidFill>
                        </a:rPr>
                        <a:t>8</a:t>
                      </a:r>
                    </a:p>
                    <a:p>
                      <a:pPr>
                        <a:lnSpc>
                          <a:spcPct val="150000"/>
                        </a:lnSpc>
                      </a:pPr>
                      <a:r>
                        <a:rPr lang="en-GB" sz="1200" i="0" dirty="0">
                          <a:solidFill>
                            <a:schemeClr val="tx1"/>
                          </a:solidFill>
                        </a:rPr>
                        <a:t>9</a:t>
                      </a:r>
                    </a:p>
                    <a:p>
                      <a:pPr>
                        <a:lnSpc>
                          <a:spcPct val="150000"/>
                        </a:lnSpc>
                      </a:pPr>
                      <a:r>
                        <a:rPr lang="en-GB" sz="1200" i="0" dirty="0">
                          <a:solidFill>
                            <a:schemeClr val="tx1"/>
                          </a:solidFill>
                        </a:rPr>
                        <a:t>10</a:t>
                      </a:r>
                    </a:p>
                    <a:p>
                      <a:pPr>
                        <a:lnSpc>
                          <a:spcPct val="150000"/>
                        </a:lnSpc>
                      </a:pPr>
                      <a:r>
                        <a:rPr lang="en-GB" sz="1200" i="0" dirty="0">
                          <a:solidFill>
                            <a:schemeClr val="tx1"/>
                          </a:solidFill>
                        </a:rPr>
                        <a:t>11</a:t>
                      </a:r>
                    </a:p>
                    <a:p>
                      <a:pPr>
                        <a:lnSpc>
                          <a:spcPct val="150000"/>
                        </a:lnSpc>
                      </a:pPr>
                      <a:r>
                        <a:rPr lang="en-GB" sz="1200" i="0" dirty="0">
                          <a:solidFill>
                            <a:schemeClr val="tx1"/>
                          </a:solidFill>
                        </a:rPr>
                        <a:t>12</a:t>
                      </a:r>
                    </a:p>
                    <a:p>
                      <a:pPr>
                        <a:lnSpc>
                          <a:spcPct val="150000"/>
                        </a:lnSpc>
                      </a:pPr>
                      <a:r>
                        <a:rPr lang="en-GB" sz="1200" i="0" dirty="0">
                          <a:solidFill>
                            <a:schemeClr val="tx1"/>
                          </a:solidFill>
                        </a:rPr>
                        <a:t>13</a:t>
                      </a:r>
                    </a:p>
                    <a:p>
                      <a:pPr>
                        <a:lnSpc>
                          <a:spcPct val="150000"/>
                        </a:lnSpc>
                      </a:pPr>
                      <a:r>
                        <a:rPr lang="en-GB" sz="1200" i="0" dirty="0">
                          <a:solidFill>
                            <a:schemeClr val="tx1"/>
                          </a:solidFill>
                        </a:rPr>
                        <a:t>14</a:t>
                      </a:r>
                    </a:p>
                    <a:p>
                      <a:pPr>
                        <a:lnSpc>
                          <a:spcPct val="150000"/>
                        </a:lnSpc>
                      </a:pPr>
                      <a:r>
                        <a:rPr lang="en-GB" sz="1200" i="0" dirty="0">
                          <a:solidFill>
                            <a:schemeClr val="tx1"/>
                          </a:solidFill>
                        </a:rPr>
                        <a:t>15</a:t>
                      </a:r>
                    </a:p>
                    <a:p>
                      <a:pPr>
                        <a:lnSpc>
                          <a:spcPct val="150000"/>
                        </a:lnSpc>
                      </a:pPr>
                      <a:r>
                        <a:rPr lang="en-GB" sz="1200" i="0" dirty="0">
                          <a:solidFill>
                            <a:schemeClr val="tx1"/>
                          </a:solidFill>
                        </a:rPr>
                        <a:t>16</a:t>
                      </a:r>
                    </a:p>
                    <a:p>
                      <a:pPr>
                        <a:lnSpc>
                          <a:spcPct val="150000"/>
                        </a:lnSpc>
                      </a:pPr>
                      <a:r>
                        <a:rPr lang="en-GB" sz="1200" i="0" dirty="0">
                          <a:solidFill>
                            <a:schemeClr val="tx1"/>
                          </a:solidFill>
                        </a:rPr>
                        <a:t>17</a:t>
                      </a:r>
                    </a:p>
                    <a:p>
                      <a:pPr>
                        <a:lnSpc>
                          <a:spcPct val="150000"/>
                        </a:lnSpc>
                      </a:pPr>
                      <a:r>
                        <a:rPr lang="en-GB" sz="1200" i="0" dirty="0">
                          <a:solidFill>
                            <a:schemeClr val="tx1"/>
                          </a:solidFill>
                        </a:rPr>
                        <a:t>18</a:t>
                      </a:r>
                    </a:p>
                    <a:p>
                      <a:pPr>
                        <a:lnSpc>
                          <a:spcPct val="150000"/>
                        </a:lnSpc>
                      </a:pPr>
                      <a:r>
                        <a:rPr lang="en-GB" sz="1200" i="0" dirty="0">
                          <a:solidFill>
                            <a:schemeClr val="tx1"/>
                          </a:solidFill>
                        </a:rPr>
                        <a:t>19</a:t>
                      </a:r>
                    </a:p>
                    <a:p>
                      <a:pPr>
                        <a:lnSpc>
                          <a:spcPct val="150000"/>
                        </a:lnSpc>
                      </a:pPr>
                      <a:r>
                        <a:rPr lang="en-GB" sz="1200" i="0" dirty="0">
                          <a:solidFill>
                            <a:schemeClr val="tx1"/>
                          </a:solidFill>
                        </a:rPr>
                        <a:t>20</a:t>
                      </a:r>
                    </a:p>
                    <a:p>
                      <a:pPr>
                        <a:lnSpc>
                          <a:spcPct val="150000"/>
                        </a:lnSpc>
                      </a:pPr>
                      <a:r>
                        <a:rPr lang="en-GB" sz="1200" i="0" dirty="0">
                          <a:solidFill>
                            <a:schemeClr val="tx1"/>
                          </a:solidFill>
                        </a:rPr>
                        <a:t>21</a:t>
                      </a:r>
                    </a:p>
                    <a:p>
                      <a:pPr>
                        <a:lnSpc>
                          <a:spcPct val="150000"/>
                        </a:lnSpc>
                      </a:pPr>
                      <a:r>
                        <a:rPr lang="en-GB" sz="1200" i="0" dirty="0">
                          <a:solidFill>
                            <a:schemeClr val="tx1"/>
                          </a:solidFill>
                        </a:rPr>
                        <a:t>22</a:t>
                      </a:r>
                    </a:p>
                    <a:p>
                      <a:pPr>
                        <a:lnSpc>
                          <a:spcPct val="150000"/>
                        </a:lnSpc>
                      </a:pPr>
                      <a:r>
                        <a:rPr lang="en-GB" sz="1200" i="0" dirty="0">
                          <a:solidFill>
                            <a:schemeClr val="tx1"/>
                          </a:solidFill>
                        </a:rPr>
                        <a:t>23</a:t>
                      </a:r>
                    </a:p>
                    <a:p>
                      <a:pPr>
                        <a:lnSpc>
                          <a:spcPct val="150000"/>
                        </a:lnSpc>
                      </a:pPr>
                      <a:r>
                        <a:rPr lang="en-GB" sz="1200" i="0" dirty="0">
                          <a:solidFill>
                            <a:schemeClr val="tx1"/>
                          </a:solidFill>
                        </a:rPr>
                        <a:t>24</a:t>
                      </a:r>
                    </a:p>
                    <a:p>
                      <a:pPr>
                        <a:lnSpc>
                          <a:spcPct val="150000"/>
                        </a:lnSpc>
                      </a:pPr>
                      <a:r>
                        <a:rPr lang="en-GB" sz="1200" i="0" dirty="0">
                          <a:solidFill>
                            <a:schemeClr val="tx1"/>
                          </a:solidFill>
                        </a:rPr>
                        <a:t>25</a:t>
                      </a:r>
                    </a:p>
                    <a:p>
                      <a:pPr>
                        <a:lnSpc>
                          <a:spcPct val="150000"/>
                        </a:lnSpc>
                      </a:pPr>
                      <a:r>
                        <a:rPr lang="en-GB" sz="1200" i="0" dirty="0">
                          <a:solidFill>
                            <a:schemeClr val="tx1"/>
                          </a:solidFill>
                        </a:rPr>
                        <a:t>26</a:t>
                      </a:r>
                    </a:p>
                    <a:p>
                      <a:pPr>
                        <a:lnSpc>
                          <a:spcPct val="150000"/>
                        </a:lnSpc>
                      </a:pPr>
                      <a:r>
                        <a:rPr lang="en-GB" sz="1200" i="0" dirty="0">
                          <a:solidFill>
                            <a:schemeClr val="tx1"/>
                          </a:solidFill>
                        </a:rPr>
                        <a:t>27</a:t>
                      </a:r>
                    </a:p>
                    <a:p>
                      <a:pPr>
                        <a:lnSpc>
                          <a:spcPct val="150000"/>
                        </a:lnSpc>
                      </a:pPr>
                      <a:r>
                        <a:rPr lang="en-GB" sz="1200" i="0" dirty="0">
                          <a:solidFill>
                            <a:schemeClr val="tx1"/>
                          </a:solidFill>
                        </a:rPr>
                        <a:t>28</a:t>
                      </a:r>
                    </a:p>
                    <a:p>
                      <a:pPr>
                        <a:lnSpc>
                          <a:spcPct val="150000"/>
                        </a:lnSpc>
                      </a:pPr>
                      <a:r>
                        <a:rPr lang="en-GB" sz="1200" i="0" dirty="0">
                          <a:solidFill>
                            <a:schemeClr val="tx1"/>
                          </a:solidFill>
                        </a:rPr>
                        <a:t>29</a:t>
                      </a:r>
                    </a:p>
                    <a:p>
                      <a:pPr>
                        <a:lnSpc>
                          <a:spcPct val="150000"/>
                        </a:lnSpc>
                      </a:pPr>
                      <a:r>
                        <a:rPr lang="en-GB" sz="1200" i="0" dirty="0">
                          <a:solidFill>
                            <a:schemeClr val="tx1"/>
                          </a:solidFill>
                        </a:rPr>
                        <a:t>30</a:t>
                      </a:r>
                    </a:p>
                    <a:p>
                      <a:pPr>
                        <a:lnSpc>
                          <a:spcPct val="150000"/>
                        </a:lnSpc>
                      </a:pPr>
                      <a:r>
                        <a:rPr lang="en-GB" sz="1200" i="0"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i="0" u="sng" dirty="0">
                          <a:solidFill>
                            <a:schemeClr val="tx1"/>
                          </a:solidFill>
                        </a:rPr>
                        <a:t>What is genetic engineering?</a:t>
                      </a:r>
                    </a:p>
                    <a:p>
                      <a:pPr>
                        <a:lnSpc>
                          <a:spcPct val="150000"/>
                        </a:lnSpc>
                      </a:pPr>
                      <a:r>
                        <a:rPr lang="en-GB" sz="1200" b="0" i="0" u="none" dirty="0">
                          <a:solidFill>
                            <a:schemeClr val="tx1"/>
                          </a:solidFill>
                        </a:rPr>
                        <a:t>Genetic engineering, also known as genetic modification, is the process of modifying the genome of an organism by introducing a gene from another organism. This then gives the organism a desired trait. It involves “cutting out” the desired gene from an organism which already has it, and transferring it to the cells of another organism. Examples of this include:</a:t>
                      </a:r>
                    </a:p>
                    <a:p>
                      <a:pPr marL="171450" indent="-171450">
                        <a:lnSpc>
                          <a:spcPct val="150000"/>
                        </a:lnSpc>
                        <a:buFont typeface="Arial" panose="020B0604020202020204" pitchFamily="34" charset="0"/>
                        <a:buChar char="•"/>
                      </a:pPr>
                      <a:r>
                        <a:rPr lang="en-GB" sz="1200" b="0" i="0" u="none" dirty="0">
                          <a:solidFill>
                            <a:schemeClr val="tx1"/>
                          </a:solidFill>
                        </a:rPr>
                        <a:t>Plant crops being genetically engineered:</a:t>
                      </a:r>
                    </a:p>
                    <a:p>
                      <a:pPr marL="514350" lvl="1" indent="-171450">
                        <a:lnSpc>
                          <a:spcPct val="150000"/>
                        </a:lnSpc>
                        <a:buFont typeface="Arial" panose="020B0604020202020204" pitchFamily="34" charset="0"/>
                        <a:buChar char="•"/>
                      </a:pPr>
                      <a:r>
                        <a:rPr lang="en-GB" sz="1200" b="0" i="0" u="none" dirty="0">
                          <a:solidFill>
                            <a:schemeClr val="tx1"/>
                          </a:solidFill>
                        </a:rPr>
                        <a:t>Disease resistance</a:t>
                      </a:r>
                    </a:p>
                    <a:p>
                      <a:pPr marL="514350" lvl="1" indent="-171450">
                        <a:lnSpc>
                          <a:spcPct val="150000"/>
                        </a:lnSpc>
                        <a:buFont typeface="Arial" panose="020B0604020202020204" pitchFamily="34" charset="0"/>
                        <a:buChar char="•"/>
                      </a:pPr>
                      <a:r>
                        <a:rPr lang="en-GB" sz="1200" b="0" i="0" u="none" dirty="0">
                          <a:solidFill>
                            <a:schemeClr val="tx1"/>
                          </a:solidFill>
                        </a:rPr>
                        <a:t>Production of bigger, better fruits</a:t>
                      </a:r>
                    </a:p>
                    <a:p>
                      <a:pPr marL="514350" lvl="1" indent="-171450">
                        <a:lnSpc>
                          <a:spcPct val="150000"/>
                        </a:lnSpc>
                        <a:buFont typeface="Arial" panose="020B0604020202020204" pitchFamily="34" charset="0"/>
                        <a:buChar char="•"/>
                      </a:pPr>
                      <a:r>
                        <a:rPr lang="en-GB" sz="1200" b="0" i="0" u="none" dirty="0">
                          <a:solidFill>
                            <a:schemeClr val="tx1"/>
                          </a:solidFill>
                        </a:rPr>
                        <a:t>Resistance to insect attacks or herbicides</a:t>
                      </a:r>
                    </a:p>
                    <a:p>
                      <a:pPr marL="171450" indent="-171450">
                        <a:lnSpc>
                          <a:spcPct val="150000"/>
                        </a:lnSpc>
                        <a:buFont typeface="Arial" panose="020B0604020202020204" pitchFamily="34" charset="0"/>
                        <a:buChar char="•"/>
                      </a:pPr>
                      <a:r>
                        <a:rPr lang="en-GB" sz="1200" b="0" i="0" u="none" dirty="0">
                          <a:solidFill>
                            <a:schemeClr val="tx1"/>
                          </a:solidFill>
                        </a:rPr>
                        <a:t>Bacterial cells being genetically engineered to produce useful substances in large quantities, such as human insulin to treat diabetes.</a:t>
                      </a:r>
                    </a:p>
                    <a:p>
                      <a:pPr marL="171450" indent="-171450">
                        <a:lnSpc>
                          <a:spcPct val="150000"/>
                        </a:lnSpc>
                        <a:buFont typeface="Arial" panose="020B0604020202020204" pitchFamily="34" charset="0"/>
                        <a:buChar char="•"/>
                      </a:pPr>
                      <a:endParaRPr lang="en-GB" sz="1200" b="0" i="0" u="none" dirty="0">
                        <a:solidFill>
                          <a:schemeClr val="tx1"/>
                        </a:solidFill>
                      </a:endParaRPr>
                    </a:p>
                    <a:p>
                      <a:pPr marL="0" indent="0">
                        <a:lnSpc>
                          <a:spcPct val="150000"/>
                        </a:lnSpc>
                        <a:buFont typeface="Arial" panose="020B0604020202020204" pitchFamily="34" charset="0"/>
                        <a:buNone/>
                      </a:pPr>
                      <a:r>
                        <a:rPr lang="en-GB" sz="1200" b="1" i="0" u="sng" dirty="0">
                          <a:solidFill>
                            <a:schemeClr val="tx1"/>
                          </a:solidFill>
                        </a:rPr>
                        <a:t>Benefits and risks of genetic engineering</a:t>
                      </a:r>
                      <a:endParaRPr lang="en-GB" sz="1200" b="1" i="0" u="none" dirty="0">
                        <a:solidFill>
                          <a:schemeClr val="tx1"/>
                        </a:solidFill>
                      </a:endParaRPr>
                    </a:p>
                    <a:p>
                      <a:pPr marL="0" indent="0">
                        <a:lnSpc>
                          <a:spcPct val="150000"/>
                        </a:lnSpc>
                        <a:buFont typeface="Arial" panose="020B0604020202020204" pitchFamily="34" charset="0"/>
                        <a:buNone/>
                      </a:pPr>
                      <a:r>
                        <a:rPr lang="en-GB" sz="1200" b="0" i="0" kern="1200" dirty="0">
                          <a:solidFill>
                            <a:schemeClr val="tx1"/>
                          </a:solidFill>
                          <a:effectLst/>
                          <a:latin typeface="+mn-lt"/>
                          <a:ea typeface="+mn-ea"/>
                          <a:cs typeface="+mn-cs"/>
                        </a:rPr>
                        <a:t>There are many benefits to using genetic engineering. It is used in agriculture to do things such as, improve the yields of important economic crops, and provide insect or pest resistance. It is also used in the medical field to create insulin, which can be used for treating diabetes. But, as with most new technology, it also carries potential risks.</a:t>
                      </a:r>
                    </a:p>
                    <a:p>
                      <a:pPr marL="0" indent="0">
                        <a:lnSpc>
                          <a:spcPct val="150000"/>
                        </a:lnSpc>
                        <a:buFont typeface="Arial" panose="020B0604020202020204" pitchFamily="34" charset="0"/>
                        <a:buNone/>
                      </a:pPr>
                      <a:endParaRPr lang="en-GB" sz="1200" b="0" i="0" u="none" dirty="0">
                        <a:solidFill>
                          <a:schemeClr val="tx1"/>
                        </a:solidFill>
                      </a:endParaRPr>
                    </a:p>
                    <a:p>
                      <a:pPr fontAlgn="base">
                        <a:lnSpc>
                          <a:spcPct val="150000"/>
                        </a:lnSpc>
                      </a:pPr>
                      <a:r>
                        <a:rPr lang="en-GB" sz="1200" b="1" i="0" kern="1200" dirty="0">
                          <a:solidFill>
                            <a:schemeClr val="tx1"/>
                          </a:solidFill>
                          <a:effectLst/>
                          <a:latin typeface="+mn-lt"/>
                          <a:ea typeface="+mn-ea"/>
                          <a:cs typeface="+mn-cs"/>
                        </a:rPr>
                        <a:t>Benefits of genetic engineering</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Genetic modification is a faster and more efficient way of getting the same results as selective breeding.</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Improve crop yields or crop quality, which is important in developing countries. This may help reduce hunger around the world.</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Introduce herbicide resistance, which results in less herbicides being used, as weeds are quickly and selectively killed.</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Insect and pest resistance can be developed and inserted into the plants. The plant produces toxins, which would discourage insects from eating the crop.</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Sterile insects could be created such as a mosquito. They would breed, which would lead to infertile offspring. This may help with spread of diseases, such as malaria, dengue fever and the Zika virus.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858AEBE5-8CE2-2453-A24F-FAC1F2F8EB3D}"/>
              </a:ext>
            </a:extLst>
          </p:cNvPr>
          <p:cNvSpPr>
            <a:spLocks noGrp="1"/>
          </p:cNvSpPr>
          <p:nvPr>
            <p:ph type="sldNum" sz="quarter" idx="12"/>
          </p:nvPr>
        </p:nvSpPr>
        <p:spPr/>
        <p:txBody>
          <a:bodyPr/>
          <a:lstStyle/>
          <a:p>
            <a:fld id="{A49C798E-A141-4728-B2C1-C020555BD9EF}" type="slidenum">
              <a:rPr lang="en-GB" smtClean="0"/>
              <a:t>25</a:t>
            </a:fld>
            <a:endParaRPr lang="en-GB"/>
          </a:p>
        </p:txBody>
      </p:sp>
    </p:spTree>
    <p:extLst>
      <p:ext uri="{BB962C8B-B14F-4D97-AF65-F5344CB8AC3E}">
        <p14:creationId xmlns:p14="http://schemas.microsoft.com/office/powerpoint/2010/main" val="2296907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723871627"/>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i="0" dirty="0">
                          <a:solidFill>
                            <a:schemeClr val="tx1"/>
                          </a:solidFill>
                        </a:rPr>
                        <a:t>1</a:t>
                      </a:r>
                    </a:p>
                    <a:p>
                      <a:pPr>
                        <a:lnSpc>
                          <a:spcPct val="150000"/>
                        </a:lnSpc>
                      </a:pPr>
                      <a:r>
                        <a:rPr lang="en-GB" sz="1200" i="0" dirty="0">
                          <a:solidFill>
                            <a:schemeClr val="tx1"/>
                          </a:solidFill>
                        </a:rPr>
                        <a:t>2</a:t>
                      </a:r>
                    </a:p>
                    <a:p>
                      <a:pPr>
                        <a:lnSpc>
                          <a:spcPct val="150000"/>
                        </a:lnSpc>
                      </a:pPr>
                      <a:r>
                        <a:rPr lang="en-GB" sz="1200" i="0" dirty="0">
                          <a:solidFill>
                            <a:schemeClr val="tx1"/>
                          </a:solidFill>
                        </a:rPr>
                        <a:t>3</a:t>
                      </a:r>
                    </a:p>
                    <a:p>
                      <a:pPr>
                        <a:lnSpc>
                          <a:spcPct val="150000"/>
                        </a:lnSpc>
                      </a:pPr>
                      <a:r>
                        <a:rPr lang="en-GB" sz="1200" i="0" dirty="0">
                          <a:solidFill>
                            <a:schemeClr val="tx1"/>
                          </a:solidFill>
                        </a:rPr>
                        <a:t>4</a:t>
                      </a:r>
                    </a:p>
                    <a:p>
                      <a:pPr>
                        <a:lnSpc>
                          <a:spcPct val="150000"/>
                        </a:lnSpc>
                      </a:pPr>
                      <a:r>
                        <a:rPr lang="en-GB" sz="1200" i="0" dirty="0">
                          <a:solidFill>
                            <a:schemeClr val="tx1"/>
                          </a:solidFill>
                        </a:rPr>
                        <a:t>5</a:t>
                      </a:r>
                    </a:p>
                    <a:p>
                      <a:pPr>
                        <a:lnSpc>
                          <a:spcPct val="150000"/>
                        </a:lnSpc>
                      </a:pPr>
                      <a:r>
                        <a:rPr lang="en-GB" sz="1200" i="0" dirty="0">
                          <a:solidFill>
                            <a:schemeClr val="tx1"/>
                          </a:solidFill>
                        </a:rPr>
                        <a:t>6</a:t>
                      </a:r>
                    </a:p>
                    <a:p>
                      <a:pPr>
                        <a:lnSpc>
                          <a:spcPct val="150000"/>
                        </a:lnSpc>
                      </a:pPr>
                      <a:r>
                        <a:rPr lang="en-GB" sz="1200" i="0" dirty="0">
                          <a:solidFill>
                            <a:schemeClr val="tx1"/>
                          </a:solidFill>
                        </a:rPr>
                        <a:t>7</a:t>
                      </a:r>
                    </a:p>
                    <a:p>
                      <a:pPr>
                        <a:lnSpc>
                          <a:spcPct val="150000"/>
                        </a:lnSpc>
                      </a:pPr>
                      <a:r>
                        <a:rPr lang="en-GB" sz="1200" i="0" dirty="0">
                          <a:solidFill>
                            <a:schemeClr val="tx1"/>
                          </a:solidFill>
                        </a:rPr>
                        <a:t>8</a:t>
                      </a:r>
                    </a:p>
                    <a:p>
                      <a:pPr>
                        <a:lnSpc>
                          <a:spcPct val="150000"/>
                        </a:lnSpc>
                      </a:pPr>
                      <a:r>
                        <a:rPr lang="en-GB" sz="1200" i="0" dirty="0">
                          <a:solidFill>
                            <a:schemeClr val="tx1"/>
                          </a:solidFill>
                        </a:rPr>
                        <a:t>9</a:t>
                      </a:r>
                    </a:p>
                    <a:p>
                      <a:pPr>
                        <a:lnSpc>
                          <a:spcPct val="150000"/>
                        </a:lnSpc>
                      </a:pPr>
                      <a:r>
                        <a:rPr lang="en-GB" sz="1200" i="0" dirty="0">
                          <a:solidFill>
                            <a:schemeClr val="tx1"/>
                          </a:solidFill>
                        </a:rPr>
                        <a:t>10</a:t>
                      </a:r>
                    </a:p>
                    <a:p>
                      <a:pPr>
                        <a:lnSpc>
                          <a:spcPct val="150000"/>
                        </a:lnSpc>
                      </a:pPr>
                      <a:r>
                        <a:rPr lang="en-GB" sz="1200" i="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GB" sz="1200" b="1" i="0" kern="1200" dirty="0">
                          <a:solidFill>
                            <a:schemeClr val="tx1"/>
                          </a:solidFill>
                          <a:effectLst/>
                          <a:latin typeface="+mn-lt"/>
                          <a:ea typeface="+mn-ea"/>
                          <a:cs typeface="+mn-cs"/>
                        </a:rPr>
                        <a:t>Risks of genetic engineering</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Transfer of the selected gene into other species. What benefits one plant may harm another.</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Some people believe it is not ethical to interfere with nature in this way. Also, GM crop seeds are often more expensive and so people in developing countries cannot afford them.</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GM crops could be harmful, for example toxins from the crops have been detected in some people’s blood.</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GM crops could cause allergic reactions in people.</a:t>
                      </a:r>
                    </a:p>
                    <a:p>
                      <a:pPr marL="171450" indent="-171450" fontAlgn="base">
                        <a:lnSpc>
                          <a:spcPct val="150000"/>
                        </a:lnSpc>
                        <a:buFont typeface="Arial" panose="020B0604020202020204" pitchFamily="34" charset="0"/>
                        <a:buChar char="•"/>
                      </a:pPr>
                      <a:r>
                        <a:rPr lang="en-GB" sz="1200" b="0" i="0" kern="1200" dirty="0">
                          <a:solidFill>
                            <a:schemeClr val="tx1"/>
                          </a:solidFill>
                          <a:effectLst/>
                          <a:latin typeface="+mn-lt"/>
                          <a:ea typeface="+mn-ea"/>
                          <a:cs typeface="+mn-cs"/>
                        </a:rPr>
                        <a:t>Pollen produced by the plants could be toxic and harm insects that transfer it between plants.</a:t>
                      </a:r>
                    </a:p>
                    <a:p>
                      <a:pPr>
                        <a:lnSpc>
                          <a:spcPct val="150000"/>
                        </a:lnSpc>
                      </a:pPr>
                      <a:endParaRPr lang="en-GB" sz="1200" b="0" i="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C6209D6F-D46E-37EC-B3DB-A20A29D53BE0}"/>
              </a:ext>
            </a:extLst>
          </p:cNvPr>
          <p:cNvSpPr>
            <a:spLocks noGrp="1"/>
          </p:cNvSpPr>
          <p:nvPr>
            <p:ph type="sldNum" sz="quarter" idx="12"/>
          </p:nvPr>
        </p:nvSpPr>
        <p:spPr/>
        <p:txBody>
          <a:bodyPr/>
          <a:lstStyle/>
          <a:p>
            <a:fld id="{A49C798E-A141-4728-B2C1-C020555BD9EF}" type="slidenum">
              <a:rPr lang="en-GB" smtClean="0"/>
              <a:t>26</a:t>
            </a:fld>
            <a:endParaRPr lang="en-GB"/>
          </a:p>
        </p:txBody>
      </p:sp>
    </p:spTree>
    <p:extLst>
      <p:ext uri="{BB962C8B-B14F-4D97-AF65-F5344CB8AC3E}">
        <p14:creationId xmlns:p14="http://schemas.microsoft.com/office/powerpoint/2010/main" val="4274653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Rehearsal questions</a:t>
            </a:r>
          </a:p>
          <a:p>
            <a:pPr marL="228600" indent="-228600">
              <a:lnSpc>
                <a:spcPct val="150000"/>
              </a:lnSpc>
              <a:buFont typeface="+mj-lt"/>
              <a:buAutoNum type="arabicPeriod"/>
            </a:pPr>
            <a:r>
              <a:rPr lang="en-GB" sz="1200" dirty="0">
                <a:solidFill>
                  <a:schemeClr val="tx1"/>
                </a:solidFill>
              </a:rPr>
              <a:t>What is genetic engineering? ……………………………………………………………………………………………………………. …………………………………………………………………………………………………………………………………………………………..</a:t>
            </a:r>
          </a:p>
          <a:p>
            <a:pPr marL="228600" indent="-228600">
              <a:lnSpc>
                <a:spcPct val="150000"/>
              </a:lnSpc>
              <a:buFont typeface="+mj-lt"/>
              <a:buAutoNum type="arabicPeriod"/>
            </a:pPr>
            <a:r>
              <a:rPr lang="en-GB" sz="1200" dirty="0">
                <a:solidFill>
                  <a:schemeClr val="tx1"/>
                </a:solidFill>
              </a:rPr>
              <a:t>What are three reasons a plant may be genetically modified? …………………………………………………………. …………………………………………………………………………………………………………………………………………………………..</a:t>
            </a:r>
          </a:p>
          <a:p>
            <a:pPr marL="228600" indent="-228600">
              <a:lnSpc>
                <a:spcPct val="150000"/>
              </a:lnSpc>
              <a:buFont typeface="+mj-lt"/>
              <a:buAutoNum type="arabicPeriod"/>
            </a:pPr>
            <a:r>
              <a:rPr lang="en-GB" sz="1200" dirty="0">
                <a:solidFill>
                  <a:schemeClr val="tx1"/>
                </a:solidFill>
              </a:rPr>
              <a:t>What substance can bacteria be genetically modified to produce? …………………………………………………..</a:t>
            </a:r>
          </a:p>
          <a:p>
            <a:pPr marL="228600" indent="-228600">
              <a:lnSpc>
                <a:spcPct val="150000"/>
              </a:lnSpc>
              <a:buFont typeface="+mj-lt"/>
              <a:buAutoNum type="arabicPeriod"/>
            </a:pPr>
            <a:r>
              <a:rPr lang="en-GB" sz="1200" dirty="0">
                <a:solidFill>
                  <a:schemeClr val="tx1"/>
                </a:solidFill>
              </a:rPr>
              <a:t>Why is herbicide resistance beneficial for plants? …………………………………………………………………………….. …………………………………………………………………………………………………………………………………………………………..</a:t>
            </a:r>
          </a:p>
          <a:p>
            <a:pPr marL="228600" indent="-228600">
              <a:lnSpc>
                <a:spcPct val="150000"/>
              </a:lnSpc>
              <a:buFont typeface="+mj-lt"/>
              <a:buAutoNum type="arabicPeriod"/>
            </a:pPr>
            <a:r>
              <a:rPr lang="en-GB" sz="1200" dirty="0">
                <a:solidFill>
                  <a:schemeClr val="tx1"/>
                </a:solidFill>
              </a:rPr>
              <a:t>Humans genetically modify organisms to benefit the population. What is this process? ………………….. …………………………………………………………………………………………………………………………………………………………..</a:t>
            </a:r>
          </a:p>
          <a:p>
            <a:pPr marL="228600" indent="-228600">
              <a:lnSpc>
                <a:spcPct val="150000"/>
              </a:lnSpc>
              <a:buFont typeface="+mj-lt"/>
              <a:buAutoNum type="arabicPeriod"/>
            </a:pPr>
            <a:r>
              <a:rPr lang="en-GB" sz="1200" dirty="0">
                <a:solidFill>
                  <a:schemeClr val="tx1"/>
                </a:solidFill>
              </a:rPr>
              <a:t>Bacteria can be modified to produce human insulin. What condition is this used to treat? …………………………………………………………………………………………………………………………………………………………..</a:t>
            </a:r>
          </a:p>
          <a:p>
            <a:pPr marL="228600" indent="-228600">
              <a:lnSpc>
                <a:spcPct val="150000"/>
              </a:lnSpc>
              <a:buFont typeface="+mj-lt"/>
              <a:buAutoNum type="arabicPeriod"/>
            </a:pPr>
            <a:r>
              <a:rPr lang="en-GB" sz="1200" dirty="0">
                <a:solidFill>
                  <a:schemeClr val="tx1"/>
                </a:solidFill>
              </a:rPr>
              <a:t>Why might it be beneficial to modify plants? ……………………………………………………………………………………. …………………………………………………………………………………………………………………………………………………………..</a:t>
            </a:r>
          </a:p>
          <a:p>
            <a:pPr marL="228600" indent="-228600">
              <a:lnSpc>
                <a:spcPct val="150000"/>
              </a:lnSpc>
              <a:buFont typeface="+mj-lt"/>
              <a:buAutoNum type="arabicPeriod"/>
            </a:pPr>
            <a:r>
              <a:rPr lang="en-GB" sz="1200" dirty="0">
                <a:solidFill>
                  <a:schemeClr val="tx1"/>
                </a:solidFill>
              </a:rPr>
              <a:t>Herbicides are chemicals used to kill weeds. Why would it be useful to modify plants to be resistance to these chemicals?................................................................................................................ …………………………………………………………………………………………………………………………………………………………..</a:t>
            </a:r>
          </a:p>
          <a:p>
            <a:pPr marL="228600" indent="-228600">
              <a:lnSpc>
                <a:spcPct val="150000"/>
              </a:lnSpc>
              <a:buFont typeface="+mj-lt"/>
              <a:buAutoNum type="arabicPeriod"/>
            </a:pPr>
            <a:r>
              <a:rPr lang="en-GB" sz="1200" dirty="0">
                <a:solidFill>
                  <a:schemeClr val="tx1"/>
                </a:solidFill>
              </a:rPr>
              <a:t>Type 1 diabetes is a condition where the pancreas doesn’t produce the hormone insulin. How can genetic modification be used to help treat this? ………………………………………………………………………………. …………………………………………………………………………………………………………………………………………………………..</a:t>
            </a:r>
          </a:p>
          <a:p>
            <a:pPr marL="228600" indent="-228600">
              <a:lnSpc>
                <a:spcPct val="150000"/>
              </a:lnSpc>
              <a:buFont typeface="+mj-lt"/>
              <a:buAutoNum type="arabicPeriod"/>
            </a:pPr>
            <a:r>
              <a:rPr lang="en-GB" sz="1200" dirty="0">
                <a:solidFill>
                  <a:schemeClr val="tx1"/>
                </a:solidFill>
              </a:rPr>
              <a:t>What does it mean to “genetically modify” an organism? ………………………………………………………………… …………………………………………………………………………………………………………………………………………………………..</a:t>
            </a:r>
          </a:p>
          <a:p>
            <a:pPr marL="228600" indent="-228600">
              <a:lnSpc>
                <a:spcPct val="150000"/>
              </a:lnSpc>
              <a:buFont typeface="+mj-lt"/>
              <a:buAutoNum type="arabicPeriod"/>
            </a:pPr>
            <a:r>
              <a:rPr lang="en-GB" sz="1200" dirty="0">
                <a:solidFill>
                  <a:schemeClr val="tx1"/>
                </a:solidFill>
              </a:rPr>
              <a:t>There are several ways to genetically modify a plant. What are the benefits of this? ……………………….. …………………………………………………………………………………………………………………………………………………………..</a:t>
            </a:r>
          </a:p>
          <a:p>
            <a:pPr marL="228600" indent="-228600">
              <a:lnSpc>
                <a:spcPct val="150000"/>
              </a:lnSpc>
              <a:buFont typeface="+mj-lt"/>
              <a:buAutoNum type="arabicPeriod"/>
            </a:pPr>
            <a:r>
              <a:rPr lang="en-GB" sz="1200" dirty="0">
                <a:solidFill>
                  <a:schemeClr val="tx1"/>
                </a:solidFill>
              </a:rPr>
              <a:t>One of the ways plants are modified is for herbicide resistance. Why is this useful? ………………………… …………………………………………………………………………………………………………………………………………………………..</a:t>
            </a:r>
          </a:p>
          <a:p>
            <a:pPr marL="228600" indent="-228600">
              <a:lnSpc>
                <a:spcPct val="150000"/>
              </a:lnSpc>
              <a:buFont typeface="+mj-lt"/>
              <a:buAutoNum type="arabicPeriod"/>
            </a:pPr>
            <a:endParaRPr lang="en-GB" sz="1200" dirty="0">
              <a:solidFill>
                <a:schemeClr val="tx1"/>
              </a:solidFill>
            </a:endParaRPr>
          </a:p>
        </p:txBody>
      </p:sp>
      <p:sp>
        <p:nvSpPr>
          <p:cNvPr id="7" name="Slide Number Placeholder 6">
            <a:extLst>
              <a:ext uri="{FF2B5EF4-FFF2-40B4-BE49-F238E27FC236}">
                <a16:creationId xmlns:a16="http://schemas.microsoft.com/office/drawing/2014/main" id="{A661E342-5BAE-A106-14A3-CF1FEBAA89E0}"/>
              </a:ext>
            </a:extLst>
          </p:cNvPr>
          <p:cNvSpPr>
            <a:spLocks noGrp="1"/>
          </p:cNvSpPr>
          <p:nvPr>
            <p:ph type="sldNum" sz="quarter" idx="12"/>
          </p:nvPr>
        </p:nvSpPr>
        <p:spPr/>
        <p:txBody>
          <a:bodyPr/>
          <a:lstStyle/>
          <a:p>
            <a:fld id="{A49C798E-A141-4728-B2C1-C020555BD9EF}" type="slidenum">
              <a:rPr lang="en-GB" smtClean="0"/>
              <a:t>27</a:t>
            </a:fld>
            <a:endParaRPr lang="en-GB"/>
          </a:p>
        </p:txBody>
      </p:sp>
    </p:spTree>
    <p:extLst>
      <p:ext uri="{BB962C8B-B14F-4D97-AF65-F5344CB8AC3E}">
        <p14:creationId xmlns:p14="http://schemas.microsoft.com/office/powerpoint/2010/main" val="3142665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Wrong answers</a:t>
            </a:r>
            <a:endParaRPr lang="en-GB" sz="1200" dirty="0">
              <a:solidFill>
                <a:schemeClr val="tx1"/>
              </a:solidFill>
            </a:endParaRPr>
          </a:p>
          <a:p>
            <a:pPr>
              <a:lnSpc>
                <a:spcPct val="150000"/>
              </a:lnSpc>
            </a:pPr>
            <a:r>
              <a:rPr lang="en-GB" sz="1200" b="1" dirty="0">
                <a:solidFill>
                  <a:schemeClr val="tx1"/>
                </a:solidFill>
              </a:rPr>
              <a:t>I DO: </a:t>
            </a:r>
            <a:r>
              <a:rPr lang="en-GB" sz="1200" dirty="0">
                <a:solidFill>
                  <a:schemeClr val="tx1"/>
                </a:solidFill>
              </a:rPr>
              <a:t>“Genetic modification takes  longer than selective breeding”. Explain why this is incorrect.</a:t>
            </a:r>
          </a:p>
          <a:p>
            <a:pPr>
              <a:lnSpc>
                <a:spcPct val="150000"/>
              </a:lnSpc>
            </a:pPr>
            <a:r>
              <a:rPr lang="en-GB" sz="1200" dirty="0">
                <a:solidFill>
                  <a:schemeClr val="tx1"/>
                </a:solidFill>
              </a:rPr>
              <a:t>……………………………………………………………………………………………………………………………………………………………………………………………………………………………………………………………………………………………………………………………………………………………………………………………………………………………………………………………………………………………………..</a:t>
            </a:r>
          </a:p>
          <a:p>
            <a:pPr>
              <a:lnSpc>
                <a:spcPct val="150000"/>
              </a:lnSpc>
            </a:pPr>
            <a:r>
              <a:rPr lang="en-GB" sz="1200" b="1" dirty="0">
                <a:solidFill>
                  <a:schemeClr val="tx1"/>
                </a:solidFill>
              </a:rPr>
              <a:t>WE DO: </a:t>
            </a:r>
            <a:r>
              <a:rPr lang="en-GB" sz="1200" dirty="0">
                <a:solidFill>
                  <a:schemeClr val="tx1"/>
                </a:solidFill>
              </a:rPr>
              <a:t>“Insulin produced by bacteria won’t work as well as human insulin” . Explain why this is incorrect.</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“Modified genes can’t be passed on by an organism” . Explain why this is incorrect.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“There are no risks associated with genetically modified crops” . Explain why this is incorrect.</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“Modifying an organism doesn’t have any risks to other organisms” . Explain why this is incorrect.</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“Genetically modifying an organism involves changes some of the bases in a gene” . Explain why this is incorrect.</a:t>
            </a:r>
          </a:p>
          <a:p>
            <a:pPr>
              <a:lnSpc>
                <a:spcPct val="150000"/>
              </a:lnSpc>
            </a:pPr>
            <a:r>
              <a:rPr lang="en-GB" sz="1200" dirty="0">
                <a:solidFill>
                  <a:schemeClr val="tx1"/>
                </a:solidFill>
              </a:rPr>
              <a:t>……………………………………………………………………………………………………………………………………………………………………………………………………………………………………………………………………………………………………………………………………………………………………………………………………………………………………………………………………………………………………..</a:t>
            </a:r>
          </a:p>
          <a:p>
            <a:pPr>
              <a:lnSpc>
                <a:spcPct val="150000"/>
              </a:lnSpc>
            </a:pPr>
            <a:endParaRPr lang="en-GB" sz="1200" b="1" dirty="0">
              <a:solidFill>
                <a:schemeClr val="tx1"/>
              </a:solidFill>
            </a:endParaRPr>
          </a:p>
        </p:txBody>
      </p:sp>
      <p:sp>
        <p:nvSpPr>
          <p:cNvPr id="2" name="Slide Number Placeholder 1">
            <a:extLst>
              <a:ext uri="{FF2B5EF4-FFF2-40B4-BE49-F238E27FC236}">
                <a16:creationId xmlns:a16="http://schemas.microsoft.com/office/drawing/2014/main" id="{CF722F28-8324-FE30-D29C-B3F69724B702}"/>
              </a:ext>
            </a:extLst>
          </p:cNvPr>
          <p:cNvSpPr>
            <a:spLocks noGrp="1"/>
          </p:cNvSpPr>
          <p:nvPr>
            <p:ph type="sldNum" sz="quarter" idx="12"/>
          </p:nvPr>
        </p:nvSpPr>
        <p:spPr/>
        <p:txBody>
          <a:bodyPr/>
          <a:lstStyle/>
          <a:p>
            <a:fld id="{A49C798E-A141-4728-B2C1-C020555BD9EF}" type="slidenum">
              <a:rPr lang="en-GB" smtClean="0"/>
              <a:t>28</a:t>
            </a:fld>
            <a:endParaRPr lang="en-GB"/>
          </a:p>
        </p:txBody>
      </p:sp>
    </p:spTree>
    <p:extLst>
      <p:ext uri="{BB962C8B-B14F-4D97-AF65-F5344CB8AC3E}">
        <p14:creationId xmlns:p14="http://schemas.microsoft.com/office/powerpoint/2010/main" val="949863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If it didn’t</a:t>
            </a:r>
          </a:p>
          <a:p>
            <a:pPr>
              <a:lnSpc>
                <a:spcPct val="150000"/>
              </a:lnSpc>
            </a:pPr>
            <a:r>
              <a:rPr lang="en-GB" sz="1200" b="1" dirty="0">
                <a:solidFill>
                  <a:schemeClr val="tx1"/>
                </a:solidFill>
              </a:rPr>
              <a:t>I DO: </a:t>
            </a:r>
            <a:r>
              <a:rPr lang="en-GB" sz="1200" dirty="0">
                <a:solidFill>
                  <a:schemeClr val="tx1"/>
                </a:solidFill>
              </a:rPr>
              <a:t>How might plants be affected if they weren’t genetically modified to resist insects?</a:t>
            </a:r>
          </a:p>
          <a:p>
            <a:pPr>
              <a:lnSpc>
                <a:spcPct val="150000"/>
              </a:lnSpc>
            </a:pPr>
            <a:r>
              <a:rPr lang="en-GB" sz="1200" dirty="0">
                <a:solidFill>
                  <a:schemeClr val="tx1"/>
                </a:solidFill>
              </a:rPr>
              <a:t>……………………………………………………………………………………………………………………………………………………………………………………………………………………………………………………………………………………………………………………………………………………………………………………………………………………………………………………………………………………………………..</a:t>
            </a:r>
          </a:p>
          <a:p>
            <a:pPr>
              <a:lnSpc>
                <a:spcPct val="150000"/>
              </a:lnSpc>
            </a:pPr>
            <a:r>
              <a:rPr lang="en-GB" sz="1200" b="1" dirty="0">
                <a:solidFill>
                  <a:schemeClr val="tx1"/>
                </a:solidFill>
              </a:rPr>
              <a:t>WE DO: </a:t>
            </a:r>
            <a:r>
              <a:rPr lang="en-GB" sz="1200" dirty="0">
                <a:solidFill>
                  <a:schemeClr val="tx1"/>
                </a:solidFill>
              </a:rPr>
              <a:t>How might plants be affected if they weren't genetically modified to resist herbicides?</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How might humans be affected if we didn’t genetically modify plants?</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How might humans be affected if we didn’t genetically modify bacteria?</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How might humans be affected if more food becomes genetically modified?</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How might humans be affected if genetic modification wasn't used to sterilise insects?</a:t>
            </a:r>
            <a:r>
              <a:rPr lang="en-GB" sz="1200" b="1" dirty="0">
                <a:solidFill>
                  <a:schemeClr val="tx1"/>
                </a:solidFill>
              </a:rPr>
              <a:t> </a:t>
            </a:r>
            <a:r>
              <a:rPr lang="en-GB" sz="1200" dirty="0">
                <a:solidFill>
                  <a:schemeClr val="tx1"/>
                </a:solidFill>
              </a:rPr>
              <a:t>……………………………………………………………………………………………………………………………………………………………………………………………………………………………………………………………………………………………………………………………………………………………………………………………………………………………………………………………………………………………………..</a:t>
            </a:r>
          </a:p>
          <a:p>
            <a:pPr>
              <a:lnSpc>
                <a:spcPct val="150000"/>
              </a:lnSpc>
            </a:pPr>
            <a:endParaRPr lang="en-GB" sz="1200" b="1" dirty="0">
              <a:solidFill>
                <a:schemeClr val="tx1"/>
              </a:solidFill>
            </a:endParaRPr>
          </a:p>
        </p:txBody>
      </p:sp>
      <p:sp>
        <p:nvSpPr>
          <p:cNvPr id="9" name="Slide Number Placeholder 8">
            <a:extLst>
              <a:ext uri="{FF2B5EF4-FFF2-40B4-BE49-F238E27FC236}">
                <a16:creationId xmlns:a16="http://schemas.microsoft.com/office/drawing/2014/main" id="{9713AEB2-FC50-1A56-C262-E0B75C23F925}"/>
              </a:ext>
            </a:extLst>
          </p:cNvPr>
          <p:cNvSpPr>
            <a:spLocks noGrp="1"/>
          </p:cNvSpPr>
          <p:nvPr>
            <p:ph type="sldNum" sz="quarter" idx="12"/>
          </p:nvPr>
        </p:nvSpPr>
        <p:spPr/>
        <p:txBody>
          <a:bodyPr/>
          <a:lstStyle/>
          <a:p>
            <a:fld id="{A49C798E-A141-4728-B2C1-C020555BD9EF}" type="slidenum">
              <a:rPr lang="en-GB" smtClean="0"/>
              <a:t>29</a:t>
            </a:fld>
            <a:endParaRPr lang="en-GB"/>
          </a:p>
        </p:txBody>
      </p:sp>
    </p:spTree>
    <p:extLst>
      <p:ext uri="{BB962C8B-B14F-4D97-AF65-F5344CB8AC3E}">
        <p14:creationId xmlns:p14="http://schemas.microsoft.com/office/powerpoint/2010/main" val="926697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2834976362"/>
              </p:ext>
            </p:extLst>
          </p:nvPr>
        </p:nvGraphicFramePr>
        <p:xfrm>
          <a:off x="301721" y="326906"/>
          <a:ext cx="6311899" cy="229616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 VOCABULARY LIST</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Variation</a:t>
                      </a:r>
                    </a:p>
                  </a:txBody>
                  <a:tcPr/>
                </a:tc>
                <a:tc>
                  <a:txBody>
                    <a:bodyPr/>
                    <a:lstStyle/>
                    <a:p>
                      <a:r>
                        <a:rPr lang="en-GB" sz="1200" b="0" i="0" kern="1200" dirty="0">
                          <a:solidFill>
                            <a:schemeClr val="tx1"/>
                          </a:solidFill>
                          <a:effectLst/>
                          <a:latin typeface="+mn-lt"/>
                          <a:ea typeface="+mn-ea"/>
                          <a:cs typeface="+mn-cs"/>
                        </a:rPr>
                        <a:t>Differences in the characteristics of individuals in a population.</a:t>
                      </a:r>
                      <a:endParaRPr lang="en-GB" sz="1200" dirty="0"/>
                    </a:p>
                  </a:txBody>
                  <a:tcPr/>
                </a:tc>
                <a:extLst>
                  <a:ext uri="{0D108BD9-81ED-4DB2-BD59-A6C34878D82A}">
                    <a16:rowId xmlns:a16="http://schemas.microsoft.com/office/drawing/2014/main" val="3986441415"/>
                  </a:ext>
                </a:extLst>
              </a:tr>
              <a:tr h="370840">
                <a:tc>
                  <a:txBody>
                    <a:bodyPr/>
                    <a:lstStyle/>
                    <a:p>
                      <a:r>
                        <a:rPr lang="en-GB" sz="1200" dirty="0"/>
                        <a:t>Reproduction</a:t>
                      </a:r>
                    </a:p>
                  </a:txBody>
                  <a:tcPr/>
                </a:tc>
                <a:tc>
                  <a:txBody>
                    <a:bodyPr/>
                    <a:lstStyle/>
                    <a:p>
                      <a:r>
                        <a:rPr lang="en-GB" sz="1200" dirty="0"/>
                        <a:t>The process by which new organisms are created, and through which genes are passed on to the future generations of these organisms.</a:t>
                      </a:r>
                    </a:p>
                  </a:txBody>
                  <a:tcPr/>
                </a:tc>
                <a:extLst>
                  <a:ext uri="{0D108BD9-81ED-4DB2-BD59-A6C34878D82A}">
                    <a16:rowId xmlns:a16="http://schemas.microsoft.com/office/drawing/2014/main" val="3135617624"/>
                  </a:ext>
                </a:extLst>
              </a:tr>
              <a:tr h="370840">
                <a:tc>
                  <a:txBody>
                    <a:bodyPr/>
                    <a:lstStyle/>
                    <a:p>
                      <a:r>
                        <a:rPr lang="en-GB" sz="1200" dirty="0"/>
                        <a:t>Natural selection</a:t>
                      </a:r>
                    </a:p>
                  </a:txBody>
                  <a:tcPr/>
                </a:tc>
                <a:tc>
                  <a:txBody>
                    <a:bodyPr/>
                    <a:lstStyle/>
                    <a:p>
                      <a:r>
                        <a:rPr lang="en-GB" sz="1200" dirty="0"/>
                        <a:t>A process where organisms that are better adapted to an environment will survive and reproduce.</a:t>
                      </a:r>
                    </a:p>
                  </a:txBody>
                  <a:tcPr/>
                </a:tc>
                <a:extLst>
                  <a:ext uri="{0D108BD9-81ED-4DB2-BD59-A6C34878D82A}">
                    <a16:rowId xmlns:a16="http://schemas.microsoft.com/office/drawing/2014/main" val="4092558228"/>
                  </a:ext>
                </a:extLst>
              </a:tr>
              <a:tr h="370840">
                <a:tc>
                  <a:txBody>
                    <a:bodyPr/>
                    <a:lstStyle/>
                    <a:p>
                      <a:r>
                        <a:rPr lang="en-GB" sz="1200" dirty="0"/>
                        <a:t>Evolution</a:t>
                      </a:r>
                    </a:p>
                  </a:txBody>
                  <a:tcPr/>
                </a:tc>
                <a:tc>
                  <a:txBody>
                    <a:bodyPr/>
                    <a:lstStyle/>
                    <a:p>
                      <a:r>
                        <a:rPr lang="en-GB" sz="1200" b="0" i="0" kern="1200" dirty="0">
                          <a:solidFill>
                            <a:schemeClr val="tx1"/>
                          </a:solidFill>
                          <a:effectLst/>
                          <a:latin typeface="+mn-lt"/>
                          <a:ea typeface="+mn-ea"/>
                          <a:cs typeface="+mn-cs"/>
                        </a:rPr>
                        <a:t>The change of inherited characteristics within a population over time through natural selection, which may result in the formation of a new species.</a:t>
                      </a:r>
                      <a:endParaRPr lang="en-GB" sz="1200" dirty="0"/>
                    </a:p>
                  </a:txBody>
                  <a:tcPr/>
                </a:tc>
                <a:extLst>
                  <a:ext uri="{0D108BD9-81ED-4DB2-BD59-A6C34878D82A}">
                    <a16:rowId xmlns:a16="http://schemas.microsoft.com/office/drawing/2014/main" val="1426963129"/>
                  </a:ext>
                </a:extLst>
              </a:tr>
            </a:tbl>
          </a:graphicData>
        </a:graphic>
      </p:graphicFrame>
      <p:graphicFrame>
        <p:nvGraphicFramePr>
          <p:cNvPr id="8" name="Table 8">
            <a:extLst>
              <a:ext uri="{FF2B5EF4-FFF2-40B4-BE49-F238E27FC236}">
                <a16:creationId xmlns:a16="http://schemas.microsoft.com/office/drawing/2014/main" id="{5FDAAFC0-68A0-07E8-6BB1-F2A3B55AD167}"/>
              </a:ext>
            </a:extLst>
          </p:cNvPr>
          <p:cNvGraphicFramePr>
            <a:graphicFrameLocks noGrp="1"/>
          </p:cNvGraphicFramePr>
          <p:nvPr>
            <p:extLst>
              <p:ext uri="{D42A27DB-BD31-4B8C-83A1-F6EECF244321}">
                <p14:modId xmlns:p14="http://schemas.microsoft.com/office/powerpoint/2010/main" val="1937926086"/>
              </p:ext>
            </p:extLst>
          </p:nvPr>
        </p:nvGraphicFramePr>
        <p:xfrm>
          <a:off x="311052" y="2773074"/>
          <a:ext cx="3051275" cy="4302760"/>
        </p:xfrm>
        <a:graphic>
          <a:graphicData uri="http://schemas.openxmlformats.org/drawingml/2006/table">
            <a:tbl>
              <a:tblPr firstRow="1" bandRow="1">
                <a:tableStyleId>{5940675A-B579-460E-94D1-54222C63F5DA}</a:tableStyleId>
              </a:tblPr>
              <a:tblGrid>
                <a:gridCol w="3051275">
                  <a:extLst>
                    <a:ext uri="{9D8B030D-6E8A-4147-A177-3AD203B41FA5}">
                      <a16:colId xmlns:a16="http://schemas.microsoft.com/office/drawing/2014/main" val="2976228114"/>
                    </a:ext>
                  </a:extLst>
                </a:gridCol>
              </a:tblGrid>
              <a:tr h="370840">
                <a:tc>
                  <a:txBody>
                    <a:bodyPr/>
                    <a:lstStyle/>
                    <a:p>
                      <a:pPr algn="ctr">
                        <a:lnSpc>
                          <a:spcPct val="150000"/>
                        </a:lnSpc>
                      </a:pPr>
                      <a:r>
                        <a:rPr lang="en-GB" sz="1200" b="1" dirty="0"/>
                        <a:t>EXPECTATIONS</a:t>
                      </a:r>
                    </a:p>
                  </a:txBody>
                  <a:tcPr>
                    <a:solidFill>
                      <a:schemeClr val="bg1">
                        <a:lumMod val="85000"/>
                      </a:schemeClr>
                    </a:solidFill>
                  </a:tcPr>
                </a:tc>
                <a:extLst>
                  <a:ext uri="{0D108BD9-81ED-4DB2-BD59-A6C34878D82A}">
                    <a16:rowId xmlns:a16="http://schemas.microsoft.com/office/drawing/2014/main" val="3028398464"/>
                  </a:ext>
                </a:extLst>
              </a:tr>
              <a:tr h="370840">
                <a:tc>
                  <a:txBody>
                    <a:bodyPr/>
                    <a:lstStyle/>
                    <a:p>
                      <a:pPr marL="171450" indent="-171450">
                        <a:lnSpc>
                          <a:spcPct val="100000"/>
                        </a:lnSpc>
                        <a:buFont typeface="Arial" panose="020B0604020202020204" pitchFamily="34" charset="0"/>
                        <a:buChar char="•"/>
                      </a:pPr>
                      <a:r>
                        <a:rPr lang="en-GB" sz="1200" dirty="0"/>
                        <a:t>Always write in black or blue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use a ruler for straight lines.</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If you make a mistake, cross it out with a single line. </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draw diagrams, tables and graphs in pencil with a ruler if necessary</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mark and correct your work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Respond to any feedback your teacher gives you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Take pride in your work, make it neat!</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All tasks should be completed in silence and by yourself unless your teacher tells you otherwise.</a:t>
                      </a:r>
                    </a:p>
                  </a:txBody>
                  <a:tcPr/>
                </a:tc>
                <a:extLst>
                  <a:ext uri="{0D108BD9-81ED-4DB2-BD59-A6C34878D82A}">
                    <a16:rowId xmlns:a16="http://schemas.microsoft.com/office/drawing/2014/main" val="3417920731"/>
                  </a:ext>
                </a:extLst>
              </a:tr>
            </a:tbl>
          </a:graphicData>
        </a:graphic>
      </p:graphicFrame>
      <p:sp>
        <p:nvSpPr>
          <p:cNvPr id="10" name="TextBox 9">
            <a:extLst>
              <a:ext uri="{FF2B5EF4-FFF2-40B4-BE49-F238E27FC236}">
                <a16:creationId xmlns:a16="http://schemas.microsoft.com/office/drawing/2014/main" id="{F300DC32-B022-3472-86EF-65C9B1ACEFCA}"/>
              </a:ext>
            </a:extLst>
          </p:cNvPr>
          <p:cNvSpPr txBox="1"/>
          <p:nvPr/>
        </p:nvSpPr>
        <p:spPr>
          <a:xfrm>
            <a:off x="3562345" y="2773074"/>
            <a:ext cx="3051275" cy="2357697"/>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a:t>
            </a:r>
          </a:p>
          <a:p>
            <a:pPr>
              <a:lnSpc>
                <a:spcPct val="150000"/>
              </a:lnSpc>
            </a:pPr>
            <a:r>
              <a:rPr lang="en-GB" sz="1600" b="1" u="sng" dirty="0">
                <a:latin typeface="Calibri Light" panose="020F0302020204030204" pitchFamily="34" charset="0"/>
                <a:cs typeface="Calibri Light" panose="020F0302020204030204" pitchFamily="34" charset="0"/>
              </a:rPr>
              <a:t>P</a:t>
            </a:r>
            <a:r>
              <a:rPr lang="en-GB" sz="1600" dirty="0">
                <a:latin typeface="Calibri Light" panose="020F0302020204030204" pitchFamily="34" charset="0"/>
                <a:cs typeface="Calibri Light" panose="020F0302020204030204" pitchFamily="34" charset="0"/>
              </a:rPr>
              <a:t>unctuation and grammar</a:t>
            </a:r>
          </a:p>
          <a:p>
            <a:pPr>
              <a:lnSpc>
                <a:spcPct val="150000"/>
              </a:lnSpc>
            </a:pPr>
            <a:r>
              <a:rPr lang="en-GB" sz="1600" b="1" u="sng" dirty="0">
                <a:latin typeface="Calibri Light" panose="020F0302020204030204" pitchFamily="34" charset="0"/>
                <a:cs typeface="Calibri Light" panose="020F0302020204030204" pitchFamily="34" charset="0"/>
              </a:rPr>
              <a:t>R</a:t>
            </a:r>
            <a:r>
              <a:rPr lang="en-GB" sz="1600" dirty="0">
                <a:latin typeface="Calibri Light" panose="020F0302020204030204" pitchFamily="34" charset="0"/>
                <a:cs typeface="Calibri Light" panose="020F0302020204030204" pitchFamily="34" charset="0"/>
              </a:rPr>
              <a:t>uler and pencil for diagrams</a:t>
            </a:r>
          </a:p>
          <a:p>
            <a:pPr>
              <a:lnSpc>
                <a:spcPct val="150000"/>
              </a:lnSpc>
            </a:pPr>
            <a:r>
              <a:rPr lang="en-GB" sz="1600" b="1" u="sng" dirty="0">
                <a:latin typeface="Calibri Light" panose="020F0302020204030204" pitchFamily="34" charset="0"/>
                <a:cs typeface="Calibri Light" panose="020F0302020204030204" pitchFamily="34" charset="0"/>
              </a:rPr>
              <a:t>O</a:t>
            </a:r>
            <a:r>
              <a:rPr lang="en-GB" sz="1600" dirty="0">
                <a:latin typeface="Calibri Light" panose="020F0302020204030204" pitchFamily="34" charset="0"/>
                <a:cs typeface="Calibri Light" panose="020F0302020204030204" pitchFamily="34" charset="0"/>
              </a:rPr>
              <a:t>utstanding effort every lesson</a:t>
            </a:r>
          </a:p>
          <a:p>
            <a:pPr>
              <a:lnSpc>
                <a:spcPct val="150000"/>
              </a:lnSpc>
            </a:pPr>
            <a:r>
              <a:rPr lang="en-GB" sz="1600" b="1" u="sng" dirty="0">
                <a:latin typeface="Calibri Light" panose="020F0302020204030204" pitchFamily="34" charset="0"/>
                <a:cs typeface="Calibri Light" panose="020F0302020204030204" pitchFamily="34" charset="0"/>
              </a:rPr>
              <a:t>U</a:t>
            </a:r>
            <a:r>
              <a:rPr lang="en-GB" sz="1600" dirty="0">
                <a:latin typeface="Calibri Light" panose="020F0302020204030204" pitchFamily="34" charset="0"/>
                <a:cs typeface="Calibri Light" panose="020F0302020204030204" pitchFamily="34" charset="0"/>
              </a:rPr>
              <a:t>nderline date and title</a:t>
            </a:r>
          </a:p>
          <a:p>
            <a:pPr>
              <a:lnSpc>
                <a:spcPct val="150000"/>
              </a:lnSpc>
            </a:pPr>
            <a:r>
              <a:rPr lang="en-GB" sz="1600" b="1" u="sng" dirty="0">
                <a:latin typeface="Calibri Light" panose="020F0302020204030204" pitchFamily="34" charset="0"/>
                <a:cs typeface="Calibri Light" panose="020F0302020204030204" pitchFamily="34" charset="0"/>
              </a:rPr>
              <a:t>D</a:t>
            </a:r>
            <a:r>
              <a:rPr lang="en-GB" sz="1600" dirty="0">
                <a:latin typeface="Calibri Light" panose="020F0302020204030204" pitchFamily="34" charset="0"/>
                <a:cs typeface="Calibri Light" panose="020F0302020204030204" pitchFamily="34" charset="0"/>
              </a:rPr>
              <a:t>ates and titles every lesson</a:t>
            </a:r>
          </a:p>
        </p:txBody>
      </p:sp>
      <p:sp>
        <p:nvSpPr>
          <p:cNvPr id="11" name="TextBox 10">
            <a:extLst>
              <a:ext uri="{FF2B5EF4-FFF2-40B4-BE49-F238E27FC236}">
                <a16:creationId xmlns:a16="http://schemas.microsoft.com/office/drawing/2014/main" id="{1C4F8BFB-563A-7BF9-6844-2AEA1536526A}"/>
              </a:ext>
            </a:extLst>
          </p:cNvPr>
          <p:cNvSpPr txBox="1"/>
          <p:nvPr/>
        </p:nvSpPr>
        <p:spPr>
          <a:xfrm>
            <a:off x="3562345" y="5282945"/>
            <a:ext cx="3051275" cy="1800493"/>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 FRIDAY</a:t>
            </a:r>
          </a:p>
          <a:p>
            <a:r>
              <a:rPr lang="en-GB" sz="1400" dirty="0">
                <a:latin typeface="Calibri Light" panose="020F0302020204030204" pitchFamily="34" charset="0"/>
                <a:cs typeface="Calibri Light" panose="020F0302020204030204" pitchFamily="34" charset="0"/>
              </a:rPr>
              <a:t>Any piece of work you complete, which meets our PROUD expectations can be taken to the PROUD station during Friday lunchtime. Show your work to a member of SLT and receive a sweet treat!</a:t>
            </a:r>
          </a:p>
        </p:txBody>
      </p:sp>
      <p:sp>
        <p:nvSpPr>
          <p:cNvPr id="3" name="Slide Number Placeholder 2">
            <a:extLst>
              <a:ext uri="{FF2B5EF4-FFF2-40B4-BE49-F238E27FC236}">
                <a16:creationId xmlns:a16="http://schemas.microsoft.com/office/drawing/2014/main" id="{6AF1F074-A148-3EEF-2432-1728D52AD256}"/>
              </a:ext>
            </a:extLst>
          </p:cNvPr>
          <p:cNvSpPr>
            <a:spLocks noGrp="1"/>
          </p:cNvSpPr>
          <p:nvPr>
            <p:ph type="sldNum" sz="quarter" idx="12"/>
          </p:nvPr>
        </p:nvSpPr>
        <p:spPr/>
        <p:txBody>
          <a:bodyPr/>
          <a:lstStyle/>
          <a:p>
            <a:fld id="{A49C798E-A141-4728-B2C1-C020555BD9EF}" type="slidenum">
              <a:rPr lang="en-GB" smtClean="0"/>
              <a:t>3</a:t>
            </a:fld>
            <a:endParaRPr lang="en-GB"/>
          </a:p>
        </p:txBody>
      </p:sp>
    </p:spTree>
    <p:extLst>
      <p:ext uri="{BB962C8B-B14F-4D97-AF65-F5344CB8AC3E}">
        <p14:creationId xmlns:p14="http://schemas.microsoft.com/office/powerpoint/2010/main" val="2791810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2422879791"/>
              </p:ext>
            </p:extLst>
          </p:nvPr>
        </p:nvGraphicFramePr>
        <p:xfrm>
          <a:off x="348915" y="324854"/>
          <a:ext cx="6160170" cy="8567039"/>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i="0" dirty="0">
                          <a:solidFill>
                            <a:schemeClr val="tx1"/>
                          </a:solidFill>
                        </a:rPr>
                        <a:t>1</a:t>
                      </a:r>
                    </a:p>
                    <a:p>
                      <a:pPr>
                        <a:lnSpc>
                          <a:spcPct val="150000"/>
                        </a:lnSpc>
                      </a:pPr>
                      <a:r>
                        <a:rPr lang="en-GB" sz="1200" i="0" dirty="0">
                          <a:solidFill>
                            <a:schemeClr val="tx1"/>
                          </a:solidFill>
                        </a:rPr>
                        <a:t>2</a:t>
                      </a:r>
                    </a:p>
                    <a:p>
                      <a:pPr>
                        <a:lnSpc>
                          <a:spcPct val="150000"/>
                        </a:lnSpc>
                      </a:pPr>
                      <a:r>
                        <a:rPr lang="en-GB" sz="1200" i="0" dirty="0">
                          <a:solidFill>
                            <a:schemeClr val="tx1"/>
                          </a:solidFill>
                        </a:rPr>
                        <a:t>3</a:t>
                      </a:r>
                    </a:p>
                    <a:p>
                      <a:pPr>
                        <a:lnSpc>
                          <a:spcPct val="150000"/>
                        </a:lnSpc>
                      </a:pPr>
                      <a:r>
                        <a:rPr lang="en-GB" sz="1200" i="0" dirty="0">
                          <a:solidFill>
                            <a:schemeClr val="tx1"/>
                          </a:solidFill>
                        </a:rPr>
                        <a:t>4</a:t>
                      </a:r>
                    </a:p>
                    <a:p>
                      <a:pPr>
                        <a:lnSpc>
                          <a:spcPct val="150000"/>
                        </a:lnSpc>
                      </a:pPr>
                      <a:r>
                        <a:rPr lang="en-GB" sz="1200" i="0" dirty="0">
                          <a:solidFill>
                            <a:schemeClr val="tx1"/>
                          </a:solidFill>
                        </a:rPr>
                        <a:t>5</a:t>
                      </a:r>
                    </a:p>
                    <a:p>
                      <a:pPr>
                        <a:lnSpc>
                          <a:spcPct val="150000"/>
                        </a:lnSpc>
                      </a:pPr>
                      <a:r>
                        <a:rPr lang="en-GB" sz="1200" i="0" dirty="0">
                          <a:solidFill>
                            <a:schemeClr val="tx1"/>
                          </a:solidFill>
                        </a:rPr>
                        <a:t>6</a:t>
                      </a:r>
                    </a:p>
                    <a:p>
                      <a:pPr>
                        <a:lnSpc>
                          <a:spcPct val="150000"/>
                        </a:lnSpc>
                      </a:pPr>
                      <a:r>
                        <a:rPr lang="en-GB" sz="1200" i="0" dirty="0">
                          <a:solidFill>
                            <a:schemeClr val="tx1"/>
                          </a:solidFill>
                        </a:rPr>
                        <a:t>7</a:t>
                      </a:r>
                    </a:p>
                    <a:p>
                      <a:pPr>
                        <a:lnSpc>
                          <a:spcPct val="150000"/>
                        </a:lnSpc>
                      </a:pPr>
                      <a:r>
                        <a:rPr lang="en-GB" sz="1200" i="0" dirty="0">
                          <a:solidFill>
                            <a:schemeClr val="tx1"/>
                          </a:solidFill>
                        </a:rPr>
                        <a:t>8</a:t>
                      </a:r>
                    </a:p>
                    <a:p>
                      <a:pPr>
                        <a:lnSpc>
                          <a:spcPct val="150000"/>
                        </a:lnSpc>
                      </a:pPr>
                      <a:r>
                        <a:rPr lang="en-GB" sz="1200" i="0" dirty="0">
                          <a:solidFill>
                            <a:schemeClr val="tx1"/>
                          </a:solidFill>
                        </a:rPr>
                        <a:t>9</a:t>
                      </a:r>
                    </a:p>
                    <a:p>
                      <a:pPr>
                        <a:lnSpc>
                          <a:spcPct val="150000"/>
                        </a:lnSpc>
                      </a:pPr>
                      <a:r>
                        <a:rPr lang="en-GB" sz="1200" i="0" dirty="0">
                          <a:solidFill>
                            <a:schemeClr val="tx1"/>
                          </a:solidFill>
                        </a:rPr>
                        <a:t>10</a:t>
                      </a:r>
                    </a:p>
                    <a:p>
                      <a:pPr>
                        <a:lnSpc>
                          <a:spcPct val="150000"/>
                        </a:lnSpc>
                      </a:pPr>
                      <a:r>
                        <a:rPr lang="en-GB" sz="1200" i="0" dirty="0">
                          <a:solidFill>
                            <a:schemeClr val="tx1"/>
                          </a:solidFill>
                        </a:rPr>
                        <a:t>11</a:t>
                      </a:r>
                    </a:p>
                    <a:p>
                      <a:pPr>
                        <a:lnSpc>
                          <a:spcPct val="150000"/>
                        </a:lnSpc>
                      </a:pPr>
                      <a:r>
                        <a:rPr lang="en-GB" sz="1200" i="0" dirty="0">
                          <a:solidFill>
                            <a:schemeClr val="tx1"/>
                          </a:solidFill>
                        </a:rPr>
                        <a:t>12</a:t>
                      </a:r>
                    </a:p>
                    <a:p>
                      <a:pPr>
                        <a:lnSpc>
                          <a:spcPct val="150000"/>
                        </a:lnSpc>
                      </a:pPr>
                      <a:r>
                        <a:rPr lang="en-GB" sz="1200" i="0" dirty="0">
                          <a:solidFill>
                            <a:schemeClr val="tx1"/>
                          </a:solidFill>
                        </a:rPr>
                        <a:t>13</a:t>
                      </a:r>
                    </a:p>
                    <a:p>
                      <a:pPr>
                        <a:lnSpc>
                          <a:spcPct val="150000"/>
                        </a:lnSpc>
                      </a:pPr>
                      <a:r>
                        <a:rPr lang="en-GB" sz="1200" i="0" dirty="0">
                          <a:solidFill>
                            <a:schemeClr val="tx1"/>
                          </a:solidFill>
                        </a:rPr>
                        <a:t>14</a:t>
                      </a:r>
                    </a:p>
                    <a:p>
                      <a:pPr>
                        <a:lnSpc>
                          <a:spcPct val="150000"/>
                        </a:lnSpc>
                      </a:pPr>
                      <a:r>
                        <a:rPr lang="en-GB" sz="1200" i="0" dirty="0">
                          <a:solidFill>
                            <a:schemeClr val="tx1"/>
                          </a:solidFill>
                        </a:rPr>
                        <a:t>15</a:t>
                      </a:r>
                    </a:p>
                    <a:p>
                      <a:pPr>
                        <a:lnSpc>
                          <a:spcPct val="150000"/>
                        </a:lnSpc>
                      </a:pPr>
                      <a:r>
                        <a:rPr lang="en-GB" sz="1200" i="0" dirty="0">
                          <a:solidFill>
                            <a:schemeClr val="tx1"/>
                          </a:solidFill>
                        </a:rPr>
                        <a:t>16</a:t>
                      </a:r>
                    </a:p>
                    <a:p>
                      <a:pPr>
                        <a:lnSpc>
                          <a:spcPct val="150000"/>
                        </a:lnSpc>
                      </a:pPr>
                      <a:r>
                        <a:rPr lang="en-GB" sz="1200" i="0" dirty="0">
                          <a:solidFill>
                            <a:schemeClr val="tx1"/>
                          </a:solidFill>
                        </a:rPr>
                        <a:t>17</a:t>
                      </a:r>
                    </a:p>
                    <a:p>
                      <a:pPr>
                        <a:lnSpc>
                          <a:spcPct val="150000"/>
                        </a:lnSpc>
                      </a:pPr>
                      <a:r>
                        <a:rPr lang="en-GB" sz="1200" i="0" dirty="0">
                          <a:solidFill>
                            <a:schemeClr val="tx1"/>
                          </a:solidFill>
                        </a:rPr>
                        <a:t>18</a:t>
                      </a:r>
                    </a:p>
                    <a:p>
                      <a:pPr>
                        <a:lnSpc>
                          <a:spcPct val="150000"/>
                        </a:lnSpc>
                      </a:pPr>
                      <a:r>
                        <a:rPr lang="en-GB" sz="1200" i="0" dirty="0">
                          <a:solidFill>
                            <a:schemeClr val="tx1"/>
                          </a:solidFill>
                        </a:rPr>
                        <a:t>19</a:t>
                      </a:r>
                    </a:p>
                    <a:p>
                      <a:pPr>
                        <a:lnSpc>
                          <a:spcPct val="150000"/>
                        </a:lnSpc>
                      </a:pPr>
                      <a:r>
                        <a:rPr lang="en-GB" sz="1200" i="0" dirty="0">
                          <a:solidFill>
                            <a:schemeClr val="tx1"/>
                          </a:solidFill>
                        </a:rPr>
                        <a:t>20</a:t>
                      </a:r>
                    </a:p>
                    <a:p>
                      <a:pPr>
                        <a:lnSpc>
                          <a:spcPct val="150000"/>
                        </a:lnSpc>
                      </a:pPr>
                      <a:r>
                        <a:rPr lang="en-GB" sz="1200" i="0" dirty="0">
                          <a:solidFill>
                            <a:schemeClr val="tx1"/>
                          </a:solidFill>
                        </a:rPr>
                        <a:t>21</a:t>
                      </a:r>
                    </a:p>
                    <a:p>
                      <a:pPr>
                        <a:lnSpc>
                          <a:spcPct val="150000"/>
                        </a:lnSpc>
                      </a:pPr>
                      <a:r>
                        <a:rPr lang="en-GB" sz="1200" i="0" dirty="0">
                          <a:solidFill>
                            <a:schemeClr val="tx1"/>
                          </a:solidFill>
                        </a:rPr>
                        <a:t>22</a:t>
                      </a:r>
                    </a:p>
                    <a:p>
                      <a:pPr>
                        <a:lnSpc>
                          <a:spcPct val="150000"/>
                        </a:lnSpc>
                      </a:pPr>
                      <a:r>
                        <a:rPr lang="en-GB" sz="1200" i="0" dirty="0">
                          <a:solidFill>
                            <a:schemeClr val="tx1"/>
                          </a:solidFill>
                        </a:rPr>
                        <a:t>23</a:t>
                      </a:r>
                    </a:p>
                    <a:p>
                      <a:pPr>
                        <a:lnSpc>
                          <a:spcPct val="150000"/>
                        </a:lnSpc>
                      </a:pPr>
                      <a:r>
                        <a:rPr lang="en-GB" sz="1200" i="0" dirty="0">
                          <a:solidFill>
                            <a:schemeClr val="tx1"/>
                          </a:solidFill>
                        </a:rPr>
                        <a:t>24</a:t>
                      </a:r>
                    </a:p>
                    <a:p>
                      <a:pPr>
                        <a:lnSpc>
                          <a:spcPct val="150000"/>
                        </a:lnSpc>
                      </a:pPr>
                      <a:r>
                        <a:rPr lang="en-GB" sz="1200" i="0" dirty="0">
                          <a:solidFill>
                            <a:schemeClr val="tx1"/>
                          </a:solidFill>
                        </a:rPr>
                        <a:t>25</a:t>
                      </a:r>
                    </a:p>
                    <a:p>
                      <a:pPr>
                        <a:lnSpc>
                          <a:spcPct val="150000"/>
                        </a:lnSpc>
                      </a:pPr>
                      <a:r>
                        <a:rPr lang="en-GB" sz="1200" i="0" dirty="0">
                          <a:solidFill>
                            <a:schemeClr val="tx1"/>
                          </a:solidFill>
                        </a:rPr>
                        <a:t>26</a:t>
                      </a:r>
                    </a:p>
                    <a:p>
                      <a:pPr>
                        <a:lnSpc>
                          <a:spcPct val="150000"/>
                        </a:lnSpc>
                      </a:pPr>
                      <a:r>
                        <a:rPr lang="en-GB" sz="1200" i="0" dirty="0">
                          <a:solidFill>
                            <a:schemeClr val="tx1"/>
                          </a:solidFill>
                        </a:rPr>
                        <a:t>27</a:t>
                      </a:r>
                    </a:p>
                    <a:p>
                      <a:pPr>
                        <a:lnSpc>
                          <a:spcPct val="150000"/>
                        </a:lnSpc>
                      </a:pPr>
                      <a:r>
                        <a:rPr lang="en-GB" sz="1200" i="0" dirty="0">
                          <a:solidFill>
                            <a:schemeClr val="tx1"/>
                          </a:solidFill>
                        </a:rPr>
                        <a:t>28</a:t>
                      </a:r>
                    </a:p>
                    <a:p>
                      <a:pPr>
                        <a:lnSpc>
                          <a:spcPct val="150000"/>
                        </a:lnSpc>
                      </a:pPr>
                      <a:r>
                        <a:rPr lang="en-GB" sz="1200" i="0" dirty="0">
                          <a:solidFill>
                            <a:schemeClr val="tx1"/>
                          </a:solidFill>
                        </a:rPr>
                        <a:t>29</a:t>
                      </a:r>
                    </a:p>
                    <a:p>
                      <a:pPr>
                        <a:lnSpc>
                          <a:spcPct val="150000"/>
                        </a:lnSpc>
                      </a:pPr>
                      <a:r>
                        <a:rPr lang="en-GB" sz="1200" i="0" dirty="0">
                          <a:solidFill>
                            <a:schemeClr val="tx1"/>
                          </a:solidFill>
                        </a:rPr>
                        <a:t>30</a:t>
                      </a:r>
                    </a:p>
                    <a:p>
                      <a:pPr>
                        <a:lnSpc>
                          <a:spcPct val="150000"/>
                        </a:lnSpc>
                      </a:pPr>
                      <a:endParaRPr lang="en-GB" sz="120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1" i="0" u="sng" kern="1200" dirty="0">
                          <a:solidFill>
                            <a:schemeClr val="tx1"/>
                          </a:solidFill>
                          <a:effectLst/>
                          <a:latin typeface="+mn-lt"/>
                          <a:ea typeface="+mn-ea"/>
                          <a:cs typeface="+mn-cs"/>
                        </a:rPr>
                        <a:t>The process of genetic engineering</a:t>
                      </a:r>
                    </a:p>
                    <a:p>
                      <a:pPr fontAlgn="base">
                        <a:lnSpc>
                          <a:spcPct val="150000"/>
                        </a:lnSpc>
                      </a:pPr>
                      <a:r>
                        <a:rPr lang="en-GB" sz="1200" b="0" i="0" kern="1200" dirty="0">
                          <a:solidFill>
                            <a:schemeClr val="tx1"/>
                          </a:solidFill>
                          <a:effectLst/>
                          <a:latin typeface="+mn-lt"/>
                          <a:ea typeface="+mn-ea"/>
                          <a:cs typeface="+mn-cs"/>
                        </a:rPr>
                        <a:t>The main steps of genetic engineering:</a:t>
                      </a:r>
                    </a:p>
                    <a:p>
                      <a:pPr marL="228600" indent="-228600" fontAlgn="base">
                        <a:lnSpc>
                          <a:spcPct val="150000"/>
                        </a:lnSpc>
                        <a:buFont typeface="+mj-lt"/>
                        <a:buAutoNum type="arabicPeriod"/>
                      </a:pPr>
                      <a:r>
                        <a:rPr lang="en-GB" sz="1200" b="0" i="0" kern="1200" dirty="0">
                          <a:solidFill>
                            <a:schemeClr val="tx1"/>
                          </a:solidFill>
                          <a:effectLst/>
                          <a:latin typeface="+mn-lt"/>
                          <a:ea typeface="+mn-ea"/>
                          <a:cs typeface="+mn-cs"/>
                        </a:rPr>
                        <a:t>Enzymes are used to isolate the required gene, this gene is inserted into a vector, which is usually a bacterial plasmid (a ring of genetic material), or a virus.</a:t>
                      </a:r>
                    </a:p>
                    <a:p>
                      <a:pPr marL="228600" indent="-228600" fontAlgn="base">
                        <a:lnSpc>
                          <a:spcPct val="150000"/>
                        </a:lnSpc>
                        <a:buFont typeface="+mj-lt"/>
                        <a:buAutoNum type="arabicPeriod"/>
                      </a:pPr>
                      <a:r>
                        <a:rPr lang="en-GB" sz="1200" b="0" i="0" kern="1200" dirty="0">
                          <a:solidFill>
                            <a:schemeClr val="tx1"/>
                          </a:solidFill>
                          <a:effectLst/>
                          <a:latin typeface="+mn-lt"/>
                          <a:ea typeface="+mn-ea"/>
                          <a:cs typeface="+mn-cs"/>
                        </a:rPr>
                        <a:t>The vector inserts the gene into required cells.</a:t>
                      </a:r>
                    </a:p>
                    <a:p>
                      <a:pPr marL="228600" indent="-228600" fontAlgn="base">
                        <a:lnSpc>
                          <a:spcPct val="150000"/>
                        </a:lnSpc>
                        <a:buFont typeface="+mj-lt"/>
                        <a:buAutoNum type="arabicPeriod"/>
                      </a:pPr>
                      <a:r>
                        <a:rPr lang="en-GB" sz="1200" b="0" i="0" kern="1200" dirty="0">
                          <a:solidFill>
                            <a:schemeClr val="tx1"/>
                          </a:solidFill>
                          <a:effectLst/>
                          <a:latin typeface="+mn-lt"/>
                          <a:ea typeface="+mn-ea"/>
                          <a:cs typeface="+mn-cs"/>
                        </a:rPr>
                        <a:t>The genes are transferred to animal, plant or microorganism cells, during early development. This allows them to develop with the desired characteristics.</a:t>
                      </a:r>
                    </a:p>
                    <a:p>
                      <a:pPr>
                        <a:lnSpc>
                          <a:spcPct val="150000"/>
                        </a:lnSpc>
                      </a:pPr>
                      <a:endParaRPr lang="en-GB" sz="1200" b="0" i="0" u="none" kern="1200" dirty="0">
                        <a:solidFill>
                          <a:schemeClr val="tx1"/>
                        </a:solidFill>
                        <a:effectLst/>
                        <a:latin typeface="+mn-lt"/>
                        <a:ea typeface="+mn-ea"/>
                        <a:cs typeface="+mn-cs"/>
                      </a:endParaRPr>
                    </a:p>
                    <a:p>
                      <a:pPr>
                        <a:lnSpc>
                          <a:spcPct val="150000"/>
                        </a:lnSpc>
                      </a:pPr>
                      <a:r>
                        <a:rPr lang="en-GB" sz="1200" b="0" i="0" kern="1200" dirty="0">
                          <a:solidFill>
                            <a:schemeClr val="tx1"/>
                          </a:solidFill>
                          <a:effectLst/>
                          <a:latin typeface="+mn-lt"/>
                          <a:ea typeface="+mn-ea"/>
                          <a:cs typeface="+mn-cs"/>
                        </a:rPr>
                        <a:t>This diagram shows how the genetic engineering of bacteria to produce insulin works:</a:t>
                      </a:r>
                      <a:endParaRPr lang="en-GB" sz="1200" b="0" i="0" u="none"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4098" name="Picture 2" descr="Gene from human chromosome responsible for insulin production isolated.  Plasmid isolated from bacterium.  Human gene inserted in plasmid.  Reproduction of bacteria and plasmids result in insulin.">
            <a:extLst>
              <a:ext uri="{FF2B5EF4-FFF2-40B4-BE49-F238E27FC236}">
                <a16:creationId xmlns:a16="http://schemas.microsoft.com/office/drawing/2014/main" id="{A48D31CB-86C7-1540-D0E0-29F4B854A4C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981200" y="2957763"/>
            <a:ext cx="2895600" cy="5562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9317360-DC98-9350-2AA4-7611CA9EFF93}"/>
              </a:ext>
            </a:extLst>
          </p:cNvPr>
          <p:cNvSpPr>
            <a:spLocks noGrp="1"/>
          </p:cNvSpPr>
          <p:nvPr>
            <p:ph type="sldNum" sz="quarter" idx="12"/>
          </p:nvPr>
        </p:nvSpPr>
        <p:spPr/>
        <p:txBody>
          <a:bodyPr/>
          <a:lstStyle/>
          <a:p>
            <a:fld id="{A49C798E-A141-4728-B2C1-C020555BD9EF}" type="slidenum">
              <a:rPr lang="en-GB" smtClean="0"/>
              <a:t>30</a:t>
            </a:fld>
            <a:endParaRPr lang="en-GB"/>
          </a:p>
        </p:txBody>
      </p:sp>
    </p:spTree>
    <p:extLst>
      <p:ext uri="{BB962C8B-B14F-4D97-AF65-F5344CB8AC3E}">
        <p14:creationId xmlns:p14="http://schemas.microsoft.com/office/powerpoint/2010/main" val="2461490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200000"/>
              </a:lnSpc>
            </a:pPr>
            <a:r>
              <a:rPr lang="en-GB" sz="1200" b="1" u="sng" dirty="0">
                <a:solidFill>
                  <a:schemeClr val="tx1"/>
                </a:solidFill>
              </a:rPr>
              <a:t>Rehearsal questions</a:t>
            </a:r>
            <a:endParaRPr lang="en-GB" sz="1200" dirty="0">
              <a:solidFill>
                <a:schemeClr val="tx1"/>
              </a:solidFill>
            </a:endParaRPr>
          </a:p>
          <a:p>
            <a:pPr marL="228600" indent="-228600">
              <a:lnSpc>
                <a:spcPct val="150000"/>
              </a:lnSpc>
              <a:buFont typeface="+mj-lt"/>
              <a:buAutoNum type="arabicPeriod"/>
            </a:pPr>
            <a:r>
              <a:rPr lang="en-GB" sz="1200" dirty="0">
                <a:solidFill>
                  <a:schemeClr val="tx1"/>
                </a:solidFill>
              </a:rPr>
              <a:t>What is used to isolate the desired gene? …………………………………………………………………………………………</a:t>
            </a:r>
          </a:p>
          <a:p>
            <a:pPr marL="228600" indent="-228600">
              <a:lnSpc>
                <a:spcPct val="150000"/>
              </a:lnSpc>
              <a:buFont typeface="+mj-lt"/>
              <a:buAutoNum type="arabicPeriod"/>
            </a:pPr>
            <a:r>
              <a:rPr lang="en-GB" sz="1200" dirty="0">
                <a:solidFill>
                  <a:schemeClr val="tx1"/>
                </a:solidFill>
              </a:rPr>
              <a:t>What is a vector, in terms of genetic modification? ………………………………………………………………………….. …………………………………………………………………………………………………………………………………………………………..</a:t>
            </a:r>
          </a:p>
          <a:p>
            <a:pPr marL="228600" indent="-228600">
              <a:lnSpc>
                <a:spcPct val="150000"/>
              </a:lnSpc>
              <a:buFont typeface="+mj-lt"/>
              <a:buAutoNum type="arabicPeriod"/>
            </a:pPr>
            <a:r>
              <a:rPr lang="en-GB" sz="1200" dirty="0">
                <a:solidFill>
                  <a:schemeClr val="tx1"/>
                </a:solidFill>
              </a:rPr>
              <a:t>Why are the genes inserted during early development? …………………………………………………………………… …………………………………………………………………………………………………………………………………………………………..</a:t>
            </a:r>
          </a:p>
          <a:p>
            <a:pPr marL="228600" indent="-228600">
              <a:lnSpc>
                <a:spcPct val="150000"/>
              </a:lnSpc>
              <a:buFont typeface="+mj-lt"/>
              <a:buAutoNum type="arabicPeriod"/>
            </a:pPr>
            <a:r>
              <a:rPr lang="en-GB" sz="1200" dirty="0">
                <a:solidFill>
                  <a:schemeClr val="tx1"/>
                </a:solidFill>
              </a:rPr>
              <a:t>What is a plasmid? …………………………………………………………………………………………………………………………….</a:t>
            </a:r>
          </a:p>
          <a:p>
            <a:pPr marL="228600" indent="-228600">
              <a:lnSpc>
                <a:spcPct val="150000"/>
              </a:lnSpc>
              <a:buFont typeface="+mj-lt"/>
              <a:buAutoNum type="arabicPeriod"/>
            </a:pPr>
            <a:r>
              <a:rPr lang="en-GB" sz="1200" dirty="0">
                <a:solidFill>
                  <a:schemeClr val="tx1"/>
                </a:solidFill>
              </a:rPr>
              <a:t>When we have the desired gene, it needs to be inserted into the plant/animal cell. What is used to do this? ……………………………………………………………………………………………………………………………………………..</a:t>
            </a:r>
          </a:p>
          <a:p>
            <a:pPr marL="228600" indent="-228600">
              <a:lnSpc>
                <a:spcPct val="150000"/>
              </a:lnSpc>
              <a:buFont typeface="+mj-lt"/>
              <a:buAutoNum type="arabicPeriod"/>
            </a:pPr>
            <a:r>
              <a:rPr lang="en-GB" sz="1200" dirty="0">
                <a:solidFill>
                  <a:schemeClr val="tx1"/>
                </a:solidFill>
              </a:rPr>
              <a:t>Why would you not insert the desired gene after the organism had developed? ……………………………… …………………………………………………………………………………………………………………………………………………………..</a:t>
            </a:r>
          </a:p>
          <a:p>
            <a:pPr marL="228600" indent="-228600">
              <a:lnSpc>
                <a:spcPct val="150000"/>
              </a:lnSpc>
              <a:buFont typeface="+mj-lt"/>
              <a:buAutoNum type="arabicPeriod"/>
            </a:pPr>
            <a:r>
              <a:rPr lang="en-GB" sz="1200" dirty="0">
                <a:solidFill>
                  <a:schemeClr val="tx1"/>
                </a:solidFill>
              </a:rPr>
              <a:t>What would an enzyme be used for during genetic modification? ……………………………………………………. …………………………………………………………………………………………………………………………………………………………..</a:t>
            </a:r>
          </a:p>
          <a:p>
            <a:pPr marL="228600" indent="-228600">
              <a:lnSpc>
                <a:spcPct val="150000"/>
              </a:lnSpc>
              <a:buFont typeface="+mj-lt"/>
              <a:buAutoNum type="arabicPeriod"/>
            </a:pPr>
            <a:r>
              <a:rPr lang="en-GB" sz="1200" dirty="0">
                <a:solidFill>
                  <a:schemeClr val="tx1"/>
                </a:solidFill>
              </a:rPr>
              <a:t>Bacterial cells sometimes contain rings of genetic material. What are they called? ………………………….</a:t>
            </a:r>
          </a:p>
          <a:p>
            <a:pPr marL="228600" indent="-228600">
              <a:lnSpc>
                <a:spcPct val="150000"/>
              </a:lnSpc>
              <a:buFont typeface="+mj-lt"/>
              <a:buAutoNum type="arabicPeriod"/>
            </a:pPr>
            <a:r>
              <a:rPr lang="en-GB" sz="1200" dirty="0">
                <a:solidFill>
                  <a:schemeClr val="tx1"/>
                </a:solidFill>
              </a:rPr>
              <a:t>When is the best time to insert the desired gene into the target organism? …………………………………….. …………………………………………………………………………………………………………………………………………………………..</a:t>
            </a:r>
          </a:p>
          <a:p>
            <a:pPr marL="228600" indent="-228600">
              <a:lnSpc>
                <a:spcPct val="150000"/>
              </a:lnSpc>
              <a:buFont typeface="+mj-lt"/>
              <a:buAutoNum type="arabicPeriod"/>
            </a:pPr>
            <a:r>
              <a:rPr lang="en-GB" sz="1200" dirty="0">
                <a:solidFill>
                  <a:schemeClr val="tx1"/>
                </a:solidFill>
              </a:rPr>
              <a:t>Once the desired gene has been identified in a cell, how is it removed? …………………………………………..</a:t>
            </a:r>
          </a:p>
          <a:p>
            <a:pPr marL="228600" indent="-228600">
              <a:lnSpc>
                <a:spcPct val="150000"/>
              </a:lnSpc>
              <a:buFont typeface="+mj-lt"/>
              <a:buAutoNum type="arabicPeriod"/>
            </a:pPr>
            <a:r>
              <a:rPr lang="en-GB" sz="1200" dirty="0">
                <a:solidFill>
                  <a:schemeClr val="tx1"/>
                </a:solidFill>
              </a:rPr>
              <a:t>What are the two types of vector in genetic modification? ……………………………………………………………….</a:t>
            </a:r>
          </a:p>
          <a:p>
            <a:pPr marL="228600" indent="-228600">
              <a:lnSpc>
                <a:spcPct val="150000"/>
              </a:lnSpc>
              <a:buFont typeface="+mj-lt"/>
              <a:buAutoNum type="arabicPeriod"/>
            </a:pPr>
            <a:r>
              <a:rPr lang="en-GB" sz="1200" dirty="0">
                <a:solidFill>
                  <a:schemeClr val="tx1"/>
                </a:solidFill>
              </a:rPr>
              <a:t>Plasmids are only found in prokaryotic cells (such as bacteria). What is a plasmid? …………………………. …………………………………………………………………………………………………………………………………………………………..</a:t>
            </a:r>
          </a:p>
          <a:p>
            <a:pPr marL="228600" indent="-228600">
              <a:lnSpc>
                <a:spcPct val="150000"/>
              </a:lnSpc>
              <a:buFont typeface="+mj-lt"/>
              <a:buAutoNum type="arabicPeriod"/>
            </a:pPr>
            <a:endParaRPr lang="en-GB" sz="1200" dirty="0">
              <a:solidFill>
                <a:schemeClr val="tx1"/>
              </a:solidFill>
            </a:endParaRPr>
          </a:p>
        </p:txBody>
      </p:sp>
      <p:sp>
        <p:nvSpPr>
          <p:cNvPr id="15" name="Slide Number Placeholder 14">
            <a:extLst>
              <a:ext uri="{FF2B5EF4-FFF2-40B4-BE49-F238E27FC236}">
                <a16:creationId xmlns:a16="http://schemas.microsoft.com/office/drawing/2014/main" id="{1539FC83-D18B-60B7-9EDC-23CC6223BDDD}"/>
              </a:ext>
            </a:extLst>
          </p:cNvPr>
          <p:cNvSpPr>
            <a:spLocks noGrp="1"/>
          </p:cNvSpPr>
          <p:nvPr>
            <p:ph type="sldNum" sz="quarter" idx="12"/>
          </p:nvPr>
        </p:nvSpPr>
        <p:spPr/>
        <p:txBody>
          <a:bodyPr/>
          <a:lstStyle/>
          <a:p>
            <a:fld id="{A49C798E-A141-4728-B2C1-C020555BD9EF}" type="slidenum">
              <a:rPr lang="en-GB" smtClean="0"/>
              <a:t>31</a:t>
            </a:fld>
            <a:endParaRPr lang="en-GB"/>
          </a:p>
        </p:txBody>
      </p:sp>
    </p:spTree>
    <p:extLst>
      <p:ext uri="{BB962C8B-B14F-4D97-AF65-F5344CB8AC3E}">
        <p14:creationId xmlns:p14="http://schemas.microsoft.com/office/powerpoint/2010/main" val="1920926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Wrong answers:</a:t>
            </a:r>
          </a:p>
          <a:p>
            <a:pPr>
              <a:lnSpc>
                <a:spcPct val="150000"/>
              </a:lnSpc>
            </a:pPr>
            <a:r>
              <a:rPr lang="en-GB" sz="1200" b="1" dirty="0">
                <a:solidFill>
                  <a:schemeClr val="tx1"/>
                </a:solidFill>
              </a:rPr>
              <a:t>I DO: </a:t>
            </a:r>
            <a:r>
              <a:rPr lang="en-GB" sz="1200" dirty="0">
                <a:solidFill>
                  <a:schemeClr val="tx1"/>
                </a:solidFill>
              </a:rPr>
              <a:t>“Chromosomes are inserted to genetically modify an organism”. Explain why this is incorrect.</a:t>
            </a:r>
          </a:p>
          <a:p>
            <a:pPr>
              <a:lnSpc>
                <a:spcPct val="150000"/>
              </a:lnSpc>
            </a:pPr>
            <a:r>
              <a:rPr lang="en-GB" sz="1200" dirty="0">
                <a:solidFill>
                  <a:schemeClr val="tx1"/>
                </a:solidFill>
              </a:rPr>
              <a:t>……………………………………………………………………………………………………………………………………………………………………………………………………………………………………………………………………………………………………………………………………………………………………………………………………………………………………………………………………………………………………..</a:t>
            </a:r>
          </a:p>
          <a:p>
            <a:pPr>
              <a:lnSpc>
                <a:spcPct val="150000"/>
              </a:lnSpc>
            </a:pPr>
            <a:r>
              <a:rPr lang="en-GB" sz="1200" b="1" dirty="0">
                <a:solidFill>
                  <a:schemeClr val="tx1"/>
                </a:solidFill>
              </a:rPr>
              <a:t>WE DO: </a:t>
            </a:r>
            <a:r>
              <a:rPr lang="en-GB" sz="1200" dirty="0">
                <a:solidFill>
                  <a:schemeClr val="tx1"/>
                </a:solidFill>
              </a:rPr>
              <a:t>“Modifying an organism involves modifying the DNA in every cell” . Explain why this is incorrect.</a:t>
            </a:r>
          </a:p>
          <a:p>
            <a:pPr>
              <a:lnSpc>
                <a:spcPct val="150000"/>
              </a:lnSpc>
            </a:pPr>
            <a:r>
              <a:rPr lang="en-GB" sz="1200" dirty="0">
                <a:solidFill>
                  <a:schemeClr val="tx1"/>
                </a:solidFill>
              </a:rPr>
              <a:t>……………………………………………………………………………………………………………………………………………………………………………………………………………………………………………………………………………………………………………………………………………………………………………………………………………………………………………………………………………………………………..</a:t>
            </a:r>
          </a:p>
          <a:p>
            <a:pPr>
              <a:lnSpc>
                <a:spcPct val="150000"/>
              </a:lnSpc>
            </a:pPr>
            <a:r>
              <a:rPr lang="en-GB" sz="1200" b="1" dirty="0">
                <a:solidFill>
                  <a:schemeClr val="tx1"/>
                </a:solidFill>
              </a:rPr>
              <a:t>YOU DO: </a:t>
            </a:r>
            <a:r>
              <a:rPr lang="en-GB" sz="1200" dirty="0">
                <a:solidFill>
                  <a:schemeClr val="tx1"/>
                </a:solidFill>
              </a:rPr>
              <a:t>“Bacteria are genetically modified by inserting extra genes into their nucleus” . Explain why this is incorrect.</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“Each individual bacteria cell needs to be modified to produce insulin” . Explain why this is incorrect.</a:t>
            </a:r>
          </a:p>
          <a:p>
            <a:pPr>
              <a:lnSpc>
                <a:spcPct val="150000"/>
              </a:lnSpc>
            </a:pPr>
            <a:r>
              <a:rPr lang="en-GB" sz="1200" dirty="0">
                <a:solidFill>
                  <a:schemeClr val="tx1"/>
                </a:solidFill>
              </a:rPr>
              <a:t>……………………………………………………………………………………………………………………………………………………………………………………………………………………………………………………………………………………………………………………………………………………………………………………………………………………………………………………………………………………………………..</a:t>
            </a:r>
          </a:p>
          <a:p>
            <a:pPr>
              <a:lnSpc>
                <a:spcPct val="150000"/>
              </a:lnSpc>
            </a:pPr>
            <a:r>
              <a:rPr lang="en-GB" sz="1200" b="1" dirty="0">
                <a:solidFill>
                  <a:schemeClr val="tx1"/>
                </a:solidFill>
              </a:rPr>
              <a:t>YOU DO:</a:t>
            </a:r>
            <a:r>
              <a:rPr lang="en-GB" sz="1200" dirty="0">
                <a:solidFill>
                  <a:schemeClr val="tx1"/>
                </a:solidFill>
              </a:rPr>
              <a:t> “A desired gene can be inserted directly into the target cell” . Explain why this is incorrect.</a:t>
            </a:r>
          </a:p>
          <a:p>
            <a:pPr>
              <a:lnSpc>
                <a:spcPct val="150000"/>
              </a:lnSpc>
            </a:pPr>
            <a:r>
              <a:rPr lang="en-GB" sz="1200" dirty="0">
                <a:solidFill>
                  <a:schemeClr val="tx1"/>
                </a:solidFill>
              </a:rPr>
              <a:t>……………………………………………………………………………………………………………………………………………………………………………………………………………………………………………………………………………………………………………………………………………………………………………………………………………………………………………………………………………………………………..</a:t>
            </a:r>
          </a:p>
          <a:p>
            <a:pPr>
              <a:lnSpc>
                <a:spcPct val="150000"/>
              </a:lnSpc>
            </a:pPr>
            <a:endParaRPr lang="en-GB" sz="1200" b="1" dirty="0">
              <a:solidFill>
                <a:schemeClr val="tx1"/>
              </a:solidFill>
            </a:endParaRPr>
          </a:p>
        </p:txBody>
      </p:sp>
      <p:sp>
        <p:nvSpPr>
          <p:cNvPr id="8" name="Slide Number Placeholder 7">
            <a:extLst>
              <a:ext uri="{FF2B5EF4-FFF2-40B4-BE49-F238E27FC236}">
                <a16:creationId xmlns:a16="http://schemas.microsoft.com/office/drawing/2014/main" id="{D75786B2-B592-6284-6548-A7CDF3C6746E}"/>
              </a:ext>
            </a:extLst>
          </p:cNvPr>
          <p:cNvSpPr>
            <a:spLocks noGrp="1"/>
          </p:cNvSpPr>
          <p:nvPr>
            <p:ph type="sldNum" sz="quarter" idx="12"/>
          </p:nvPr>
        </p:nvSpPr>
        <p:spPr/>
        <p:txBody>
          <a:bodyPr/>
          <a:lstStyle/>
          <a:p>
            <a:fld id="{A49C798E-A141-4728-B2C1-C020555BD9EF}" type="slidenum">
              <a:rPr lang="en-GB" smtClean="0"/>
              <a:t>32</a:t>
            </a:fld>
            <a:endParaRPr lang="en-GB"/>
          </a:p>
        </p:txBody>
      </p:sp>
    </p:spTree>
    <p:extLst>
      <p:ext uri="{BB962C8B-B14F-4D97-AF65-F5344CB8AC3E}">
        <p14:creationId xmlns:p14="http://schemas.microsoft.com/office/powerpoint/2010/main" val="3270927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Interleaving questions – YOU DO</a:t>
            </a:r>
          </a:p>
          <a:p>
            <a:pPr>
              <a:lnSpc>
                <a:spcPct val="150000"/>
              </a:lnSpc>
            </a:pPr>
            <a:r>
              <a:rPr lang="en-GB" sz="1200" dirty="0">
                <a:solidFill>
                  <a:schemeClr val="tx1"/>
                </a:solidFill>
              </a:rPr>
              <a:t>We are currently learning about how organisms can be genetically engineered. This links in to the following key topics: cells and organisation, infection and response, and bonding.</a:t>
            </a:r>
          </a:p>
          <a:p>
            <a:pPr>
              <a:lnSpc>
                <a:spcPct val="150000"/>
              </a:lnSpc>
            </a:pPr>
            <a:r>
              <a:rPr lang="en-GB" sz="1200" dirty="0">
                <a:solidFill>
                  <a:schemeClr val="tx1"/>
                </a:solidFill>
              </a:rPr>
              <a:t>The following questions will link our current topic with these previous topics:</a:t>
            </a:r>
          </a:p>
          <a:p>
            <a:pPr marL="228600" indent="-228600">
              <a:lnSpc>
                <a:spcPct val="150000"/>
              </a:lnSpc>
              <a:buFont typeface="+mj-lt"/>
              <a:buAutoNum type="arabicPeriod"/>
            </a:pPr>
            <a:r>
              <a:rPr lang="en-GB" sz="1200" dirty="0">
                <a:solidFill>
                  <a:schemeClr val="tx1"/>
                </a:solidFill>
              </a:rPr>
              <a:t>In genetic engineering, genes are transferred from the genetic material of one cell to another. Where is genetic material stored in a eukaryotic cell? ………………………………………………………………………</a:t>
            </a:r>
          </a:p>
          <a:p>
            <a:pPr marL="228600" indent="-228600">
              <a:lnSpc>
                <a:spcPct val="150000"/>
              </a:lnSpc>
              <a:buFont typeface="+mj-lt"/>
              <a:buAutoNum type="arabicPeriod"/>
            </a:pPr>
            <a:r>
              <a:rPr lang="en-GB" sz="1200" dirty="0">
                <a:solidFill>
                  <a:schemeClr val="tx1"/>
                </a:solidFill>
              </a:rPr>
              <a:t>Genes code for the synthesis of specific proteins. Proteins are large molecules essential for growth and repair in organisms. Describe the role of enzymes in the digestion of proteins. ………………………… …………………………………………………………………………………………………………………………………………………………...………………………………………………………………………………………………………………………………………………………….</a:t>
            </a:r>
          </a:p>
          <a:p>
            <a:pPr marL="228600" indent="-228600">
              <a:lnSpc>
                <a:spcPct val="150000"/>
              </a:lnSpc>
              <a:buFont typeface="+mj-lt"/>
              <a:buAutoNum type="arabicPeriod"/>
            </a:pPr>
            <a:r>
              <a:rPr lang="en-GB" sz="1200" dirty="0">
                <a:solidFill>
                  <a:schemeClr val="tx1"/>
                </a:solidFill>
              </a:rPr>
              <a:t>Bacteria can be modified to produce the hormone insulin, to treat type 1 diabetes. Diabetes in a non-communicable disease. What is a non-communicable disease? ………………………………………………… ………………………………………………………………………………………………………………………………………………………..……………………………………………………………………………………………………………………………………………………………..</a:t>
            </a:r>
          </a:p>
          <a:p>
            <a:pPr marL="228600" indent="-228600">
              <a:lnSpc>
                <a:spcPct val="150000"/>
              </a:lnSpc>
              <a:buFont typeface="+mj-lt"/>
              <a:buAutoNum type="arabicPeriod"/>
            </a:pPr>
            <a:r>
              <a:rPr lang="en-GB" sz="1200" dirty="0">
                <a:solidFill>
                  <a:schemeClr val="tx1"/>
                </a:solidFill>
              </a:rPr>
              <a:t>It is not fully understood what causes type 1 diabetes. However, there is another type of diabetes: type 2. What causes type 2 diabetes? ………………………………………………………………………………………………. ………………………………………………………………………………………………………………………………………………………..……………………………………………………………………………………………………………………………………………………………..</a:t>
            </a:r>
          </a:p>
          <a:p>
            <a:pPr marL="228600" indent="-228600">
              <a:lnSpc>
                <a:spcPct val="150000"/>
              </a:lnSpc>
              <a:buFont typeface="+mj-lt"/>
              <a:buAutoNum type="arabicPeriod"/>
            </a:pPr>
            <a:r>
              <a:rPr lang="en-GB" sz="1200" dirty="0">
                <a:solidFill>
                  <a:schemeClr val="tx1"/>
                </a:solidFill>
              </a:rPr>
              <a:t>Insulin, the hormone used to control blood glucose concentration, is a protein. Proteins are polymers. What is a polymer? ………………………………………………………………………………………………………….. …………………………………………………………………………………………………………………………………………………………..</a:t>
            </a:r>
          </a:p>
          <a:p>
            <a:pPr marL="228600" indent="-228600">
              <a:lnSpc>
                <a:spcPct val="150000"/>
              </a:lnSpc>
              <a:buFont typeface="+mj-lt"/>
              <a:buAutoNum type="arabicPeriod"/>
            </a:pPr>
            <a:r>
              <a:rPr lang="en-GB" sz="1200" dirty="0">
                <a:solidFill>
                  <a:schemeClr val="tx1"/>
                </a:solidFill>
              </a:rPr>
              <a:t>Polymers are classified as giant structures, just like the allotropes of carbon. What are the three main allotropes of carbon? ………………………………………………………………………………………………………….......</a:t>
            </a:r>
          </a:p>
          <a:p>
            <a:pPr marL="228600" indent="-228600">
              <a:lnSpc>
                <a:spcPct val="150000"/>
              </a:lnSpc>
              <a:buFont typeface="+mj-lt"/>
              <a:buAutoNum type="arabicPeriod"/>
            </a:pPr>
            <a:r>
              <a:rPr lang="en-GB" sz="1200" dirty="0">
                <a:solidFill>
                  <a:schemeClr val="tx1"/>
                </a:solidFill>
              </a:rPr>
              <a:t>The formula for human insulin is: C</a:t>
            </a:r>
            <a:r>
              <a:rPr lang="en-GB" sz="1200" baseline="-25000" dirty="0">
                <a:solidFill>
                  <a:schemeClr val="tx1"/>
                </a:solidFill>
              </a:rPr>
              <a:t>257</a:t>
            </a:r>
            <a:r>
              <a:rPr lang="en-GB" sz="1200" dirty="0">
                <a:solidFill>
                  <a:schemeClr val="tx1"/>
                </a:solidFill>
              </a:rPr>
              <a:t>H</a:t>
            </a:r>
            <a:r>
              <a:rPr lang="en-GB" sz="1200" baseline="-25000" dirty="0">
                <a:solidFill>
                  <a:schemeClr val="tx1"/>
                </a:solidFill>
              </a:rPr>
              <a:t>383</a:t>
            </a:r>
            <a:r>
              <a:rPr lang="en-GB" sz="1200" dirty="0">
                <a:solidFill>
                  <a:schemeClr val="tx1"/>
                </a:solidFill>
              </a:rPr>
              <a:t>N</a:t>
            </a:r>
            <a:r>
              <a:rPr lang="en-GB" sz="1200" baseline="-25000" dirty="0">
                <a:solidFill>
                  <a:schemeClr val="tx1"/>
                </a:solidFill>
              </a:rPr>
              <a:t>65</a:t>
            </a:r>
            <a:r>
              <a:rPr lang="en-GB" sz="1200" dirty="0">
                <a:solidFill>
                  <a:schemeClr val="tx1"/>
                </a:solidFill>
              </a:rPr>
              <a:t>O</a:t>
            </a:r>
            <a:r>
              <a:rPr lang="en-GB" sz="1200" baseline="-25000" dirty="0">
                <a:solidFill>
                  <a:schemeClr val="tx1"/>
                </a:solidFill>
              </a:rPr>
              <a:t>77</a:t>
            </a:r>
            <a:r>
              <a:rPr lang="en-GB" sz="1200" dirty="0">
                <a:solidFill>
                  <a:schemeClr val="tx1"/>
                </a:solidFill>
              </a:rPr>
              <a:t>S</a:t>
            </a:r>
            <a:r>
              <a:rPr lang="en-GB" sz="1200" baseline="-25000" dirty="0">
                <a:solidFill>
                  <a:schemeClr val="tx1"/>
                </a:solidFill>
              </a:rPr>
              <a:t>6</a:t>
            </a:r>
            <a:r>
              <a:rPr lang="en-GB" sz="1200" dirty="0">
                <a:solidFill>
                  <a:schemeClr val="tx1"/>
                </a:solidFill>
              </a:rPr>
              <a:t>. </a:t>
            </a:r>
          </a:p>
          <a:p>
            <a:pPr marL="685800" lvl="1" indent="-228600">
              <a:lnSpc>
                <a:spcPct val="150000"/>
              </a:lnSpc>
              <a:buFont typeface="+mj-lt"/>
              <a:buAutoNum type="alphaLcParenR"/>
            </a:pPr>
            <a:r>
              <a:rPr lang="en-GB" sz="1200" dirty="0">
                <a:solidFill>
                  <a:schemeClr val="tx1"/>
                </a:solidFill>
              </a:rPr>
              <a:t>Name the elements found in insulin. …………………………………………………………………………………….. ……………………………………………………………………………………………………………………………………………….</a:t>
            </a:r>
          </a:p>
          <a:p>
            <a:pPr marL="685800" lvl="1" indent="-228600">
              <a:lnSpc>
                <a:spcPct val="150000"/>
              </a:lnSpc>
              <a:buFont typeface="+mj-lt"/>
              <a:buAutoNum type="alphaLcParenR"/>
            </a:pPr>
            <a:r>
              <a:rPr lang="en-GB" sz="1200" dirty="0">
                <a:solidFill>
                  <a:schemeClr val="tx1"/>
                </a:solidFill>
              </a:rPr>
              <a:t>Are these elements metals or non-metals? ……………………………………………………………………………</a:t>
            </a:r>
          </a:p>
          <a:p>
            <a:pPr marL="685800" lvl="1" indent="-228600">
              <a:lnSpc>
                <a:spcPct val="150000"/>
              </a:lnSpc>
              <a:buFont typeface="+mj-lt"/>
              <a:buAutoNum type="alphaLcParenR"/>
            </a:pPr>
            <a:r>
              <a:rPr lang="en-GB" sz="1200" dirty="0">
                <a:solidFill>
                  <a:schemeClr val="tx1"/>
                </a:solidFill>
              </a:rPr>
              <a:t>What type of bonding must be present in insulin? …………………………………………………………………</a:t>
            </a:r>
          </a:p>
          <a:p>
            <a:pPr marL="228600" indent="-228600">
              <a:lnSpc>
                <a:spcPct val="150000"/>
              </a:lnSpc>
              <a:buFont typeface="+mj-lt"/>
              <a:buAutoNum type="arabicPeriod"/>
            </a:pPr>
            <a:r>
              <a:rPr lang="en-GB" sz="1200" dirty="0">
                <a:solidFill>
                  <a:schemeClr val="tx1"/>
                </a:solidFill>
              </a:rPr>
              <a:t>Other than the bonding identified in question 7c, there are two other types of bonding. What are they? …………………………………………………………………………………………………………………………………………………</a:t>
            </a:r>
          </a:p>
          <a:p>
            <a:pPr marL="228600" indent="-228600">
              <a:lnSpc>
                <a:spcPct val="150000"/>
              </a:lnSpc>
              <a:buFont typeface="+mj-lt"/>
              <a:buAutoNum type="arabicPeriod"/>
            </a:pPr>
            <a:endParaRPr lang="en-GB" sz="1200" dirty="0">
              <a:solidFill>
                <a:schemeClr val="tx1"/>
              </a:solidFill>
            </a:endParaRPr>
          </a:p>
        </p:txBody>
      </p:sp>
    </p:spTree>
    <p:extLst>
      <p:ext uri="{BB962C8B-B14F-4D97-AF65-F5344CB8AC3E}">
        <p14:creationId xmlns:p14="http://schemas.microsoft.com/office/powerpoint/2010/main" val="2646439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Interleaving questions continued – YOU DO</a:t>
            </a:r>
          </a:p>
          <a:p>
            <a:pPr marL="228600" indent="-228600">
              <a:lnSpc>
                <a:spcPct val="150000"/>
              </a:lnSpc>
              <a:buFont typeface="+mj-lt"/>
              <a:buAutoNum type="arabicPeriod" startAt="9"/>
            </a:pPr>
            <a:r>
              <a:rPr lang="en-GB" sz="1200" dirty="0">
                <a:solidFill>
                  <a:schemeClr val="tx1"/>
                </a:solidFill>
              </a:rPr>
              <a:t>Bacteria can be modified to produce the hormone insulin. Bacterial cells are very small, only visibly when magnified using a microscope. What equation links magnification, actual size of an object, and real size of an object? …………………………………………………………………………………………………………………</a:t>
            </a:r>
          </a:p>
          <a:p>
            <a:pPr marL="228600" indent="-228600">
              <a:lnSpc>
                <a:spcPct val="150000"/>
              </a:lnSpc>
              <a:buFont typeface="+mj-lt"/>
              <a:buAutoNum type="arabicPeriod" startAt="9"/>
            </a:pPr>
            <a:r>
              <a:rPr lang="en-GB" sz="1200" dirty="0">
                <a:solidFill>
                  <a:schemeClr val="tx1"/>
                </a:solidFill>
              </a:rPr>
              <a:t>Use the equation identified in question 10 to answer the following questions:</a:t>
            </a:r>
          </a:p>
          <a:p>
            <a:pPr marL="685800" lvl="1" indent="-228600">
              <a:lnSpc>
                <a:spcPct val="150000"/>
              </a:lnSpc>
              <a:buFont typeface="+mj-lt"/>
              <a:buAutoNum type="alphaLcParenR"/>
            </a:pPr>
            <a:r>
              <a:rPr lang="en-GB" sz="1200" dirty="0">
                <a:solidFill>
                  <a:schemeClr val="tx1"/>
                </a:solidFill>
              </a:rPr>
              <a:t>What is the magnification of a cell when the image is 50 mm wide, but the actual cell is 0.25 mm wide? …………………………………………………………………………………………………………………………….. ………………………………………………………………………………………………………………………………………………. ……………………………………………………………………………………………………………………………………………….</a:t>
            </a:r>
          </a:p>
          <a:p>
            <a:pPr marL="685800" lvl="1" indent="-228600">
              <a:lnSpc>
                <a:spcPct val="150000"/>
              </a:lnSpc>
              <a:buFont typeface="+mj-lt"/>
              <a:buAutoNum type="alphaLcParenR"/>
            </a:pPr>
            <a:r>
              <a:rPr lang="en-GB" sz="1200" dirty="0">
                <a:solidFill>
                  <a:schemeClr val="tx1"/>
                </a:solidFill>
              </a:rPr>
              <a:t>What is the actual size of a cell that appears 72 mm long at a magnification of 250 X. ………………………………………………………………………………………………………………………………………………………..…………………………………………………………………………………………………………………………………….……………………………………………………………………………………………………………………………………………….</a:t>
            </a:r>
          </a:p>
          <a:p>
            <a:pPr marL="228600" indent="-228600">
              <a:lnSpc>
                <a:spcPct val="150000"/>
              </a:lnSpc>
              <a:buFont typeface="+mj-lt"/>
              <a:buAutoNum type="arabicPeriod" startAt="9"/>
            </a:pPr>
            <a:endParaRPr lang="en-GB" sz="1200" dirty="0">
              <a:solidFill>
                <a:schemeClr val="tx1"/>
              </a:solidFill>
            </a:endParaRPr>
          </a:p>
          <a:p>
            <a:pPr marL="685800" lvl="1" indent="-228600">
              <a:lnSpc>
                <a:spcPct val="150000"/>
              </a:lnSpc>
              <a:buFont typeface="+mj-lt"/>
              <a:buAutoNum type="alphaLcParenR"/>
            </a:pPr>
            <a:endParaRPr lang="en-GB" sz="1200" dirty="0">
              <a:solidFill>
                <a:schemeClr val="tx1"/>
              </a:solidFill>
            </a:endParaRPr>
          </a:p>
        </p:txBody>
      </p:sp>
      <p:sp>
        <p:nvSpPr>
          <p:cNvPr id="6" name="Slide Number Placeholder 5">
            <a:extLst>
              <a:ext uri="{FF2B5EF4-FFF2-40B4-BE49-F238E27FC236}">
                <a16:creationId xmlns:a16="http://schemas.microsoft.com/office/drawing/2014/main" id="{6BD5628A-408B-2981-6905-2AC4672CCF25}"/>
              </a:ext>
            </a:extLst>
          </p:cNvPr>
          <p:cNvSpPr>
            <a:spLocks noGrp="1"/>
          </p:cNvSpPr>
          <p:nvPr>
            <p:ph type="sldNum" sz="quarter" idx="12"/>
          </p:nvPr>
        </p:nvSpPr>
        <p:spPr/>
        <p:txBody>
          <a:bodyPr/>
          <a:lstStyle/>
          <a:p>
            <a:fld id="{A49C798E-A141-4728-B2C1-C020555BD9EF}" type="slidenum">
              <a:rPr lang="en-GB" smtClean="0"/>
              <a:t>34</a:t>
            </a:fld>
            <a:endParaRPr lang="en-GB"/>
          </a:p>
        </p:txBody>
      </p:sp>
    </p:spTree>
    <p:extLst>
      <p:ext uri="{BB962C8B-B14F-4D97-AF65-F5344CB8AC3E}">
        <p14:creationId xmlns:p14="http://schemas.microsoft.com/office/powerpoint/2010/main" val="1872478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Tier 1 – YOU DO</a:t>
            </a:r>
          </a:p>
          <a:p>
            <a:pPr marL="95250" marR="28575">
              <a:lnSpc>
                <a:spcPct val="150000"/>
              </a:lnSpc>
              <a:spcBef>
                <a:spcPts val="2250"/>
              </a:spcBef>
              <a:spcAft>
                <a:spcPts val="225"/>
              </a:spcAft>
            </a:pPr>
            <a:r>
              <a:rPr lang="en-GB" sz="1200" b="1" dirty="0">
                <a:solidFill>
                  <a:schemeClr val="tx1"/>
                </a:solidFill>
                <a:effectLst/>
                <a:ea typeface="Times New Roman" panose="02020603050405020304" pitchFamily="18" charset="0"/>
                <a:cs typeface="Calibri" panose="020F0502020204030204" pitchFamily="34" charset="0"/>
              </a:rPr>
              <a:t>Q1. </a:t>
            </a:r>
            <a:r>
              <a:rPr lang="en-GB" sz="1200" dirty="0">
                <a:solidFill>
                  <a:schemeClr val="tx1"/>
                </a:solidFill>
                <a:effectLst/>
                <a:ea typeface="Times New Roman" panose="02020603050405020304" pitchFamily="18" charset="0"/>
                <a:cs typeface="Calibri" panose="020F0502020204030204" pitchFamily="34" charset="0"/>
              </a:rPr>
              <a:t>The photographs show two breeds of cow.</a:t>
            </a:r>
            <a:endParaRPr lang="en-GB" sz="1200" dirty="0">
              <a:solidFill>
                <a:schemeClr val="tx1"/>
              </a:solidFill>
              <a:effectLst/>
              <a:ea typeface="Times New Roman" panose="02020603050405020304" pitchFamily="18" charset="0"/>
              <a:cs typeface="Times New Roman" panose="02020603050405020304" pitchFamily="18" charset="0"/>
            </a:endParaRPr>
          </a:p>
          <a:p>
            <a:pPr algn="ctr">
              <a:lnSpc>
                <a:spcPct val="150000"/>
              </a:lnSpc>
              <a:spcBef>
                <a:spcPts val="12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Friesian cow</a:t>
            </a:r>
            <a:r>
              <a:rPr lang="en-GB" sz="1200" dirty="0">
                <a:solidFill>
                  <a:schemeClr val="tx1"/>
                </a:solidFill>
                <a:effectLst/>
                <a:ea typeface="Times New Roman" panose="02020603050405020304" pitchFamily="18" charset="0"/>
                <a:cs typeface="Calibri" panose="020F0502020204030204" pitchFamily="34" charset="0"/>
              </a:rPr>
              <a:t>                                                          </a:t>
            </a:r>
            <a:r>
              <a:rPr lang="en-GB" sz="1200" b="1" dirty="0">
                <a:solidFill>
                  <a:schemeClr val="tx1"/>
                </a:solidFill>
                <a:effectLst/>
                <a:ea typeface="Times New Roman" panose="02020603050405020304" pitchFamily="18" charset="0"/>
                <a:cs typeface="Calibri" panose="020F0502020204030204" pitchFamily="34" charset="0"/>
              </a:rPr>
              <a:t>Jersey cow</a:t>
            </a:r>
          </a:p>
          <a:p>
            <a:pPr algn="ctr">
              <a:lnSpc>
                <a:spcPct val="150000"/>
              </a:lnSpc>
              <a:spcBef>
                <a:spcPts val="1200"/>
              </a:spcBef>
              <a:spcAft>
                <a:spcPts val="800"/>
              </a:spcAft>
            </a:pPr>
            <a:endParaRPr lang="en-GB" sz="1200" b="1" dirty="0">
              <a:solidFill>
                <a:schemeClr val="tx1"/>
              </a:solidFill>
              <a:ea typeface="Times New Roman" panose="02020603050405020304" pitchFamily="18" charset="0"/>
              <a:cs typeface="Calibri" panose="020F0502020204030204" pitchFamily="34" charset="0"/>
            </a:endParaRPr>
          </a:p>
          <a:p>
            <a:pPr algn="ctr">
              <a:lnSpc>
                <a:spcPct val="150000"/>
              </a:lnSpc>
              <a:spcBef>
                <a:spcPts val="1200"/>
              </a:spcBef>
              <a:spcAft>
                <a:spcPts val="800"/>
              </a:spcAft>
            </a:pPr>
            <a:endParaRPr lang="en-GB" sz="1200" b="1" dirty="0">
              <a:solidFill>
                <a:schemeClr val="tx1"/>
              </a:solidFill>
              <a:effectLst/>
              <a:ea typeface="Times New Roman" panose="02020603050405020304" pitchFamily="18" charset="0"/>
              <a:cs typeface="Calibri" panose="020F0502020204030204" pitchFamily="34" charset="0"/>
            </a:endParaRPr>
          </a:p>
          <a:p>
            <a:pPr algn="ctr">
              <a:lnSpc>
                <a:spcPct val="150000"/>
              </a:lnSpc>
              <a:spcBef>
                <a:spcPts val="1200"/>
              </a:spcBef>
              <a:spcAft>
                <a:spcPts val="800"/>
              </a:spcAft>
            </a:pPr>
            <a:endParaRPr lang="en-GB" sz="1200" b="1" dirty="0">
              <a:solidFill>
                <a:schemeClr val="tx1"/>
              </a:solidFill>
              <a:ea typeface="Times New Roman" panose="02020603050405020304" pitchFamily="18" charset="0"/>
              <a:cs typeface="Calibri" panose="020F0502020204030204" pitchFamily="34" charset="0"/>
            </a:endParaRPr>
          </a:p>
          <a:p>
            <a:pPr>
              <a:lnSpc>
                <a:spcPct val="150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nSpc>
                <a:spcPct val="150000"/>
              </a:lnSpc>
            </a:pPr>
            <a:endParaRPr lang="en-GB" sz="1200" b="1" u="sng" dirty="0">
              <a:solidFill>
                <a:schemeClr val="tx1"/>
              </a:solidFill>
            </a:endParaRPr>
          </a:p>
          <a:p>
            <a:pPr algn="r">
              <a:lnSpc>
                <a:spcPct val="150000"/>
              </a:lnSpc>
            </a:pPr>
            <a:r>
              <a:rPr lang="en-GB" sz="1200" b="1" dirty="0">
                <a:solidFill>
                  <a:schemeClr val="tx1"/>
                </a:solidFill>
              </a:rPr>
              <a:t>(1)</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(b)     Cows and their calves have many similar characteristics.</a:t>
            </a:r>
          </a:p>
          <a:p>
            <a:pPr>
              <a:lnSpc>
                <a:spcPct val="107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gn="r">
              <a:lnSpc>
                <a:spcPct val="107000"/>
              </a:lnSpc>
              <a:spcBef>
                <a:spcPts val="12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(1)</a:t>
            </a:r>
          </a:p>
          <a:p>
            <a:pPr algn="r">
              <a:lnSpc>
                <a:spcPct val="107000"/>
              </a:lnSpc>
              <a:spcBef>
                <a:spcPts val="1200"/>
              </a:spcBef>
              <a:spcAft>
                <a:spcPts val="800"/>
              </a:spcAft>
            </a:pPr>
            <a:endParaRPr lang="en-GB" sz="1200" b="1" dirty="0">
              <a:solidFill>
                <a:schemeClr val="tx1"/>
              </a:solidFill>
              <a:ea typeface="Times New Roman" panose="02020603050405020304" pitchFamily="18" charset="0"/>
              <a:cs typeface="Calibri" panose="020F0502020204030204" pitchFamily="34" charset="0"/>
            </a:endParaRPr>
          </a:p>
          <a:p>
            <a:pPr algn="r">
              <a:lnSpc>
                <a:spcPct val="107000"/>
              </a:lnSpc>
              <a:spcBef>
                <a:spcPts val="1200"/>
              </a:spcBef>
              <a:spcAft>
                <a:spcPts val="800"/>
              </a:spcAft>
            </a:pPr>
            <a:endParaRPr lang="en-GB" sz="1200" b="1" dirty="0">
              <a:solidFill>
                <a:schemeClr val="tx1"/>
              </a:solidFill>
              <a:effectLst/>
              <a:ea typeface="Times New Roman" panose="02020603050405020304" pitchFamily="18" charset="0"/>
              <a:cs typeface="Calibri" panose="020F0502020204030204" pitchFamily="34" charset="0"/>
            </a:endParaRPr>
          </a:p>
          <a:p>
            <a:pPr algn="r">
              <a:lnSpc>
                <a:spcPct val="107000"/>
              </a:lnSpc>
              <a:spcBef>
                <a:spcPts val="1200"/>
              </a:spcBef>
              <a:spcAft>
                <a:spcPts val="800"/>
              </a:spcAft>
            </a:pPr>
            <a:endParaRPr lang="en-GB" sz="1200" b="1" dirty="0">
              <a:solidFill>
                <a:schemeClr val="tx1"/>
              </a:solidFill>
              <a:ea typeface="Times New Roman" panose="02020603050405020304" pitchFamily="18" charset="0"/>
              <a:cs typeface="Calibri" panose="020F0502020204030204" pitchFamily="34" charset="0"/>
            </a:endParaRPr>
          </a:p>
          <a:p>
            <a:pPr algn="r">
              <a:lnSpc>
                <a:spcPct val="107000"/>
              </a:lnSpc>
              <a:spcBef>
                <a:spcPts val="12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(1)</a:t>
            </a:r>
            <a:endParaRPr lang="en-GB" sz="1200" b="1"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p:txBody>
      </p:sp>
      <p:graphicFrame>
        <p:nvGraphicFramePr>
          <p:cNvPr id="2" name="Table 1">
            <a:extLst>
              <a:ext uri="{FF2B5EF4-FFF2-40B4-BE49-F238E27FC236}">
                <a16:creationId xmlns:a16="http://schemas.microsoft.com/office/drawing/2014/main" id="{3F4B2BF5-CE8B-853F-06D4-27E901187542}"/>
              </a:ext>
            </a:extLst>
          </p:cNvPr>
          <p:cNvGraphicFramePr>
            <a:graphicFrameLocks noGrp="1"/>
          </p:cNvGraphicFramePr>
          <p:nvPr/>
        </p:nvGraphicFramePr>
        <p:xfrm>
          <a:off x="187828" y="3441957"/>
          <a:ext cx="6174456" cy="1130043"/>
        </p:xfrm>
        <a:graphic>
          <a:graphicData uri="http://schemas.openxmlformats.org/drawingml/2006/table">
            <a:tbl>
              <a:tblPr>
                <a:tableStyleId>{616DA210-FB5B-4158-B5E0-FEB733F419BA}</a:tableStyleId>
              </a:tblPr>
              <a:tblGrid>
                <a:gridCol w="549693">
                  <a:extLst>
                    <a:ext uri="{9D8B030D-6E8A-4147-A177-3AD203B41FA5}">
                      <a16:colId xmlns:a16="http://schemas.microsoft.com/office/drawing/2014/main" val="3642336976"/>
                    </a:ext>
                  </a:extLst>
                </a:gridCol>
                <a:gridCol w="3408947">
                  <a:extLst>
                    <a:ext uri="{9D8B030D-6E8A-4147-A177-3AD203B41FA5}">
                      <a16:colId xmlns:a16="http://schemas.microsoft.com/office/drawing/2014/main" val="71218061"/>
                    </a:ext>
                  </a:extLst>
                </a:gridCol>
                <a:gridCol w="2215816">
                  <a:extLst>
                    <a:ext uri="{9D8B030D-6E8A-4147-A177-3AD203B41FA5}">
                      <a16:colId xmlns:a16="http://schemas.microsoft.com/office/drawing/2014/main" val="1839472393"/>
                    </a:ext>
                  </a:extLst>
                </a:gridCol>
              </a:tblGrid>
              <a:tr h="376681">
                <a:tc>
                  <a:txBody>
                    <a:bodyPr/>
                    <a:lstStyle/>
                    <a:p>
                      <a:pPr>
                        <a:lnSpc>
                          <a:spcPct val="107000"/>
                        </a:lnSpc>
                        <a:spcBef>
                          <a:spcPts val="600"/>
                        </a:spcBef>
                        <a:spcAft>
                          <a:spcPts val="600"/>
                        </a:spcAft>
                      </a:pPr>
                      <a:r>
                        <a:rPr lang="en-GB" sz="12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Bef>
                          <a:spcPts val="600"/>
                        </a:spcBef>
                        <a:spcAft>
                          <a:spcPts val="600"/>
                        </a:spcAft>
                      </a:pPr>
                      <a:r>
                        <a:rPr lang="en-GB" sz="12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Bef>
                          <a:spcPts val="600"/>
                        </a:spcBef>
                        <a:spcAft>
                          <a:spcPts val="600"/>
                        </a:spcAft>
                      </a:pPr>
                      <a:r>
                        <a:rPr lang="en-GB" sz="1200" dirty="0">
                          <a:effectLst/>
                        </a:rPr>
                        <a:t>asexual reproduction.</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9040332"/>
                  </a:ext>
                </a:extLst>
              </a:tr>
              <a:tr h="376681">
                <a:tc>
                  <a:txBody>
                    <a:bodyPr/>
                    <a:lstStyle/>
                    <a:p>
                      <a:pPr>
                        <a:lnSpc>
                          <a:spcPct val="107000"/>
                        </a:lnSpc>
                        <a:spcBef>
                          <a:spcPts val="600"/>
                        </a:spcBef>
                        <a:spcAft>
                          <a:spcPts val="600"/>
                        </a:spcAft>
                      </a:pPr>
                      <a:r>
                        <a:rPr lang="en-GB" sz="1200" dirty="0">
                          <a:effectLst/>
                        </a:rPr>
                        <a:t>(a)</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Bef>
                          <a:spcPts val="600"/>
                        </a:spcBef>
                        <a:spcAft>
                          <a:spcPts val="600"/>
                        </a:spcAft>
                      </a:pPr>
                      <a:r>
                        <a:rPr lang="en-GB" sz="1200" dirty="0">
                          <a:effectLst/>
                        </a:rPr>
                        <a:t>Cows produce their young (calves) by</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Bef>
                          <a:spcPts val="600"/>
                        </a:spcBef>
                        <a:spcAft>
                          <a:spcPts val="600"/>
                        </a:spcAft>
                      </a:pPr>
                      <a:r>
                        <a:rPr lang="en-GB" sz="1200" dirty="0">
                          <a:effectLst/>
                        </a:rPr>
                        <a:t>cloning.</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809932"/>
                  </a:ext>
                </a:extLst>
              </a:tr>
              <a:tr h="376681">
                <a:tc>
                  <a:txBody>
                    <a:bodyPr/>
                    <a:lstStyle/>
                    <a:p>
                      <a:pPr>
                        <a:lnSpc>
                          <a:spcPct val="107000"/>
                        </a:lnSpc>
                        <a:spcBef>
                          <a:spcPts val="600"/>
                        </a:spcBef>
                        <a:spcAft>
                          <a:spcPts val="600"/>
                        </a:spcAft>
                      </a:pPr>
                      <a:r>
                        <a:rPr lang="en-GB" sz="12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Bef>
                          <a:spcPts val="600"/>
                        </a:spcBef>
                        <a:spcAft>
                          <a:spcPts val="600"/>
                        </a:spcAft>
                      </a:pPr>
                      <a:r>
                        <a:rPr lang="en-GB" sz="12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Bef>
                          <a:spcPts val="600"/>
                        </a:spcBef>
                        <a:spcAft>
                          <a:spcPts val="600"/>
                        </a:spcAft>
                      </a:pPr>
                      <a:r>
                        <a:rPr lang="en-GB" sz="1200" dirty="0">
                          <a:effectLst/>
                        </a:rPr>
                        <a:t>sexual reproduction.</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8580283"/>
                  </a:ext>
                </a:extLst>
              </a:tr>
            </a:tbl>
          </a:graphicData>
        </a:graphic>
      </p:graphicFrame>
      <p:pic>
        <p:nvPicPr>
          <p:cNvPr id="3" name="Picture 2" descr="A cow standing in a field of grass&#10;&#10;Description automatically generated">
            <a:extLst>
              <a:ext uri="{FF2B5EF4-FFF2-40B4-BE49-F238E27FC236}">
                <a16:creationId xmlns:a16="http://schemas.microsoft.com/office/drawing/2014/main" id="{C9D6F1B3-DCB7-C4FA-9C4D-612CC97BFDE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43146" y="1568967"/>
            <a:ext cx="2633980" cy="1746885"/>
          </a:xfrm>
          <a:prstGeom prst="rect">
            <a:avLst/>
          </a:prstGeom>
          <a:noFill/>
          <a:ln>
            <a:noFill/>
          </a:ln>
        </p:spPr>
      </p:pic>
      <p:pic>
        <p:nvPicPr>
          <p:cNvPr id="5" name="Picture 4" descr="A cow eating grass in a field&#10;&#10;Description automatically generated">
            <a:extLst>
              <a:ext uri="{FF2B5EF4-FFF2-40B4-BE49-F238E27FC236}">
                <a16:creationId xmlns:a16="http://schemas.microsoft.com/office/drawing/2014/main" id="{AE23738F-5A1A-BDAE-C87E-2B15A0F7E840}"/>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641591" y="1568966"/>
            <a:ext cx="2442845" cy="1746885"/>
          </a:xfrm>
          <a:prstGeom prst="rect">
            <a:avLst/>
          </a:prstGeom>
          <a:noFill/>
          <a:ln>
            <a:noFill/>
          </a:ln>
        </p:spPr>
      </p:pic>
      <p:graphicFrame>
        <p:nvGraphicFramePr>
          <p:cNvPr id="6" name="Table 5">
            <a:extLst>
              <a:ext uri="{FF2B5EF4-FFF2-40B4-BE49-F238E27FC236}">
                <a16:creationId xmlns:a16="http://schemas.microsoft.com/office/drawing/2014/main" id="{65356032-B922-5EBF-578F-B3106C7950C8}"/>
              </a:ext>
            </a:extLst>
          </p:cNvPr>
          <p:cNvGraphicFramePr>
            <a:graphicFrameLocks noGrp="1"/>
          </p:cNvGraphicFramePr>
          <p:nvPr/>
        </p:nvGraphicFramePr>
        <p:xfrm>
          <a:off x="389898" y="5196632"/>
          <a:ext cx="6174455" cy="1370676"/>
        </p:xfrm>
        <a:graphic>
          <a:graphicData uri="http://schemas.openxmlformats.org/drawingml/2006/table">
            <a:tbl>
              <a:tblPr>
                <a:tableStyleId>{616DA210-FB5B-4158-B5E0-FEB733F419BA}</a:tableStyleId>
              </a:tblPr>
              <a:tblGrid>
                <a:gridCol w="559736">
                  <a:extLst>
                    <a:ext uri="{9D8B030D-6E8A-4147-A177-3AD203B41FA5}">
                      <a16:colId xmlns:a16="http://schemas.microsoft.com/office/drawing/2014/main" val="266214317"/>
                    </a:ext>
                  </a:extLst>
                </a:gridCol>
                <a:gridCol w="4339041">
                  <a:extLst>
                    <a:ext uri="{9D8B030D-6E8A-4147-A177-3AD203B41FA5}">
                      <a16:colId xmlns:a16="http://schemas.microsoft.com/office/drawing/2014/main" val="2867628868"/>
                    </a:ext>
                  </a:extLst>
                </a:gridCol>
                <a:gridCol w="1275678">
                  <a:extLst>
                    <a:ext uri="{9D8B030D-6E8A-4147-A177-3AD203B41FA5}">
                      <a16:colId xmlns:a16="http://schemas.microsoft.com/office/drawing/2014/main" val="212032746"/>
                    </a:ext>
                  </a:extLst>
                </a:gridCol>
              </a:tblGrid>
              <a:tr h="456892">
                <a:tc>
                  <a:txBody>
                    <a:bodyPr/>
                    <a:lstStyle/>
                    <a:p>
                      <a:pPr>
                        <a:lnSpc>
                          <a:spcPct val="107000"/>
                        </a:lnSpc>
                        <a:spcBef>
                          <a:spcPts val="600"/>
                        </a:spcBef>
                        <a:spcAft>
                          <a:spcPts val="600"/>
                        </a:spcAft>
                      </a:pPr>
                      <a:r>
                        <a:rPr lang="en-GB" sz="12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Bef>
                          <a:spcPts val="600"/>
                        </a:spcBef>
                        <a:spcAft>
                          <a:spcPts val="600"/>
                        </a:spcAft>
                      </a:pPr>
                      <a:r>
                        <a:rPr lang="en-GB" sz="12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Bef>
                          <a:spcPts val="600"/>
                        </a:spcBef>
                        <a:spcAft>
                          <a:spcPts val="600"/>
                        </a:spcAft>
                      </a:pPr>
                      <a:r>
                        <a:rPr lang="en-GB" sz="1200" dirty="0">
                          <a:effectLst/>
                        </a:rPr>
                        <a:t>clones.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43430024"/>
                  </a:ext>
                </a:extLst>
              </a:tr>
              <a:tr h="456892">
                <a:tc>
                  <a:txBody>
                    <a:bodyPr/>
                    <a:lstStyle/>
                    <a:p>
                      <a:pPr>
                        <a:lnSpc>
                          <a:spcPct val="107000"/>
                        </a:lnSpc>
                        <a:spcBef>
                          <a:spcPts val="600"/>
                        </a:spcBef>
                        <a:spcAft>
                          <a:spcPts val="600"/>
                        </a:spcAft>
                      </a:pPr>
                      <a:r>
                        <a:rPr lang="en-GB" sz="1200">
                          <a:effectLst/>
                        </a:rPr>
                        <a:t>(i)</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Bef>
                          <a:spcPts val="600"/>
                        </a:spcBef>
                        <a:spcAft>
                          <a:spcPts val="600"/>
                        </a:spcAft>
                      </a:pPr>
                      <a:r>
                        <a:rPr lang="en-GB" sz="1200" dirty="0">
                          <a:effectLst/>
                        </a:rPr>
                        <a:t>The information for characteristics is carried by</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Bef>
                          <a:spcPts val="600"/>
                        </a:spcBef>
                        <a:spcAft>
                          <a:spcPts val="600"/>
                        </a:spcAft>
                      </a:pPr>
                      <a:r>
                        <a:rPr lang="en-GB" sz="1200" dirty="0">
                          <a:effectLst/>
                        </a:rPr>
                        <a:t>embryos.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7812876"/>
                  </a:ext>
                </a:extLst>
              </a:tr>
              <a:tr h="456892">
                <a:tc>
                  <a:txBody>
                    <a:bodyPr/>
                    <a:lstStyle/>
                    <a:p>
                      <a:pPr>
                        <a:lnSpc>
                          <a:spcPct val="107000"/>
                        </a:lnSpc>
                        <a:spcBef>
                          <a:spcPts val="600"/>
                        </a:spcBef>
                        <a:spcAft>
                          <a:spcPts val="600"/>
                        </a:spcAft>
                      </a:pPr>
                      <a:r>
                        <a:rPr lang="en-GB" sz="1200">
                          <a:effectLst/>
                        </a:rPr>
                        <a:t> </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Bef>
                          <a:spcPts val="600"/>
                        </a:spcBef>
                        <a:spcAft>
                          <a:spcPts val="600"/>
                        </a:spcAft>
                      </a:pPr>
                      <a:r>
                        <a:rPr lang="en-GB" sz="12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Bef>
                          <a:spcPts val="600"/>
                        </a:spcBef>
                        <a:spcAft>
                          <a:spcPts val="600"/>
                        </a:spcAft>
                      </a:pPr>
                      <a:r>
                        <a:rPr lang="en-GB" sz="1200" dirty="0">
                          <a:effectLst/>
                        </a:rPr>
                        <a:t>genes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5358585"/>
                  </a:ext>
                </a:extLst>
              </a:tr>
            </a:tbl>
          </a:graphicData>
        </a:graphic>
      </p:graphicFrame>
      <p:graphicFrame>
        <p:nvGraphicFramePr>
          <p:cNvPr id="8" name="Table 7">
            <a:extLst>
              <a:ext uri="{FF2B5EF4-FFF2-40B4-BE49-F238E27FC236}">
                <a16:creationId xmlns:a16="http://schemas.microsoft.com/office/drawing/2014/main" id="{3323F71D-1503-D52B-9D86-A81F11B38DBB}"/>
              </a:ext>
            </a:extLst>
          </p:cNvPr>
          <p:cNvGraphicFramePr>
            <a:graphicFrameLocks noGrp="1"/>
          </p:cNvGraphicFramePr>
          <p:nvPr/>
        </p:nvGraphicFramePr>
        <p:xfrm>
          <a:off x="341772" y="7265458"/>
          <a:ext cx="6174455" cy="1164988"/>
        </p:xfrm>
        <a:graphic>
          <a:graphicData uri="http://schemas.openxmlformats.org/drawingml/2006/table">
            <a:tbl>
              <a:tblPr>
                <a:tableStyleId>{616DA210-FB5B-4158-B5E0-FEB733F419BA}</a:tableStyleId>
              </a:tblPr>
              <a:tblGrid>
                <a:gridCol w="4952125">
                  <a:extLst>
                    <a:ext uri="{9D8B030D-6E8A-4147-A177-3AD203B41FA5}">
                      <a16:colId xmlns:a16="http://schemas.microsoft.com/office/drawing/2014/main" val="2725624765"/>
                    </a:ext>
                  </a:extLst>
                </a:gridCol>
                <a:gridCol w="1222330">
                  <a:extLst>
                    <a:ext uri="{9D8B030D-6E8A-4147-A177-3AD203B41FA5}">
                      <a16:colId xmlns:a16="http://schemas.microsoft.com/office/drawing/2014/main" val="1261202776"/>
                    </a:ext>
                  </a:extLst>
                </a:gridCol>
              </a:tblGrid>
              <a:tr h="241286">
                <a:tc>
                  <a:txBody>
                    <a:bodyPr/>
                    <a:lstStyle/>
                    <a:p>
                      <a:pPr>
                        <a:lnSpc>
                          <a:spcPct val="107000"/>
                        </a:lnSpc>
                        <a:spcBef>
                          <a:spcPts val="600"/>
                        </a:spcBef>
                        <a:spcAft>
                          <a:spcPts val="600"/>
                        </a:spcAft>
                      </a:pPr>
                      <a:r>
                        <a:rPr lang="en-GB" sz="12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Bef>
                          <a:spcPts val="600"/>
                        </a:spcBef>
                        <a:spcAft>
                          <a:spcPts val="600"/>
                        </a:spcAft>
                      </a:pPr>
                      <a:r>
                        <a:rPr lang="en-GB" sz="1200" dirty="0">
                          <a:effectLst/>
                        </a:rPr>
                        <a:t>body cells.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28148994"/>
                  </a:ext>
                </a:extLst>
              </a:tr>
              <a:tr h="493711">
                <a:tc>
                  <a:txBody>
                    <a:bodyPr/>
                    <a:lstStyle/>
                    <a:p>
                      <a:pPr>
                        <a:lnSpc>
                          <a:spcPct val="107000"/>
                        </a:lnSpc>
                        <a:spcBef>
                          <a:spcPts val="600"/>
                        </a:spcBef>
                        <a:spcAft>
                          <a:spcPts val="600"/>
                        </a:spcAft>
                      </a:pPr>
                      <a:r>
                        <a:rPr lang="en-GB" sz="1200" dirty="0">
                          <a:effectLst/>
                        </a:rPr>
                        <a:t> (ii)     The information for characteristics is passed to the next generation in cells called</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Bef>
                          <a:spcPts val="600"/>
                        </a:spcBef>
                        <a:spcAft>
                          <a:spcPts val="600"/>
                        </a:spcAft>
                      </a:pPr>
                      <a:r>
                        <a:rPr lang="en-GB" sz="1200" dirty="0">
                          <a:effectLst/>
                        </a:rPr>
                        <a:t>gametes.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59558980"/>
                  </a:ext>
                </a:extLst>
              </a:tr>
              <a:tr h="429991">
                <a:tc>
                  <a:txBody>
                    <a:bodyPr/>
                    <a:lstStyle/>
                    <a:p>
                      <a:pPr>
                        <a:lnSpc>
                          <a:spcPct val="107000"/>
                        </a:lnSpc>
                        <a:spcBef>
                          <a:spcPts val="600"/>
                        </a:spcBef>
                        <a:spcAft>
                          <a:spcPts val="600"/>
                        </a:spcAft>
                      </a:pPr>
                      <a:r>
                        <a:rPr lang="en-GB" sz="12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07000"/>
                        </a:lnSpc>
                        <a:spcBef>
                          <a:spcPts val="600"/>
                        </a:spcBef>
                        <a:spcAft>
                          <a:spcPts val="600"/>
                        </a:spcAft>
                      </a:pPr>
                      <a:r>
                        <a:rPr lang="en-GB" sz="1200" dirty="0">
                          <a:effectLst/>
                        </a:rPr>
                        <a:t>neurones.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2667895"/>
                  </a:ext>
                </a:extLst>
              </a:tr>
            </a:tbl>
          </a:graphicData>
        </a:graphic>
      </p:graphicFrame>
      <p:sp>
        <p:nvSpPr>
          <p:cNvPr id="7" name="Slide Number Placeholder 6">
            <a:extLst>
              <a:ext uri="{FF2B5EF4-FFF2-40B4-BE49-F238E27FC236}">
                <a16:creationId xmlns:a16="http://schemas.microsoft.com/office/drawing/2014/main" id="{5592E33D-1656-138F-F1BE-799A05C29E85}"/>
              </a:ext>
            </a:extLst>
          </p:cNvPr>
          <p:cNvSpPr>
            <a:spLocks noGrp="1"/>
          </p:cNvSpPr>
          <p:nvPr>
            <p:ph type="sldNum" sz="quarter" idx="12"/>
          </p:nvPr>
        </p:nvSpPr>
        <p:spPr/>
        <p:txBody>
          <a:bodyPr/>
          <a:lstStyle/>
          <a:p>
            <a:fld id="{A49C798E-A141-4728-B2C1-C020555BD9EF}" type="slidenum">
              <a:rPr lang="en-GB" smtClean="0"/>
              <a:t>35</a:t>
            </a:fld>
            <a:endParaRPr lang="en-GB"/>
          </a:p>
        </p:txBody>
      </p:sp>
    </p:spTree>
    <p:extLst>
      <p:ext uri="{BB962C8B-B14F-4D97-AF65-F5344CB8AC3E}">
        <p14:creationId xmlns:p14="http://schemas.microsoft.com/office/powerpoint/2010/main" val="1408276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Tier 1 continued – YOU DO</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(c)     Friesian and Jersey cows can both be used for meat or to produce milk.</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The information shows features of Friesian and Jersey cows.</a:t>
            </a:r>
          </a:p>
          <a:p>
            <a:pPr>
              <a:lnSpc>
                <a:spcPct val="107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Use </a:t>
            </a:r>
            <a:r>
              <a:rPr lang="en-GB" sz="1200" b="1" dirty="0">
                <a:solidFill>
                  <a:schemeClr val="tx1"/>
                </a:solidFill>
                <a:effectLst/>
                <a:ea typeface="Times New Roman" panose="02020603050405020304" pitchFamily="18" charset="0"/>
                <a:cs typeface="Calibri" panose="020F0502020204030204" pitchFamily="34" charset="0"/>
              </a:rPr>
              <a:t>only</a:t>
            </a:r>
            <a:r>
              <a:rPr lang="en-GB" sz="1200" dirty="0">
                <a:solidFill>
                  <a:schemeClr val="tx1"/>
                </a:solidFill>
                <a:effectLst/>
                <a:ea typeface="Times New Roman" panose="02020603050405020304" pitchFamily="18" charset="0"/>
                <a:cs typeface="Calibri" panose="020F0502020204030204" pitchFamily="34" charset="0"/>
              </a:rPr>
              <a:t> the information above to answer these questions.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In your answers you must make comparisons between the two breeds of cow.</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a:t>
            </a:r>
            <a:r>
              <a:rPr lang="en-GB" sz="1200" dirty="0" err="1">
                <a:solidFill>
                  <a:schemeClr val="tx1"/>
                </a:solidFill>
                <a:effectLst/>
                <a:ea typeface="Times New Roman" panose="02020603050405020304" pitchFamily="18" charset="0"/>
                <a:cs typeface="Calibri" panose="020F0502020204030204" pitchFamily="34" charset="0"/>
              </a:rPr>
              <a:t>i</a:t>
            </a:r>
            <a:r>
              <a:rPr lang="en-GB" sz="1200" dirty="0">
                <a:solidFill>
                  <a:schemeClr val="tx1"/>
                </a:solidFill>
                <a:effectLst/>
                <a:ea typeface="Times New Roman" panose="02020603050405020304" pitchFamily="18" charset="0"/>
                <a:cs typeface="Calibri" panose="020F0502020204030204" pitchFamily="34" charset="0"/>
              </a:rPr>
              <a:t>)       Give </a:t>
            </a:r>
            <a:r>
              <a:rPr lang="en-GB" sz="1200" b="1" dirty="0">
                <a:solidFill>
                  <a:schemeClr val="tx1"/>
                </a:solidFill>
                <a:effectLst/>
                <a:ea typeface="Times New Roman" panose="02020603050405020304" pitchFamily="18" charset="0"/>
                <a:cs typeface="Calibri" panose="020F0502020204030204" pitchFamily="34" charset="0"/>
              </a:rPr>
              <a:t>two</a:t>
            </a:r>
            <a:r>
              <a:rPr lang="en-GB" sz="1200" dirty="0">
                <a:solidFill>
                  <a:schemeClr val="tx1"/>
                </a:solidFill>
                <a:effectLst/>
                <a:ea typeface="Times New Roman" panose="02020603050405020304" pitchFamily="18" charset="0"/>
                <a:cs typeface="Calibri" panose="020F0502020204030204" pitchFamily="34" charset="0"/>
              </a:rPr>
              <a:t> advantages of a farmer keeping Friesian cows and </a:t>
            </a:r>
            <a:r>
              <a:rPr lang="en-GB" sz="1200" b="1" dirty="0">
                <a:solidFill>
                  <a:schemeClr val="tx1"/>
                </a:solidFill>
                <a:effectLst/>
                <a:ea typeface="Times New Roman" panose="02020603050405020304" pitchFamily="18" charset="0"/>
                <a:cs typeface="Calibri" panose="020F0502020204030204" pitchFamily="34" charset="0"/>
              </a:rPr>
              <a:t>not</a:t>
            </a:r>
            <a:r>
              <a:rPr lang="en-GB" sz="1200" dirty="0">
                <a:solidFill>
                  <a:schemeClr val="tx1"/>
                </a:solidFill>
                <a:effectLst/>
                <a:ea typeface="Times New Roman" panose="02020603050405020304" pitchFamily="18" charset="0"/>
                <a:cs typeface="Calibri" panose="020F0502020204030204" pitchFamily="34" charset="0"/>
              </a:rPr>
              <a:t> Jersey cows.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1. ……………………………………………………………………………………………………………………………………………………………. ………………………………………………………………………………………………………………………………………………………………..2. ……………………………………………………………………………………………………………………………………………………………. ………………………………………………………………………………………………………………………………………………………………..</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(2)</a:t>
            </a:r>
          </a:p>
          <a:p>
            <a:pPr>
              <a:lnSpc>
                <a:spcPct val="107000"/>
              </a:lnSpc>
              <a:spcBef>
                <a:spcPts val="3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(ii)      Give </a:t>
            </a:r>
            <a:r>
              <a:rPr lang="en-GB" sz="1200" b="1" dirty="0">
                <a:solidFill>
                  <a:schemeClr val="tx1"/>
                </a:solidFill>
                <a:effectLst/>
                <a:ea typeface="Times New Roman" panose="02020603050405020304" pitchFamily="18" charset="0"/>
                <a:cs typeface="Calibri" panose="020F0502020204030204" pitchFamily="34" charset="0"/>
              </a:rPr>
              <a:t>two</a:t>
            </a:r>
            <a:r>
              <a:rPr lang="en-GB" sz="1200" dirty="0">
                <a:solidFill>
                  <a:schemeClr val="tx1"/>
                </a:solidFill>
                <a:effectLst/>
                <a:ea typeface="Times New Roman" panose="02020603050405020304" pitchFamily="18" charset="0"/>
                <a:cs typeface="Calibri" panose="020F0502020204030204" pitchFamily="34" charset="0"/>
              </a:rPr>
              <a:t> advantages of a farmer keeping Jersey cows and </a:t>
            </a:r>
            <a:r>
              <a:rPr lang="en-GB" sz="1200" b="1" dirty="0">
                <a:solidFill>
                  <a:schemeClr val="tx1"/>
                </a:solidFill>
                <a:effectLst/>
                <a:ea typeface="Times New Roman" panose="02020603050405020304" pitchFamily="18" charset="0"/>
                <a:cs typeface="Calibri" panose="020F0502020204030204" pitchFamily="34" charset="0"/>
              </a:rPr>
              <a:t>not</a:t>
            </a:r>
            <a:r>
              <a:rPr lang="en-GB" sz="1200" dirty="0">
                <a:solidFill>
                  <a:schemeClr val="tx1"/>
                </a:solidFill>
                <a:effectLst/>
                <a:ea typeface="Times New Roman" panose="02020603050405020304" pitchFamily="18" charset="0"/>
                <a:cs typeface="Calibri" panose="020F0502020204030204" pitchFamily="34" charset="0"/>
              </a:rPr>
              <a:t> Friesian cows.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1. ……………………………………………………………………………………………………………………………………………………………. ………………………………………………………………………………………………………………………………………………………………..2. ……………………………………………………………………………………………………………………………………………………………. ………………………………………………………………………………………………………………………………………………………………..</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(2)</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p:txBody>
      </p:sp>
      <p:graphicFrame>
        <p:nvGraphicFramePr>
          <p:cNvPr id="2" name="Table 1">
            <a:extLst>
              <a:ext uri="{FF2B5EF4-FFF2-40B4-BE49-F238E27FC236}">
                <a16:creationId xmlns:a16="http://schemas.microsoft.com/office/drawing/2014/main" id="{C70819C6-BAA9-81DB-DC15-EF7FF5901B7D}"/>
              </a:ext>
            </a:extLst>
          </p:cNvPr>
          <p:cNvGraphicFramePr>
            <a:graphicFrameLocks noGrp="1"/>
          </p:cNvGraphicFramePr>
          <p:nvPr/>
        </p:nvGraphicFramePr>
        <p:xfrm>
          <a:off x="397039" y="1353411"/>
          <a:ext cx="6087980" cy="2268094"/>
        </p:xfrm>
        <a:graphic>
          <a:graphicData uri="http://schemas.openxmlformats.org/drawingml/2006/table">
            <a:tbl>
              <a:tblPr>
                <a:tableStyleId>{616DA210-FB5B-4158-B5E0-FEB733F419BA}</a:tableStyleId>
              </a:tblPr>
              <a:tblGrid>
                <a:gridCol w="3043990">
                  <a:extLst>
                    <a:ext uri="{9D8B030D-6E8A-4147-A177-3AD203B41FA5}">
                      <a16:colId xmlns:a16="http://schemas.microsoft.com/office/drawing/2014/main" val="3574558660"/>
                    </a:ext>
                  </a:extLst>
                </a:gridCol>
                <a:gridCol w="3043990">
                  <a:extLst>
                    <a:ext uri="{9D8B030D-6E8A-4147-A177-3AD203B41FA5}">
                      <a16:colId xmlns:a16="http://schemas.microsoft.com/office/drawing/2014/main" val="2321289699"/>
                    </a:ext>
                  </a:extLst>
                </a:gridCol>
              </a:tblGrid>
              <a:tr h="280277">
                <a:tc>
                  <a:txBody>
                    <a:bodyPr/>
                    <a:lstStyle/>
                    <a:p>
                      <a:pPr algn="ctr">
                        <a:lnSpc>
                          <a:spcPct val="107000"/>
                        </a:lnSpc>
                        <a:spcBef>
                          <a:spcPts val="600"/>
                        </a:spcBef>
                        <a:spcAft>
                          <a:spcPts val="600"/>
                        </a:spcAft>
                      </a:pPr>
                      <a:r>
                        <a:rPr lang="en-GB" sz="1200">
                          <a:effectLst/>
                        </a:rPr>
                        <a:t>Friesian cows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en-GB" sz="1200">
                          <a:effectLst/>
                        </a:rPr>
                        <a:t>Jersey cows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2037872"/>
                  </a:ext>
                </a:extLst>
              </a:tr>
              <a:tr h="280277">
                <a:tc>
                  <a:txBody>
                    <a:bodyPr/>
                    <a:lstStyle/>
                    <a:p>
                      <a:pPr>
                        <a:lnSpc>
                          <a:spcPct val="107000"/>
                        </a:lnSpc>
                        <a:spcBef>
                          <a:spcPts val="600"/>
                        </a:spcBef>
                        <a:spcAft>
                          <a:spcPts val="600"/>
                        </a:spcAft>
                      </a:pPr>
                      <a:r>
                        <a:rPr lang="en-GB" sz="1200">
                          <a:effectLst/>
                        </a:rPr>
                        <a:t>Body mass up to 600 kg</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Bef>
                          <a:spcPts val="600"/>
                        </a:spcBef>
                        <a:spcAft>
                          <a:spcPts val="600"/>
                        </a:spcAft>
                      </a:pPr>
                      <a:r>
                        <a:rPr lang="en-GB" sz="1200">
                          <a:effectLst/>
                        </a:rPr>
                        <a:t>Body mass up to 400 kg</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8871443"/>
                  </a:ext>
                </a:extLst>
              </a:tr>
              <a:tr h="280277">
                <a:tc>
                  <a:txBody>
                    <a:bodyPr/>
                    <a:lstStyle/>
                    <a:p>
                      <a:pPr>
                        <a:lnSpc>
                          <a:spcPct val="107000"/>
                        </a:lnSpc>
                        <a:spcBef>
                          <a:spcPts val="600"/>
                        </a:spcBef>
                        <a:spcAft>
                          <a:spcPts val="600"/>
                        </a:spcAft>
                      </a:pPr>
                      <a:r>
                        <a:rPr lang="en-GB" sz="1200">
                          <a:effectLst/>
                        </a:rPr>
                        <a:t>Milk contains 3.4% protein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Bef>
                          <a:spcPts val="600"/>
                        </a:spcBef>
                        <a:spcAft>
                          <a:spcPts val="600"/>
                        </a:spcAft>
                      </a:pPr>
                      <a:r>
                        <a:rPr lang="en-GB" sz="1200">
                          <a:effectLst/>
                        </a:rPr>
                        <a:t>Milk contains 3.8% protein</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3134698"/>
                  </a:ext>
                </a:extLst>
              </a:tr>
              <a:tr h="573493">
                <a:tc>
                  <a:txBody>
                    <a:bodyPr/>
                    <a:lstStyle/>
                    <a:p>
                      <a:pPr>
                        <a:lnSpc>
                          <a:spcPct val="107000"/>
                        </a:lnSpc>
                        <a:spcBef>
                          <a:spcPts val="600"/>
                        </a:spcBef>
                        <a:spcAft>
                          <a:spcPts val="600"/>
                        </a:spcAft>
                      </a:pPr>
                      <a:r>
                        <a:rPr lang="en-GB" sz="1200">
                          <a:effectLst/>
                        </a:rPr>
                        <a:t>Can be milked for 325 days after giving birth</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Bef>
                          <a:spcPts val="600"/>
                        </a:spcBef>
                        <a:spcAft>
                          <a:spcPts val="600"/>
                        </a:spcAft>
                      </a:pPr>
                      <a:r>
                        <a:rPr lang="en-GB" sz="1200">
                          <a:effectLst/>
                        </a:rPr>
                        <a:t>Can be milked for 250 days after giving birth</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8726505"/>
                  </a:ext>
                </a:extLst>
              </a:tr>
              <a:tr h="573493">
                <a:tc>
                  <a:txBody>
                    <a:bodyPr/>
                    <a:lstStyle/>
                    <a:p>
                      <a:pPr>
                        <a:lnSpc>
                          <a:spcPct val="107000"/>
                        </a:lnSpc>
                        <a:spcBef>
                          <a:spcPts val="600"/>
                        </a:spcBef>
                        <a:spcAft>
                          <a:spcPts val="600"/>
                        </a:spcAft>
                      </a:pPr>
                      <a:r>
                        <a:rPr lang="en-GB" sz="1200">
                          <a:effectLst/>
                        </a:rPr>
                        <a:t>Produce no milk for 55 days before having a calf</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Bef>
                          <a:spcPts val="600"/>
                        </a:spcBef>
                        <a:spcAft>
                          <a:spcPts val="600"/>
                        </a:spcAft>
                      </a:pPr>
                      <a:r>
                        <a:rPr lang="en-GB" sz="1200">
                          <a:effectLst/>
                        </a:rPr>
                        <a:t>Produce no milk for 45 days before having a calf</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5750630"/>
                  </a:ext>
                </a:extLst>
              </a:tr>
              <a:tr h="280277">
                <a:tc>
                  <a:txBody>
                    <a:bodyPr/>
                    <a:lstStyle/>
                    <a:p>
                      <a:pPr>
                        <a:lnSpc>
                          <a:spcPct val="107000"/>
                        </a:lnSpc>
                        <a:spcBef>
                          <a:spcPts val="600"/>
                        </a:spcBef>
                        <a:spcAft>
                          <a:spcPts val="600"/>
                        </a:spcAft>
                      </a:pPr>
                      <a:r>
                        <a:rPr lang="en-GB" sz="1200">
                          <a:effectLst/>
                        </a:rPr>
                        <a:t>Produce &gt; 30 litres of milk per day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Bef>
                          <a:spcPts val="600"/>
                        </a:spcBef>
                        <a:spcAft>
                          <a:spcPts val="600"/>
                        </a:spcAft>
                      </a:pPr>
                      <a:r>
                        <a:rPr lang="en-GB" sz="1200" dirty="0">
                          <a:effectLst/>
                        </a:rPr>
                        <a:t>Produce &lt; 30 litres of milk per day</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7719519"/>
                  </a:ext>
                </a:extLst>
              </a:tr>
            </a:tbl>
          </a:graphicData>
        </a:graphic>
      </p:graphicFrame>
      <p:sp>
        <p:nvSpPr>
          <p:cNvPr id="3" name="Slide Number Placeholder 2">
            <a:extLst>
              <a:ext uri="{FF2B5EF4-FFF2-40B4-BE49-F238E27FC236}">
                <a16:creationId xmlns:a16="http://schemas.microsoft.com/office/drawing/2014/main" id="{B2EA2A6F-7832-3789-0532-8B76E77130DD}"/>
              </a:ext>
            </a:extLst>
          </p:cNvPr>
          <p:cNvSpPr>
            <a:spLocks noGrp="1"/>
          </p:cNvSpPr>
          <p:nvPr>
            <p:ph type="sldNum" sz="quarter" idx="12"/>
          </p:nvPr>
        </p:nvSpPr>
        <p:spPr/>
        <p:txBody>
          <a:bodyPr/>
          <a:lstStyle/>
          <a:p>
            <a:fld id="{A49C798E-A141-4728-B2C1-C020555BD9EF}" type="slidenum">
              <a:rPr lang="en-GB" smtClean="0"/>
              <a:t>36</a:t>
            </a:fld>
            <a:endParaRPr lang="en-GB"/>
          </a:p>
        </p:txBody>
      </p:sp>
    </p:spTree>
    <p:extLst>
      <p:ext uri="{BB962C8B-B14F-4D97-AF65-F5344CB8AC3E}">
        <p14:creationId xmlns:p14="http://schemas.microsoft.com/office/powerpoint/2010/main" val="3185563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Tier 1 continued – YOU DO</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(d)     Cow’s milk is different from human milk. Cow’s milk should </a:t>
            </a:r>
            <a:r>
              <a:rPr lang="en-GB" sz="1200" b="1" dirty="0">
                <a:solidFill>
                  <a:schemeClr val="tx1"/>
                </a:solidFill>
                <a:effectLst/>
                <a:ea typeface="Times New Roman" panose="02020603050405020304" pitchFamily="18" charset="0"/>
                <a:cs typeface="Calibri" panose="020F0502020204030204" pitchFamily="34" charset="0"/>
              </a:rPr>
              <a:t>not</a:t>
            </a:r>
            <a:r>
              <a:rPr lang="en-GB" sz="1200" dirty="0">
                <a:solidFill>
                  <a:schemeClr val="tx1"/>
                </a:solidFill>
                <a:effectLst/>
                <a:ea typeface="Times New Roman" panose="02020603050405020304" pitchFamily="18" charset="0"/>
                <a:cs typeface="Calibri" panose="020F0502020204030204" pitchFamily="34" charset="0"/>
              </a:rPr>
              <a:t> be given to young human babies.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Scientists in China have </a:t>
            </a:r>
            <a:r>
              <a:rPr lang="en-GB" sz="1200" i="1" dirty="0">
                <a:solidFill>
                  <a:schemeClr val="tx1"/>
                </a:solidFill>
                <a:effectLst/>
                <a:ea typeface="Times New Roman" panose="02020603050405020304" pitchFamily="18" charset="0"/>
                <a:cs typeface="Calibri" panose="020F0502020204030204" pitchFamily="34" charset="0"/>
              </a:rPr>
              <a:t>genetically engineered</a:t>
            </a:r>
            <a:r>
              <a:rPr lang="en-GB" sz="1200" dirty="0">
                <a:solidFill>
                  <a:schemeClr val="tx1"/>
                </a:solidFill>
                <a:effectLst/>
                <a:ea typeface="Times New Roman" panose="02020603050405020304" pitchFamily="18" charset="0"/>
                <a:cs typeface="Calibri" panose="020F0502020204030204" pitchFamily="34" charset="0"/>
              </a:rPr>
              <a:t> cows to produce human milk. Milk from these cows can be fed to young human babies.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a:t>
            </a:r>
            <a:r>
              <a:rPr lang="en-GB" sz="1200" dirty="0" err="1">
                <a:solidFill>
                  <a:schemeClr val="tx1"/>
                </a:solidFill>
                <a:effectLst/>
                <a:ea typeface="Times New Roman" panose="02020603050405020304" pitchFamily="18" charset="0"/>
                <a:cs typeface="Calibri" panose="020F0502020204030204" pitchFamily="34" charset="0"/>
              </a:rPr>
              <a:t>i</a:t>
            </a:r>
            <a:r>
              <a:rPr lang="en-GB" sz="1200" dirty="0">
                <a:solidFill>
                  <a:schemeClr val="tx1"/>
                </a:solidFill>
                <a:effectLst/>
                <a:ea typeface="Times New Roman" panose="02020603050405020304" pitchFamily="18" charset="0"/>
                <a:cs typeface="Calibri" panose="020F0502020204030204" pitchFamily="34" charset="0"/>
              </a:rPr>
              <a:t>)      What is </a:t>
            </a:r>
            <a:r>
              <a:rPr lang="en-GB" sz="1200" i="1" dirty="0">
                <a:solidFill>
                  <a:schemeClr val="tx1"/>
                </a:solidFill>
                <a:effectLst/>
                <a:ea typeface="Times New Roman" panose="02020603050405020304" pitchFamily="18" charset="0"/>
                <a:cs typeface="Calibri" panose="020F0502020204030204" pitchFamily="34" charset="0"/>
              </a:rPr>
              <a:t>genetic engineering</a:t>
            </a:r>
            <a:r>
              <a:rPr lang="en-GB" sz="1200" dirty="0">
                <a:solidFill>
                  <a:schemeClr val="tx1"/>
                </a:solidFill>
                <a:effectLst/>
                <a:ea typeface="Times New Roman" panose="02020603050405020304" pitchFamily="18" charset="0"/>
                <a:cs typeface="Calibri" panose="020F0502020204030204" pitchFamily="34" charset="0"/>
              </a:rPr>
              <a:t> ? Tick </a:t>
            </a:r>
            <a:r>
              <a:rPr lang="en-GB" sz="1200" b="1" dirty="0">
                <a:solidFill>
                  <a:schemeClr val="tx1"/>
                </a:solidFill>
                <a:effectLst/>
                <a:ea typeface="Times New Roman" panose="02020603050405020304" pitchFamily="18" charset="0"/>
                <a:cs typeface="Calibri" panose="020F0502020204030204" pitchFamily="34" charset="0"/>
              </a:rPr>
              <a:t>one</a:t>
            </a:r>
            <a:r>
              <a:rPr lang="en-GB" sz="1200" dirty="0">
                <a:solidFill>
                  <a:schemeClr val="tx1"/>
                </a:solidFill>
                <a:effectLst/>
                <a:ea typeface="Times New Roman" panose="02020603050405020304" pitchFamily="18" charset="0"/>
                <a:cs typeface="Calibri" panose="020F0502020204030204" pitchFamily="34" charset="0"/>
              </a:rPr>
              <a:t> box.</a:t>
            </a: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Calibri" panose="020F0502020204030204" pitchFamily="34" charset="0"/>
            </a:endParaRPr>
          </a:p>
          <a:p>
            <a:pPr algn="r">
              <a:lnSpc>
                <a:spcPct val="107000"/>
              </a:lnSpc>
              <a:spcBef>
                <a:spcPts val="12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(1)</a:t>
            </a:r>
            <a:endParaRPr lang="en-GB" sz="1200" b="1"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(ii)     Some people are worried about using milk from genetically engineered cows, to feed human babies.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Give </a:t>
            </a:r>
            <a:r>
              <a:rPr lang="en-GB" sz="1200" b="1" dirty="0">
                <a:solidFill>
                  <a:schemeClr val="tx1"/>
                </a:solidFill>
                <a:effectLst/>
                <a:ea typeface="Times New Roman" panose="02020603050405020304" pitchFamily="18" charset="0"/>
                <a:cs typeface="Calibri" panose="020F0502020204030204" pitchFamily="34" charset="0"/>
              </a:rPr>
              <a:t>one</a:t>
            </a:r>
            <a:r>
              <a:rPr lang="en-GB" sz="1200" dirty="0">
                <a:solidFill>
                  <a:schemeClr val="tx1"/>
                </a:solidFill>
                <a:effectLst/>
                <a:ea typeface="Times New Roman" panose="02020603050405020304" pitchFamily="18" charset="0"/>
                <a:cs typeface="Calibri" panose="020F0502020204030204" pitchFamily="34" charset="0"/>
              </a:rPr>
              <a:t> reason why.</a:t>
            </a:r>
          </a:p>
          <a:p>
            <a:pPr>
              <a:lnSpc>
                <a:spcPct val="150000"/>
              </a:lnSpc>
              <a:spcBef>
                <a:spcPts val="1200"/>
              </a:spcBef>
              <a:spcAft>
                <a:spcPts val="800"/>
              </a:spcAft>
            </a:pPr>
            <a:r>
              <a:rPr lang="en-GB" sz="1200" dirty="0">
                <a:solidFill>
                  <a:schemeClr val="tx1"/>
                </a:solidFill>
                <a:ea typeface="Times New Roman" panose="02020603050405020304" pitchFamily="18" charset="0"/>
                <a:cs typeface="Calibri" panose="020F0502020204030204" pitchFamily="34" charset="0"/>
              </a:rPr>
              <a:t>……………………………………………………………………………………………………………………………………………………………………………………………………………………………………………………………………………………………………………………………………</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(1)</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(Total 9 marks)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p:txBody>
      </p:sp>
      <p:graphicFrame>
        <p:nvGraphicFramePr>
          <p:cNvPr id="8" name="Table 7">
            <a:extLst>
              <a:ext uri="{FF2B5EF4-FFF2-40B4-BE49-F238E27FC236}">
                <a16:creationId xmlns:a16="http://schemas.microsoft.com/office/drawing/2014/main" id="{050F345C-2EEE-EF41-C563-904AF09D4174}"/>
              </a:ext>
            </a:extLst>
          </p:cNvPr>
          <p:cNvGraphicFramePr>
            <a:graphicFrameLocks noGrp="1"/>
          </p:cNvGraphicFramePr>
          <p:nvPr/>
        </p:nvGraphicFramePr>
        <p:xfrm>
          <a:off x="320040" y="2187470"/>
          <a:ext cx="6217920" cy="2805636"/>
        </p:xfrm>
        <a:graphic>
          <a:graphicData uri="http://schemas.openxmlformats.org/drawingml/2006/table">
            <a:tbl>
              <a:tblPr>
                <a:tableStyleId>{616DA210-FB5B-4158-B5E0-FEB733F419BA}</a:tableStyleId>
              </a:tblPr>
              <a:tblGrid>
                <a:gridCol w="5423836">
                  <a:extLst>
                    <a:ext uri="{9D8B030D-6E8A-4147-A177-3AD203B41FA5}">
                      <a16:colId xmlns:a16="http://schemas.microsoft.com/office/drawing/2014/main" val="2427731945"/>
                    </a:ext>
                  </a:extLst>
                </a:gridCol>
                <a:gridCol w="794084">
                  <a:extLst>
                    <a:ext uri="{9D8B030D-6E8A-4147-A177-3AD203B41FA5}">
                      <a16:colId xmlns:a16="http://schemas.microsoft.com/office/drawing/2014/main" val="661042663"/>
                    </a:ext>
                  </a:extLst>
                </a:gridCol>
              </a:tblGrid>
              <a:tr h="706745">
                <a:tc>
                  <a:txBody>
                    <a:bodyPr/>
                    <a:lstStyle/>
                    <a:p>
                      <a:pPr marL="28575" marR="28575">
                        <a:lnSpc>
                          <a:spcPct val="107000"/>
                        </a:lnSpc>
                        <a:spcBef>
                          <a:spcPts val="450"/>
                        </a:spcBef>
                        <a:spcAft>
                          <a:spcPts val="450"/>
                        </a:spcAft>
                      </a:pPr>
                      <a:r>
                        <a:rPr lang="en-GB" sz="1200" dirty="0">
                          <a:effectLst/>
                        </a:rPr>
                        <a:t>Genes from one organism are transferred to a different organism</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28575" marR="28575" algn="ctr">
                        <a:lnSpc>
                          <a:spcPct val="107000"/>
                        </a:lnSpc>
                        <a:spcBef>
                          <a:spcPts val="450"/>
                        </a:spcBef>
                        <a:spcAft>
                          <a:spcPts val="450"/>
                        </a:spcAft>
                      </a:pPr>
                      <a:r>
                        <a:rPr lang="en-GB" sz="12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6355635"/>
                  </a:ext>
                </a:extLst>
              </a:tr>
              <a:tr h="378375">
                <a:tc>
                  <a:txBody>
                    <a:bodyPr/>
                    <a:lstStyle/>
                    <a:p>
                      <a:pPr marL="28575" marR="28575">
                        <a:lnSpc>
                          <a:spcPct val="107000"/>
                        </a:lnSpc>
                        <a:spcBef>
                          <a:spcPts val="450"/>
                        </a:spcBef>
                        <a:spcAft>
                          <a:spcPts val="450"/>
                        </a:spcAf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 marR="28575" algn="ctr">
                        <a:lnSpc>
                          <a:spcPct val="107000"/>
                        </a:lnSpc>
                        <a:spcBef>
                          <a:spcPts val="450"/>
                        </a:spcBef>
                        <a:spcAft>
                          <a:spcPts val="450"/>
                        </a:spcAf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0597370"/>
                  </a:ext>
                </a:extLst>
              </a:tr>
              <a:tr h="706745">
                <a:tc>
                  <a:txBody>
                    <a:bodyPr/>
                    <a:lstStyle/>
                    <a:p>
                      <a:pPr marL="28575" marR="28575">
                        <a:lnSpc>
                          <a:spcPct val="107000"/>
                        </a:lnSpc>
                        <a:spcBef>
                          <a:spcPts val="450"/>
                        </a:spcBef>
                        <a:spcAft>
                          <a:spcPts val="450"/>
                        </a:spcAft>
                      </a:pPr>
                      <a:r>
                        <a:rPr lang="en-GB" sz="1200" dirty="0">
                          <a:effectLst/>
                        </a:rPr>
                        <a:t>Cells are separated from an embryo and are transferred to host mothers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28575" marR="28575" algn="ctr">
                        <a:lnSpc>
                          <a:spcPct val="107000"/>
                        </a:lnSpc>
                        <a:spcBef>
                          <a:spcPts val="450"/>
                        </a:spcBef>
                        <a:spcAft>
                          <a:spcPts val="450"/>
                        </a:spcAft>
                      </a:pPr>
                      <a:r>
                        <a:rPr lang="en-GB" sz="12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6285990"/>
                  </a:ext>
                </a:extLst>
              </a:tr>
              <a:tr h="327971">
                <a:tc>
                  <a:txBody>
                    <a:bodyPr/>
                    <a:lstStyle/>
                    <a:p>
                      <a:pPr marL="28575" marR="28575">
                        <a:lnSpc>
                          <a:spcPct val="107000"/>
                        </a:lnSpc>
                        <a:spcBef>
                          <a:spcPts val="450"/>
                        </a:spcBef>
                        <a:spcAft>
                          <a:spcPts val="450"/>
                        </a:spcAf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 marR="28575" algn="ctr">
                        <a:lnSpc>
                          <a:spcPct val="107000"/>
                        </a:lnSpc>
                        <a:spcBef>
                          <a:spcPts val="450"/>
                        </a:spcBef>
                        <a:spcAft>
                          <a:spcPts val="450"/>
                        </a:spcAft>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1674515"/>
                  </a:ext>
                </a:extLst>
              </a:tr>
              <a:tr h="685800">
                <a:tc>
                  <a:txBody>
                    <a:bodyPr/>
                    <a:lstStyle/>
                    <a:p>
                      <a:pPr marL="28575" marR="28575">
                        <a:lnSpc>
                          <a:spcPct val="107000"/>
                        </a:lnSpc>
                        <a:spcBef>
                          <a:spcPts val="450"/>
                        </a:spcBef>
                        <a:spcAft>
                          <a:spcPts val="450"/>
                        </a:spcAft>
                      </a:pPr>
                      <a:r>
                        <a:rPr lang="en-GB" sz="1200" dirty="0">
                          <a:effectLst/>
                        </a:rPr>
                        <a:t>The nucleus from a body cell is transferred to an egg cell</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28575" marR="28575" algn="ctr">
                        <a:lnSpc>
                          <a:spcPct val="107000"/>
                        </a:lnSpc>
                        <a:spcBef>
                          <a:spcPts val="450"/>
                        </a:spcBef>
                        <a:spcAft>
                          <a:spcPts val="450"/>
                        </a:spcAft>
                      </a:pPr>
                      <a:r>
                        <a:rPr lang="en-GB" sz="1200" dirty="0">
                          <a:effectLst/>
                        </a:rPr>
                        <a:t>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475245"/>
                  </a:ext>
                </a:extLst>
              </a:tr>
            </a:tbl>
          </a:graphicData>
        </a:graphic>
      </p:graphicFrame>
      <p:sp>
        <p:nvSpPr>
          <p:cNvPr id="2" name="Slide Number Placeholder 1">
            <a:extLst>
              <a:ext uri="{FF2B5EF4-FFF2-40B4-BE49-F238E27FC236}">
                <a16:creationId xmlns:a16="http://schemas.microsoft.com/office/drawing/2014/main" id="{EAB4DAC8-FC1F-50A2-2298-8BFF4F242909}"/>
              </a:ext>
            </a:extLst>
          </p:cNvPr>
          <p:cNvSpPr>
            <a:spLocks noGrp="1"/>
          </p:cNvSpPr>
          <p:nvPr>
            <p:ph type="sldNum" sz="quarter" idx="12"/>
          </p:nvPr>
        </p:nvSpPr>
        <p:spPr/>
        <p:txBody>
          <a:bodyPr/>
          <a:lstStyle/>
          <a:p>
            <a:fld id="{A49C798E-A141-4728-B2C1-C020555BD9EF}" type="slidenum">
              <a:rPr lang="en-GB" smtClean="0"/>
              <a:t>37</a:t>
            </a:fld>
            <a:endParaRPr lang="en-GB"/>
          </a:p>
        </p:txBody>
      </p:sp>
    </p:spTree>
    <p:extLst>
      <p:ext uri="{BB962C8B-B14F-4D97-AF65-F5344CB8AC3E}">
        <p14:creationId xmlns:p14="http://schemas.microsoft.com/office/powerpoint/2010/main" val="1915283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Tier 2 – YOU DO</a:t>
            </a:r>
          </a:p>
          <a:p>
            <a:pPr marL="95250" marR="28575">
              <a:lnSpc>
                <a:spcPct val="107000"/>
              </a:lnSpc>
              <a:spcBef>
                <a:spcPts val="2250"/>
              </a:spcBef>
              <a:spcAft>
                <a:spcPts val="225"/>
              </a:spcAft>
            </a:pPr>
            <a:r>
              <a:rPr lang="en-GB" sz="1200" b="1" dirty="0">
                <a:solidFill>
                  <a:schemeClr val="tx1"/>
                </a:solidFill>
                <a:effectLst/>
                <a:ea typeface="Times New Roman" panose="02020603050405020304" pitchFamily="18" charset="0"/>
                <a:cs typeface="Calibri" panose="020F0502020204030204" pitchFamily="34" charset="0"/>
              </a:rPr>
              <a:t>Q2. </a:t>
            </a:r>
            <a:r>
              <a:rPr lang="en-GB" sz="1200" dirty="0">
                <a:solidFill>
                  <a:schemeClr val="tx1"/>
                </a:solidFill>
                <a:effectLst/>
                <a:ea typeface="Times New Roman" panose="02020603050405020304" pitchFamily="18" charset="0"/>
                <a:cs typeface="Calibri" panose="020F0502020204030204" pitchFamily="34" charset="0"/>
              </a:rPr>
              <a:t>The Arctic flounder is a fish that can survive in extremely cold waters.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In the 1990s scientists transferred genes from the Arctic flounder into tomatoes to create a frost-resistant tomato. The tomatoes were never grown commercially, partly because of public concern.</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(a)     What is the name of the technique in which genes are transferred from one organism into the cells of another organism?</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a:t>
            </a:r>
            <a:endParaRPr lang="en-GB" sz="1200" dirty="0">
              <a:solidFill>
                <a:schemeClr val="tx1"/>
              </a:solidFill>
              <a:effectLst/>
              <a:ea typeface="Times New Roman" panose="02020603050405020304" pitchFamily="18" charset="0"/>
              <a:cs typeface="Times New Roman" panose="02020603050405020304" pitchFamily="18" charset="0"/>
            </a:endParaRPr>
          </a:p>
          <a:p>
            <a:pPr algn="r">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(1)</a:t>
            </a:r>
            <a:endParaRPr lang="en-GB" sz="1200" dirty="0">
              <a:solidFill>
                <a:schemeClr val="tx1"/>
              </a:solidFill>
              <a:effectLst/>
              <a:ea typeface="Times New Roman" panose="02020603050405020304" pitchFamily="18" charset="0"/>
              <a:cs typeface="Times New Roman" panose="02020603050405020304" pitchFamily="18" charset="0"/>
            </a:endParaRPr>
          </a:p>
          <a:p>
            <a:pPr>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(b)     Describe the advantages </a:t>
            </a:r>
            <a:r>
              <a:rPr lang="en-GB" sz="1200" b="1" dirty="0">
                <a:solidFill>
                  <a:schemeClr val="tx1"/>
                </a:solidFill>
                <a:effectLst/>
                <a:ea typeface="Times New Roman" panose="02020603050405020304" pitchFamily="18" charset="0"/>
                <a:cs typeface="Calibri" panose="020F0502020204030204" pitchFamily="34" charset="0"/>
              </a:rPr>
              <a:t>and</a:t>
            </a:r>
            <a:r>
              <a:rPr lang="en-GB" sz="1200" dirty="0">
                <a:solidFill>
                  <a:schemeClr val="tx1"/>
                </a:solidFill>
                <a:effectLst/>
                <a:ea typeface="Times New Roman" panose="02020603050405020304" pitchFamily="18" charset="0"/>
                <a:cs typeface="Calibri" panose="020F0502020204030204" pitchFamily="34" charset="0"/>
              </a:rPr>
              <a:t> disadvantages of using this technique to produce crop plants such as frost-resistant tomatoes.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r>
              <a:rPr lang="en-GB" sz="1200" dirty="0">
                <a:solidFill>
                  <a:schemeClr val="tx1"/>
                </a:solidFill>
              </a:rPr>
              <a:t>……………………………………………………………………………………………………………………………………………………………………………………………………………………………………………………………………………………………………………………………………………………………………………………………………………………………………………………………………………………………………..</a:t>
            </a:r>
          </a:p>
          <a:p>
            <a:pPr algn="r">
              <a:lnSpc>
                <a:spcPct val="150000"/>
              </a:lnSpc>
              <a:spcBef>
                <a:spcPts val="300"/>
              </a:spcBef>
              <a:spcAft>
                <a:spcPts val="800"/>
              </a:spcAft>
            </a:pPr>
            <a:r>
              <a:rPr lang="en-GB" sz="1200" dirty="0">
                <a:solidFill>
                  <a:schemeClr val="tx1"/>
                </a:solidFill>
              </a:rPr>
              <a:t>……………………………………………………………………………………………………………………………………………………………………………………………………………………………………………………………………………………………………………………………………………………………………………………………………………………………………………………………………………………………………..</a:t>
            </a: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(3)</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(Total 4 marks)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p:txBody>
      </p:sp>
      <p:sp>
        <p:nvSpPr>
          <p:cNvPr id="2" name="Slide Number Placeholder 1">
            <a:extLst>
              <a:ext uri="{FF2B5EF4-FFF2-40B4-BE49-F238E27FC236}">
                <a16:creationId xmlns:a16="http://schemas.microsoft.com/office/drawing/2014/main" id="{23ACA8AC-2F21-C238-5C11-8FD687583203}"/>
              </a:ext>
            </a:extLst>
          </p:cNvPr>
          <p:cNvSpPr>
            <a:spLocks noGrp="1"/>
          </p:cNvSpPr>
          <p:nvPr>
            <p:ph type="sldNum" sz="quarter" idx="12"/>
          </p:nvPr>
        </p:nvSpPr>
        <p:spPr/>
        <p:txBody>
          <a:bodyPr/>
          <a:lstStyle/>
          <a:p>
            <a:fld id="{A49C798E-A141-4728-B2C1-C020555BD9EF}" type="slidenum">
              <a:rPr lang="en-GB" smtClean="0"/>
              <a:t>38</a:t>
            </a:fld>
            <a:endParaRPr lang="en-GB"/>
          </a:p>
        </p:txBody>
      </p:sp>
    </p:spTree>
    <p:extLst>
      <p:ext uri="{BB962C8B-B14F-4D97-AF65-F5344CB8AC3E}">
        <p14:creationId xmlns:p14="http://schemas.microsoft.com/office/powerpoint/2010/main" val="803343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Tier 2 continued – YOU DO</a:t>
            </a:r>
          </a:p>
          <a:p>
            <a:pPr marL="95250" marR="28575">
              <a:lnSpc>
                <a:spcPct val="107000"/>
              </a:lnSpc>
              <a:spcBef>
                <a:spcPts val="2250"/>
              </a:spcBef>
              <a:spcAft>
                <a:spcPts val="225"/>
              </a:spcAft>
            </a:pPr>
            <a:r>
              <a:rPr lang="en-GB" sz="1200" b="1" dirty="0">
                <a:solidFill>
                  <a:schemeClr val="tx1"/>
                </a:solidFill>
                <a:effectLst/>
                <a:ea typeface="Times New Roman" panose="02020603050405020304" pitchFamily="18" charset="0"/>
                <a:cs typeface="Calibri" panose="020F0502020204030204" pitchFamily="34" charset="0"/>
              </a:rPr>
              <a:t>Q3. </a:t>
            </a:r>
            <a:r>
              <a:rPr lang="en-GB" sz="1200" dirty="0">
                <a:solidFill>
                  <a:schemeClr val="tx1"/>
                </a:solidFill>
                <a:effectLst/>
                <a:ea typeface="Times New Roman" panose="02020603050405020304" pitchFamily="18" charset="0"/>
                <a:cs typeface="Calibri" panose="020F0502020204030204" pitchFamily="34" charset="0"/>
              </a:rPr>
              <a:t>Spiders produce a protein thread which is extremely strong compared to man-made fibres of the same diameter.</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 </a:t>
            </a:r>
          </a:p>
          <a:p>
            <a:pPr>
              <a:lnSpc>
                <a:spcPct val="107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Scientists can now use bacteria to produce the </a:t>
            </a:r>
            <a:r>
              <a:rPr lang="en-GB" sz="1200" b="1" dirty="0">
                <a:solidFill>
                  <a:schemeClr val="tx1"/>
                </a:solidFill>
                <a:effectLst/>
                <a:ea typeface="Times New Roman" panose="02020603050405020304" pitchFamily="18" charset="0"/>
                <a:cs typeface="Calibri" panose="020F0502020204030204" pitchFamily="34" charset="0"/>
              </a:rPr>
              <a:t>same </a:t>
            </a:r>
            <a:r>
              <a:rPr lang="en-GB" sz="1200" dirty="0">
                <a:solidFill>
                  <a:schemeClr val="tx1"/>
                </a:solidFill>
                <a:effectLst/>
                <a:ea typeface="Times New Roman" panose="02020603050405020304" pitchFamily="18" charset="0"/>
                <a:cs typeface="Calibri" panose="020F0502020204030204" pitchFamily="34" charset="0"/>
              </a:rPr>
              <a:t>protein.</a:t>
            </a:r>
            <a:br>
              <a:rPr lang="en-GB" sz="1200" dirty="0">
                <a:solidFill>
                  <a:schemeClr val="tx1"/>
                </a:solidFill>
                <a:effectLst/>
                <a:ea typeface="Times New Roman" panose="02020603050405020304" pitchFamily="18" charset="0"/>
                <a:cs typeface="Calibri" panose="020F0502020204030204" pitchFamily="34" charset="0"/>
              </a:rPr>
            </a:br>
            <a:r>
              <a:rPr lang="en-GB" sz="1200" dirty="0">
                <a:solidFill>
                  <a:schemeClr val="tx1"/>
                </a:solidFill>
                <a:effectLst/>
                <a:ea typeface="Times New Roman" panose="02020603050405020304" pitchFamily="18" charset="0"/>
                <a:cs typeface="Calibri" panose="020F0502020204030204" pitchFamily="34" charset="0"/>
              </a:rPr>
              <a:t>How can they do this?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r>
              <a:rPr lang="en-GB" sz="1200" dirty="0">
                <a:solidFill>
                  <a:schemeClr val="tx1"/>
                </a:solidFill>
              </a:rPr>
              <a:t>……………………………………………………………………………………………………………………………………………………………………………………………………………………………………………………………………………………………………………………………………………………………………………………………………………………………………………………………………………………………………..</a:t>
            </a:r>
          </a:p>
          <a:p>
            <a:pPr algn="r">
              <a:lnSpc>
                <a:spcPct val="150000"/>
              </a:lnSpc>
              <a:spcBef>
                <a:spcPts val="300"/>
              </a:spcBef>
              <a:spcAft>
                <a:spcPts val="800"/>
              </a:spcAft>
            </a:pPr>
            <a:r>
              <a:rPr lang="en-GB" sz="1200" dirty="0">
                <a:solidFill>
                  <a:schemeClr val="tx1"/>
                </a:solidFill>
              </a:rPr>
              <a:t>……………………………………………………………………………………………………………………………………………………………………………………………………………………………………………………………………………………………………………………………………</a:t>
            </a:r>
            <a:r>
              <a:rPr lang="en-GB" sz="1200" b="1" dirty="0">
                <a:solidFill>
                  <a:schemeClr val="tx1"/>
                </a:solidFill>
                <a:effectLst/>
                <a:ea typeface="Times New Roman" panose="02020603050405020304" pitchFamily="18" charset="0"/>
                <a:cs typeface="Calibri" panose="020F0502020204030204" pitchFamily="34" charset="0"/>
              </a:rPr>
              <a:t>(Total 3 marks)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p:txBody>
      </p:sp>
      <p:pic>
        <p:nvPicPr>
          <p:cNvPr id="2" name="Picture 1" descr="A spider web on a stick&#10;&#10;Description automatically generated">
            <a:extLst>
              <a:ext uri="{FF2B5EF4-FFF2-40B4-BE49-F238E27FC236}">
                <a16:creationId xmlns:a16="http://schemas.microsoft.com/office/drawing/2014/main" id="{9BCF7BA9-0938-8B19-1C0A-BE18C980EA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1118" y="1243681"/>
            <a:ext cx="3507924" cy="1712687"/>
          </a:xfrm>
          <a:prstGeom prst="rect">
            <a:avLst/>
          </a:prstGeom>
          <a:noFill/>
          <a:ln>
            <a:noFill/>
          </a:ln>
        </p:spPr>
      </p:pic>
      <p:sp>
        <p:nvSpPr>
          <p:cNvPr id="3" name="Slide Number Placeholder 2">
            <a:extLst>
              <a:ext uri="{FF2B5EF4-FFF2-40B4-BE49-F238E27FC236}">
                <a16:creationId xmlns:a16="http://schemas.microsoft.com/office/drawing/2014/main" id="{7CDD0D98-5F20-C478-DD18-36611D1E3C59}"/>
              </a:ext>
            </a:extLst>
          </p:cNvPr>
          <p:cNvSpPr>
            <a:spLocks noGrp="1"/>
          </p:cNvSpPr>
          <p:nvPr>
            <p:ph type="sldNum" sz="quarter" idx="12"/>
          </p:nvPr>
        </p:nvSpPr>
        <p:spPr/>
        <p:txBody>
          <a:bodyPr/>
          <a:lstStyle/>
          <a:p>
            <a:fld id="{A49C798E-A141-4728-B2C1-C020555BD9EF}" type="slidenum">
              <a:rPr lang="en-GB" smtClean="0"/>
              <a:t>39</a:t>
            </a:fld>
            <a:endParaRPr lang="en-GB"/>
          </a:p>
        </p:txBody>
      </p:sp>
    </p:spTree>
    <p:extLst>
      <p:ext uri="{BB962C8B-B14F-4D97-AF65-F5344CB8AC3E}">
        <p14:creationId xmlns:p14="http://schemas.microsoft.com/office/powerpoint/2010/main" val="3623442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839232"/>
            <a:ext cx="6311900" cy="646331"/>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a:t>
            </a:r>
            <a:r>
              <a:rPr lang="en-GB" sz="1200" dirty="0"/>
              <a:t>To be able to explain why Darwin’s theory o evolution is the most widely accepted in the scientific community.</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625263"/>
            <a:ext cx="6311900" cy="1754326"/>
          </a:xfrm>
          <a:prstGeom prst="rect">
            <a:avLst/>
          </a:prstGeom>
          <a:noFill/>
          <a:ln>
            <a:solidFill>
              <a:schemeClr val="tx1"/>
            </a:solidFill>
            <a:prstDash val="lgDash"/>
          </a:ln>
        </p:spPr>
        <p:txBody>
          <a:bodyPr wrap="square" rtlCol="0">
            <a:spAutoFit/>
          </a:bodyPr>
          <a:lstStyle/>
          <a:p>
            <a:r>
              <a:rPr lang="en-US" sz="1200" b="1" dirty="0"/>
              <a:t>Why are we learning about this?</a:t>
            </a:r>
          </a:p>
          <a:p>
            <a:endParaRPr lang="en-US" sz="1200" b="1" dirty="0"/>
          </a:p>
          <a:p>
            <a:r>
              <a:rPr lang="en-US" sz="1200" dirty="0"/>
              <a:t>This topics links to the use of antibiotics and the issues caused by the overuse of antibiotics for treating bacterial infections.  </a:t>
            </a:r>
          </a:p>
          <a:p>
            <a:r>
              <a:rPr lang="en-US" sz="1200" dirty="0"/>
              <a:t>There are lots of different theories about evolution that has been put forward and some people don’t believe the theory of evolution at all, however the scientific community has found evidence to support this theory.   This is a fundamental aspect of scientific research, gathering evidence to support or refute what scientists are proposing as explanations to scientific phenomena. </a:t>
            </a:r>
          </a:p>
          <a:p>
            <a:endParaRPr lang="en-US" sz="1200" dirty="0">
              <a:latin typeface="+mj-lt"/>
            </a:endParaRPr>
          </a:p>
        </p:txBody>
      </p:sp>
      <p:sp>
        <p:nvSpPr>
          <p:cNvPr id="5" name="TextBox 4">
            <a:extLst>
              <a:ext uri="{FF2B5EF4-FFF2-40B4-BE49-F238E27FC236}">
                <a16:creationId xmlns:a16="http://schemas.microsoft.com/office/drawing/2014/main" id="{97ACA549-BD07-9C52-84E9-CA43C094A0BA}"/>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r>
              <a:rPr lang="en-GB" b="1" u="sng" dirty="0"/>
              <a:t>Subtopic 5: </a:t>
            </a:r>
            <a:r>
              <a:rPr lang="en-GB" sz="1800" b="1" u="sng" dirty="0"/>
              <a:t>Evidence for evolution.</a:t>
            </a:r>
          </a:p>
        </p:txBody>
      </p:sp>
      <p:sp>
        <p:nvSpPr>
          <p:cNvPr id="2" name="Slide Number Placeholder 1">
            <a:extLst>
              <a:ext uri="{FF2B5EF4-FFF2-40B4-BE49-F238E27FC236}">
                <a16:creationId xmlns:a16="http://schemas.microsoft.com/office/drawing/2014/main" id="{AB3EFA0F-765C-C018-BBE0-6DFAC302E074}"/>
              </a:ext>
            </a:extLst>
          </p:cNvPr>
          <p:cNvSpPr>
            <a:spLocks noGrp="1"/>
          </p:cNvSpPr>
          <p:nvPr>
            <p:ph type="sldNum" sz="quarter" idx="12"/>
          </p:nvPr>
        </p:nvSpPr>
        <p:spPr/>
        <p:txBody>
          <a:bodyPr/>
          <a:lstStyle/>
          <a:p>
            <a:fld id="{A49C798E-A141-4728-B2C1-C020555BD9EF}" type="slidenum">
              <a:rPr lang="en-GB" smtClean="0"/>
              <a:t>4</a:t>
            </a:fld>
            <a:endParaRPr lang="en-GB"/>
          </a:p>
        </p:txBody>
      </p:sp>
    </p:spTree>
    <p:extLst>
      <p:ext uri="{BB962C8B-B14F-4D97-AF65-F5344CB8AC3E}">
        <p14:creationId xmlns:p14="http://schemas.microsoft.com/office/powerpoint/2010/main" val="13412408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685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Tier 3 – YOU DO</a:t>
            </a:r>
          </a:p>
          <a:p>
            <a:pPr marL="95250" marR="28575">
              <a:lnSpc>
                <a:spcPct val="107000"/>
              </a:lnSpc>
              <a:spcBef>
                <a:spcPts val="2250"/>
              </a:spcBef>
              <a:spcAft>
                <a:spcPts val="225"/>
              </a:spcAft>
            </a:pPr>
            <a:r>
              <a:rPr lang="en-GB" sz="1200" b="1" dirty="0">
                <a:solidFill>
                  <a:schemeClr val="tx1"/>
                </a:solidFill>
                <a:effectLst/>
                <a:ea typeface="Times New Roman" panose="02020603050405020304" pitchFamily="18" charset="0"/>
                <a:cs typeface="Calibri" panose="020F0502020204030204" pitchFamily="34" charset="0"/>
              </a:rPr>
              <a:t>Q4.</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Aft>
                <a:spcPts val="800"/>
              </a:spcAft>
            </a:pPr>
            <a:r>
              <a:rPr lang="en-GB" sz="1200" dirty="0">
                <a:solidFill>
                  <a:schemeClr val="tx1"/>
                </a:solidFill>
                <a:effectLst/>
                <a:ea typeface="Times New Roman" panose="02020603050405020304" pitchFamily="18" charset="0"/>
                <a:cs typeface="Calibri" panose="020F0502020204030204" pitchFamily="34" charset="0"/>
              </a:rPr>
              <a:t>(a)  Vectors are used in the process of genetic engineering.</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Which </a:t>
            </a:r>
            <a:r>
              <a:rPr lang="en-GB" sz="1200" b="1" dirty="0">
                <a:solidFill>
                  <a:schemeClr val="tx1"/>
                </a:solidFill>
                <a:effectLst/>
                <a:ea typeface="Times New Roman" panose="02020603050405020304" pitchFamily="18" charset="0"/>
                <a:cs typeface="Calibri" panose="020F0502020204030204" pitchFamily="34" charset="0"/>
              </a:rPr>
              <a:t>two</a:t>
            </a:r>
            <a:r>
              <a:rPr lang="en-GB" sz="1200" dirty="0">
                <a:solidFill>
                  <a:schemeClr val="tx1"/>
                </a:solidFill>
                <a:effectLst/>
                <a:ea typeface="Times New Roman" panose="02020603050405020304" pitchFamily="18" charset="0"/>
                <a:cs typeface="Calibri" panose="020F0502020204030204" pitchFamily="34" charset="0"/>
              </a:rPr>
              <a:t> statements are correct?</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Tick </a:t>
            </a:r>
            <a:r>
              <a:rPr lang="en-GB" sz="1200" b="1" dirty="0">
                <a:solidFill>
                  <a:schemeClr val="tx1"/>
                </a:solidFill>
                <a:effectLst/>
                <a:ea typeface="Times New Roman" panose="02020603050405020304" pitchFamily="18" charset="0"/>
                <a:cs typeface="Calibri" panose="020F0502020204030204" pitchFamily="34" charset="0"/>
              </a:rPr>
              <a:t>two</a:t>
            </a:r>
            <a:r>
              <a:rPr lang="en-GB" sz="1200" dirty="0">
                <a:solidFill>
                  <a:schemeClr val="tx1"/>
                </a:solidFill>
                <a:effectLst/>
                <a:ea typeface="Times New Roman" panose="02020603050405020304" pitchFamily="18" charset="0"/>
                <a:cs typeface="Calibri" panose="020F0502020204030204" pitchFamily="34" charset="0"/>
              </a:rPr>
              <a:t> boxes.</a:t>
            </a:r>
          </a:p>
          <a:p>
            <a:pPr>
              <a:lnSpc>
                <a:spcPct val="107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Calibri" panose="020F0502020204030204" pitchFamily="34" charset="0"/>
            </a:endParaRPr>
          </a:p>
          <a:p>
            <a:pPr>
              <a:lnSpc>
                <a:spcPct val="107000"/>
              </a:lnSpc>
              <a:spcBef>
                <a:spcPts val="1200"/>
              </a:spcBef>
              <a:spcAft>
                <a:spcPts val="800"/>
              </a:spcAft>
            </a:pPr>
            <a:endParaRPr lang="en-GB" sz="1200" dirty="0">
              <a:solidFill>
                <a:schemeClr val="tx1"/>
              </a:solidFill>
              <a:ea typeface="Times New Roman" panose="02020603050405020304" pitchFamily="18" charset="0"/>
              <a:cs typeface="Calibri" panose="020F0502020204030204" pitchFamily="34"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(b)  Scientists have genetically engineered a variety of wheat to be resistant to herbicides.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The herbicide resistant variety of wheat will give a higher yield than the non-herbicide resistant variety.</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Explain why.</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r>
              <a:rPr lang="en-GB" sz="1200" dirty="0">
                <a:solidFill>
                  <a:schemeClr val="tx1"/>
                </a:solidFill>
              </a:rPr>
              <a:t>……………………………………………………………………………………………………………………………………………………………………………………………………………………………………………………………………………………………………………………………………………………………………………………………………………………………………………………………………………………………………………………………………………………………………………………………………………………………………………………………………………………………………………………………………………………………………………………………………………………………………………………………………………………………………………………………………………………………………………………………………………..</a:t>
            </a: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(3)</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p:txBody>
      </p:sp>
      <p:graphicFrame>
        <p:nvGraphicFramePr>
          <p:cNvPr id="2" name="Table 1">
            <a:extLst>
              <a:ext uri="{FF2B5EF4-FFF2-40B4-BE49-F238E27FC236}">
                <a16:creationId xmlns:a16="http://schemas.microsoft.com/office/drawing/2014/main" id="{2257AC5B-ED99-82F0-48A2-1A5E8AB538D3}"/>
              </a:ext>
            </a:extLst>
          </p:cNvPr>
          <p:cNvGraphicFramePr>
            <a:graphicFrameLocks noGrp="1"/>
          </p:cNvGraphicFramePr>
          <p:nvPr/>
        </p:nvGraphicFramePr>
        <p:xfrm>
          <a:off x="342900" y="2254662"/>
          <a:ext cx="6120000" cy="2012408"/>
        </p:xfrm>
        <a:graphic>
          <a:graphicData uri="http://schemas.openxmlformats.org/drawingml/2006/table">
            <a:tbl>
              <a:tblPr>
                <a:tableStyleId>{616DA210-FB5B-4158-B5E0-FEB733F419BA}</a:tableStyleId>
              </a:tblPr>
              <a:tblGrid>
                <a:gridCol w="5202000">
                  <a:extLst>
                    <a:ext uri="{9D8B030D-6E8A-4147-A177-3AD203B41FA5}">
                      <a16:colId xmlns:a16="http://schemas.microsoft.com/office/drawing/2014/main" val="2047768682"/>
                    </a:ext>
                  </a:extLst>
                </a:gridCol>
                <a:gridCol w="918000">
                  <a:extLst>
                    <a:ext uri="{9D8B030D-6E8A-4147-A177-3AD203B41FA5}">
                      <a16:colId xmlns:a16="http://schemas.microsoft.com/office/drawing/2014/main" val="683424578"/>
                    </a:ext>
                  </a:extLst>
                </a:gridCol>
              </a:tblGrid>
              <a:tr h="450232">
                <a:tc>
                  <a:txBody>
                    <a:bodyPr/>
                    <a:lstStyle/>
                    <a:p>
                      <a:pPr marL="28575" marR="28575">
                        <a:lnSpc>
                          <a:spcPct val="107000"/>
                        </a:lnSpc>
                        <a:spcBef>
                          <a:spcPts val="450"/>
                        </a:spcBef>
                        <a:spcAft>
                          <a:spcPts val="450"/>
                        </a:spcAft>
                      </a:pPr>
                      <a:r>
                        <a:rPr lang="en-GB" sz="1200" dirty="0">
                          <a:effectLst/>
                        </a:rPr>
                        <a:t>Vectors are enzymes used to ‘cut open’ the DNA molecule.</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 marR="28575">
                        <a:lnSpc>
                          <a:spcPct val="107000"/>
                        </a:lnSpc>
                        <a:spcBef>
                          <a:spcPts val="450"/>
                        </a:spcBef>
                        <a:spcAft>
                          <a:spcPts val="450"/>
                        </a:spcAft>
                      </a:pP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0829146"/>
                  </a:ext>
                </a:extLst>
              </a:tr>
              <a:tr h="390544">
                <a:tc>
                  <a:txBody>
                    <a:bodyPr/>
                    <a:lstStyle/>
                    <a:p>
                      <a:pPr marL="28575" marR="28575">
                        <a:lnSpc>
                          <a:spcPct val="107000"/>
                        </a:lnSpc>
                        <a:spcBef>
                          <a:spcPts val="450"/>
                        </a:spcBef>
                        <a:spcAft>
                          <a:spcPts val="450"/>
                        </a:spcAft>
                      </a:pPr>
                      <a:r>
                        <a:rPr lang="en-GB" sz="1200" dirty="0">
                          <a:effectLst/>
                        </a:rPr>
                        <a:t>Vectors are used to insert genes into cells.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 marR="28575">
                        <a:lnSpc>
                          <a:spcPct val="107000"/>
                        </a:lnSpc>
                        <a:spcBef>
                          <a:spcPts val="450"/>
                        </a:spcBef>
                        <a:spcAft>
                          <a:spcPts val="450"/>
                        </a:spcAft>
                      </a:pP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2780191"/>
                  </a:ext>
                </a:extLst>
              </a:tr>
              <a:tr h="390544">
                <a:tc>
                  <a:txBody>
                    <a:bodyPr/>
                    <a:lstStyle/>
                    <a:p>
                      <a:pPr marL="28575" marR="28575">
                        <a:lnSpc>
                          <a:spcPct val="107000"/>
                        </a:lnSpc>
                        <a:spcBef>
                          <a:spcPts val="450"/>
                        </a:spcBef>
                        <a:spcAft>
                          <a:spcPts val="450"/>
                        </a:spcAft>
                      </a:pPr>
                      <a:r>
                        <a:rPr lang="en-GB" sz="1200" dirty="0">
                          <a:effectLst/>
                        </a:rPr>
                        <a:t>Vectors are used to isolate the required gene.</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 marR="28575">
                        <a:lnSpc>
                          <a:spcPct val="107000"/>
                        </a:lnSpc>
                        <a:spcBef>
                          <a:spcPts val="450"/>
                        </a:spcBef>
                        <a:spcAft>
                          <a:spcPts val="450"/>
                        </a:spcAft>
                      </a:pP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8386760"/>
                  </a:ext>
                </a:extLst>
              </a:tr>
              <a:tr h="390544">
                <a:tc>
                  <a:txBody>
                    <a:bodyPr/>
                    <a:lstStyle/>
                    <a:p>
                      <a:pPr marL="28575" marR="28575">
                        <a:lnSpc>
                          <a:spcPct val="107000"/>
                        </a:lnSpc>
                        <a:spcBef>
                          <a:spcPts val="450"/>
                        </a:spcBef>
                        <a:spcAft>
                          <a:spcPts val="450"/>
                        </a:spcAft>
                      </a:pPr>
                      <a:r>
                        <a:rPr lang="en-GB" sz="1200" dirty="0">
                          <a:effectLst/>
                        </a:rPr>
                        <a:t>Vectors are used to stimulate cell division.</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 marR="28575">
                        <a:lnSpc>
                          <a:spcPct val="107000"/>
                        </a:lnSpc>
                        <a:spcBef>
                          <a:spcPts val="450"/>
                        </a:spcBef>
                        <a:spcAft>
                          <a:spcPts val="450"/>
                        </a:spcAft>
                      </a:pP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267277"/>
                  </a:ext>
                </a:extLst>
              </a:tr>
              <a:tr h="390544">
                <a:tc>
                  <a:txBody>
                    <a:bodyPr/>
                    <a:lstStyle/>
                    <a:p>
                      <a:pPr marL="28575" marR="28575">
                        <a:lnSpc>
                          <a:spcPct val="107000"/>
                        </a:lnSpc>
                        <a:spcBef>
                          <a:spcPts val="450"/>
                        </a:spcBef>
                        <a:spcAft>
                          <a:spcPts val="450"/>
                        </a:spcAft>
                      </a:pPr>
                      <a:r>
                        <a:rPr lang="en-GB" sz="1200" dirty="0">
                          <a:effectLst/>
                        </a:rPr>
                        <a:t>Vectors are usually plasmids or viruses.</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 marR="28575">
                        <a:lnSpc>
                          <a:spcPct val="107000"/>
                        </a:lnSpc>
                        <a:spcBef>
                          <a:spcPts val="450"/>
                        </a:spcBef>
                        <a:spcAft>
                          <a:spcPts val="450"/>
                        </a:spcAft>
                      </a:pP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5674925"/>
                  </a:ext>
                </a:extLst>
              </a:tr>
            </a:tbl>
          </a:graphicData>
        </a:graphic>
      </p:graphicFrame>
      <p:pic>
        <p:nvPicPr>
          <p:cNvPr id="4101" name="Picture 5">
            <a:extLst>
              <a:ext uri="{FF2B5EF4-FFF2-40B4-BE49-F238E27FC236}">
                <a16:creationId xmlns:a16="http://schemas.microsoft.com/office/drawing/2014/main" id="{334231FC-3790-F5D6-29FB-C6F536E42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637" y="388607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3AEDF3EE-FA8D-84F4-31F4-2F3146839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648" y="3464477"/>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D5325FD4-971D-6DB7-21A6-473511878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637" y="3057255"/>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C4A2FD43-C61F-5ADC-726E-C71E1725A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637" y="2650033"/>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a:extLst>
              <a:ext uri="{FF2B5EF4-FFF2-40B4-BE49-F238E27FC236}">
                <a16:creationId xmlns:a16="http://schemas.microsoft.com/office/drawing/2014/main" id="{4022B5BA-EA80-FDE4-2C92-46C526A4A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637" y="2254662"/>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47F2357-2E57-D21B-ADC6-E51CDDCD84EC}"/>
              </a:ext>
            </a:extLst>
          </p:cNvPr>
          <p:cNvSpPr>
            <a:spLocks noGrp="1"/>
          </p:cNvSpPr>
          <p:nvPr>
            <p:ph type="sldNum" sz="quarter" idx="12"/>
          </p:nvPr>
        </p:nvSpPr>
        <p:spPr/>
        <p:txBody>
          <a:bodyPr/>
          <a:lstStyle/>
          <a:p>
            <a:fld id="{A49C798E-A141-4728-B2C1-C020555BD9EF}" type="slidenum">
              <a:rPr lang="en-GB" smtClean="0"/>
              <a:t>40</a:t>
            </a:fld>
            <a:endParaRPr lang="en-GB"/>
          </a:p>
        </p:txBody>
      </p:sp>
    </p:spTree>
    <p:extLst>
      <p:ext uri="{BB962C8B-B14F-4D97-AF65-F5344CB8AC3E}">
        <p14:creationId xmlns:p14="http://schemas.microsoft.com/office/powerpoint/2010/main" val="969910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sz="1200" b="1" u="sng" dirty="0">
                <a:solidFill>
                  <a:schemeClr val="tx1"/>
                </a:solidFill>
              </a:rPr>
              <a:t>Exam questions – Tier 3 – YOU DO</a:t>
            </a: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(c)  Give </a:t>
            </a:r>
            <a:r>
              <a:rPr lang="en-GB" sz="1200" b="1" dirty="0">
                <a:solidFill>
                  <a:schemeClr val="tx1"/>
                </a:solidFill>
                <a:effectLst/>
                <a:ea typeface="Times New Roman" panose="02020603050405020304" pitchFamily="18" charset="0"/>
                <a:cs typeface="Calibri" panose="020F0502020204030204" pitchFamily="34" charset="0"/>
              </a:rPr>
              <a:t>two</a:t>
            </a:r>
            <a:r>
              <a:rPr lang="en-GB" sz="1200" dirty="0">
                <a:solidFill>
                  <a:schemeClr val="tx1"/>
                </a:solidFill>
                <a:effectLst/>
                <a:ea typeface="Times New Roman" panose="02020603050405020304" pitchFamily="18" charset="0"/>
                <a:cs typeface="Calibri" panose="020F0502020204030204" pitchFamily="34" charset="0"/>
              </a:rPr>
              <a:t> examples of genetic engineering in use today.</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Do </a:t>
            </a:r>
            <a:r>
              <a:rPr lang="en-GB" sz="1200" b="1" dirty="0">
                <a:solidFill>
                  <a:schemeClr val="tx1"/>
                </a:solidFill>
                <a:effectLst/>
                <a:ea typeface="Times New Roman" panose="02020603050405020304" pitchFamily="18" charset="0"/>
                <a:cs typeface="Calibri" panose="020F0502020204030204" pitchFamily="34" charset="0"/>
              </a:rPr>
              <a:t>not</a:t>
            </a:r>
            <a:r>
              <a:rPr lang="en-GB" sz="1200" dirty="0">
                <a:solidFill>
                  <a:schemeClr val="tx1"/>
                </a:solidFill>
                <a:effectLst/>
                <a:ea typeface="Times New Roman" panose="02020603050405020304" pitchFamily="18" charset="0"/>
                <a:cs typeface="Calibri" panose="020F0502020204030204" pitchFamily="34" charset="0"/>
              </a:rPr>
              <a:t> refer to herbicide resistance in your answer.</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1. ……………………………………………………………………………………………………………………………………………………………. ………………………………………………………………………………………………………………………………………………………………..2. ……………………………………………………………………………………………………………………………………………………………. ………………………………………………………………………………………………………………………………………………………………..</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(2)</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(d)  Scientists working on the ‘Human Genome Project’ have now mapped the entire genetic code of humans.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solidFill>
                  <a:schemeClr val="tx1"/>
                </a:solidFill>
                <a:effectLst/>
                <a:ea typeface="Times New Roman" panose="02020603050405020304" pitchFamily="18" charset="0"/>
                <a:cs typeface="Calibri" panose="020F0502020204030204" pitchFamily="34" charset="0"/>
              </a:rPr>
              <a:t>Explain </a:t>
            </a:r>
            <a:r>
              <a:rPr lang="en-GB" sz="1200" b="1" dirty="0">
                <a:solidFill>
                  <a:schemeClr val="tx1"/>
                </a:solidFill>
                <a:effectLst/>
                <a:ea typeface="Times New Roman" panose="02020603050405020304" pitchFamily="18" charset="0"/>
                <a:cs typeface="Calibri" panose="020F0502020204030204" pitchFamily="34" charset="0"/>
              </a:rPr>
              <a:t>one</a:t>
            </a:r>
            <a:r>
              <a:rPr lang="en-GB" sz="1200" dirty="0">
                <a:solidFill>
                  <a:schemeClr val="tx1"/>
                </a:solidFill>
                <a:effectLst/>
                <a:ea typeface="Times New Roman" panose="02020603050405020304" pitchFamily="18" charset="0"/>
                <a:cs typeface="Calibri" panose="020F0502020204030204" pitchFamily="34" charset="0"/>
              </a:rPr>
              <a:t> way this could be important for people in the future.</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50000"/>
              </a:lnSpc>
              <a:spcBef>
                <a:spcPts val="1200"/>
              </a:spcBef>
              <a:spcAft>
                <a:spcPts val="800"/>
              </a:spcAft>
            </a:pPr>
            <a:r>
              <a:rPr lang="en-GB" sz="1200" dirty="0">
                <a:solidFill>
                  <a:schemeClr val="tx1"/>
                </a:solidFill>
              </a:rPr>
              <a:t>……………………………………………………………………………………………………………………………………………………………………………………………………………………………………………………………………………………………………………………………………………………………………………………………………………………………………………………………………………………………………………………………………………………………………………………………………………………………………………………………………………………………………………………………………………………………………………………………………………………………………………</a:t>
            </a:r>
          </a:p>
          <a:p>
            <a:pPr algn="r">
              <a:lnSpc>
                <a:spcPct val="107000"/>
              </a:lnSpc>
              <a:spcBef>
                <a:spcPts val="12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(2)</a:t>
            </a:r>
            <a:endParaRPr lang="en-GB" sz="1200" dirty="0">
              <a:solidFill>
                <a:schemeClr val="tx1"/>
              </a:solidFill>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solidFill>
                  <a:schemeClr val="tx1"/>
                </a:solidFill>
                <a:effectLst/>
                <a:ea typeface="Times New Roman" panose="02020603050405020304" pitchFamily="18" charset="0"/>
                <a:cs typeface="Calibri" panose="020F0502020204030204" pitchFamily="34" charset="0"/>
              </a:rPr>
              <a:t>(Total 9 marks)</a:t>
            </a:r>
            <a:endParaRPr lang="en-GB" sz="1200" dirty="0">
              <a:solidFill>
                <a:schemeClr val="tx1"/>
              </a:solidFill>
              <a:effectLst/>
              <a:ea typeface="Times New Roman" panose="02020603050405020304" pitchFamily="18" charset="0"/>
              <a:cs typeface="Times New Roman" panose="02020603050405020304" pitchFamily="18" charset="0"/>
            </a:endParaRPr>
          </a:p>
          <a:p>
            <a:pPr>
              <a:lnSpc>
                <a:spcPct val="150000"/>
              </a:lnSpc>
            </a:pPr>
            <a:endParaRPr lang="en-GB" sz="1200" b="1" u="sng" dirty="0">
              <a:solidFill>
                <a:schemeClr val="tx1"/>
              </a:solidFill>
            </a:endParaRPr>
          </a:p>
        </p:txBody>
      </p:sp>
      <p:sp>
        <p:nvSpPr>
          <p:cNvPr id="2" name="Slide Number Placeholder 1">
            <a:extLst>
              <a:ext uri="{FF2B5EF4-FFF2-40B4-BE49-F238E27FC236}">
                <a16:creationId xmlns:a16="http://schemas.microsoft.com/office/drawing/2014/main" id="{52D6964D-9E7C-23A7-E17F-EBBD16F2843D}"/>
              </a:ext>
            </a:extLst>
          </p:cNvPr>
          <p:cNvSpPr>
            <a:spLocks noGrp="1"/>
          </p:cNvSpPr>
          <p:nvPr>
            <p:ph type="sldNum" sz="quarter" idx="12"/>
          </p:nvPr>
        </p:nvSpPr>
        <p:spPr/>
        <p:txBody>
          <a:bodyPr/>
          <a:lstStyle/>
          <a:p>
            <a:fld id="{A49C798E-A141-4728-B2C1-C020555BD9EF}" type="slidenum">
              <a:rPr lang="en-GB" smtClean="0"/>
              <a:t>41</a:t>
            </a:fld>
            <a:endParaRPr lang="en-GB"/>
          </a:p>
        </p:txBody>
      </p:sp>
    </p:spTree>
    <p:extLst>
      <p:ext uri="{BB962C8B-B14F-4D97-AF65-F5344CB8AC3E}">
        <p14:creationId xmlns:p14="http://schemas.microsoft.com/office/powerpoint/2010/main" val="27173814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787095"/>
            <a:ext cx="6311900" cy="461665"/>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a:t>
            </a:r>
            <a:r>
              <a:rPr lang="en-GB" sz="1200" dirty="0"/>
              <a:t>to be able to describe the impacts of developments in biology on classification systems</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336687"/>
            <a:ext cx="6311900" cy="1015663"/>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how organisms can be related at a very distant level, as well as helping us to explain how living organisms can have similarities as well as differences.</a:t>
            </a:r>
          </a:p>
          <a:p>
            <a:endParaRPr lang="en-US" sz="1200" dirty="0">
              <a:latin typeface="+mj-lt"/>
            </a:endParaRPr>
          </a:p>
          <a:p>
            <a:endParaRPr lang="en-US" sz="1200" dirty="0">
              <a:latin typeface="+mj-lt"/>
            </a:endParaRPr>
          </a:p>
        </p:txBody>
      </p:sp>
      <p:sp>
        <p:nvSpPr>
          <p:cNvPr id="5" name="TextBox 4">
            <a:extLst>
              <a:ext uri="{FF2B5EF4-FFF2-40B4-BE49-F238E27FC236}">
                <a16:creationId xmlns:a16="http://schemas.microsoft.com/office/drawing/2014/main" id="{BC7A2893-2755-333C-3C30-579FF4520854}"/>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8: Classification of living organisms</a:t>
            </a:r>
          </a:p>
        </p:txBody>
      </p:sp>
      <p:sp>
        <p:nvSpPr>
          <p:cNvPr id="2" name="Slide Number Placeholder 1">
            <a:extLst>
              <a:ext uri="{FF2B5EF4-FFF2-40B4-BE49-F238E27FC236}">
                <a16:creationId xmlns:a16="http://schemas.microsoft.com/office/drawing/2014/main" id="{49674600-7034-E6B4-2F20-ECEAEE06154C}"/>
              </a:ext>
            </a:extLst>
          </p:cNvPr>
          <p:cNvSpPr>
            <a:spLocks noGrp="1"/>
          </p:cNvSpPr>
          <p:nvPr>
            <p:ph type="sldNum" sz="quarter" idx="12"/>
          </p:nvPr>
        </p:nvSpPr>
        <p:spPr/>
        <p:txBody>
          <a:bodyPr/>
          <a:lstStyle/>
          <a:p>
            <a:fld id="{A49C798E-A141-4728-B2C1-C020555BD9EF}" type="slidenum">
              <a:rPr lang="en-GB" smtClean="0"/>
              <a:t>42</a:t>
            </a:fld>
            <a:endParaRPr lang="en-GB"/>
          </a:p>
        </p:txBody>
      </p:sp>
    </p:spTree>
    <p:extLst>
      <p:ext uri="{BB962C8B-B14F-4D97-AF65-F5344CB8AC3E}">
        <p14:creationId xmlns:p14="http://schemas.microsoft.com/office/powerpoint/2010/main" val="1427663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457200"/>
            <a:ext cx="6311900" cy="3326167"/>
          </a:xfrm>
          <a:prstGeom prst="rect">
            <a:avLst/>
          </a:prstGeom>
          <a:noFill/>
          <a:ln w="28575">
            <a:solidFill>
              <a:schemeClr val="tx1"/>
            </a:solidFill>
          </a:ln>
        </p:spPr>
        <p:txBody>
          <a:bodyPr wrap="square" rtlCol="0">
            <a:spAutoFit/>
          </a:bodyPr>
          <a:lstStyle/>
          <a:p>
            <a:r>
              <a:rPr lang="en-GB" sz="1400" b="1" u="sng" dirty="0"/>
              <a:t>I wasn’t there but I still care!</a:t>
            </a:r>
            <a:r>
              <a:rPr lang="en-GB" sz="1400" dirty="0"/>
              <a:t> </a:t>
            </a:r>
            <a:r>
              <a:rPr lang="en-GB" sz="1200" dirty="0"/>
              <a:t>Last lesson we looked genetic engineering.</a:t>
            </a:r>
          </a:p>
          <a:p>
            <a:pPr>
              <a:lnSpc>
                <a:spcPct val="150000"/>
              </a:lnSpc>
            </a:pPr>
            <a:r>
              <a:rPr lang="en-GB" sz="1200" dirty="0"/>
              <a:t>Using the AQA Biology textbook, pages 224-225:</a:t>
            </a:r>
          </a:p>
          <a:p>
            <a:pPr marL="228600" indent="-228600">
              <a:lnSpc>
                <a:spcPct val="150000"/>
              </a:lnSpc>
              <a:buFont typeface="+mj-lt"/>
              <a:buAutoNum type="arabicPeriod"/>
            </a:pPr>
            <a:r>
              <a:rPr lang="en-GB" sz="1200" dirty="0"/>
              <a:t>What is genetic engineering? …………………………………………………………………………..……..………………… …………………………………………………………………………………………………………………………………………………………………………………………………………………………………………………………………………………………………………</a:t>
            </a:r>
          </a:p>
          <a:p>
            <a:pPr marL="228600" indent="-228600">
              <a:lnSpc>
                <a:spcPct val="150000"/>
              </a:lnSpc>
              <a:buFont typeface="+mj-lt"/>
              <a:buAutoNum type="arabicPeriod"/>
            </a:pPr>
            <a:r>
              <a:rPr lang="en-GB" sz="1200" dirty="0"/>
              <a:t>How is genetic engineering carried out? ......................................................................................... …………………………………………………………………………………………………………………………………………………… ……………………………………………………………………………………………………………………………………………………</a:t>
            </a:r>
          </a:p>
          <a:p>
            <a:pPr marL="228600" indent="-228600">
              <a:lnSpc>
                <a:spcPct val="150000"/>
              </a:lnSpc>
              <a:buFont typeface="+mj-lt"/>
              <a:buAutoNum type="arabicPeriod"/>
            </a:pPr>
            <a:r>
              <a:rPr lang="en-GB" sz="1200" dirty="0"/>
              <a:t>What is a vector? ……………………………………………………………………………………………………………………….. ……………………………………………………………………………………………………………………………………………………</a:t>
            </a:r>
          </a:p>
          <a:p>
            <a:pPr marL="228600" indent="-228600">
              <a:lnSpc>
                <a:spcPct val="150000"/>
              </a:lnSpc>
              <a:buFont typeface="+mj-lt"/>
              <a:buAutoNum type="arabicPeriod"/>
            </a:pPr>
            <a:r>
              <a:rPr lang="en-GB" sz="1200" dirty="0"/>
              <a:t>Why do we genetically engineer crops? …………………………………………………………..………………………… ……………………………………………………………………………………………………………………………………………………</a:t>
            </a:r>
          </a:p>
        </p:txBody>
      </p:sp>
      <p:sp>
        <p:nvSpPr>
          <p:cNvPr id="2" name="Slide Number Placeholder 1">
            <a:extLst>
              <a:ext uri="{FF2B5EF4-FFF2-40B4-BE49-F238E27FC236}">
                <a16:creationId xmlns:a16="http://schemas.microsoft.com/office/drawing/2014/main" id="{8CCAADA8-1A8E-1CC7-32ED-722A403D7EA5}"/>
              </a:ext>
            </a:extLst>
          </p:cNvPr>
          <p:cNvSpPr>
            <a:spLocks noGrp="1"/>
          </p:cNvSpPr>
          <p:nvPr>
            <p:ph type="sldNum" sz="quarter" idx="12"/>
          </p:nvPr>
        </p:nvSpPr>
        <p:spPr/>
        <p:txBody>
          <a:bodyPr/>
          <a:lstStyle/>
          <a:p>
            <a:fld id="{A49C798E-A141-4728-B2C1-C020555BD9EF}" type="slidenum">
              <a:rPr lang="en-GB" smtClean="0"/>
              <a:t>43</a:t>
            </a:fld>
            <a:endParaRPr lang="en-GB"/>
          </a:p>
        </p:txBody>
      </p:sp>
    </p:spTree>
    <p:extLst>
      <p:ext uri="{BB962C8B-B14F-4D97-AF65-F5344CB8AC3E}">
        <p14:creationId xmlns:p14="http://schemas.microsoft.com/office/powerpoint/2010/main" val="2022491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gn="just">
                        <a:lnSpc>
                          <a:spcPct val="150000"/>
                        </a:lnSpc>
                      </a:pPr>
                      <a:r>
                        <a:rPr lang="en-GB" sz="1200" b="1" dirty="0">
                          <a:solidFill>
                            <a:schemeClr val="tx1"/>
                          </a:solidFill>
                          <a:latin typeface="+mn-lt"/>
                        </a:rPr>
                        <a:t>1</a:t>
                      </a:r>
                    </a:p>
                    <a:p>
                      <a:pPr algn="just">
                        <a:lnSpc>
                          <a:spcPct val="150000"/>
                        </a:lnSpc>
                      </a:pPr>
                      <a:r>
                        <a:rPr lang="en-GB" sz="1200" b="1" dirty="0">
                          <a:solidFill>
                            <a:schemeClr val="tx1"/>
                          </a:solidFill>
                          <a:latin typeface="+mn-lt"/>
                        </a:rPr>
                        <a:t>2</a:t>
                      </a:r>
                    </a:p>
                    <a:p>
                      <a:pPr algn="just">
                        <a:lnSpc>
                          <a:spcPct val="150000"/>
                        </a:lnSpc>
                      </a:pPr>
                      <a:r>
                        <a:rPr lang="en-GB" sz="1200" b="1" dirty="0">
                          <a:solidFill>
                            <a:schemeClr val="tx1"/>
                          </a:solidFill>
                          <a:latin typeface="+mn-lt"/>
                        </a:rPr>
                        <a:t>3</a:t>
                      </a:r>
                    </a:p>
                    <a:p>
                      <a:pPr algn="just">
                        <a:lnSpc>
                          <a:spcPct val="150000"/>
                        </a:lnSpc>
                      </a:pPr>
                      <a:r>
                        <a:rPr lang="en-GB" sz="1200" b="1" dirty="0">
                          <a:solidFill>
                            <a:schemeClr val="tx1"/>
                          </a:solidFill>
                          <a:latin typeface="+mn-lt"/>
                        </a:rPr>
                        <a:t>4</a:t>
                      </a:r>
                    </a:p>
                    <a:p>
                      <a:pPr algn="just">
                        <a:lnSpc>
                          <a:spcPct val="150000"/>
                        </a:lnSpc>
                      </a:pPr>
                      <a:r>
                        <a:rPr lang="en-GB" sz="1200" b="1" dirty="0">
                          <a:solidFill>
                            <a:schemeClr val="tx1"/>
                          </a:solidFill>
                          <a:latin typeface="+mn-lt"/>
                        </a:rPr>
                        <a:t>5</a:t>
                      </a:r>
                    </a:p>
                    <a:p>
                      <a:pPr algn="just">
                        <a:lnSpc>
                          <a:spcPct val="150000"/>
                        </a:lnSpc>
                      </a:pPr>
                      <a:r>
                        <a:rPr lang="en-GB" sz="1200" b="1" dirty="0">
                          <a:solidFill>
                            <a:schemeClr val="tx1"/>
                          </a:solidFill>
                          <a:latin typeface="+mn-lt"/>
                        </a:rPr>
                        <a:t>6</a:t>
                      </a:r>
                    </a:p>
                    <a:p>
                      <a:pPr algn="just">
                        <a:lnSpc>
                          <a:spcPct val="150000"/>
                        </a:lnSpc>
                      </a:pPr>
                      <a:r>
                        <a:rPr lang="en-GB" sz="1200" b="1" dirty="0">
                          <a:solidFill>
                            <a:schemeClr val="tx1"/>
                          </a:solidFill>
                          <a:latin typeface="+mn-lt"/>
                        </a:rPr>
                        <a:t>7</a:t>
                      </a:r>
                    </a:p>
                    <a:p>
                      <a:pPr algn="just">
                        <a:lnSpc>
                          <a:spcPct val="150000"/>
                        </a:lnSpc>
                      </a:pPr>
                      <a:r>
                        <a:rPr lang="en-GB" sz="1200" b="1" dirty="0">
                          <a:solidFill>
                            <a:schemeClr val="tx1"/>
                          </a:solidFill>
                          <a:latin typeface="+mn-lt"/>
                        </a:rPr>
                        <a:t>8</a:t>
                      </a:r>
                    </a:p>
                    <a:p>
                      <a:pPr algn="just">
                        <a:lnSpc>
                          <a:spcPct val="150000"/>
                        </a:lnSpc>
                      </a:pPr>
                      <a:r>
                        <a:rPr lang="en-GB" sz="1200" b="1" dirty="0">
                          <a:solidFill>
                            <a:schemeClr val="tx1"/>
                          </a:solidFill>
                          <a:latin typeface="+mn-lt"/>
                        </a:rPr>
                        <a:t>9</a:t>
                      </a:r>
                    </a:p>
                    <a:p>
                      <a:pPr algn="just">
                        <a:lnSpc>
                          <a:spcPct val="150000"/>
                        </a:lnSpc>
                      </a:pPr>
                      <a:r>
                        <a:rPr lang="en-GB" sz="1200" b="1" dirty="0">
                          <a:solidFill>
                            <a:schemeClr val="tx1"/>
                          </a:solidFill>
                          <a:latin typeface="+mn-lt"/>
                        </a:rPr>
                        <a:t>10</a:t>
                      </a:r>
                    </a:p>
                    <a:p>
                      <a:pPr algn="just">
                        <a:lnSpc>
                          <a:spcPct val="150000"/>
                        </a:lnSpc>
                      </a:pPr>
                      <a:r>
                        <a:rPr lang="en-GB" sz="1200" b="1" dirty="0">
                          <a:solidFill>
                            <a:schemeClr val="tx1"/>
                          </a:solidFill>
                          <a:latin typeface="+mn-lt"/>
                        </a:rPr>
                        <a:t>11</a:t>
                      </a:r>
                    </a:p>
                    <a:p>
                      <a:pPr algn="just">
                        <a:lnSpc>
                          <a:spcPct val="150000"/>
                        </a:lnSpc>
                      </a:pPr>
                      <a:r>
                        <a:rPr lang="en-GB" sz="1200" b="1" dirty="0">
                          <a:solidFill>
                            <a:schemeClr val="tx1"/>
                          </a:solidFill>
                          <a:latin typeface="+mn-lt"/>
                        </a:rPr>
                        <a:t>12</a:t>
                      </a:r>
                    </a:p>
                    <a:p>
                      <a:pPr algn="just">
                        <a:lnSpc>
                          <a:spcPct val="150000"/>
                        </a:lnSpc>
                      </a:pPr>
                      <a:r>
                        <a:rPr lang="en-GB" sz="1200" b="1" dirty="0">
                          <a:solidFill>
                            <a:schemeClr val="tx1"/>
                          </a:solidFill>
                          <a:latin typeface="+mn-lt"/>
                        </a:rPr>
                        <a:t>13</a:t>
                      </a:r>
                    </a:p>
                    <a:p>
                      <a:pPr algn="just">
                        <a:lnSpc>
                          <a:spcPct val="150000"/>
                        </a:lnSpc>
                      </a:pPr>
                      <a:r>
                        <a:rPr lang="en-GB" sz="1200" b="1" dirty="0">
                          <a:solidFill>
                            <a:schemeClr val="tx1"/>
                          </a:solidFill>
                          <a:latin typeface="+mn-lt"/>
                        </a:rPr>
                        <a:t>14</a:t>
                      </a:r>
                    </a:p>
                    <a:p>
                      <a:pPr algn="just">
                        <a:lnSpc>
                          <a:spcPct val="150000"/>
                        </a:lnSpc>
                      </a:pPr>
                      <a:r>
                        <a:rPr lang="en-GB" sz="1200" b="1" dirty="0">
                          <a:solidFill>
                            <a:schemeClr val="tx1"/>
                          </a:solidFill>
                          <a:latin typeface="+mn-lt"/>
                        </a:rPr>
                        <a:t>15</a:t>
                      </a:r>
                    </a:p>
                    <a:p>
                      <a:pPr algn="just">
                        <a:lnSpc>
                          <a:spcPct val="150000"/>
                        </a:lnSpc>
                      </a:pPr>
                      <a:r>
                        <a:rPr lang="en-GB" sz="1200" b="1" dirty="0">
                          <a:solidFill>
                            <a:schemeClr val="tx1"/>
                          </a:solidFill>
                          <a:latin typeface="+mn-lt"/>
                        </a:rPr>
                        <a:t>16</a:t>
                      </a:r>
                    </a:p>
                    <a:p>
                      <a:pPr algn="just">
                        <a:lnSpc>
                          <a:spcPct val="150000"/>
                        </a:lnSpc>
                      </a:pPr>
                      <a:r>
                        <a:rPr lang="en-GB" sz="1200" b="1" dirty="0">
                          <a:solidFill>
                            <a:schemeClr val="tx1"/>
                          </a:solidFill>
                          <a:latin typeface="+mn-lt"/>
                        </a:rPr>
                        <a:t>17</a:t>
                      </a:r>
                    </a:p>
                    <a:p>
                      <a:pPr algn="just">
                        <a:lnSpc>
                          <a:spcPct val="150000"/>
                        </a:lnSpc>
                      </a:pPr>
                      <a:r>
                        <a:rPr lang="en-GB" sz="1200" b="1" dirty="0">
                          <a:solidFill>
                            <a:schemeClr val="tx1"/>
                          </a:solidFill>
                          <a:latin typeface="+mn-lt"/>
                        </a:rPr>
                        <a:t>18</a:t>
                      </a:r>
                    </a:p>
                    <a:p>
                      <a:pPr algn="just">
                        <a:lnSpc>
                          <a:spcPct val="150000"/>
                        </a:lnSpc>
                      </a:pPr>
                      <a:r>
                        <a:rPr lang="en-GB" sz="1200" b="1" dirty="0">
                          <a:solidFill>
                            <a:schemeClr val="tx1"/>
                          </a:solidFill>
                          <a:latin typeface="+mn-lt"/>
                        </a:rPr>
                        <a:t>19</a:t>
                      </a:r>
                    </a:p>
                    <a:p>
                      <a:pPr algn="just">
                        <a:lnSpc>
                          <a:spcPct val="150000"/>
                        </a:lnSpc>
                      </a:pPr>
                      <a:r>
                        <a:rPr lang="en-GB" sz="1200" b="1" dirty="0">
                          <a:solidFill>
                            <a:schemeClr val="tx1"/>
                          </a:solidFill>
                          <a:latin typeface="+mn-lt"/>
                        </a:rPr>
                        <a:t>20</a:t>
                      </a:r>
                    </a:p>
                    <a:p>
                      <a:pPr algn="just">
                        <a:lnSpc>
                          <a:spcPct val="150000"/>
                        </a:lnSpc>
                      </a:pPr>
                      <a:r>
                        <a:rPr lang="en-GB" sz="1200" b="1" dirty="0">
                          <a:solidFill>
                            <a:schemeClr val="tx1"/>
                          </a:solidFill>
                          <a:latin typeface="+mn-lt"/>
                        </a:rPr>
                        <a:t>21</a:t>
                      </a:r>
                    </a:p>
                    <a:p>
                      <a:pPr algn="just">
                        <a:lnSpc>
                          <a:spcPct val="150000"/>
                        </a:lnSpc>
                      </a:pPr>
                      <a:r>
                        <a:rPr lang="en-GB" sz="1200" b="1" dirty="0">
                          <a:solidFill>
                            <a:schemeClr val="tx1"/>
                          </a:solidFill>
                          <a:latin typeface="+mn-lt"/>
                        </a:rPr>
                        <a:t>22</a:t>
                      </a:r>
                    </a:p>
                    <a:p>
                      <a:pPr algn="just">
                        <a:lnSpc>
                          <a:spcPct val="150000"/>
                        </a:lnSpc>
                      </a:pPr>
                      <a:r>
                        <a:rPr lang="en-GB" sz="1200" b="1" dirty="0">
                          <a:solidFill>
                            <a:schemeClr val="tx1"/>
                          </a:solidFill>
                          <a:latin typeface="+mn-lt"/>
                        </a:rPr>
                        <a:t>23</a:t>
                      </a:r>
                    </a:p>
                    <a:p>
                      <a:pPr algn="just">
                        <a:lnSpc>
                          <a:spcPct val="150000"/>
                        </a:lnSpc>
                      </a:pPr>
                      <a:r>
                        <a:rPr lang="en-GB" sz="1200" b="1" dirty="0">
                          <a:solidFill>
                            <a:schemeClr val="tx1"/>
                          </a:solidFill>
                          <a:latin typeface="+mn-lt"/>
                        </a:rPr>
                        <a:t>24</a:t>
                      </a:r>
                    </a:p>
                    <a:p>
                      <a:pPr algn="just">
                        <a:lnSpc>
                          <a:spcPct val="150000"/>
                        </a:lnSpc>
                      </a:pPr>
                      <a:r>
                        <a:rPr lang="en-GB" sz="1200" b="1" dirty="0">
                          <a:solidFill>
                            <a:schemeClr val="tx1"/>
                          </a:solidFill>
                          <a:latin typeface="+mn-lt"/>
                        </a:rPr>
                        <a:t>25</a:t>
                      </a:r>
                    </a:p>
                    <a:p>
                      <a:pPr algn="just">
                        <a:lnSpc>
                          <a:spcPct val="150000"/>
                        </a:lnSpc>
                      </a:pPr>
                      <a:r>
                        <a:rPr lang="en-GB" sz="1200" b="1" dirty="0">
                          <a:solidFill>
                            <a:schemeClr val="tx1"/>
                          </a:solidFill>
                          <a:latin typeface="+mn-lt"/>
                        </a:rPr>
                        <a:t>26</a:t>
                      </a:r>
                    </a:p>
                    <a:p>
                      <a:pPr algn="just">
                        <a:lnSpc>
                          <a:spcPct val="150000"/>
                        </a:lnSpc>
                      </a:pPr>
                      <a:r>
                        <a:rPr lang="en-GB" sz="1200" b="1" dirty="0">
                          <a:solidFill>
                            <a:schemeClr val="tx1"/>
                          </a:solidFill>
                          <a:latin typeface="+mn-lt"/>
                        </a:rPr>
                        <a:t>27</a:t>
                      </a:r>
                    </a:p>
                    <a:p>
                      <a:pPr algn="just">
                        <a:lnSpc>
                          <a:spcPct val="150000"/>
                        </a:lnSpc>
                      </a:pPr>
                      <a:r>
                        <a:rPr lang="en-GB" sz="1200" b="1" dirty="0">
                          <a:solidFill>
                            <a:schemeClr val="tx1"/>
                          </a:solidFill>
                          <a:latin typeface="+mn-lt"/>
                        </a:rPr>
                        <a:t>28</a:t>
                      </a:r>
                    </a:p>
                    <a:p>
                      <a:pPr algn="just">
                        <a:lnSpc>
                          <a:spcPct val="150000"/>
                        </a:lnSpc>
                      </a:pPr>
                      <a:r>
                        <a:rPr lang="en-GB" sz="1200" b="1" dirty="0">
                          <a:solidFill>
                            <a:schemeClr val="tx1"/>
                          </a:solidFill>
                          <a:latin typeface="+mn-lt"/>
                        </a:rPr>
                        <a:t>29</a:t>
                      </a:r>
                    </a:p>
                    <a:p>
                      <a:pPr algn="just">
                        <a:lnSpc>
                          <a:spcPct val="150000"/>
                        </a:lnSpc>
                      </a:pPr>
                      <a:r>
                        <a:rPr lang="en-GB" sz="1200" b="1" dirty="0">
                          <a:solidFill>
                            <a:schemeClr val="tx1"/>
                          </a:solidFill>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en-GB" sz="1200" b="1" dirty="0">
                          <a:solidFill>
                            <a:schemeClr val="tx1"/>
                          </a:solidFill>
                          <a:latin typeface="+mn-lt"/>
                        </a:rPr>
                        <a:t>There are over 7 million different species of discovered animal on the planet.  Of this number it is estimated that 97% are invertebrates.  The remaining 3% are vertebrates.  The total number of described plant species is approximately 250,000.  There are also more than 99,000 species of fungi, about 9300 species of bacteria and more than 200,000 species of protist on the planet.  These numbers account f0r the ones that have been discovered.  New members of each of the kingdoms are being discovered all the time, although we are also losing species to extinction as well.  All living things, including animals, plants, fungi, bacteria and protists, can be organised based on their characteristics.  This organisation gives rise to their species name.  You should be familiar with the idea that the human species is known as ‘</a:t>
                      </a:r>
                      <a:r>
                        <a:rPr lang="en-GB" sz="1200" b="1" i="1" dirty="0">
                          <a:solidFill>
                            <a:schemeClr val="tx1"/>
                          </a:solidFill>
                          <a:latin typeface="+mn-lt"/>
                        </a:rPr>
                        <a:t>homo sapiens</a:t>
                      </a:r>
                      <a:r>
                        <a:rPr lang="en-GB" sz="1200" b="1" dirty="0">
                          <a:solidFill>
                            <a:schemeClr val="tx1"/>
                          </a:solidFill>
                          <a:latin typeface="+mn-lt"/>
                        </a:rPr>
                        <a:t>’.  Previous hominin species include </a:t>
                      </a:r>
                      <a:r>
                        <a:rPr lang="en-GB" sz="1200" b="1" i="1" dirty="0">
                          <a:solidFill>
                            <a:schemeClr val="tx1"/>
                          </a:solidFill>
                          <a:latin typeface="+mn-lt"/>
                        </a:rPr>
                        <a:t>homo habilis</a:t>
                      </a:r>
                      <a:r>
                        <a:rPr lang="en-GB" sz="1200" b="1" dirty="0">
                          <a:solidFill>
                            <a:schemeClr val="tx1"/>
                          </a:solidFill>
                          <a:latin typeface="+mn-lt"/>
                        </a:rPr>
                        <a:t>, </a:t>
                      </a:r>
                      <a:r>
                        <a:rPr lang="en-GB" sz="1200" b="1" i="1" dirty="0">
                          <a:solidFill>
                            <a:schemeClr val="tx1"/>
                          </a:solidFill>
                          <a:latin typeface="+mn-lt"/>
                        </a:rPr>
                        <a:t>homo erectus</a:t>
                      </a:r>
                      <a:r>
                        <a:rPr lang="en-GB" sz="1200" b="1" dirty="0">
                          <a:solidFill>
                            <a:schemeClr val="tx1"/>
                          </a:solidFill>
                          <a:latin typeface="+mn-lt"/>
                        </a:rPr>
                        <a:t> and </a:t>
                      </a:r>
                      <a:r>
                        <a:rPr lang="en-GB" sz="1200" b="1" i="1" dirty="0">
                          <a:solidFill>
                            <a:schemeClr val="tx1"/>
                          </a:solidFill>
                          <a:latin typeface="+mn-lt"/>
                        </a:rPr>
                        <a:t>homo neanderthalensis</a:t>
                      </a:r>
                      <a:r>
                        <a:rPr lang="en-GB" sz="1200" b="1" dirty="0">
                          <a:solidFill>
                            <a:schemeClr val="tx1"/>
                          </a:solidFill>
                          <a:latin typeface="+mn-lt"/>
                        </a:rPr>
                        <a:t>.  Where do these names come from, and why are they written in italics?</a:t>
                      </a:r>
                    </a:p>
                    <a:p>
                      <a:pPr algn="just">
                        <a:lnSpc>
                          <a:spcPct val="150000"/>
                        </a:lnSpc>
                      </a:pPr>
                      <a:r>
                        <a:rPr lang="en-GB" sz="1200" b="1" dirty="0">
                          <a:solidFill>
                            <a:schemeClr val="tx1"/>
                          </a:solidFill>
                          <a:latin typeface="+mn-lt"/>
                        </a:rPr>
                        <a:t>In the 1800’s a Swedish botanist called Carl Linnaeus developed a method of all classifying all living organisms based on their structure and characteristics and reflects the similarities of obvious traits among organisms. </a:t>
                      </a:r>
                    </a:p>
                    <a:p>
                      <a:pPr algn="just">
                        <a:lnSpc>
                          <a:spcPct val="150000"/>
                        </a:lnSpc>
                      </a:pPr>
                      <a:r>
                        <a:rPr lang="en-GB" sz="1200" b="1" i="0" kern="1200" dirty="0">
                          <a:solidFill>
                            <a:schemeClr val="tx1"/>
                          </a:solidFill>
                          <a:effectLst/>
                          <a:latin typeface="+mn-lt"/>
                          <a:ea typeface="+mn-ea"/>
                          <a:cs typeface="+mn-cs"/>
                        </a:rPr>
                        <a:t>The Linnaean system of classification is hierarchical and allows for the subdivision of living organisms into smaller and more specialised groups. The system starts with the broadest category, the kingdom.  There are 5 kingdoms:</a:t>
                      </a:r>
                    </a:p>
                    <a:p>
                      <a:pPr algn="just">
                        <a:lnSpc>
                          <a:spcPct val="150000"/>
                        </a:lnSpc>
                      </a:pPr>
                      <a:r>
                        <a:rPr lang="en-GB" sz="1200" b="1" i="0" kern="1200" dirty="0">
                          <a:solidFill>
                            <a:schemeClr val="tx1"/>
                          </a:solidFill>
                          <a:effectLst/>
                          <a:latin typeface="+mn-lt"/>
                          <a:ea typeface="+mn-ea"/>
                          <a:cs typeface="+mn-cs"/>
                        </a:rPr>
                        <a:t>Animals (all multicellular animals)</a:t>
                      </a:r>
                    </a:p>
                    <a:p>
                      <a:pPr algn="just">
                        <a:lnSpc>
                          <a:spcPct val="150000"/>
                        </a:lnSpc>
                      </a:pPr>
                      <a:r>
                        <a:rPr lang="en-GB" sz="1200" b="1" i="0" kern="1200" dirty="0">
                          <a:solidFill>
                            <a:schemeClr val="tx1"/>
                          </a:solidFill>
                          <a:effectLst/>
                          <a:latin typeface="+mn-lt"/>
                          <a:ea typeface="+mn-ea"/>
                          <a:cs typeface="+mn-cs"/>
                        </a:rPr>
                        <a:t>Plants (all green plants)</a:t>
                      </a:r>
                    </a:p>
                    <a:p>
                      <a:pPr algn="just">
                        <a:lnSpc>
                          <a:spcPct val="150000"/>
                        </a:lnSpc>
                      </a:pPr>
                      <a:r>
                        <a:rPr lang="en-GB" sz="1200" b="1" i="0" kern="1200" dirty="0">
                          <a:solidFill>
                            <a:schemeClr val="tx1"/>
                          </a:solidFill>
                          <a:effectLst/>
                          <a:latin typeface="+mn-lt"/>
                          <a:ea typeface="+mn-ea"/>
                          <a:cs typeface="+mn-cs"/>
                        </a:rPr>
                        <a:t>Fungi (moulds, mushrooms, yeast)</a:t>
                      </a:r>
                    </a:p>
                    <a:p>
                      <a:pPr algn="just">
                        <a:lnSpc>
                          <a:spcPct val="150000"/>
                        </a:lnSpc>
                      </a:pPr>
                      <a:r>
                        <a:rPr lang="en-GB" sz="1200" b="1" i="0" kern="1200" dirty="0">
                          <a:solidFill>
                            <a:schemeClr val="tx1"/>
                          </a:solidFill>
                          <a:effectLst/>
                          <a:latin typeface="+mn-lt"/>
                          <a:ea typeface="+mn-ea"/>
                          <a:cs typeface="+mn-cs"/>
                        </a:rPr>
                        <a:t>Protists (Amoeba, Chlorella and Plasmodium)</a:t>
                      </a:r>
                    </a:p>
                    <a:p>
                      <a:pPr algn="just">
                        <a:lnSpc>
                          <a:spcPct val="150000"/>
                        </a:lnSpc>
                      </a:pPr>
                      <a:r>
                        <a:rPr lang="en-GB" sz="1200" b="1" i="0" kern="1200" dirty="0">
                          <a:solidFill>
                            <a:schemeClr val="tx1"/>
                          </a:solidFill>
                          <a:effectLst/>
                          <a:latin typeface="+mn-lt"/>
                          <a:ea typeface="+mn-ea"/>
                          <a:cs typeface="+mn-cs"/>
                        </a:rPr>
                        <a:t>Prokaryotes (bacteria, blue-green algae)</a:t>
                      </a:r>
                    </a:p>
                    <a:p>
                      <a:pPr algn="just">
                        <a:lnSpc>
                          <a:spcPct val="150000"/>
                        </a:lnSpc>
                      </a:pPr>
                      <a:r>
                        <a:rPr lang="en-GB" sz="1200" b="1" i="0" kern="1200" dirty="0">
                          <a:solidFill>
                            <a:schemeClr val="tx1"/>
                          </a:solidFill>
                          <a:effectLst/>
                          <a:latin typeface="+mn-lt"/>
                          <a:ea typeface="+mn-ea"/>
                          <a:cs typeface="+mn-cs"/>
                        </a:rPr>
                        <a:t>Following on from organisation into kingdoms, species can then be assigned into phylum, class, order, family, genus, and species.  This assignation can then be used to provide the organism with its species name, although this statement does not give the full story.</a:t>
                      </a:r>
                    </a:p>
                    <a:p>
                      <a:pPr algn="just">
                        <a:lnSpc>
                          <a:spcPct val="150000"/>
                        </a:lnSpc>
                      </a:pPr>
                      <a:r>
                        <a:rPr lang="en-GB" sz="1200" b="1" i="0" kern="1200" dirty="0">
                          <a:solidFill>
                            <a:schemeClr val="tx1"/>
                          </a:solidFill>
                          <a:effectLst/>
                          <a:latin typeface="+mn-lt"/>
                          <a:ea typeface="+mn-ea"/>
                          <a:cs typeface="+mn-cs"/>
                        </a:rPr>
                        <a:t>If we think back to the humans, we are known as </a:t>
                      </a:r>
                      <a:r>
                        <a:rPr lang="en-GB" sz="1200" b="1" i="1" kern="1200" dirty="0">
                          <a:solidFill>
                            <a:schemeClr val="tx1"/>
                          </a:solidFill>
                          <a:effectLst/>
                          <a:latin typeface="+mn-lt"/>
                          <a:ea typeface="+mn-ea"/>
                          <a:cs typeface="+mn-cs"/>
                        </a:rPr>
                        <a:t>homo sapiens</a:t>
                      </a:r>
                      <a:r>
                        <a:rPr lang="en-GB" sz="1200" b="1" i="0" kern="1200" dirty="0">
                          <a:solidFill>
                            <a:schemeClr val="tx1"/>
                          </a:solidFill>
                          <a:effectLst/>
                          <a:latin typeface="+mn-lt"/>
                          <a:ea typeface="+mn-ea"/>
                          <a:cs typeface="+mn-cs"/>
                        </a:rPr>
                        <a:t>.  You should notice from this that this name is made up of 2 words.  This is known as a ‘binomial’ name, with ‘binomial’ meaning 2 (the prefix ‘bi’) names (the suffix ‘</a:t>
                      </a:r>
                      <a:r>
                        <a:rPr lang="en-GB" sz="1200" b="1" i="0" kern="1200" dirty="0" err="1">
                          <a:solidFill>
                            <a:schemeClr val="tx1"/>
                          </a:solidFill>
                          <a:effectLst/>
                          <a:latin typeface="+mn-lt"/>
                          <a:ea typeface="+mn-ea"/>
                          <a:cs typeface="+mn-cs"/>
                        </a:rPr>
                        <a:t>nomial</a:t>
                      </a:r>
                      <a:r>
                        <a:rPr lang="en-GB" sz="1200" b="1" i="0" kern="1200" dirty="0">
                          <a:solidFill>
                            <a:schemeClr val="tx1"/>
                          </a:solidFill>
                          <a:effectLst/>
                          <a:latin typeface="+mn-lt"/>
                          <a:ea typeface="+mn-ea"/>
                          <a:cs typeface="+mn-cs"/>
                        </a:rPr>
                        <a:t>’).  This naming system </a:t>
                      </a:r>
                      <a:endParaRPr lang="en-GB" sz="12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502C6BB8-E398-4DC7-F6EF-13042FE41349}"/>
              </a:ext>
            </a:extLst>
          </p:cNvPr>
          <p:cNvSpPr>
            <a:spLocks noGrp="1"/>
          </p:cNvSpPr>
          <p:nvPr>
            <p:ph type="sldNum" sz="quarter" idx="12"/>
          </p:nvPr>
        </p:nvSpPr>
        <p:spPr/>
        <p:txBody>
          <a:bodyPr/>
          <a:lstStyle/>
          <a:p>
            <a:fld id="{A49C798E-A141-4728-B2C1-C020555BD9EF}" type="slidenum">
              <a:rPr lang="en-GB" smtClean="0"/>
              <a:t>44</a:t>
            </a:fld>
            <a:endParaRPr lang="en-GB"/>
          </a:p>
        </p:txBody>
      </p:sp>
    </p:spTree>
    <p:extLst>
      <p:ext uri="{BB962C8B-B14F-4D97-AF65-F5344CB8AC3E}">
        <p14:creationId xmlns:p14="http://schemas.microsoft.com/office/powerpoint/2010/main" val="735324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gn="just">
                        <a:lnSpc>
                          <a:spcPct val="150000"/>
                        </a:lnSpc>
                      </a:pPr>
                      <a:r>
                        <a:rPr lang="en-GB" sz="1200" b="1" dirty="0">
                          <a:solidFill>
                            <a:schemeClr val="tx1"/>
                          </a:solidFill>
                          <a:latin typeface="+mn-lt"/>
                        </a:rPr>
                        <a:t>1</a:t>
                      </a:r>
                    </a:p>
                    <a:p>
                      <a:pPr algn="just">
                        <a:lnSpc>
                          <a:spcPct val="150000"/>
                        </a:lnSpc>
                      </a:pPr>
                      <a:r>
                        <a:rPr lang="en-GB" sz="1200" b="1" dirty="0">
                          <a:solidFill>
                            <a:schemeClr val="tx1"/>
                          </a:solidFill>
                          <a:latin typeface="+mn-lt"/>
                        </a:rPr>
                        <a:t>2</a:t>
                      </a:r>
                    </a:p>
                    <a:p>
                      <a:pPr algn="just">
                        <a:lnSpc>
                          <a:spcPct val="150000"/>
                        </a:lnSpc>
                      </a:pPr>
                      <a:r>
                        <a:rPr lang="en-GB" sz="1200" b="1" dirty="0">
                          <a:solidFill>
                            <a:schemeClr val="tx1"/>
                          </a:solidFill>
                          <a:latin typeface="+mn-lt"/>
                        </a:rPr>
                        <a:t>3</a:t>
                      </a:r>
                    </a:p>
                    <a:p>
                      <a:pPr algn="just">
                        <a:lnSpc>
                          <a:spcPct val="150000"/>
                        </a:lnSpc>
                      </a:pPr>
                      <a:r>
                        <a:rPr lang="en-GB" sz="1200" b="1" dirty="0">
                          <a:solidFill>
                            <a:schemeClr val="tx1"/>
                          </a:solidFill>
                          <a:latin typeface="+mn-lt"/>
                        </a:rPr>
                        <a:t>4</a:t>
                      </a:r>
                    </a:p>
                    <a:p>
                      <a:pPr algn="just">
                        <a:lnSpc>
                          <a:spcPct val="150000"/>
                        </a:lnSpc>
                      </a:pPr>
                      <a:r>
                        <a:rPr lang="en-GB" sz="1200" b="1" dirty="0">
                          <a:solidFill>
                            <a:schemeClr val="tx1"/>
                          </a:solidFill>
                          <a:latin typeface="+mn-lt"/>
                        </a:rPr>
                        <a:t>5</a:t>
                      </a:r>
                    </a:p>
                    <a:p>
                      <a:pPr algn="just">
                        <a:lnSpc>
                          <a:spcPct val="150000"/>
                        </a:lnSpc>
                      </a:pPr>
                      <a:r>
                        <a:rPr lang="en-GB" sz="1200" b="1" dirty="0">
                          <a:solidFill>
                            <a:schemeClr val="tx1"/>
                          </a:solidFill>
                          <a:latin typeface="+mn-lt"/>
                        </a:rPr>
                        <a:t>6</a:t>
                      </a:r>
                    </a:p>
                    <a:p>
                      <a:pPr algn="just">
                        <a:lnSpc>
                          <a:spcPct val="150000"/>
                        </a:lnSpc>
                      </a:pPr>
                      <a:r>
                        <a:rPr lang="en-GB" sz="1200" b="1" dirty="0">
                          <a:solidFill>
                            <a:schemeClr val="tx1"/>
                          </a:solidFill>
                          <a:latin typeface="+mn-lt"/>
                        </a:rPr>
                        <a:t>7</a:t>
                      </a:r>
                    </a:p>
                    <a:p>
                      <a:pPr algn="just">
                        <a:lnSpc>
                          <a:spcPct val="150000"/>
                        </a:lnSpc>
                      </a:pPr>
                      <a:r>
                        <a:rPr lang="en-GB" sz="1200" b="1" dirty="0">
                          <a:solidFill>
                            <a:schemeClr val="tx1"/>
                          </a:solidFill>
                          <a:latin typeface="+mn-lt"/>
                        </a:rPr>
                        <a:t>8</a:t>
                      </a:r>
                    </a:p>
                    <a:p>
                      <a:pPr algn="just">
                        <a:lnSpc>
                          <a:spcPct val="150000"/>
                        </a:lnSpc>
                      </a:pPr>
                      <a:r>
                        <a:rPr lang="en-GB" sz="1200" b="1" dirty="0">
                          <a:solidFill>
                            <a:schemeClr val="tx1"/>
                          </a:solidFill>
                          <a:latin typeface="+mn-lt"/>
                        </a:rPr>
                        <a:t>9</a:t>
                      </a:r>
                    </a:p>
                    <a:p>
                      <a:pPr algn="just">
                        <a:lnSpc>
                          <a:spcPct val="150000"/>
                        </a:lnSpc>
                      </a:pPr>
                      <a:r>
                        <a:rPr lang="en-GB" sz="1200" b="1" dirty="0">
                          <a:solidFill>
                            <a:schemeClr val="tx1"/>
                          </a:solidFill>
                          <a:latin typeface="+mn-lt"/>
                        </a:rPr>
                        <a:t>10</a:t>
                      </a:r>
                    </a:p>
                    <a:p>
                      <a:pPr algn="just">
                        <a:lnSpc>
                          <a:spcPct val="150000"/>
                        </a:lnSpc>
                      </a:pPr>
                      <a:r>
                        <a:rPr lang="en-GB" sz="1200" b="1" dirty="0">
                          <a:solidFill>
                            <a:schemeClr val="tx1"/>
                          </a:solidFill>
                          <a:latin typeface="+mn-lt"/>
                        </a:rPr>
                        <a:t>11</a:t>
                      </a:r>
                    </a:p>
                    <a:p>
                      <a:pPr algn="just">
                        <a:lnSpc>
                          <a:spcPct val="150000"/>
                        </a:lnSpc>
                      </a:pPr>
                      <a:r>
                        <a:rPr lang="en-GB" sz="1200" b="1" dirty="0">
                          <a:solidFill>
                            <a:schemeClr val="tx1"/>
                          </a:solidFill>
                          <a:latin typeface="+mn-lt"/>
                        </a:rPr>
                        <a:t>12</a:t>
                      </a:r>
                    </a:p>
                    <a:p>
                      <a:pPr algn="just">
                        <a:lnSpc>
                          <a:spcPct val="150000"/>
                        </a:lnSpc>
                      </a:pPr>
                      <a:r>
                        <a:rPr lang="en-GB" sz="1200" b="1" dirty="0">
                          <a:solidFill>
                            <a:schemeClr val="tx1"/>
                          </a:solidFill>
                          <a:latin typeface="+mn-lt"/>
                        </a:rPr>
                        <a:t>13</a:t>
                      </a:r>
                    </a:p>
                    <a:p>
                      <a:pPr algn="just">
                        <a:lnSpc>
                          <a:spcPct val="150000"/>
                        </a:lnSpc>
                      </a:pPr>
                      <a:r>
                        <a:rPr lang="en-GB" sz="1200" b="1" dirty="0">
                          <a:solidFill>
                            <a:schemeClr val="tx1"/>
                          </a:solidFill>
                          <a:latin typeface="+mn-lt"/>
                        </a:rPr>
                        <a:t>14</a:t>
                      </a:r>
                    </a:p>
                    <a:p>
                      <a:pPr algn="just">
                        <a:lnSpc>
                          <a:spcPct val="150000"/>
                        </a:lnSpc>
                      </a:pPr>
                      <a:r>
                        <a:rPr lang="en-GB" sz="1200" b="1" dirty="0">
                          <a:solidFill>
                            <a:schemeClr val="tx1"/>
                          </a:solidFill>
                          <a:latin typeface="+mn-lt"/>
                        </a:rPr>
                        <a:t>15</a:t>
                      </a:r>
                    </a:p>
                    <a:p>
                      <a:pPr algn="just">
                        <a:lnSpc>
                          <a:spcPct val="150000"/>
                        </a:lnSpc>
                      </a:pPr>
                      <a:r>
                        <a:rPr lang="en-GB" sz="1200" b="1" dirty="0">
                          <a:solidFill>
                            <a:schemeClr val="tx1"/>
                          </a:solidFill>
                          <a:latin typeface="+mn-lt"/>
                        </a:rPr>
                        <a:t>16</a:t>
                      </a:r>
                    </a:p>
                    <a:p>
                      <a:pPr algn="just">
                        <a:lnSpc>
                          <a:spcPct val="150000"/>
                        </a:lnSpc>
                      </a:pPr>
                      <a:r>
                        <a:rPr lang="en-GB" sz="1200" b="1" dirty="0">
                          <a:solidFill>
                            <a:schemeClr val="tx1"/>
                          </a:solidFill>
                          <a:latin typeface="+mn-lt"/>
                        </a:rPr>
                        <a:t>17</a:t>
                      </a:r>
                    </a:p>
                    <a:p>
                      <a:pPr algn="just">
                        <a:lnSpc>
                          <a:spcPct val="150000"/>
                        </a:lnSpc>
                      </a:pPr>
                      <a:r>
                        <a:rPr lang="en-GB" sz="1200" b="1" dirty="0">
                          <a:solidFill>
                            <a:schemeClr val="tx1"/>
                          </a:solidFill>
                          <a:latin typeface="+mn-lt"/>
                        </a:rPr>
                        <a:t>18</a:t>
                      </a:r>
                    </a:p>
                    <a:p>
                      <a:pPr algn="just">
                        <a:lnSpc>
                          <a:spcPct val="150000"/>
                        </a:lnSpc>
                      </a:pPr>
                      <a:r>
                        <a:rPr lang="en-GB" sz="1200" b="1" dirty="0">
                          <a:solidFill>
                            <a:schemeClr val="tx1"/>
                          </a:solidFill>
                          <a:latin typeface="+mn-lt"/>
                        </a:rPr>
                        <a:t>19</a:t>
                      </a:r>
                    </a:p>
                    <a:p>
                      <a:pPr algn="just">
                        <a:lnSpc>
                          <a:spcPct val="150000"/>
                        </a:lnSpc>
                      </a:pPr>
                      <a:r>
                        <a:rPr lang="en-GB" sz="1200" b="1" dirty="0">
                          <a:solidFill>
                            <a:schemeClr val="tx1"/>
                          </a:solidFill>
                          <a:latin typeface="+mn-lt"/>
                        </a:rPr>
                        <a:t>20</a:t>
                      </a:r>
                    </a:p>
                    <a:p>
                      <a:pPr algn="just">
                        <a:lnSpc>
                          <a:spcPct val="150000"/>
                        </a:lnSpc>
                      </a:pPr>
                      <a:r>
                        <a:rPr lang="en-GB" sz="1200" b="1" dirty="0">
                          <a:solidFill>
                            <a:schemeClr val="tx1"/>
                          </a:solidFill>
                          <a:latin typeface="+mn-lt"/>
                        </a:rPr>
                        <a:t>21</a:t>
                      </a:r>
                    </a:p>
                    <a:p>
                      <a:pPr algn="just">
                        <a:lnSpc>
                          <a:spcPct val="150000"/>
                        </a:lnSpc>
                      </a:pPr>
                      <a:r>
                        <a:rPr lang="en-GB" sz="1200" b="1" dirty="0">
                          <a:solidFill>
                            <a:schemeClr val="tx1"/>
                          </a:solidFill>
                          <a:latin typeface="+mn-lt"/>
                        </a:rPr>
                        <a:t>22</a:t>
                      </a:r>
                    </a:p>
                    <a:p>
                      <a:pPr algn="just">
                        <a:lnSpc>
                          <a:spcPct val="150000"/>
                        </a:lnSpc>
                      </a:pPr>
                      <a:r>
                        <a:rPr lang="en-GB" sz="1200" b="1" dirty="0">
                          <a:solidFill>
                            <a:schemeClr val="tx1"/>
                          </a:solidFill>
                          <a:latin typeface="+mn-lt"/>
                        </a:rPr>
                        <a:t>23</a:t>
                      </a:r>
                    </a:p>
                    <a:p>
                      <a:pPr algn="just">
                        <a:lnSpc>
                          <a:spcPct val="150000"/>
                        </a:lnSpc>
                      </a:pPr>
                      <a:r>
                        <a:rPr lang="en-GB" sz="1200" b="1" dirty="0">
                          <a:solidFill>
                            <a:schemeClr val="tx1"/>
                          </a:solidFill>
                          <a:latin typeface="+mn-lt"/>
                        </a:rPr>
                        <a:t>24</a:t>
                      </a:r>
                    </a:p>
                    <a:p>
                      <a:pPr algn="just">
                        <a:lnSpc>
                          <a:spcPct val="150000"/>
                        </a:lnSpc>
                      </a:pPr>
                      <a:r>
                        <a:rPr lang="en-GB" sz="1200" b="1" dirty="0">
                          <a:solidFill>
                            <a:schemeClr val="tx1"/>
                          </a:solidFill>
                          <a:latin typeface="+mn-lt"/>
                        </a:rPr>
                        <a:t>25</a:t>
                      </a:r>
                    </a:p>
                    <a:p>
                      <a:pPr algn="just">
                        <a:lnSpc>
                          <a:spcPct val="150000"/>
                        </a:lnSpc>
                      </a:pPr>
                      <a:r>
                        <a:rPr lang="en-GB" sz="1200" b="1" dirty="0">
                          <a:solidFill>
                            <a:schemeClr val="tx1"/>
                          </a:solidFill>
                          <a:latin typeface="+mn-lt"/>
                        </a:rPr>
                        <a:t>26</a:t>
                      </a:r>
                    </a:p>
                    <a:p>
                      <a:pPr algn="just">
                        <a:lnSpc>
                          <a:spcPct val="150000"/>
                        </a:lnSpc>
                      </a:pPr>
                      <a:r>
                        <a:rPr lang="en-GB" sz="1200" b="1" dirty="0">
                          <a:solidFill>
                            <a:schemeClr val="tx1"/>
                          </a:solidFill>
                          <a:latin typeface="+mn-lt"/>
                        </a:rPr>
                        <a:t>27</a:t>
                      </a:r>
                    </a:p>
                    <a:p>
                      <a:pPr algn="just">
                        <a:lnSpc>
                          <a:spcPct val="150000"/>
                        </a:lnSpc>
                      </a:pPr>
                      <a:r>
                        <a:rPr lang="en-GB" sz="1200" b="1" dirty="0">
                          <a:solidFill>
                            <a:schemeClr val="tx1"/>
                          </a:solidFill>
                          <a:latin typeface="+mn-lt"/>
                        </a:rPr>
                        <a:t>28</a:t>
                      </a:r>
                    </a:p>
                    <a:p>
                      <a:pPr algn="just">
                        <a:lnSpc>
                          <a:spcPct val="150000"/>
                        </a:lnSpc>
                      </a:pPr>
                      <a:r>
                        <a:rPr lang="en-GB" sz="1200" b="1" dirty="0">
                          <a:solidFill>
                            <a:schemeClr val="tx1"/>
                          </a:solidFill>
                          <a:latin typeface="+mn-lt"/>
                        </a:rPr>
                        <a:t>29</a:t>
                      </a:r>
                    </a:p>
                    <a:p>
                      <a:pPr algn="just">
                        <a:lnSpc>
                          <a:spcPct val="150000"/>
                        </a:lnSpc>
                      </a:pPr>
                      <a:r>
                        <a:rPr lang="en-GB" sz="1200" b="1" dirty="0">
                          <a:solidFill>
                            <a:schemeClr val="tx1"/>
                          </a:solidFill>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en-GB" sz="1200" b="1" dirty="0">
                          <a:solidFill>
                            <a:schemeClr val="tx1"/>
                          </a:solidFill>
                          <a:latin typeface="+mn-lt"/>
                        </a:rPr>
                        <a:t>comes from </a:t>
                      </a:r>
                      <a:r>
                        <a:rPr lang="en-GB" sz="1200" b="1" i="1" dirty="0">
                          <a:solidFill>
                            <a:schemeClr val="tx1"/>
                          </a:solidFill>
                          <a:latin typeface="+mn-lt"/>
                        </a:rPr>
                        <a:t>Latin</a:t>
                      </a:r>
                      <a:r>
                        <a:rPr lang="en-GB" sz="1200" b="1" dirty="0">
                          <a:solidFill>
                            <a:schemeClr val="tx1"/>
                          </a:solidFill>
                          <a:latin typeface="+mn-lt"/>
                        </a:rPr>
                        <a:t>, which is why it is written in </a:t>
                      </a:r>
                      <a:r>
                        <a:rPr lang="en-GB" sz="1200" b="1" i="1" dirty="0">
                          <a:solidFill>
                            <a:schemeClr val="tx1"/>
                          </a:solidFill>
                          <a:latin typeface="+mn-lt"/>
                        </a:rPr>
                        <a:t>italics</a:t>
                      </a:r>
                      <a:r>
                        <a:rPr lang="en-GB" sz="1200" b="1" dirty="0">
                          <a:solidFill>
                            <a:schemeClr val="tx1"/>
                          </a:solidFill>
                          <a:latin typeface="+mn-lt"/>
                        </a:rPr>
                        <a:t>.  They are italicised to indicate that they have come from a foreign language.</a:t>
                      </a:r>
                    </a:p>
                    <a:p>
                      <a:pPr algn="just">
                        <a:lnSpc>
                          <a:spcPct val="150000"/>
                        </a:lnSpc>
                      </a:pPr>
                      <a:r>
                        <a:rPr lang="en-GB" sz="1200" b="1" dirty="0">
                          <a:solidFill>
                            <a:schemeClr val="tx1"/>
                          </a:solidFill>
                          <a:latin typeface="+mn-lt"/>
                        </a:rPr>
                        <a:t>But how do we arrive at the binomial name for an organism?</a:t>
                      </a:r>
                    </a:p>
                    <a:p>
                      <a:pPr algn="just">
                        <a:lnSpc>
                          <a:spcPct val="150000"/>
                        </a:lnSpc>
                      </a:pPr>
                      <a:r>
                        <a:rPr lang="en-GB" sz="1200" b="1" dirty="0">
                          <a:solidFill>
                            <a:schemeClr val="tx1"/>
                          </a:solidFill>
                          <a:latin typeface="+mn-lt"/>
                        </a:rPr>
                        <a:t>Look at the classification of humans below:</a:t>
                      </a:r>
                    </a:p>
                    <a:p>
                      <a:pPr algn="just">
                        <a:lnSpc>
                          <a:spcPct val="150000"/>
                        </a:lnSpc>
                      </a:pPr>
                      <a:endParaRPr lang="en-GB" sz="1200" b="1" dirty="0">
                        <a:solidFill>
                          <a:schemeClr val="tx1"/>
                        </a:solidFill>
                        <a:latin typeface="+mn-lt"/>
                      </a:endParaRPr>
                    </a:p>
                    <a:p>
                      <a:pPr algn="just">
                        <a:lnSpc>
                          <a:spcPct val="150000"/>
                        </a:lnSpc>
                      </a:pPr>
                      <a:endParaRPr lang="en-GB" sz="1200" b="1" dirty="0">
                        <a:solidFill>
                          <a:schemeClr val="tx1"/>
                        </a:solidFill>
                        <a:latin typeface="+mn-lt"/>
                      </a:endParaRPr>
                    </a:p>
                    <a:p>
                      <a:pPr algn="just">
                        <a:lnSpc>
                          <a:spcPct val="150000"/>
                        </a:lnSpc>
                      </a:pPr>
                      <a:endParaRPr lang="en-GB" sz="1200" b="1" dirty="0">
                        <a:solidFill>
                          <a:schemeClr val="tx1"/>
                        </a:solidFill>
                        <a:latin typeface="+mn-lt"/>
                      </a:endParaRPr>
                    </a:p>
                    <a:p>
                      <a:pPr algn="just">
                        <a:lnSpc>
                          <a:spcPct val="150000"/>
                        </a:lnSpc>
                      </a:pPr>
                      <a:endParaRPr lang="en-GB" sz="1200" b="1" dirty="0">
                        <a:solidFill>
                          <a:schemeClr val="tx1"/>
                        </a:solidFill>
                        <a:latin typeface="+mn-lt"/>
                      </a:endParaRPr>
                    </a:p>
                    <a:p>
                      <a:pPr algn="just">
                        <a:lnSpc>
                          <a:spcPct val="150000"/>
                        </a:lnSpc>
                      </a:pPr>
                      <a:endParaRPr lang="en-GB" sz="1200" b="1" dirty="0">
                        <a:solidFill>
                          <a:schemeClr val="tx1"/>
                        </a:solidFill>
                        <a:latin typeface="+mn-lt"/>
                      </a:endParaRPr>
                    </a:p>
                    <a:p>
                      <a:pPr algn="just">
                        <a:lnSpc>
                          <a:spcPct val="150000"/>
                        </a:lnSpc>
                      </a:pPr>
                      <a:endParaRPr lang="en-GB" sz="1200" b="1" dirty="0">
                        <a:solidFill>
                          <a:schemeClr val="tx1"/>
                        </a:solidFill>
                        <a:latin typeface="+mn-lt"/>
                      </a:endParaRPr>
                    </a:p>
                    <a:p>
                      <a:pPr algn="just">
                        <a:lnSpc>
                          <a:spcPct val="150000"/>
                        </a:lnSpc>
                      </a:pPr>
                      <a:endParaRPr lang="en-GB" sz="1200" b="1" dirty="0">
                        <a:solidFill>
                          <a:schemeClr val="tx1"/>
                        </a:solidFill>
                        <a:latin typeface="+mn-lt"/>
                      </a:endParaRPr>
                    </a:p>
                    <a:p>
                      <a:pPr algn="just">
                        <a:lnSpc>
                          <a:spcPct val="150000"/>
                        </a:lnSpc>
                      </a:pPr>
                      <a:endParaRPr lang="en-GB" sz="1200" b="1" dirty="0">
                        <a:solidFill>
                          <a:schemeClr val="tx1"/>
                        </a:solidFill>
                        <a:latin typeface="+mn-lt"/>
                      </a:endParaRPr>
                    </a:p>
                    <a:p>
                      <a:pPr algn="just">
                        <a:lnSpc>
                          <a:spcPct val="150000"/>
                        </a:lnSpc>
                      </a:pPr>
                      <a:r>
                        <a:rPr lang="en-GB" sz="1200" b="1" dirty="0">
                          <a:solidFill>
                            <a:schemeClr val="tx1"/>
                          </a:solidFill>
                          <a:latin typeface="+mn-lt"/>
                        </a:rPr>
                        <a:t>The binomial name </a:t>
                      </a:r>
                      <a:r>
                        <a:rPr lang="en-GB" sz="1200" b="1" i="1" dirty="0">
                          <a:solidFill>
                            <a:schemeClr val="tx1"/>
                          </a:solidFill>
                          <a:latin typeface="+mn-lt"/>
                        </a:rPr>
                        <a:t>homo </a:t>
                      </a:r>
                      <a:r>
                        <a:rPr lang="en-GB" sz="1200" b="1" i="1" dirty="0" err="1">
                          <a:solidFill>
                            <a:schemeClr val="tx1"/>
                          </a:solidFill>
                          <a:latin typeface="+mn-lt"/>
                        </a:rPr>
                        <a:t>sapien</a:t>
                      </a:r>
                      <a:r>
                        <a:rPr lang="en-GB" sz="1200" b="1" dirty="0">
                          <a:solidFill>
                            <a:schemeClr val="tx1"/>
                          </a:solidFill>
                          <a:latin typeface="+mn-lt"/>
                        </a:rPr>
                        <a:t> has come from the genus and species classification (and is Latin for ‘wise man’).</a:t>
                      </a:r>
                    </a:p>
                    <a:p>
                      <a:pPr algn="just">
                        <a:lnSpc>
                          <a:spcPct val="150000"/>
                        </a:lnSpc>
                      </a:pPr>
                      <a:r>
                        <a:rPr lang="en-GB" sz="1200" b="1" dirty="0">
                          <a:solidFill>
                            <a:schemeClr val="tx1"/>
                          </a:solidFill>
                          <a:latin typeface="+mn-lt"/>
                        </a:rPr>
                        <a:t>This is true for all organisms.</a:t>
                      </a:r>
                    </a:p>
                    <a:p>
                      <a:pPr algn="just">
                        <a:lnSpc>
                          <a:spcPct val="150000"/>
                        </a:lnSpc>
                      </a:pPr>
                      <a:endParaRPr lang="en-GB" sz="12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graphicFrame>
        <p:nvGraphicFramePr>
          <p:cNvPr id="3" name="Table 4">
            <a:extLst>
              <a:ext uri="{FF2B5EF4-FFF2-40B4-BE49-F238E27FC236}">
                <a16:creationId xmlns:a16="http://schemas.microsoft.com/office/drawing/2014/main" id="{54FCFE16-4935-2998-7FFA-C671F905639D}"/>
              </a:ext>
            </a:extLst>
          </p:cNvPr>
          <p:cNvGraphicFramePr>
            <a:graphicFrameLocks noGrp="1"/>
          </p:cNvGraphicFramePr>
          <p:nvPr/>
        </p:nvGraphicFramePr>
        <p:xfrm>
          <a:off x="836816" y="1545204"/>
          <a:ext cx="1914335" cy="1920240"/>
        </p:xfrm>
        <a:graphic>
          <a:graphicData uri="http://schemas.openxmlformats.org/drawingml/2006/table">
            <a:tbl>
              <a:tblPr firstRow="1" bandRow="1">
                <a:tableStyleId>{5940675A-B579-460E-94D1-54222C63F5DA}</a:tableStyleId>
              </a:tblPr>
              <a:tblGrid>
                <a:gridCol w="905261">
                  <a:extLst>
                    <a:ext uri="{9D8B030D-6E8A-4147-A177-3AD203B41FA5}">
                      <a16:colId xmlns:a16="http://schemas.microsoft.com/office/drawing/2014/main" val="4257590759"/>
                    </a:ext>
                  </a:extLst>
                </a:gridCol>
                <a:gridCol w="1009074">
                  <a:extLst>
                    <a:ext uri="{9D8B030D-6E8A-4147-A177-3AD203B41FA5}">
                      <a16:colId xmlns:a16="http://schemas.microsoft.com/office/drawing/2014/main" val="2680416813"/>
                    </a:ext>
                  </a:extLst>
                </a:gridCol>
              </a:tblGrid>
              <a:tr h="172278">
                <a:tc>
                  <a:txBody>
                    <a:bodyPr/>
                    <a:lstStyle/>
                    <a:p>
                      <a:r>
                        <a:rPr lang="en-GB" sz="1200" b="1" dirty="0">
                          <a:solidFill>
                            <a:schemeClr val="tx1"/>
                          </a:solidFill>
                          <a:latin typeface="+mn-lt"/>
                        </a:rPr>
                        <a:t>Kingdom</a:t>
                      </a:r>
                      <a:endParaRPr lang="en-GB"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Animalia</a:t>
                      </a:r>
                    </a:p>
                  </a:txBody>
                  <a:tcPr/>
                </a:tc>
                <a:extLst>
                  <a:ext uri="{0D108BD9-81ED-4DB2-BD59-A6C34878D82A}">
                    <a16:rowId xmlns:a16="http://schemas.microsoft.com/office/drawing/2014/main" val="3167245473"/>
                  </a:ext>
                </a:extLst>
              </a:tr>
              <a:tr h="172278">
                <a:tc>
                  <a:txBody>
                    <a:bodyPr/>
                    <a:lstStyle/>
                    <a:p>
                      <a:r>
                        <a:rPr lang="en-GB" sz="1200" b="1" dirty="0">
                          <a:solidFill>
                            <a:schemeClr val="tx1"/>
                          </a:solidFill>
                          <a:latin typeface="+mn-lt"/>
                        </a:rPr>
                        <a:t>Phylum</a:t>
                      </a:r>
                      <a:endParaRPr lang="en-GB"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Chordata</a:t>
                      </a:r>
                    </a:p>
                  </a:txBody>
                  <a:tcPr/>
                </a:tc>
                <a:extLst>
                  <a:ext uri="{0D108BD9-81ED-4DB2-BD59-A6C34878D82A}">
                    <a16:rowId xmlns:a16="http://schemas.microsoft.com/office/drawing/2014/main" val="515429392"/>
                  </a:ext>
                </a:extLst>
              </a:tr>
              <a:tr h="172278">
                <a:tc>
                  <a:txBody>
                    <a:bodyPr/>
                    <a:lstStyle/>
                    <a:p>
                      <a:r>
                        <a:rPr lang="en-GB" sz="1200" b="1" dirty="0">
                          <a:solidFill>
                            <a:schemeClr val="tx1"/>
                          </a:solidFill>
                          <a:latin typeface="+mn-lt"/>
                        </a:rPr>
                        <a:t>Class</a:t>
                      </a:r>
                      <a:endParaRPr lang="en-GB"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Mammalia</a:t>
                      </a:r>
                    </a:p>
                  </a:txBody>
                  <a:tcPr/>
                </a:tc>
                <a:extLst>
                  <a:ext uri="{0D108BD9-81ED-4DB2-BD59-A6C34878D82A}">
                    <a16:rowId xmlns:a16="http://schemas.microsoft.com/office/drawing/2014/main" val="62267844"/>
                  </a:ext>
                </a:extLst>
              </a:tr>
              <a:tr h="172278">
                <a:tc>
                  <a:txBody>
                    <a:bodyPr/>
                    <a:lstStyle/>
                    <a:p>
                      <a:r>
                        <a:rPr lang="en-GB" sz="1200" b="1" dirty="0">
                          <a:solidFill>
                            <a:schemeClr val="tx1"/>
                          </a:solidFill>
                          <a:latin typeface="+mn-lt"/>
                        </a:rPr>
                        <a:t>Order </a:t>
                      </a:r>
                      <a:endParaRPr lang="en-GB"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Primates</a:t>
                      </a:r>
                    </a:p>
                  </a:txBody>
                  <a:tcPr/>
                </a:tc>
                <a:extLst>
                  <a:ext uri="{0D108BD9-81ED-4DB2-BD59-A6C34878D82A}">
                    <a16:rowId xmlns:a16="http://schemas.microsoft.com/office/drawing/2014/main" val="3211625737"/>
                  </a:ext>
                </a:extLst>
              </a:tr>
              <a:tr h="172278">
                <a:tc>
                  <a:txBody>
                    <a:bodyPr/>
                    <a:lstStyle/>
                    <a:p>
                      <a:r>
                        <a:rPr lang="en-GB" sz="1200" b="1" dirty="0">
                          <a:solidFill>
                            <a:schemeClr val="tx1"/>
                          </a:solidFill>
                          <a:latin typeface="+mn-lt"/>
                        </a:rPr>
                        <a:t>Family </a:t>
                      </a:r>
                      <a:endParaRPr lang="en-GB"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Hominidae</a:t>
                      </a:r>
                    </a:p>
                  </a:txBody>
                  <a:tcPr/>
                </a:tc>
                <a:extLst>
                  <a:ext uri="{0D108BD9-81ED-4DB2-BD59-A6C34878D82A}">
                    <a16:rowId xmlns:a16="http://schemas.microsoft.com/office/drawing/2014/main" val="3596340332"/>
                  </a:ext>
                </a:extLst>
              </a:tr>
              <a:tr h="172278">
                <a:tc>
                  <a:txBody>
                    <a:bodyPr/>
                    <a:lstStyle/>
                    <a:p>
                      <a:r>
                        <a:rPr lang="en-GB" sz="1200" b="1" dirty="0">
                          <a:solidFill>
                            <a:schemeClr val="tx1"/>
                          </a:solidFill>
                          <a:latin typeface="+mn-lt"/>
                        </a:rPr>
                        <a:t>Genus </a:t>
                      </a:r>
                      <a:endParaRPr lang="en-GB"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Homo</a:t>
                      </a:r>
                    </a:p>
                  </a:txBody>
                  <a:tcPr/>
                </a:tc>
                <a:extLst>
                  <a:ext uri="{0D108BD9-81ED-4DB2-BD59-A6C34878D82A}">
                    <a16:rowId xmlns:a16="http://schemas.microsoft.com/office/drawing/2014/main" val="2110264531"/>
                  </a:ext>
                </a:extLst>
              </a:tr>
              <a:tr h="172278">
                <a:tc>
                  <a:txBody>
                    <a:bodyPr/>
                    <a:lstStyle/>
                    <a:p>
                      <a:r>
                        <a:rPr lang="en-GB" sz="1200" b="1" dirty="0">
                          <a:solidFill>
                            <a:schemeClr val="tx1"/>
                          </a:solidFill>
                          <a:latin typeface="+mn-lt"/>
                        </a:rPr>
                        <a:t>Species </a:t>
                      </a:r>
                      <a:endParaRPr lang="en-GB"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err="1">
                          <a:solidFill>
                            <a:schemeClr val="tx1"/>
                          </a:solidFill>
                          <a:latin typeface="+mn-lt"/>
                        </a:rPr>
                        <a:t>Sapien</a:t>
                      </a:r>
                      <a:endParaRPr lang="en-GB" sz="1200" b="1" dirty="0">
                        <a:solidFill>
                          <a:schemeClr val="tx1"/>
                        </a:solidFill>
                        <a:latin typeface="+mn-lt"/>
                      </a:endParaRPr>
                    </a:p>
                  </a:txBody>
                  <a:tcPr/>
                </a:tc>
                <a:extLst>
                  <a:ext uri="{0D108BD9-81ED-4DB2-BD59-A6C34878D82A}">
                    <a16:rowId xmlns:a16="http://schemas.microsoft.com/office/drawing/2014/main" val="2859470380"/>
                  </a:ext>
                </a:extLst>
              </a:tr>
            </a:tbl>
          </a:graphicData>
        </a:graphic>
      </p:graphicFrame>
      <p:sp>
        <p:nvSpPr>
          <p:cNvPr id="5" name="Slide Number Placeholder 4">
            <a:extLst>
              <a:ext uri="{FF2B5EF4-FFF2-40B4-BE49-F238E27FC236}">
                <a16:creationId xmlns:a16="http://schemas.microsoft.com/office/drawing/2014/main" id="{F98D4C6D-C687-0A68-E1E5-A346535DA947}"/>
              </a:ext>
            </a:extLst>
          </p:cNvPr>
          <p:cNvSpPr>
            <a:spLocks noGrp="1"/>
          </p:cNvSpPr>
          <p:nvPr>
            <p:ph type="sldNum" sz="quarter" idx="12"/>
          </p:nvPr>
        </p:nvSpPr>
        <p:spPr/>
        <p:txBody>
          <a:bodyPr/>
          <a:lstStyle/>
          <a:p>
            <a:fld id="{A49C798E-A141-4728-B2C1-C020555BD9EF}" type="slidenum">
              <a:rPr lang="en-GB" smtClean="0"/>
              <a:t>45</a:t>
            </a:fld>
            <a:endParaRPr lang="en-GB"/>
          </a:p>
        </p:txBody>
      </p:sp>
    </p:spTree>
    <p:extLst>
      <p:ext uri="{BB962C8B-B14F-4D97-AF65-F5344CB8AC3E}">
        <p14:creationId xmlns:p14="http://schemas.microsoft.com/office/powerpoint/2010/main" val="40478941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200"/>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247365"/>
            <a:ext cx="6311900" cy="8373703"/>
          </a:xfrm>
          <a:prstGeom prst="rect">
            <a:avLst/>
          </a:prstGeom>
          <a:noFill/>
          <a:ln w="28575">
            <a:noFill/>
          </a:ln>
        </p:spPr>
        <p:txBody>
          <a:bodyPr wrap="square" rtlCol="0">
            <a:spAutoFit/>
          </a:bodyPr>
          <a:lstStyle/>
          <a:p>
            <a:pPr>
              <a:lnSpc>
                <a:spcPct val="150000"/>
              </a:lnSpc>
            </a:pPr>
            <a:r>
              <a:rPr lang="en-GB" sz="1200" b="1" u="sng" dirty="0"/>
              <a:t>Rehearsal Questions</a:t>
            </a:r>
          </a:p>
          <a:p>
            <a:pPr>
              <a:lnSpc>
                <a:spcPct val="150000"/>
              </a:lnSpc>
            </a:pPr>
            <a:endParaRPr lang="en-GB" sz="1200" dirty="0"/>
          </a:p>
          <a:p>
            <a:pPr algn="l">
              <a:lnSpc>
                <a:spcPct val="150000"/>
              </a:lnSpc>
              <a:buFont typeface="+mj-lt"/>
              <a:buAutoNum type="arabicPeriod"/>
            </a:pPr>
            <a:r>
              <a:rPr lang="en-GB" sz="1200" b="0" i="0" dirty="0">
                <a:solidFill>
                  <a:srgbClr val="111111"/>
                </a:solidFill>
                <a:effectLst/>
              </a:rPr>
              <a:t> How many different species of discovered animals are there on the planet? </a:t>
            </a:r>
          </a:p>
          <a:p>
            <a:pPr algn="l">
              <a:lnSpc>
                <a:spcPct val="150000"/>
              </a:lnSpc>
            </a:pPr>
            <a:r>
              <a:rPr lang="en-GB" sz="1200" dirty="0">
                <a:solidFill>
                  <a:srgbClr val="111111"/>
                </a:solidFill>
              </a:rPr>
              <a:t>……………………………………………………………………………………………………………………………………………………………………………………………………………………………………………………………………………………………………………………</a:t>
            </a:r>
            <a:endParaRPr lang="en-GB" sz="1200" b="0" i="0" dirty="0">
              <a:solidFill>
                <a:srgbClr val="111111"/>
              </a:solidFill>
              <a:effectLst/>
            </a:endParaRPr>
          </a:p>
          <a:p>
            <a:pPr marL="228600" indent="-228600" algn="l">
              <a:lnSpc>
                <a:spcPct val="150000"/>
              </a:lnSpc>
              <a:buFont typeface="+mj-lt"/>
              <a:buAutoNum type="arabicPeriod" startAt="2"/>
            </a:pPr>
            <a:r>
              <a:rPr lang="en-GB" sz="1200" b="0" i="0" dirty="0">
                <a:solidFill>
                  <a:srgbClr val="111111"/>
                </a:solidFill>
                <a:effectLst/>
              </a:rPr>
              <a:t> What percentage of animal species are invertebrates?</a:t>
            </a:r>
          </a:p>
          <a:p>
            <a:pPr>
              <a:lnSpc>
                <a:spcPct val="150000"/>
              </a:lnSpc>
            </a:pPr>
            <a:r>
              <a:rPr lang="en-GB" sz="1200" dirty="0">
                <a:solidFill>
                  <a:srgbClr val="111111"/>
                </a:solidFill>
              </a:rPr>
              <a:t>……………………………………………………………………………………………………………………………………………………………………………………………………………………………………………………………………………………………………………………</a:t>
            </a:r>
            <a:endParaRPr lang="en-GB" sz="1200" b="0" i="0" dirty="0">
              <a:solidFill>
                <a:srgbClr val="111111"/>
              </a:solidFill>
              <a:effectLst/>
            </a:endParaRPr>
          </a:p>
          <a:p>
            <a:pPr marL="228600" indent="-228600" algn="l">
              <a:lnSpc>
                <a:spcPct val="150000"/>
              </a:lnSpc>
              <a:buFont typeface="+mj-lt"/>
              <a:buAutoNum type="arabicPeriod" startAt="3"/>
            </a:pPr>
            <a:r>
              <a:rPr lang="en-GB" sz="1200" b="0" i="0" dirty="0">
                <a:solidFill>
                  <a:srgbClr val="111111"/>
                </a:solidFill>
                <a:effectLst/>
              </a:rPr>
              <a:t> How many species of plants, fungi, bacteria, and protists are there?</a:t>
            </a:r>
          </a:p>
          <a:p>
            <a:pPr>
              <a:lnSpc>
                <a:spcPct val="150000"/>
              </a:lnSpc>
            </a:pPr>
            <a:r>
              <a:rPr lang="en-GB" sz="1200" dirty="0">
                <a:solidFill>
                  <a:srgbClr val="111111"/>
                </a:solidFill>
              </a:rPr>
              <a:t>……………………………………………………………………………………………………………………………………………………………………………………………………………………………………………………………………………………………………………………</a:t>
            </a:r>
            <a:r>
              <a:rPr lang="en-GB" sz="1200" b="0" i="0" dirty="0">
                <a:solidFill>
                  <a:srgbClr val="111111"/>
                </a:solidFill>
                <a:effectLst/>
              </a:rPr>
              <a:t> 4.    Who developed the method of classifying all living organisms based on their structure and characteristics?</a:t>
            </a:r>
          </a:p>
          <a:p>
            <a:pPr>
              <a:lnSpc>
                <a:spcPct val="150000"/>
              </a:lnSpc>
            </a:pPr>
            <a:r>
              <a:rPr lang="en-GB" sz="1200" dirty="0">
                <a:solidFill>
                  <a:srgbClr val="111111"/>
                </a:solidFill>
              </a:rPr>
              <a:t>……………………………………………………………………………………………………………………………………………………………………………………………………………………………………………………………………………………………………………………</a:t>
            </a:r>
            <a:r>
              <a:rPr lang="en-GB" sz="1200" b="0" i="0" dirty="0">
                <a:solidFill>
                  <a:srgbClr val="111111"/>
                </a:solidFill>
                <a:effectLst/>
              </a:rPr>
              <a:t> 5.    What are the five kingdoms in the Linnaean system of classification? </a:t>
            </a:r>
            <a:r>
              <a:rPr lang="en-GB" sz="1200" dirty="0">
                <a:solidFill>
                  <a:srgbClr val="111111"/>
                </a:solidFill>
              </a:rPr>
              <a:t>…………………………………………………………………………………………………………………………………………………………………………………………………………………………………………………………………………………………………………………… </a:t>
            </a:r>
            <a:endParaRPr lang="en-GB" sz="1200" b="0" i="0" dirty="0">
              <a:solidFill>
                <a:srgbClr val="111111"/>
              </a:solidFill>
              <a:effectLst/>
            </a:endParaRPr>
          </a:p>
          <a:p>
            <a:pPr marL="228600" indent="-228600" algn="l">
              <a:lnSpc>
                <a:spcPct val="150000"/>
              </a:lnSpc>
              <a:buFont typeface="+mj-lt"/>
              <a:buAutoNum type="arabicPeriod" startAt="6"/>
            </a:pPr>
            <a:r>
              <a:rPr lang="en-GB" sz="1200" b="0" i="0" dirty="0">
                <a:solidFill>
                  <a:srgbClr val="111111"/>
                </a:solidFill>
                <a:effectLst/>
              </a:rPr>
              <a:t> What is the hierarchy of the Linnaean system of classification? </a:t>
            </a:r>
          </a:p>
          <a:p>
            <a:pPr>
              <a:lnSpc>
                <a:spcPct val="150000"/>
              </a:lnSpc>
            </a:pPr>
            <a:r>
              <a:rPr lang="en-GB" sz="1200" dirty="0">
                <a:solidFill>
                  <a:srgbClr val="111111"/>
                </a:solidFill>
              </a:rPr>
              <a:t>…………………………………………………………………………………………………………………………………………………………7.    </a:t>
            </a:r>
            <a:r>
              <a:rPr lang="en-GB" sz="1200" b="0" i="0" dirty="0">
                <a:solidFill>
                  <a:srgbClr val="111111"/>
                </a:solidFill>
                <a:effectLst/>
              </a:rPr>
              <a:t> What does the term ‘binomial’ mean? </a:t>
            </a:r>
          </a:p>
          <a:p>
            <a:pPr>
              <a:lnSpc>
                <a:spcPct val="150000"/>
              </a:lnSpc>
            </a:pPr>
            <a:r>
              <a:rPr lang="en-GB" sz="1200" dirty="0">
                <a:solidFill>
                  <a:srgbClr val="111111"/>
                </a:solidFill>
              </a:rPr>
              <a:t>……………………………………………………………………………………………………………………………………………………….</a:t>
            </a:r>
            <a:r>
              <a:rPr lang="en-GB" sz="1200" b="0" i="0" dirty="0">
                <a:solidFill>
                  <a:srgbClr val="111111"/>
                </a:solidFill>
                <a:effectLst/>
              </a:rPr>
              <a:t> </a:t>
            </a:r>
            <a:r>
              <a:rPr lang="en-GB" sz="1200" dirty="0">
                <a:solidFill>
                  <a:srgbClr val="111111"/>
                </a:solidFill>
              </a:rPr>
              <a:t>8.     </a:t>
            </a:r>
            <a:r>
              <a:rPr lang="en-GB" sz="1200" b="0" i="0" dirty="0">
                <a:solidFill>
                  <a:srgbClr val="111111"/>
                </a:solidFill>
                <a:effectLst/>
              </a:rPr>
              <a:t>What is the binomial name for humans? </a:t>
            </a:r>
          </a:p>
          <a:p>
            <a:pPr>
              <a:lnSpc>
                <a:spcPct val="150000"/>
              </a:lnSpc>
            </a:pPr>
            <a:r>
              <a:rPr lang="en-GB" sz="1200" dirty="0">
                <a:solidFill>
                  <a:srgbClr val="111111"/>
                </a:solidFill>
              </a:rPr>
              <a:t>………………………………………………………………………………………………………………………………………………………… </a:t>
            </a:r>
            <a:endParaRPr lang="en-GB" sz="1200" b="0" i="0" dirty="0">
              <a:solidFill>
                <a:srgbClr val="111111"/>
              </a:solidFill>
              <a:effectLst/>
            </a:endParaRPr>
          </a:p>
          <a:p>
            <a:pPr marL="228600" indent="-228600" algn="l">
              <a:lnSpc>
                <a:spcPct val="150000"/>
              </a:lnSpc>
              <a:buFont typeface="+mj-lt"/>
              <a:buAutoNum type="arabicPeriod" startAt="9"/>
            </a:pPr>
            <a:r>
              <a:rPr lang="en-GB" sz="1200" b="0" i="0" dirty="0">
                <a:solidFill>
                  <a:srgbClr val="111111"/>
                </a:solidFill>
                <a:effectLst/>
              </a:rPr>
              <a:t> What are some examples of previous hominin species? </a:t>
            </a:r>
          </a:p>
          <a:p>
            <a:pPr>
              <a:lnSpc>
                <a:spcPct val="150000"/>
              </a:lnSpc>
            </a:pPr>
            <a:r>
              <a:rPr lang="en-GB" sz="1200" dirty="0">
                <a:solidFill>
                  <a:srgbClr val="111111"/>
                </a:solidFill>
              </a:rPr>
              <a:t>……………………………………………………………………………………………………………………………………………………………………………………………………………………………………………………………………………………………………………………</a:t>
            </a:r>
            <a:r>
              <a:rPr lang="en-GB" sz="1200" b="1" dirty="0">
                <a:solidFill>
                  <a:srgbClr val="111111"/>
                </a:solidFill>
              </a:rPr>
              <a:t> </a:t>
            </a:r>
            <a:r>
              <a:rPr lang="en-GB" sz="1200" dirty="0">
                <a:solidFill>
                  <a:srgbClr val="111111"/>
                </a:solidFill>
              </a:rPr>
              <a:t>10.</a:t>
            </a:r>
            <a:r>
              <a:rPr lang="en-GB" sz="1200" b="1" dirty="0">
                <a:solidFill>
                  <a:srgbClr val="111111"/>
                </a:solidFill>
              </a:rPr>
              <a:t>   </a:t>
            </a:r>
            <a:r>
              <a:rPr lang="en-GB" sz="1200" b="0" i="0" dirty="0">
                <a:solidFill>
                  <a:srgbClr val="111111"/>
                </a:solidFill>
                <a:effectLst/>
              </a:rPr>
              <a:t>Are new species being discovered? </a:t>
            </a:r>
          </a:p>
          <a:p>
            <a:pPr>
              <a:lnSpc>
                <a:spcPct val="150000"/>
              </a:lnSpc>
            </a:pPr>
            <a:r>
              <a:rPr lang="en-GB" sz="1200" dirty="0">
                <a:solidFill>
                  <a:srgbClr val="111111"/>
                </a:solidFill>
              </a:rPr>
              <a:t>……………………………………………………………………………………………………………………………………………………………………………………………………………………………………………………………………………………………………………………</a:t>
            </a:r>
            <a:endParaRPr lang="en-GB" sz="1200" dirty="0"/>
          </a:p>
        </p:txBody>
      </p:sp>
    </p:spTree>
    <p:extLst>
      <p:ext uri="{BB962C8B-B14F-4D97-AF65-F5344CB8AC3E}">
        <p14:creationId xmlns:p14="http://schemas.microsoft.com/office/powerpoint/2010/main" val="3314197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dirty="0"/>
          </a:p>
          <a:p>
            <a:pPr>
              <a:lnSpc>
                <a:spcPct val="150000"/>
              </a:lnSpc>
            </a:pPr>
            <a:endParaRPr lang="en-GB" sz="1200" dirty="0"/>
          </a:p>
        </p:txBody>
      </p:sp>
      <p:pic>
        <p:nvPicPr>
          <p:cNvPr id="5" name="Picture 4">
            <a:extLst>
              <a:ext uri="{FF2B5EF4-FFF2-40B4-BE49-F238E27FC236}">
                <a16:creationId xmlns:a16="http://schemas.microsoft.com/office/drawing/2014/main" id="{224C75F1-DAC9-17AF-1378-91E1907F780F}"/>
              </a:ext>
            </a:extLst>
          </p:cNvPr>
          <p:cNvPicPr>
            <a:picLocks noChangeAspect="1"/>
          </p:cNvPicPr>
          <p:nvPr/>
        </p:nvPicPr>
        <p:blipFill rotWithShape="1">
          <a:blip r:embed="rId2"/>
          <a:srcRect l="24074" t="23333" r="32222" b="22346"/>
          <a:stretch/>
        </p:blipFill>
        <p:spPr>
          <a:xfrm rot="5400000">
            <a:off x="404264" y="1790267"/>
            <a:ext cx="7275022" cy="5086350"/>
          </a:xfrm>
          <a:prstGeom prst="rect">
            <a:avLst/>
          </a:prstGeom>
        </p:spPr>
      </p:pic>
      <p:sp>
        <p:nvSpPr>
          <p:cNvPr id="7" name="TextBox 6">
            <a:extLst>
              <a:ext uri="{FF2B5EF4-FFF2-40B4-BE49-F238E27FC236}">
                <a16:creationId xmlns:a16="http://schemas.microsoft.com/office/drawing/2014/main" id="{727C2523-AD12-86B7-BCBF-23EC65A18772}"/>
              </a:ext>
            </a:extLst>
          </p:cNvPr>
          <p:cNvSpPr txBox="1"/>
          <p:nvPr/>
        </p:nvSpPr>
        <p:spPr>
          <a:xfrm rot="5400000">
            <a:off x="5397500" y="402998"/>
            <a:ext cx="622300" cy="276999"/>
          </a:xfrm>
          <a:prstGeom prst="rect">
            <a:avLst/>
          </a:prstGeom>
          <a:noFill/>
        </p:spPr>
        <p:txBody>
          <a:bodyPr wrap="square" rtlCol="0">
            <a:spAutoFit/>
          </a:bodyPr>
          <a:lstStyle/>
          <a:p>
            <a:r>
              <a:rPr lang="en-GB" sz="1200" dirty="0"/>
              <a:t>I do</a:t>
            </a:r>
          </a:p>
        </p:txBody>
      </p:sp>
      <p:sp>
        <p:nvSpPr>
          <p:cNvPr id="8" name="TextBox 7">
            <a:extLst>
              <a:ext uri="{FF2B5EF4-FFF2-40B4-BE49-F238E27FC236}">
                <a16:creationId xmlns:a16="http://schemas.microsoft.com/office/drawing/2014/main" id="{7797CA7C-5524-0B4F-D935-F1F959BDC96D}"/>
              </a:ext>
            </a:extLst>
          </p:cNvPr>
          <p:cNvSpPr txBox="1"/>
          <p:nvPr/>
        </p:nvSpPr>
        <p:spPr>
          <a:xfrm rot="5400000">
            <a:off x="4946650" y="477460"/>
            <a:ext cx="825500" cy="276999"/>
          </a:xfrm>
          <a:prstGeom prst="rect">
            <a:avLst/>
          </a:prstGeom>
          <a:noFill/>
        </p:spPr>
        <p:txBody>
          <a:bodyPr wrap="square" rtlCol="0">
            <a:spAutoFit/>
          </a:bodyPr>
          <a:lstStyle/>
          <a:p>
            <a:r>
              <a:rPr lang="en-GB" sz="1200" dirty="0"/>
              <a:t>We do</a:t>
            </a:r>
          </a:p>
        </p:txBody>
      </p:sp>
      <p:sp>
        <p:nvSpPr>
          <p:cNvPr id="9" name="TextBox 8">
            <a:extLst>
              <a:ext uri="{FF2B5EF4-FFF2-40B4-BE49-F238E27FC236}">
                <a16:creationId xmlns:a16="http://schemas.microsoft.com/office/drawing/2014/main" id="{A79B07F2-5DD7-8EA2-6776-9E9DCE7D6879}"/>
              </a:ext>
            </a:extLst>
          </p:cNvPr>
          <p:cNvSpPr txBox="1"/>
          <p:nvPr/>
        </p:nvSpPr>
        <p:spPr>
          <a:xfrm rot="5400000">
            <a:off x="4602976" y="464750"/>
            <a:ext cx="825500" cy="276999"/>
          </a:xfrm>
          <a:prstGeom prst="rect">
            <a:avLst/>
          </a:prstGeom>
          <a:noFill/>
        </p:spPr>
        <p:txBody>
          <a:bodyPr wrap="square" rtlCol="0">
            <a:spAutoFit/>
          </a:bodyPr>
          <a:lstStyle/>
          <a:p>
            <a:r>
              <a:rPr lang="en-GB" sz="1200" dirty="0"/>
              <a:t>You do</a:t>
            </a:r>
          </a:p>
        </p:txBody>
      </p:sp>
      <p:pic>
        <p:nvPicPr>
          <p:cNvPr id="11" name="Picture 10" descr="A collage of different animals&#10;&#10;Description automatically generated">
            <a:extLst>
              <a:ext uri="{FF2B5EF4-FFF2-40B4-BE49-F238E27FC236}">
                <a16:creationId xmlns:a16="http://schemas.microsoft.com/office/drawing/2014/main" id="{993D22ED-9CA7-3199-2EAC-1D30BCD5E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5052" y="5245489"/>
            <a:ext cx="4325995" cy="2501900"/>
          </a:xfrm>
          <a:prstGeom prst="rect">
            <a:avLst/>
          </a:prstGeom>
        </p:spPr>
      </p:pic>
      <p:grpSp>
        <p:nvGrpSpPr>
          <p:cNvPr id="15" name="Group 14">
            <a:extLst>
              <a:ext uri="{FF2B5EF4-FFF2-40B4-BE49-F238E27FC236}">
                <a16:creationId xmlns:a16="http://schemas.microsoft.com/office/drawing/2014/main" id="{9794CB31-EB90-0121-24C5-96D54839C9C4}"/>
              </a:ext>
            </a:extLst>
          </p:cNvPr>
          <p:cNvGrpSpPr/>
          <p:nvPr/>
        </p:nvGrpSpPr>
        <p:grpSpPr>
          <a:xfrm rot="5400000">
            <a:off x="1091395" y="3450558"/>
            <a:ext cx="6858000" cy="2182790"/>
            <a:chOff x="-4272053" y="5513410"/>
            <a:chExt cx="6858000" cy="2182790"/>
          </a:xfrm>
        </p:grpSpPr>
        <p:sp>
          <p:nvSpPr>
            <p:cNvPr id="14" name="Rectangle 13">
              <a:extLst>
                <a:ext uri="{FF2B5EF4-FFF2-40B4-BE49-F238E27FC236}">
                  <a16:creationId xmlns:a16="http://schemas.microsoft.com/office/drawing/2014/main" id="{BA63BA60-373B-D3CE-2E5F-CBF5E98F9855}"/>
                </a:ext>
              </a:extLst>
            </p:cNvPr>
            <p:cNvSpPr/>
            <p:nvPr/>
          </p:nvSpPr>
          <p:spPr>
            <a:xfrm>
              <a:off x="-4272053" y="5513410"/>
              <a:ext cx="6858000" cy="21827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55C9D349-EE75-FC9A-6FA0-ABE00746C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2053" y="5513410"/>
              <a:ext cx="6858000" cy="2008691"/>
            </a:xfrm>
            <a:prstGeom prst="rect">
              <a:avLst/>
            </a:prstGeom>
          </p:spPr>
        </p:pic>
      </p:grpSp>
      <p:sp>
        <p:nvSpPr>
          <p:cNvPr id="2" name="Slide Number Placeholder 1">
            <a:extLst>
              <a:ext uri="{FF2B5EF4-FFF2-40B4-BE49-F238E27FC236}">
                <a16:creationId xmlns:a16="http://schemas.microsoft.com/office/drawing/2014/main" id="{0A625131-ECE3-FD64-CA2F-66C6CB6E8F00}"/>
              </a:ext>
            </a:extLst>
          </p:cNvPr>
          <p:cNvSpPr>
            <a:spLocks noGrp="1"/>
          </p:cNvSpPr>
          <p:nvPr>
            <p:ph type="sldNum" sz="quarter" idx="12"/>
          </p:nvPr>
        </p:nvSpPr>
        <p:spPr/>
        <p:txBody>
          <a:bodyPr/>
          <a:lstStyle/>
          <a:p>
            <a:fld id="{A49C798E-A141-4728-B2C1-C020555BD9EF}" type="slidenum">
              <a:rPr lang="en-GB" smtClean="0"/>
              <a:t>47</a:t>
            </a:fld>
            <a:endParaRPr lang="en-GB"/>
          </a:p>
        </p:txBody>
      </p:sp>
    </p:spTree>
    <p:extLst>
      <p:ext uri="{BB962C8B-B14F-4D97-AF65-F5344CB8AC3E}">
        <p14:creationId xmlns:p14="http://schemas.microsoft.com/office/powerpoint/2010/main" val="1218074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dirty="0"/>
          </a:p>
          <a:p>
            <a:pPr>
              <a:lnSpc>
                <a:spcPct val="150000"/>
              </a:lnSpc>
            </a:pPr>
            <a:endParaRPr lang="en-GB" sz="1200" dirty="0"/>
          </a:p>
        </p:txBody>
      </p:sp>
      <p:pic>
        <p:nvPicPr>
          <p:cNvPr id="48" name="Picture 47" descr="A screenshot of a computer screen&#10;&#10;Description automatically generated">
            <a:extLst>
              <a:ext uri="{FF2B5EF4-FFF2-40B4-BE49-F238E27FC236}">
                <a16:creationId xmlns:a16="http://schemas.microsoft.com/office/drawing/2014/main" id="{BEF08B1F-6392-B7F2-6214-29A77F593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31153" y="1981200"/>
            <a:ext cx="8520306" cy="5168900"/>
          </a:xfrm>
          <a:prstGeom prst="rect">
            <a:avLst/>
          </a:prstGeom>
        </p:spPr>
      </p:pic>
      <p:sp>
        <p:nvSpPr>
          <p:cNvPr id="2" name="Slide Number Placeholder 1">
            <a:extLst>
              <a:ext uri="{FF2B5EF4-FFF2-40B4-BE49-F238E27FC236}">
                <a16:creationId xmlns:a16="http://schemas.microsoft.com/office/drawing/2014/main" id="{06DA110A-5F17-7C19-23E3-5C7E447A422B}"/>
              </a:ext>
            </a:extLst>
          </p:cNvPr>
          <p:cNvSpPr>
            <a:spLocks noGrp="1"/>
          </p:cNvSpPr>
          <p:nvPr>
            <p:ph type="sldNum" sz="quarter" idx="12"/>
          </p:nvPr>
        </p:nvSpPr>
        <p:spPr/>
        <p:txBody>
          <a:bodyPr/>
          <a:lstStyle/>
          <a:p>
            <a:fld id="{A49C798E-A141-4728-B2C1-C020555BD9EF}" type="slidenum">
              <a:rPr lang="en-GB" smtClean="0"/>
              <a:t>48</a:t>
            </a:fld>
            <a:endParaRPr lang="en-GB"/>
          </a:p>
        </p:txBody>
      </p:sp>
    </p:spTree>
    <p:extLst>
      <p:ext uri="{BB962C8B-B14F-4D97-AF65-F5344CB8AC3E}">
        <p14:creationId xmlns:p14="http://schemas.microsoft.com/office/powerpoint/2010/main" val="7680601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458958117"/>
              </p:ext>
            </p:extLst>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gn="just">
                        <a:lnSpc>
                          <a:spcPct val="150000"/>
                        </a:lnSpc>
                      </a:pPr>
                      <a:r>
                        <a:rPr lang="en-GB" sz="1200" b="1" dirty="0">
                          <a:solidFill>
                            <a:schemeClr val="tx1"/>
                          </a:solidFill>
                          <a:latin typeface="+mn-lt"/>
                        </a:rPr>
                        <a:t>1</a:t>
                      </a:r>
                    </a:p>
                    <a:p>
                      <a:pPr algn="just">
                        <a:lnSpc>
                          <a:spcPct val="150000"/>
                        </a:lnSpc>
                      </a:pPr>
                      <a:r>
                        <a:rPr lang="en-GB" sz="1200" b="1" dirty="0">
                          <a:solidFill>
                            <a:schemeClr val="tx1"/>
                          </a:solidFill>
                          <a:latin typeface="+mn-lt"/>
                        </a:rPr>
                        <a:t>2</a:t>
                      </a:r>
                    </a:p>
                    <a:p>
                      <a:pPr algn="just">
                        <a:lnSpc>
                          <a:spcPct val="150000"/>
                        </a:lnSpc>
                      </a:pPr>
                      <a:r>
                        <a:rPr lang="en-GB" sz="1200" b="1" dirty="0">
                          <a:solidFill>
                            <a:schemeClr val="tx1"/>
                          </a:solidFill>
                          <a:latin typeface="+mn-lt"/>
                        </a:rPr>
                        <a:t>3</a:t>
                      </a:r>
                    </a:p>
                    <a:p>
                      <a:pPr algn="just">
                        <a:lnSpc>
                          <a:spcPct val="150000"/>
                        </a:lnSpc>
                      </a:pPr>
                      <a:r>
                        <a:rPr lang="en-GB" sz="1200" b="1" dirty="0">
                          <a:solidFill>
                            <a:schemeClr val="tx1"/>
                          </a:solidFill>
                          <a:latin typeface="+mn-lt"/>
                        </a:rPr>
                        <a:t>4</a:t>
                      </a:r>
                    </a:p>
                    <a:p>
                      <a:pPr algn="just">
                        <a:lnSpc>
                          <a:spcPct val="150000"/>
                        </a:lnSpc>
                      </a:pPr>
                      <a:r>
                        <a:rPr lang="en-GB" sz="1200" b="1" dirty="0">
                          <a:solidFill>
                            <a:schemeClr val="tx1"/>
                          </a:solidFill>
                          <a:latin typeface="+mn-lt"/>
                        </a:rPr>
                        <a:t>5</a:t>
                      </a:r>
                    </a:p>
                    <a:p>
                      <a:pPr algn="just">
                        <a:lnSpc>
                          <a:spcPct val="150000"/>
                        </a:lnSpc>
                      </a:pPr>
                      <a:r>
                        <a:rPr lang="en-GB" sz="1200" b="1" dirty="0">
                          <a:solidFill>
                            <a:schemeClr val="tx1"/>
                          </a:solidFill>
                          <a:latin typeface="+mn-lt"/>
                        </a:rPr>
                        <a:t>6</a:t>
                      </a:r>
                    </a:p>
                    <a:p>
                      <a:pPr algn="just">
                        <a:lnSpc>
                          <a:spcPct val="150000"/>
                        </a:lnSpc>
                      </a:pPr>
                      <a:r>
                        <a:rPr lang="en-GB" sz="1200" b="1" dirty="0">
                          <a:solidFill>
                            <a:schemeClr val="tx1"/>
                          </a:solidFill>
                          <a:latin typeface="+mn-lt"/>
                        </a:rPr>
                        <a:t>7</a:t>
                      </a:r>
                    </a:p>
                    <a:p>
                      <a:pPr algn="just">
                        <a:lnSpc>
                          <a:spcPct val="150000"/>
                        </a:lnSpc>
                      </a:pPr>
                      <a:r>
                        <a:rPr lang="en-GB" sz="1200" b="1" dirty="0">
                          <a:solidFill>
                            <a:schemeClr val="tx1"/>
                          </a:solidFill>
                          <a:latin typeface="+mn-lt"/>
                        </a:rPr>
                        <a:t>8</a:t>
                      </a:r>
                    </a:p>
                    <a:p>
                      <a:pPr algn="just">
                        <a:lnSpc>
                          <a:spcPct val="150000"/>
                        </a:lnSpc>
                      </a:pPr>
                      <a:r>
                        <a:rPr lang="en-GB" sz="1200" b="1" dirty="0">
                          <a:solidFill>
                            <a:schemeClr val="tx1"/>
                          </a:solidFill>
                          <a:latin typeface="+mn-lt"/>
                        </a:rPr>
                        <a:t>9</a:t>
                      </a:r>
                    </a:p>
                    <a:p>
                      <a:pPr algn="just">
                        <a:lnSpc>
                          <a:spcPct val="150000"/>
                        </a:lnSpc>
                      </a:pPr>
                      <a:r>
                        <a:rPr lang="en-GB" sz="1200" b="1" dirty="0">
                          <a:solidFill>
                            <a:schemeClr val="tx1"/>
                          </a:solidFill>
                          <a:latin typeface="+mn-lt"/>
                        </a:rPr>
                        <a:t>10</a:t>
                      </a:r>
                    </a:p>
                    <a:p>
                      <a:pPr algn="just">
                        <a:lnSpc>
                          <a:spcPct val="150000"/>
                        </a:lnSpc>
                      </a:pPr>
                      <a:r>
                        <a:rPr lang="en-GB" sz="1200" b="1" dirty="0">
                          <a:solidFill>
                            <a:schemeClr val="tx1"/>
                          </a:solidFill>
                          <a:latin typeface="+mn-lt"/>
                        </a:rPr>
                        <a:t>11</a:t>
                      </a:r>
                    </a:p>
                    <a:p>
                      <a:pPr algn="just">
                        <a:lnSpc>
                          <a:spcPct val="150000"/>
                        </a:lnSpc>
                      </a:pPr>
                      <a:r>
                        <a:rPr lang="en-GB" sz="1200" b="1" dirty="0">
                          <a:solidFill>
                            <a:schemeClr val="tx1"/>
                          </a:solidFill>
                          <a:latin typeface="+mn-lt"/>
                        </a:rPr>
                        <a:t>12</a:t>
                      </a:r>
                    </a:p>
                    <a:p>
                      <a:pPr algn="just">
                        <a:lnSpc>
                          <a:spcPct val="150000"/>
                        </a:lnSpc>
                      </a:pPr>
                      <a:r>
                        <a:rPr lang="en-GB" sz="1200" b="1" dirty="0">
                          <a:solidFill>
                            <a:schemeClr val="tx1"/>
                          </a:solidFill>
                          <a:latin typeface="+mn-lt"/>
                        </a:rPr>
                        <a:t>13</a:t>
                      </a:r>
                    </a:p>
                    <a:p>
                      <a:pPr algn="just">
                        <a:lnSpc>
                          <a:spcPct val="150000"/>
                        </a:lnSpc>
                      </a:pPr>
                      <a:r>
                        <a:rPr lang="en-GB" sz="1200" b="1" dirty="0">
                          <a:solidFill>
                            <a:schemeClr val="tx1"/>
                          </a:solidFill>
                          <a:latin typeface="+mn-lt"/>
                        </a:rPr>
                        <a:t>14</a:t>
                      </a:r>
                    </a:p>
                    <a:p>
                      <a:pPr algn="just">
                        <a:lnSpc>
                          <a:spcPct val="150000"/>
                        </a:lnSpc>
                      </a:pPr>
                      <a:r>
                        <a:rPr lang="en-GB" sz="1200" b="1" dirty="0">
                          <a:solidFill>
                            <a:schemeClr val="tx1"/>
                          </a:solidFill>
                          <a:latin typeface="+mn-lt"/>
                        </a:rPr>
                        <a:t>15</a:t>
                      </a:r>
                    </a:p>
                    <a:p>
                      <a:pPr algn="just">
                        <a:lnSpc>
                          <a:spcPct val="150000"/>
                        </a:lnSpc>
                      </a:pPr>
                      <a:r>
                        <a:rPr lang="en-GB" sz="1200" b="1" dirty="0">
                          <a:solidFill>
                            <a:schemeClr val="tx1"/>
                          </a:solidFill>
                          <a:latin typeface="+mn-lt"/>
                        </a:rPr>
                        <a:t>16</a:t>
                      </a:r>
                    </a:p>
                    <a:p>
                      <a:pPr algn="just">
                        <a:lnSpc>
                          <a:spcPct val="150000"/>
                        </a:lnSpc>
                      </a:pPr>
                      <a:r>
                        <a:rPr lang="en-GB" sz="1200" b="1" dirty="0">
                          <a:solidFill>
                            <a:schemeClr val="tx1"/>
                          </a:solidFill>
                          <a:latin typeface="+mn-lt"/>
                        </a:rPr>
                        <a:t>17</a:t>
                      </a:r>
                    </a:p>
                    <a:p>
                      <a:pPr algn="just">
                        <a:lnSpc>
                          <a:spcPct val="150000"/>
                        </a:lnSpc>
                      </a:pPr>
                      <a:r>
                        <a:rPr lang="en-GB" sz="1200" b="1" dirty="0">
                          <a:solidFill>
                            <a:schemeClr val="tx1"/>
                          </a:solidFill>
                          <a:latin typeface="+mn-lt"/>
                        </a:rPr>
                        <a:t>18</a:t>
                      </a:r>
                    </a:p>
                    <a:p>
                      <a:pPr algn="just">
                        <a:lnSpc>
                          <a:spcPct val="150000"/>
                        </a:lnSpc>
                      </a:pPr>
                      <a:r>
                        <a:rPr lang="en-GB" sz="1200" b="1" dirty="0">
                          <a:solidFill>
                            <a:schemeClr val="tx1"/>
                          </a:solidFill>
                          <a:latin typeface="+mn-lt"/>
                        </a:rPr>
                        <a:t>19</a:t>
                      </a:r>
                    </a:p>
                    <a:p>
                      <a:pPr algn="just">
                        <a:lnSpc>
                          <a:spcPct val="150000"/>
                        </a:lnSpc>
                      </a:pPr>
                      <a:r>
                        <a:rPr lang="en-GB" sz="1200" b="1" dirty="0">
                          <a:solidFill>
                            <a:schemeClr val="tx1"/>
                          </a:solidFill>
                          <a:latin typeface="+mn-lt"/>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pPr>
                      <a:r>
                        <a:rPr lang="en-GB" sz="1200" b="1" dirty="0">
                          <a:solidFill>
                            <a:schemeClr val="tx1"/>
                          </a:solidFill>
                          <a:latin typeface="+mn-lt"/>
                        </a:rPr>
                        <a:t>As time progressed and the scientific advancements were made, new evidence came to light about the internal structures of cells.  You will already be familiar with the designation of cells as being either prokaryotic or eukaryotic.  In 1977, an American microbiologist made a discovery regrading the prokaryotic kingdom.  For years scientist had thought that all bacteria were the same on a fundamental biological level.  Carl </a:t>
                      </a:r>
                      <a:r>
                        <a:rPr lang="en-GB" sz="1200" b="1" dirty="0" err="1">
                          <a:solidFill>
                            <a:schemeClr val="tx1"/>
                          </a:solidFill>
                          <a:latin typeface="+mn-lt"/>
                        </a:rPr>
                        <a:t>Woese</a:t>
                      </a:r>
                      <a:r>
                        <a:rPr lang="en-GB" sz="1200" b="1" dirty="0">
                          <a:solidFill>
                            <a:schemeClr val="tx1"/>
                          </a:solidFill>
                          <a:latin typeface="+mn-lt"/>
                        </a:rPr>
                        <a:t> discovered that this was not the case, and that the prokaryotic kingdom was actually 2 separate kingdoms.  He discovered primitive bacteria which he named Archaea.  This separated the prokaryotic kingdom into 2 new kingdoms:</a:t>
                      </a:r>
                    </a:p>
                    <a:p>
                      <a:pPr algn="just">
                        <a:lnSpc>
                          <a:spcPct val="150000"/>
                        </a:lnSpc>
                      </a:pPr>
                      <a:r>
                        <a:rPr lang="en-GB" sz="1200" b="1" dirty="0">
                          <a:solidFill>
                            <a:schemeClr val="tx1"/>
                          </a:solidFill>
                          <a:latin typeface="+mn-lt"/>
                        </a:rPr>
                        <a:t>Eubacteria, containing True bacteria and cyanobacteria</a:t>
                      </a:r>
                    </a:p>
                    <a:p>
                      <a:pPr algn="just">
                        <a:lnSpc>
                          <a:spcPct val="150000"/>
                        </a:lnSpc>
                      </a:pPr>
                      <a:r>
                        <a:rPr lang="en-GB" sz="1200" b="1" dirty="0">
                          <a:solidFill>
                            <a:schemeClr val="tx1"/>
                          </a:solidFill>
                          <a:latin typeface="+mn-lt"/>
                        </a:rPr>
                        <a:t>Archaebacteria, containing extremophiles </a:t>
                      </a:r>
                    </a:p>
                    <a:p>
                      <a:pPr algn="just">
                        <a:lnSpc>
                          <a:spcPct val="150000"/>
                        </a:lnSpc>
                      </a:pPr>
                      <a:r>
                        <a:rPr lang="en-GB" sz="1200" b="1" dirty="0">
                          <a:solidFill>
                            <a:schemeClr val="tx1"/>
                          </a:solidFill>
                          <a:latin typeface="+mn-lt"/>
                        </a:rPr>
                        <a:t>As a result of this, </a:t>
                      </a:r>
                      <a:r>
                        <a:rPr lang="en-GB" sz="1200" b="1" dirty="0" err="1">
                          <a:solidFill>
                            <a:schemeClr val="tx1"/>
                          </a:solidFill>
                          <a:latin typeface="+mn-lt"/>
                        </a:rPr>
                        <a:t>Woese</a:t>
                      </a:r>
                      <a:r>
                        <a:rPr lang="en-GB" sz="1200" b="1" dirty="0">
                          <a:solidFill>
                            <a:schemeClr val="tx1"/>
                          </a:solidFill>
                          <a:latin typeface="+mn-lt"/>
                        </a:rPr>
                        <a:t> introduced a 3-Domain system, with kingdoms sitting below domains.  The new classification system now looked like this:</a:t>
                      </a:r>
                    </a:p>
                    <a:p>
                      <a:pPr algn="just">
                        <a:lnSpc>
                          <a:spcPct val="150000"/>
                        </a:lnSpc>
                      </a:pPr>
                      <a:r>
                        <a:rPr lang="en-GB" sz="1200" b="1" dirty="0">
                          <a:solidFill>
                            <a:schemeClr val="tx1"/>
                          </a:solidFill>
                          <a:latin typeface="+mn-lt"/>
                        </a:rPr>
                        <a:t>Domain (Bacteria, Archaea, Eukarya)</a:t>
                      </a:r>
                    </a:p>
                    <a:p>
                      <a:pPr algn="just">
                        <a:lnSpc>
                          <a:spcPct val="150000"/>
                        </a:lnSpc>
                      </a:pPr>
                      <a:r>
                        <a:rPr lang="en-GB" sz="1200" b="1" dirty="0">
                          <a:solidFill>
                            <a:schemeClr val="tx1"/>
                          </a:solidFill>
                          <a:latin typeface="+mn-lt"/>
                        </a:rPr>
                        <a:t>Kingdom (Eubacteria, Archaebacteria, Protist, Fungi, Plant, Animal)</a:t>
                      </a:r>
                    </a:p>
                    <a:p>
                      <a:pPr algn="just">
                        <a:lnSpc>
                          <a:spcPct val="150000"/>
                        </a:lnSpc>
                      </a:pPr>
                      <a:r>
                        <a:rPr lang="en-GB" sz="1200" b="1" dirty="0">
                          <a:solidFill>
                            <a:schemeClr val="tx1"/>
                          </a:solidFill>
                          <a:latin typeface="+mn-lt"/>
                        </a:rPr>
                        <a:t>Phylum</a:t>
                      </a:r>
                    </a:p>
                    <a:p>
                      <a:pPr algn="just">
                        <a:lnSpc>
                          <a:spcPct val="150000"/>
                        </a:lnSpc>
                      </a:pPr>
                      <a:r>
                        <a:rPr lang="en-GB" sz="1200" b="1" dirty="0">
                          <a:solidFill>
                            <a:schemeClr val="tx1"/>
                          </a:solidFill>
                          <a:latin typeface="+mn-lt"/>
                        </a:rPr>
                        <a:t>Class</a:t>
                      </a:r>
                    </a:p>
                    <a:p>
                      <a:pPr algn="just">
                        <a:lnSpc>
                          <a:spcPct val="150000"/>
                        </a:lnSpc>
                      </a:pPr>
                      <a:r>
                        <a:rPr lang="en-GB" sz="1200" b="1" dirty="0">
                          <a:solidFill>
                            <a:schemeClr val="tx1"/>
                          </a:solidFill>
                          <a:latin typeface="+mn-lt"/>
                        </a:rPr>
                        <a:t>Order</a:t>
                      </a:r>
                    </a:p>
                    <a:p>
                      <a:pPr algn="just">
                        <a:lnSpc>
                          <a:spcPct val="150000"/>
                        </a:lnSpc>
                      </a:pPr>
                      <a:r>
                        <a:rPr lang="en-GB" sz="1200" b="1" dirty="0">
                          <a:solidFill>
                            <a:schemeClr val="tx1"/>
                          </a:solidFill>
                          <a:latin typeface="+mn-lt"/>
                        </a:rPr>
                        <a:t>Family</a:t>
                      </a:r>
                    </a:p>
                    <a:p>
                      <a:pPr algn="just">
                        <a:lnSpc>
                          <a:spcPct val="150000"/>
                        </a:lnSpc>
                      </a:pPr>
                      <a:r>
                        <a:rPr lang="en-GB" sz="1200" b="1" dirty="0">
                          <a:solidFill>
                            <a:schemeClr val="tx1"/>
                          </a:solidFill>
                          <a:latin typeface="+mn-lt"/>
                        </a:rPr>
                        <a:t>Genus</a:t>
                      </a:r>
                    </a:p>
                    <a:p>
                      <a:pPr algn="just">
                        <a:lnSpc>
                          <a:spcPct val="150000"/>
                        </a:lnSpc>
                      </a:pPr>
                      <a:r>
                        <a:rPr lang="en-GB" sz="1200" b="1" dirty="0">
                          <a:solidFill>
                            <a:schemeClr val="tx1"/>
                          </a:solidFill>
                          <a:latin typeface="+mn-lt"/>
                        </a:rPr>
                        <a:t>Species</a:t>
                      </a:r>
                    </a:p>
                    <a:p>
                      <a:pPr algn="just">
                        <a:lnSpc>
                          <a:spcPct val="150000"/>
                        </a:lnSpc>
                      </a:pPr>
                      <a:endParaRPr lang="en-GB" sz="12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240E8F42-736D-23FA-CD35-572B8FB5A352}"/>
              </a:ext>
            </a:extLst>
          </p:cNvPr>
          <p:cNvSpPr>
            <a:spLocks noGrp="1"/>
          </p:cNvSpPr>
          <p:nvPr>
            <p:ph type="sldNum" sz="quarter" idx="12"/>
          </p:nvPr>
        </p:nvSpPr>
        <p:spPr/>
        <p:txBody>
          <a:bodyPr/>
          <a:lstStyle/>
          <a:p>
            <a:fld id="{A49C798E-A141-4728-B2C1-C020555BD9EF}" type="slidenum">
              <a:rPr lang="en-GB" smtClean="0"/>
              <a:t>49</a:t>
            </a:fld>
            <a:endParaRPr lang="en-GB"/>
          </a:p>
        </p:txBody>
      </p:sp>
    </p:spTree>
    <p:extLst>
      <p:ext uri="{BB962C8B-B14F-4D97-AF65-F5344CB8AC3E}">
        <p14:creationId xmlns:p14="http://schemas.microsoft.com/office/powerpoint/2010/main" val="563806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16628"/>
            <a:ext cx="6311900" cy="5603714"/>
          </a:xfrm>
          <a:prstGeom prst="rect">
            <a:avLst/>
          </a:prstGeom>
          <a:noFill/>
          <a:ln w="28575">
            <a:noFill/>
          </a:ln>
        </p:spPr>
        <p:txBody>
          <a:bodyPr wrap="square" rtlCol="0">
            <a:spAutoFit/>
          </a:bodyPr>
          <a:lstStyle/>
          <a:p>
            <a:pPr>
              <a:lnSpc>
                <a:spcPct val="150000"/>
              </a:lnSpc>
            </a:pPr>
            <a:r>
              <a:rPr lang="en-GB" sz="1200" b="1" u="sng" dirty="0"/>
              <a:t>I wasn’t there but I still care!</a:t>
            </a:r>
          </a:p>
          <a:p>
            <a:pPr marL="228600" indent="-228600">
              <a:lnSpc>
                <a:spcPct val="150000"/>
              </a:lnSpc>
              <a:buAutoNum type="arabicPeriod"/>
            </a:pPr>
            <a:r>
              <a:rPr lang="en-GB" sz="1200" dirty="0">
                <a:effectLst/>
              </a:rPr>
              <a:t>Define natural selection.</a:t>
            </a:r>
          </a:p>
          <a:p>
            <a:pPr>
              <a:lnSpc>
                <a:spcPct val="150000"/>
              </a:lnSpc>
            </a:pPr>
            <a:r>
              <a:rPr lang="en-GB" sz="1200" dirty="0">
                <a:effectLst/>
              </a:rPr>
              <a:t>………………………………………………………………………………………………………………………………………………………………………………………………………………………………………………………………………………………………………………………………………………………………………………………………………………………………………………………………………………</a:t>
            </a:r>
          </a:p>
          <a:p>
            <a:pPr>
              <a:lnSpc>
                <a:spcPct val="150000"/>
              </a:lnSpc>
            </a:pPr>
            <a:r>
              <a:rPr lang="en-GB" sz="1200" b="1" dirty="0">
                <a:effectLst/>
              </a:rPr>
              <a:t>2</a:t>
            </a:r>
            <a:r>
              <a:rPr lang="en-GB" sz="1200" b="1" dirty="0"/>
              <a:t>.</a:t>
            </a:r>
            <a:r>
              <a:rPr lang="en-GB" sz="1200" dirty="0">
                <a:effectLst/>
              </a:rPr>
              <a:t> Define variation.</a:t>
            </a:r>
          </a:p>
          <a:p>
            <a:pPr>
              <a:lnSpc>
                <a:spcPct val="150000"/>
              </a:lnSpc>
            </a:pPr>
            <a:r>
              <a:rPr lang="en-GB" sz="1200" dirty="0">
                <a:effectLst/>
              </a:rPr>
              <a:t>………………………………………………………………………………………………………………………………………………………………………………………………………………………………………………………………………………………………………………………………………………………………………………………………………………………………………………………………………………</a:t>
            </a:r>
          </a:p>
          <a:p>
            <a:pPr>
              <a:lnSpc>
                <a:spcPct val="150000"/>
              </a:lnSpc>
            </a:pPr>
            <a:r>
              <a:rPr lang="en-GB" sz="1200" b="1" dirty="0">
                <a:effectLst/>
              </a:rPr>
              <a:t>3</a:t>
            </a:r>
            <a:r>
              <a:rPr lang="en-GB" sz="1200" b="1" dirty="0"/>
              <a:t>.</a:t>
            </a:r>
            <a:r>
              <a:rPr lang="en-GB" sz="1200" dirty="0">
                <a:effectLst/>
              </a:rPr>
              <a:t> List the steps involved in natural selection.</a:t>
            </a:r>
          </a:p>
          <a:p>
            <a:pPr>
              <a:lnSpc>
                <a:spcPct val="150000"/>
              </a:lnSpc>
            </a:pPr>
            <a:r>
              <a:rPr lang="en-GB" sz="1200" dirty="0">
                <a:effectLst/>
              </a:rPr>
              <a:t>………………………………………………………………………………………………………………………………………………………………………………………………………………………………………………………………………………………………………………………………………………………………………………………………………………………………………………………………………………</a:t>
            </a:r>
          </a:p>
          <a:p>
            <a:pPr>
              <a:lnSpc>
                <a:spcPct val="150000"/>
              </a:lnSpc>
            </a:pPr>
            <a:r>
              <a:rPr lang="en-GB" sz="1200" dirty="0">
                <a:effectLst/>
              </a:rPr>
              <a:t>………………………………………………………………………………………………………………………………………………………………………………………………………………………………………………………………………………………………………………………………………………………………………………………………………………………………………………………………………………</a:t>
            </a:r>
          </a:p>
          <a:p>
            <a:pPr>
              <a:lnSpc>
                <a:spcPct val="150000"/>
              </a:lnSpc>
            </a:pPr>
            <a:r>
              <a:rPr lang="en-GB" sz="1200" dirty="0">
                <a:effectLst/>
              </a:rPr>
              <a:t>………………………………………………………………………………………………………………………………………………………………………………………………………………………………………………………………………………………………………………………………………………………………………………………………………………………………………………………………………………</a:t>
            </a:r>
          </a:p>
          <a:p>
            <a:pPr>
              <a:lnSpc>
                <a:spcPct val="150000"/>
              </a:lnSpc>
            </a:pPr>
            <a:endParaRPr lang="en-GB" sz="1200" dirty="0">
              <a:effectLst/>
            </a:endParaRPr>
          </a:p>
        </p:txBody>
      </p:sp>
      <p:sp>
        <p:nvSpPr>
          <p:cNvPr id="2" name="Slide Number Placeholder 1">
            <a:extLst>
              <a:ext uri="{FF2B5EF4-FFF2-40B4-BE49-F238E27FC236}">
                <a16:creationId xmlns:a16="http://schemas.microsoft.com/office/drawing/2014/main" id="{902259B3-4563-03F1-7DD1-BC8EDF22D852}"/>
              </a:ext>
            </a:extLst>
          </p:cNvPr>
          <p:cNvSpPr>
            <a:spLocks noGrp="1"/>
          </p:cNvSpPr>
          <p:nvPr>
            <p:ph type="sldNum" sz="quarter" idx="12"/>
          </p:nvPr>
        </p:nvSpPr>
        <p:spPr/>
        <p:txBody>
          <a:bodyPr/>
          <a:lstStyle/>
          <a:p>
            <a:fld id="{A49C798E-A141-4728-B2C1-C020555BD9EF}" type="slidenum">
              <a:rPr lang="en-GB" smtClean="0"/>
              <a:t>5</a:t>
            </a:fld>
            <a:endParaRPr lang="en-GB"/>
          </a:p>
        </p:txBody>
      </p:sp>
    </p:spTree>
    <p:extLst>
      <p:ext uri="{BB962C8B-B14F-4D97-AF65-F5344CB8AC3E}">
        <p14:creationId xmlns:p14="http://schemas.microsoft.com/office/powerpoint/2010/main" val="585859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617733"/>
          </a:xfrm>
          <a:prstGeom prst="rect">
            <a:avLst/>
          </a:prstGeom>
          <a:noFill/>
          <a:ln w="28575">
            <a:noFill/>
          </a:ln>
        </p:spPr>
        <p:txBody>
          <a:bodyPr wrap="square" rtlCol="0">
            <a:spAutoFit/>
          </a:bodyPr>
          <a:lstStyle/>
          <a:p>
            <a:pPr>
              <a:lnSpc>
                <a:spcPct val="150000"/>
              </a:lnSpc>
            </a:pPr>
            <a:endParaRPr lang="en-GB" sz="1200" dirty="0"/>
          </a:p>
          <a:p>
            <a:pPr>
              <a:lnSpc>
                <a:spcPct val="150000"/>
              </a:lnSpc>
            </a:pPr>
            <a:endParaRPr lang="en-GB" sz="1200" dirty="0"/>
          </a:p>
        </p:txBody>
      </p:sp>
      <p:sp>
        <p:nvSpPr>
          <p:cNvPr id="3" name="TextBox 2">
            <a:extLst>
              <a:ext uri="{FF2B5EF4-FFF2-40B4-BE49-F238E27FC236}">
                <a16:creationId xmlns:a16="http://schemas.microsoft.com/office/drawing/2014/main" id="{71B94513-1378-CE62-7E06-3BBD85B10EA7}"/>
              </a:ext>
            </a:extLst>
          </p:cNvPr>
          <p:cNvSpPr txBox="1"/>
          <p:nvPr/>
        </p:nvSpPr>
        <p:spPr>
          <a:xfrm>
            <a:off x="273050" y="247365"/>
            <a:ext cx="6311900" cy="4772717"/>
          </a:xfrm>
          <a:prstGeom prst="rect">
            <a:avLst/>
          </a:prstGeom>
          <a:noFill/>
          <a:ln w="28575">
            <a:noFill/>
          </a:ln>
        </p:spPr>
        <p:txBody>
          <a:bodyPr wrap="square" rtlCol="0">
            <a:spAutoFit/>
          </a:bodyPr>
          <a:lstStyle/>
          <a:p>
            <a:pPr>
              <a:lnSpc>
                <a:spcPct val="150000"/>
              </a:lnSpc>
            </a:pPr>
            <a:r>
              <a:rPr lang="en-GB" sz="1200" b="1" u="sng" dirty="0"/>
              <a:t>Rehearsal Questions</a:t>
            </a:r>
          </a:p>
          <a:p>
            <a:pPr>
              <a:lnSpc>
                <a:spcPct val="150000"/>
              </a:lnSpc>
            </a:pPr>
            <a:endParaRPr lang="en-GB" sz="1200" dirty="0"/>
          </a:p>
          <a:p>
            <a:pPr algn="l">
              <a:lnSpc>
                <a:spcPct val="150000"/>
              </a:lnSpc>
              <a:buFont typeface="+mj-lt"/>
              <a:buAutoNum type="arabicPeriod"/>
            </a:pPr>
            <a:r>
              <a:rPr lang="en-GB" sz="1200" b="0" i="0" dirty="0">
                <a:solidFill>
                  <a:srgbClr val="111111"/>
                </a:solidFill>
                <a:effectLst/>
              </a:rPr>
              <a:t> </a:t>
            </a:r>
            <a:r>
              <a:rPr kumimoji="0" lang="en-US" altLang="en-US" sz="1200" b="0" i="0" u="none" strike="noStrike" cap="none" normalizeH="0" baseline="0" dirty="0">
                <a:ln>
                  <a:noFill/>
                </a:ln>
                <a:solidFill>
                  <a:srgbClr val="111111"/>
                </a:solidFill>
                <a:effectLst/>
              </a:rPr>
              <a:t>Who discovered that the prokaryotic kingdom was actually two separate kingdoms? </a:t>
            </a:r>
          </a:p>
          <a:p>
            <a:pPr algn="l">
              <a:lnSpc>
                <a:spcPct val="150000"/>
              </a:lnSpc>
            </a:pPr>
            <a:r>
              <a:rPr lang="en-GB" sz="1200" dirty="0">
                <a:solidFill>
                  <a:srgbClr val="111111"/>
                </a:solidFill>
              </a:rPr>
              <a:t>……………………………………………………………………………………………………………………………………………………………………………………………………………………………………………………………………………………………………………………</a:t>
            </a:r>
            <a:endParaRPr lang="en-GB" sz="1200" b="0" i="0" dirty="0">
              <a:solidFill>
                <a:srgbClr val="111111"/>
              </a:solidFill>
              <a:effectLst/>
            </a:endParaRPr>
          </a:p>
          <a:p>
            <a:pPr marL="228600" indent="-228600" algn="l">
              <a:lnSpc>
                <a:spcPct val="150000"/>
              </a:lnSpc>
              <a:buFont typeface="+mj-lt"/>
              <a:buAutoNum type="arabicPeriod" startAt="2"/>
            </a:pPr>
            <a:r>
              <a:rPr lang="en-GB" sz="1200" b="0" i="0" dirty="0">
                <a:solidFill>
                  <a:srgbClr val="111111"/>
                </a:solidFill>
                <a:effectLst/>
              </a:rPr>
              <a:t> </a:t>
            </a:r>
            <a:r>
              <a:rPr kumimoji="0" lang="en-US" altLang="en-US" sz="1200" b="0" i="0" u="none" strike="noStrike" cap="none" normalizeH="0" baseline="0" dirty="0">
                <a:ln>
                  <a:noFill/>
                </a:ln>
                <a:solidFill>
                  <a:srgbClr val="111111"/>
                </a:solidFill>
                <a:effectLst/>
              </a:rPr>
              <a:t>What are the two kingdoms that the prokaryotic kingdom was divided into? </a:t>
            </a:r>
          </a:p>
          <a:p>
            <a:pPr algn="l">
              <a:lnSpc>
                <a:spcPct val="150000"/>
              </a:lnSpc>
            </a:pPr>
            <a:r>
              <a:rPr lang="en-GB" sz="1200" dirty="0">
                <a:solidFill>
                  <a:srgbClr val="111111"/>
                </a:solidFill>
              </a:rPr>
              <a:t>……………………………………………………………………………………………………………………………………………………………………………..……………………………………………………………………………………………………………………………………</a:t>
            </a:r>
            <a:endParaRPr lang="en-GB" sz="1200" b="0" i="0" dirty="0">
              <a:solidFill>
                <a:srgbClr val="111111"/>
              </a:solidFill>
              <a:effectLst/>
            </a:endParaRPr>
          </a:p>
          <a:p>
            <a:pPr marL="228600" indent="-228600" algn="l">
              <a:lnSpc>
                <a:spcPct val="150000"/>
              </a:lnSpc>
              <a:buFont typeface="+mj-lt"/>
              <a:buAutoNum type="arabicPeriod" startAt="3"/>
            </a:pPr>
            <a:r>
              <a:rPr lang="en-GB" sz="1200" b="0" i="0" dirty="0">
                <a:solidFill>
                  <a:srgbClr val="111111"/>
                </a:solidFill>
                <a:effectLst/>
              </a:rPr>
              <a:t> </a:t>
            </a:r>
            <a:r>
              <a:rPr kumimoji="0" lang="en-US" altLang="en-US" sz="1200" b="0" i="0" u="none" strike="noStrike" cap="none" normalizeH="0" baseline="0" dirty="0">
                <a:ln>
                  <a:noFill/>
                </a:ln>
                <a:solidFill>
                  <a:srgbClr val="111111"/>
                </a:solidFill>
                <a:effectLst/>
              </a:rPr>
              <a:t>What is the name of the bacteria that Carl </a:t>
            </a:r>
            <a:r>
              <a:rPr kumimoji="0" lang="en-US" altLang="en-US" sz="1200" b="0" i="0" u="none" strike="noStrike" cap="none" normalizeH="0" baseline="0" dirty="0" err="1">
                <a:ln>
                  <a:noFill/>
                </a:ln>
                <a:solidFill>
                  <a:srgbClr val="111111"/>
                </a:solidFill>
                <a:effectLst/>
              </a:rPr>
              <a:t>Woese</a:t>
            </a:r>
            <a:r>
              <a:rPr kumimoji="0" lang="en-US" altLang="en-US" sz="1200" b="0" i="0" u="none" strike="noStrike" cap="none" normalizeH="0" baseline="0" dirty="0">
                <a:ln>
                  <a:noFill/>
                </a:ln>
                <a:solidFill>
                  <a:srgbClr val="111111"/>
                </a:solidFill>
                <a:effectLst/>
              </a:rPr>
              <a:t> discovered? </a:t>
            </a:r>
          </a:p>
          <a:p>
            <a:pPr algn="l">
              <a:lnSpc>
                <a:spcPct val="150000"/>
              </a:lnSpc>
            </a:pPr>
            <a:r>
              <a:rPr lang="en-GB" sz="1200" dirty="0">
                <a:solidFill>
                  <a:srgbClr val="111111"/>
                </a:solidFill>
              </a:rPr>
              <a:t>……………………………………………………………………………………………………………………………………………………………………………………………………………………………………………………………………………………………………………………</a:t>
            </a:r>
            <a:r>
              <a:rPr lang="en-GB" sz="1200" b="0" i="0" dirty="0">
                <a:solidFill>
                  <a:srgbClr val="111111"/>
                </a:solidFill>
                <a:effectLst/>
              </a:rPr>
              <a:t> 4. </a:t>
            </a:r>
            <a:r>
              <a:rPr kumimoji="0" lang="en-US" altLang="en-US" sz="1200" b="0" i="0" u="none" strike="noStrike" cap="none" normalizeH="0" baseline="0" dirty="0">
                <a:ln>
                  <a:noFill/>
                </a:ln>
                <a:solidFill>
                  <a:srgbClr val="111111"/>
                </a:solidFill>
                <a:effectLst/>
              </a:rPr>
              <a:t>What is the new classification system introduced by </a:t>
            </a:r>
            <a:r>
              <a:rPr kumimoji="0" lang="en-US" altLang="en-US" sz="1200" b="0" i="0" u="none" strike="noStrike" cap="none" normalizeH="0" baseline="0" dirty="0" err="1">
                <a:ln>
                  <a:noFill/>
                </a:ln>
                <a:solidFill>
                  <a:srgbClr val="111111"/>
                </a:solidFill>
                <a:effectLst/>
              </a:rPr>
              <a:t>Woese</a:t>
            </a:r>
            <a:r>
              <a:rPr kumimoji="0" lang="en-US" altLang="en-US" sz="1200" b="0" i="0" u="none" strike="noStrike" cap="none" normalizeH="0" baseline="0" dirty="0">
                <a:ln>
                  <a:noFill/>
                </a:ln>
                <a:solidFill>
                  <a:srgbClr val="111111"/>
                </a:solidFill>
                <a:effectLst/>
              </a:rPr>
              <a:t>? </a:t>
            </a:r>
          </a:p>
          <a:p>
            <a:pPr algn="l">
              <a:lnSpc>
                <a:spcPct val="150000"/>
              </a:lnSpc>
            </a:pPr>
            <a:r>
              <a:rPr lang="en-GB" sz="1200" dirty="0">
                <a:solidFill>
                  <a:srgbClr val="111111"/>
                </a:solidFill>
              </a:rPr>
              <a:t>……………………………………………………………………………………………………………………………………………………………………………………………………………………………………………………………………………………………………………………</a:t>
            </a:r>
            <a:r>
              <a:rPr lang="en-GB" sz="1200" b="0" i="0" dirty="0">
                <a:solidFill>
                  <a:srgbClr val="111111"/>
                </a:solidFill>
                <a:effectLst/>
              </a:rPr>
              <a:t> 5. </a:t>
            </a:r>
            <a:r>
              <a:rPr kumimoji="0" lang="en-US" altLang="en-US" sz="1200" b="0" i="0" u="none" strike="noStrike" cap="none" normalizeH="0" baseline="0" dirty="0">
                <a:ln>
                  <a:noFill/>
                </a:ln>
                <a:solidFill>
                  <a:srgbClr val="111111"/>
                </a:solidFill>
                <a:effectLst/>
              </a:rPr>
              <a:t>What are the three domains in </a:t>
            </a:r>
            <a:r>
              <a:rPr kumimoji="0" lang="en-US" altLang="en-US" sz="1200" b="0" i="0" u="none" strike="noStrike" cap="none" normalizeH="0" baseline="0" dirty="0" err="1">
                <a:ln>
                  <a:noFill/>
                </a:ln>
                <a:solidFill>
                  <a:srgbClr val="111111"/>
                </a:solidFill>
                <a:effectLst/>
              </a:rPr>
              <a:t>Woese’s</a:t>
            </a:r>
            <a:r>
              <a:rPr kumimoji="0" lang="en-US" altLang="en-US" sz="1200" b="0" i="0" u="none" strike="noStrike" cap="none" normalizeH="0" baseline="0" dirty="0">
                <a:ln>
                  <a:noFill/>
                </a:ln>
                <a:solidFill>
                  <a:srgbClr val="111111"/>
                </a:solidFill>
                <a:effectLst/>
              </a:rPr>
              <a:t> classification system? </a:t>
            </a:r>
          </a:p>
          <a:p>
            <a:pPr algn="l">
              <a:lnSpc>
                <a:spcPct val="150000"/>
              </a:lnSpc>
            </a:pPr>
            <a:r>
              <a:rPr lang="en-GB" sz="1200" dirty="0">
                <a:solidFill>
                  <a:srgbClr val="111111"/>
                </a:solidFill>
              </a:rPr>
              <a:t>…………………………………………………………………………………………………………………………………………………………………………………………………………………………………………………………………………………………………………………… </a:t>
            </a:r>
            <a:endParaRPr lang="en-GB" sz="1200" b="0" i="0" dirty="0">
              <a:solidFill>
                <a:srgbClr val="111111"/>
              </a:solidFill>
              <a:effectLst/>
            </a:endParaRPr>
          </a:p>
        </p:txBody>
      </p:sp>
      <p:sp>
        <p:nvSpPr>
          <p:cNvPr id="2" name="Slide Number Placeholder 1">
            <a:extLst>
              <a:ext uri="{FF2B5EF4-FFF2-40B4-BE49-F238E27FC236}">
                <a16:creationId xmlns:a16="http://schemas.microsoft.com/office/drawing/2014/main" id="{73E116D1-DE23-147C-B746-154E12D9A574}"/>
              </a:ext>
            </a:extLst>
          </p:cNvPr>
          <p:cNvSpPr>
            <a:spLocks noGrp="1"/>
          </p:cNvSpPr>
          <p:nvPr>
            <p:ph type="sldNum" sz="quarter" idx="12"/>
          </p:nvPr>
        </p:nvSpPr>
        <p:spPr/>
        <p:txBody>
          <a:bodyPr/>
          <a:lstStyle/>
          <a:p>
            <a:fld id="{A49C798E-A141-4728-B2C1-C020555BD9EF}" type="slidenum">
              <a:rPr lang="en-GB" smtClean="0"/>
              <a:t>50</a:t>
            </a:fld>
            <a:endParaRPr lang="en-GB"/>
          </a:p>
        </p:txBody>
      </p:sp>
    </p:spTree>
    <p:extLst>
      <p:ext uri="{BB962C8B-B14F-4D97-AF65-F5344CB8AC3E}">
        <p14:creationId xmlns:p14="http://schemas.microsoft.com/office/powerpoint/2010/main" val="40325914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a:extLst>
              <a:ext uri="{FF2B5EF4-FFF2-40B4-BE49-F238E27FC236}">
                <a16:creationId xmlns:a16="http://schemas.microsoft.com/office/drawing/2014/main" id="{6EFFDE2E-AD55-0554-27FF-5BDD1BCF472E}"/>
              </a:ext>
            </a:extLst>
          </p:cNvPr>
          <p:cNvGraphicFramePr>
            <a:graphicFrameLocks noGrp="1"/>
          </p:cNvGraphicFramePr>
          <p:nvPr/>
        </p:nvGraphicFramePr>
        <p:xfrm>
          <a:off x="348915" y="324854"/>
          <a:ext cx="6160170" cy="8506326"/>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gn="just">
                        <a:lnSpc>
                          <a:spcPct val="150000"/>
                        </a:lnSpc>
                      </a:pPr>
                      <a:r>
                        <a:rPr lang="en-GB" sz="1200" b="1" dirty="0">
                          <a:solidFill>
                            <a:schemeClr val="tx1"/>
                          </a:solidFill>
                          <a:latin typeface="+mn-lt"/>
                        </a:rPr>
                        <a:t>1</a:t>
                      </a:r>
                    </a:p>
                    <a:p>
                      <a:pPr algn="just">
                        <a:lnSpc>
                          <a:spcPct val="150000"/>
                        </a:lnSpc>
                      </a:pPr>
                      <a:r>
                        <a:rPr lang="en-GB" sz="1200" b="1" dirty="0">
                          <a:solidFill>
                            <a:schemeClr val="tx1"/>
                          </a:solidFill>
                          <a:latin typeface="+mn-lt"/>
                        </a:rPr>
                        <a:t>2</a:t>
                      </a:r>
                    </a:p>
                    <a:p>
                      <a:pPr algn="just">
                        <a:lnSpc>
                          <a:spcPct val="150000"/>
                        </a:lnSpc>
                      </a:pPr>
                      <a:r>
                        <a:rPr lang="en-GB" sz="1200" b="1" dirty="0">
                          <a:solidFill>
                            <a:schemeClr val="tx1"/>
                          </a:solidFill>
                          <a:latin typeface="+mn-lt"/>
                        </a:rPr>
                        <a:t>3</a:t>
                      </a:r>
                    </a:p>
                    <a:p>
                      <a:pPr algn="just">
                        <a:lnSpc>
                          <a:spcPct val="150000"/>
                        </a:lnSpc>
                      </a:pPr>
                      <a:r>
                        <a:rPr lang="en-GB" sz="1200" b="1" dirty="0">
                          <a:solidFill>
                            <a:schemeClr val="tx1"/>
                          </a:solidFill>
                          <a:latin typeface="+mn-lt"/>
                        </a:rPr>
                        <a:t>4</a:t>
                      </a:r>
                    </a:p>
                    <a:p>
                      <a:pPr algn="just">
                        <a:lnSpc>
                          <a:spcPct val="150000"/>
                        </a:lnSpc>
                      </a:pPr>
                      <a:r>
                        <a:rPr lang="en-GB" sz="1200" b="1" dirty="0">
                          <a:solidFill>
                            <a:schemeClr val="tx1"/>
                          </a:solidFill>
                          <a:latin typeface="+mn-lt"/>
                        </a:rPr>
                        <a:t>5</a:t>
                      </a:r>
                    </a:p>
                    <a:p>
                      <a:pPr algn="just">
                        <a:lnSpc>
                          <a:spcPct val="150000"/>
                        </a:lnSpc>
                      </a:pPr>
                      <a:r>
                        <a:rPr lang="en-GB" sz="1200" b="1" dirty="0">
                          <a:solidFill>
                            <a:schemeClr val="tx1"/>
                          </a:solidFill>
                          <a:latin typeface="+mn-lt"/>
                        </a:rPr>
                        <a:t>6</a:t>
                      </a:r>
                    </a:p>
                    <a:p>
                      <a:pPr algn="just">
                        <a:lnSpc>
                          <a:spcPct val="150000"/>
                        </a:lnSpc>
                      </a:pPr>
                      <a:r>
                        <a:rPr lang="en-GB" sz="1200" b="1" dirty="0">
                          <a:solidFill>
                            <a:schemeClr val="tx1"/>
                          </a:solidFill>
                          <a:latin typeface="+mn-lt"/>
                        </a:rPr>
                        <a:t>7</a:t>
                      </a:r>
                    </a:p>
                    <a:p>
                      <a:pPr algn="just">
                        <a:lnSpc>
                          <a:spcPct val="150000"/>
                        </a:lnSpc>
                      </a:pPr>
                      <a:r>
                        <a:rPr lang="en-GB" sz="1200" b="1" dirty="0">
                          <a:solidFill>
                            <a:schemeClr val="tx1"/>
                          </a:solidFill>
                          <a:latin typeface="+mn-lt"/>
                        </a:rPr>
                        <a:t>8</a:t>
                      </a:r>
                    </a:p>
                    <a:p>
                      <a:pPr algn="just">
                        <a:lnSpc>
                          <a:spcPct val="150000"/>
                        </a:lnSpc>
                      </a:pPr>
                      <a:r>
                        <a:rPr lang="en-GB" sz="1200" b="1" dirty="0">
                          <a:solidFill>
                            <a:schemeClr val="tx1"/>
                          </a:solidFill>
                          <a:latin typeface="+mn-lt"/>
                        </a:rPr>
                        <a:t>9</a:t>
                      </a:r>
                    </a:p>
                    <a:p>
                      <a:pPr algn="just">
                        <a:lnSpc>
                          <a:spcPct val="150000"/>
                        </a:lnSpc>
                      </a:pPr>
                      <a:r>
                        <a:rPr lang="en-GB" sz="1200" b="1" dirty="0">
                          <a:solidFill>
                            <a:schemeClr val="tx1"/>
                          </a:solidFill>
                          <a:latin typeface="+mn-lt"/>
                        </a:rPr>
                        <a:t>10</a:t>
                      </a:r>
                    </a:p>
                    <a:p>
                      <a:pPr algn="just">
                        <a:lnSpc>
                          <a:spcPct val="150000"/>
                        </a:lnSpc>
                      </a:pPr>
                      <a:r>
                        <a:rPr lang="en-GB" sz="1200" b="1" dirty="0">
                          <a:solidFill>
                            <a:schemeClr val="tx1"/>
                          </a:solidFill>
                          <a:latin typeface="+mn-lt"/>
                        </a:rPr>
                        <a:t>11</a:t>
                      </a:r>
                    </a:p>
                    <a:p>
                      <a:pPr algn="just">
                        <a:lnSpc>
                          <a:spcPct val="150000"/>
                        </a:lnSpc>
                      </a:pPr>
                      <a:r>
                        <a:rPr lang="en-GB" sz="1200" b="1" dirty="0">
                          <a:solidFill>
                            <a:schemeClr val="tx1"/>
                          </a:solidFill>
                          <a:latin typeface="+mn-lt"/>
                        </a:rPr>
                        <a:t>12</a:t>
                      </a:r>
                    </a:p>
                    <a:p>
                      <a:pPr algn="just">
                        <a:lnSpc>
                          <a:spcPct val="150000"/>
                        </a:lnSpc>
                      </a:pPr>
                      <a:r>
                        <a:rPr lang="en-GB" sz="1200" b="1" dirty="0">
                          <a:solidFill>
                            <a:schemeClr val="tx1"/>
                          </a:solidFill>
                          <a:latin typeface="+mn-lt"/>
                        </a:rPr>
                        <a:t>13</a:t>
                      </a:r>
                    </a:p>
                    <a:p>
                      <a:pPr algn="just">
                        <a:lnSpc>
                          <a:spcPct val="150000"/>
                        </a:lnSpc>
                      </a:pPr>
                      <a:r>
                        <a:rPr lang="en-GB" sz="1200" b="1" dirty="0">
                          <a:solidFill>
                            <a:schemeClr val="tx1"/>
                          </a:solidFill>
                          <a:latin typeface="+mn-lt"/>
                        </a:rPr>
                        <a:t>14</a:t>
                      </a:r>
                    </a:p>
                    <a:p>
                      <a:pPr algn="just">
                        <a:lnSpc>
                          <a:spcPct val="150000"/>
                        </a:lnSpc>
                      </a:pPr>
                      <a:r>
                        <a:rPr lang="en-GB" sz="1200" b="1" dirty="0">
                          <a:solidFill>
                            <a:schemeClr val="tx1"/>
                          </a:solidFill>
                          <a:latin typeface="+mn-lt"/>
                        </a:rPr>
                        <a:t>15</a:t>
                      </a:r>
                    </a:p>
                    <a:p>
                      <a:pPr algn="just">
                        <a:lnSpc>
                          <a:spcPct val="150000"/>
                        </a:lnSpc>
                      </a:pPr>
                      <a:r>
                        <a:rPr lang="en-GB" sz="1200" b="1" dirty="0">
                          <a:solidFill>
                            <a:schemeClr val="tx1"/>
                          </a:solidFill>
                          <a:latin typeface="+mn-lt"/>
                        </a:rPr>
                        <a:t>16</a:t>
                      </a:r>
                    </a:p>
                    <a:p>
                      <a:pPr algn="just">
                        <a:lnSpc>
                          <a:spcPct val="150000"/>
                        </a:lnSpc>
                      </a:pPr>
                      <a:r>
                        <a:rPr lang="en-GB" sz="1200" b="1" dirty="0">
                          <a:solidFill>
                            <a:schemeClr val="tx1"/>
                          </a:solidFill>
                          <a:latin typeface="+mn-lt"/>
                        </a:rPr>
                        <a:t>17</a:t>
                      </a:r>
                    </a:p>
                    <a:p>
                      <a:pPr algn="just">
                        <a:lnSpc>
                          <a:spcPct val="150000"/>
                        </a:lnSpc>
                      </a:pPr>
                      <a:r>
                        <a:rPr lang="en-GB" sz="1200" b="1" dirty="0">
                          <a:solidFill>
                            <a:schemeClr val="tx1"/>
                          </a:solidFill>
                          <a:latin typeface="+mn-lt"/>
                        </a:rPr>
                        <a:t>18</a:t>
                      </a:r>
                    </a:p>
                    <a:p>
                      <a:pPr algn="just">
                        <a:lnSpc>
                          <a:spcPct val="150000"/>
                        </a:lnSpc>
                      </a:pPr>
                      <a:r>
                        <a:rPr lang="en-GB" sz="1200" b="1" dirty="0">
                          <a:solidFill>
                            <a:schemeClr val="tx1"/>
                          </a:solidFill>
                          <a:latin typeface="+mn-lt"/>
                        </a:rPr>
                        <a:t>19</a:t>
                      </a:r>
                    </a:p>
                    <a:p>
                      <a:pPr algn="just">
                        <a:lnSpc>
                          <a:spcPct val="150000"/>
                        </a:lnSpc>
                      </a:pPr>
                      <a:r>
                        <a:rPr lang="en-GB" sz="1200" b="1" dirty="0">
                          <a:solidFill>
                            <a:schemeClr val="tx1"/>
                          </a:solidFill>
                          <a:latin typeface="+mn-lt"/>
                        </a:rPr>
                        <a:t>20</a:t>
                      </a:r>
                    </a:p>
                    <a:p>
                      <a:pPr algn="just">
                        <a:lnSpc>
                          <a:spcPct val="150000"/>
                        </a:lnSpc>
                      </a:pPr>
                      <a:r>
                        <a:rPr lang="en-GB" sz="1200" b="1" dirty="0">
                          <a:solidFill>
                            <a:schemeClr val="tx1"/>
                          </a:solidFill>
                          <a:latin typeface="+mn-lt"/>
                        </a:rPr>
                        <a:t>21</a:t>
                      </a:r>
                    </a:p>
                    <a:p>
                      <a:pPr algn="just">
                        <a:lnSpc>
                          <a:spcPct val="150000"/>
                        </a:lnSpc>
                      </a:pPr>
                      <a:r>
                        <a:rPr lang="en-GB" sz="1200" b="1" dirty="0">
                          <a:solidFill>
                            <a:schemeClr val="tx1"/>
                          </a:solidFill>
                          <a:latin typeface="+mn-lt"/>
                        </a:rPr>
                        <a:t>22</a:t>
                      </a:r>
                    </a:p>
                    <a:p>
                      <a:pPr algn="just">
                        <a:lnSpc>
                          <a:spcPct val="150000"/>
                        </a:lnSpc>
                      </a:pPr>
                      <a:r>
                        <a:rPr lang="en-GB" sz="1200" b="1" dirty="0">
                          <a:solidFill>
                            <a:schemeClr val="tx1"/>
                          </a:solidFill>
                          <a:latin typeface="+mn-lt"/>
                        </a:rPr>
                        <a:t>23</a:t>
                      </a:r>
                    </a:p>
                    <a:p>
                      <a:pPr algn="just">
                        <a:lnSpc>
                          <a:spcPct val="150000"/>
                        </a:lnSpc>
                      </a:pPr>
                      <a:r>
                        <a:rPr lang="en-GB" sz="1200" b="1" dirty="0">
                          <a:solidFill>
                            <a:schemeClr val="tx1"/>
                          </a:solidFill>
                          <a:latin typeface="+mn-lt"/>
                        </a:rPr>
                        <a:t>24</a:t>
                      </a:r>
                    </a:p>
                    <a:p>
                      <a:pPr algn="just">
                        <a:lnSpc>
                          <a:spcPct val="150000"/>
                        </a:lnSpc>
                      </a:pPr>
                      <a:r>
                        <a:rPr lang="en-GB" sz="1200" b="1" dirty="0">
                          <a:solidFill>
                            <a:schemeClr val="tx1"/>
                          </a:solidFill>
                          <a:latin typeface="+mn-lt"/>
                        </a:rPr>
                        <a:t>25</a:t>
                      </a:r>
                    </a:p>
                    <a:p>
                      <a:pPr algn="just">
                        <a:lnSpc>
                          <a:spcPct val="150000"/>
                        </a:lnSpc>
                      </a:pPr>
                      <a:r>
                        <a:rPr lang="en-GB" sz="1200" b="1" dirty="0">
                          <a:solidFill>
                            <a:schemeClr val="tx1"/>
                          </a:solidFill>
                          <a:latin typeface="+mn-lt"/>
                        </a:rPr>
                        <a:t>26</a:t>
                      </a:r>
                    </a:p>
                    <a:p>
                      <a:pPr algn="just">
                        <a:lnSpc>
                          <a:spcPct val="150000"/>
                        </a:lnSpc>
                      </a:pPr>
                      <a:r>
                        <a:rPr lang="en-GB" sz="1200" b="1" dirty="0">
                          <a:solidFill>
                            <a:schemeClr val="tx1"/>
                          </a:solidFill>
                          <a:latin typeface="+mn-lt"/>
                        </a:rPr>
                        <a:t>27</a:t>
                      </a:r>
                    </a:p>
                    <a:p>
                      <a:pPr algn="just">
                        <a:lnSpc>
                          <a:spcPct val="150000"/>
                        </a:lnSpc>
                      </a:pPr>
                      <a:r>
                        <a:rPr lang="en-GB" sz="1200" b="1" dirty="0">
                          <a:solidFill>
                            <a:schemeClr val="tx1"/>
                          </a:solidFill>
                          <a:latin typeface="+mn-lt"/>
                        </a:rPr>
                        <a:t>28</a:t>
                      </a:r>
                    </a:p>
                    <a:p>
                      <a:pPr algn="just">
                        <a:lnSpc>
                          <a:spcPct val="150000"/>
                        </a:lnSpc>
                      </a:pPr>
                      <a:r>
                        <a:rPr lang="en-GB" sz="1200" b="1" dirty="0">
                          <a:solidFill>
                            <a:schemeClr val="tx1"/>
                          </a:solidFill>
                          <a:latin typeface="+mn-lt"/>
                        </a:rPr>
                        <a:t>29</a:t>
                      </a:r>
                    </a:p>
                    <a:p>
                      <a:pPr algn="just">
                        <a:lnSpc>
                          <a:spcPct val="150000"/>
                        </a:lnSpc>
                      </a:pPr>
                      <a:r>
                        <a:rPr lang="en-GB" sz="1200" b="1" dirty="0">
                          <a:solidFill>
                            <a:schemeClr val="tx1"/>
                          </a:solidFill>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dirty="0">
                          <a:solidFill>
                            <a:schemeClr val="tx1"/>
                          </a:solidFill>
                          <a:effectLst/>
                          <a:latin typeface="+mn-lt"/>
                        </a:rPr>
                        <a:t>Evolutionary trees, also known as phylogenetic trees, are like big family trees for every species on Earth. They show us how different species are related to each other. Imagine you’re looking at your own family tree. You’d see your parents, grandparents, and so on. Now imagine that, but for all life on Earth!</a:t>
                      </a:r>
                    </a:p>
                    <a:p>
                      <a:pPr>
                        <a:lnSpc>
                          <a:spcPct val="150000"/>
                        </a:lnSpc>
                      </a:pPr>
                      <a:r>
                        <a:rPr lang="en-GB" sz="1200" dirty="0">
                          <a:solidFill>
                            <a:schemeClr val="tx1"/>
                          </a:solidFill>
                          <a:effectLst/>
                          <a:latin typeface="+mn-lt"/>
                        </a:rPr>
                        <a:t>These trees are based on the idea that all life shares a common ancestor. As time goes on, species evolve and change, leading to the diverse life we see today. Each branch on the tree represents these changes, or evolutionary events, such as the development of a new trait or the formation of a new species.</a:t>
                      </a:r>
                    </a:p>
                    <a:p>
                      <a:pPr>
                        <a:lnSpc>
                          <a:spcPct val="150000"/>
                        </a:lnSpc>
                      </a:pPr>
                      <a:r>
                        <a:rPr lang="en-GB" sz="1200" dirty="0">
                          <a:solidFill>
                            <a:schemeClr val="tx1"/>
                          </a:solidFill>
                          <a:effectLst/>
                          <a:latin typeface="+mn-lt"/>
                        </a:rPr>
                        <a:t>Scientists use these trees to study how species have evolved and how they are related. For example, they can help us understand how birds evolved from dinosaurs, or how humans are related to other primates. They can also show us which species are most closely related, which can be really important for things like conservation or understanding diseases.</a:t>
                      </a:r>
                    </a:p>
                    <a:p>
                      <a:pPr algn="just">
                        <a:lnSpc>
                          <a:spcPct val="150000"/>
                        </a:lnSpc>
                      </a:pPr>
                      <a:endParaRPr lang="en-GB" sz="12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6" name="Picture 5" descr="A diagram of a family tree&#10;&#10;Description automatically generated">
            <a:extLst>
              <a:ext uri="{FF2B5EF4-FFF2-40B4-BE49-F238E27FC236}">
                <a16:creationId xmlns:a16="http://schemas.microsoft.com/office/drawing/2014/main" id="{B82ACA28-8A26-D10A-134D-3DADED8DBB35}"/>
              </a:ext>
            </a:extLst>
          </p:cNvPr>
          <p:cNvPicPr>
            <a:picLocks noChangeAspect="1"/>
          </p:cNvPicPr>
          <p:nvPr/>
        </p:nvPicPr>
        <p:blipFill>
          <a:blip r:embed="rId2"/>
          <a:stretch>
            <a:fillRect/>
          </a:stretch>
        </p:blipFill>
        <p:spPr>
          <a:xfrm>
            <a:off x="1576619" y="4219709"/>
            <a:ext cx="3704762" cy="2152381"/>
          </a:xfrm>
          <a:prstGeom prst="rect">
            <a:avLst/>
          </a:prstGeom>
        </p:spPr>
      </p:pic>
      <p:sp>
        <p:nvSpPr>
          <p:cNvPr id="2" name="Slide Number Placeholder 1">
            <a:extLst>
              <a:ext uri="{FF2B5EF4-FFF2-40B4-BE49-F238E27FC236}">
                <a16:creationId xmlns:a16="http://schemas.microsoft.com/office/drawing/2014/main" id="{8FD7CC23-C8D8-A97F-292D-E863BA97004F}"/>
              </a:ext>
            </a:extLst>
          </p:cNvPr>
          <p:cNvSpPr>
            <a:spLocks noGrp="1"/>
          </p:cNvSpPr>
          <p:nvPr>
            <p:ph type="sldNum" sz="quarter" idx="12"/>
          </p:nvPr>
        </p:nvSpPr>
        <p:spPr/>
        <p:txBody>
          <a:bodyPr/>
          <a:lstStyle/>
          <a:p>
            <a:fld id="{A49C798E-A141-4728-B2C1-C020555BD9EF}" type="slidenum">
              <a:rPr lang="en-GB" smtClean="0"/>
              <a:t>51</a:t>
            </a:fld>
            <a:endParaRPr lang="en-GB"/>
          </a:p>
        </p:txBody>
      </p:sp>
    </p:spTree>
    <p:extLst>
      <p:ext uri="{BB962C8B-B14F-4D97-AF65-F5344CB8AC3E}">
        <p14:creationId xmlns:p14="http://schemas.microsoft.com/office/powerpoint/2010/main" val="6452521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B1D31D7-98D9-3208-9B08-CB6FFC791833}"/>
              </a:ext>
            </a:extLst>
          </p:cNvPr>
          <p:cNvPicPr>
            <a:picLocks noChangeAspect="1"/>
          </p:cNvPicPr>
          <p:nvPr/>
        </p:nvPicPr>
        <p:blipFill>
          <a:blip r:embed="rId2"/>
          <a:stretch>
            <a:fillRect/>
          </a:stretch>
        </p:blipFill>
        <p:spPr>
          <a:xfrm>
            <a:off x="360362" y="301082"/>
            <a:ext cx="6157457" cy="3991518"/>
          </a:xfrm>
          <a:prstGeom prst="rect">
            <a:avLst/>
          </a:prstGeom>
        </p:spPr>
      </p:pic>
      <p:sp>
        <p:nvSpPr>
          <p:cNvPr id="12" name="Rectangle 8">
            <a:extLst>
              <a:ext uri="{FF2B5EF4-FFF2-40B4-BE49-F238E27FC236}">
                <a16:creationId xmlns:a16="http://schemas.microsoft.com/office/drawing/2014/main" id="{E212748E-1158-4C95-CD91-C2F93842FFEC}"/>
              </a:ext>
            </a:extLst>
          </p:cNvPr>
          <p:cNvSpPr>
            <a:spLocks noChangeArrowheads="1"/>
          </p:cNvSpPr>
          <p:nvPr/>
        </p:nvSpPr>
        <p:spPr bwMode="auto">
          <a:xfrm>
            <a:off x="360362" y="54483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6F24AD06-0912-90DA-AEA7-7DC72EABBF0A}"/>
              </a:ext>
            </a:extLst>
          </p:cNvPr>
          <p:cNvSpPr>
            <a:spLocks noChangeArrowheads="1"/>
          </p:cNvSpPr>
          <p:nvPr/>
        </p:nvSpPr>
        <p:spPr bwMode="auto">
          <a:xfrm>
            <a:off x="360362" y="54483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00" b="0" i="0" u="none" strike="noStrike" cap="none" normalizeH="0" baseline="0">
                <a:ln>
                  <a:noFill/>
                </a:ln>
                <a:solidFill>
                  <a:schemeClr val="tx1"/>
                </a:solidFill>
                <a:effectLst/>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8" name="TextBox 17">
            <a:extLst>
              <a:ext uri="{FF2B5EF4-FFF2-40B4-BE49-F238E27FC236}">
                <a16:creationId xmlns:a16="http://schemas.microsoft.com/office/drawing/2014/main" id="{8298862B-9119-32C2-E837-70AE0E8262D7}"/>
              </a:ext>
            </a:extLst>
          </p:cNvPr>
          <p:cNvSpPr txBox="1"/>
          <p:nvPr/>
        </p:nvSpPr>
        <p:spPr>
          <a:xfrm>
            <a:off x="360362" y="4457700"/>
            <a:ext cx="6137276" cy="2833724"/>
          </a:xfrm>
          <a:prstGeom prst="rect">
            <a:avLst/>
          </a:prstGeom>
          <a:noFill/>
        </p:spPr>
        <p:txBody>
          <a:bodyPr wrap="square" rtlCol="0">
            <a:spAutoFit/>
          </a:bodyPr>
          <a:lstStyle/>
          <a:p>
            <a:pPr>
              <a:lnSpc>
                <a:spcPct val="150000"/>
              </a:lnSpc>
            </a:pPr>
            <a:r>
              <a:rPr lang="en-GB" sz="1200" b="1" dirty="0"/>
              <a:t>I do:  </a:t>
            </a:r>
            <a:r>
              <a:rPr lang="en-GB" sz="1200" dirty="0"/>
              <a:t>How many millions of years ago did </a:t>
            </a:r>
            <a:r>
              <a:rPr lang="en-GB" sz="1200" dirty="0" err="1"/>
              <a:t>Paleomasodon</a:t>
            </a:r>
            <a:r>
              <a:rPr lang="en-GB" sz="1200" dirty="0"/>
              <a:t> first appear?</a:t>
            </a:r>
          </a:p>
          <a:p>
            <a:pPr>
              <a:lnSpc>
                <a:spcPct val="150000"/>
              </a:lnSpc>
            </a:pPr>
            <a:r>
              <a:rPr lang="en-GB" sz="1200" dirty="0"/>
              <a:t>………………………………………………………………………………………………………………………………………………………………………………………………………………………………………………………………………………………………………..</a:t>
            </a:r>
          </a:p>
          <a:p>
            <a:pPr>
              <a:lnSpc>
                <a:spcPct val="150000"/>
              </a:lnSpc>
            </a:pPr>
            <a:r>
              <a:rPr lang="en-GB" sz="1200" b="1" dirty="0"/>
              <a:t>We do: </a:t>
            </a:r>
            <a:r>
              <a:rPr lang="en-GB" sz="1200" dirty="0"/>
              <a:t>name the common ancestor of Indian and African elephants.</a:t>
            </a:r>
          </a:p>
          <a:p>
            <a:pPr>
              <a:lnSpc>
                <a:spcPct val="150000"/>
              </a:lnSpc>
            </a:pPr>
            <a:r>
              <a:rPr lang="en-GB" sz="1200" dirty="0"/>
              <a:t>…………………………………………………………………………………………………………………………………………………………………………………………………………………………………………………………………………………………………………</a:t>
            </a:r>
          </a:p>
          <a:p>
            <a:pPr>
              <a:lnSpc>
                <a:spcPct val="150000"/>
              </a:lnSpc>
            </a:pPr>
            <a:r>
              <a:rPr lang="en-GB" sz="1200" b="1" dirty="0"/>
              <a:t>You do</a:t>
            </a:r>
            <a:r>
              <a:rPr lang="en-GB" sz="1200" dirty="0"/>
              <a:t>: state which elephant alive today is the closest relative of the mammoth.  Give a reason for your answer.</a:t>
            </a:r>
          </a:p>
          <a:p>
            <a:pPr>
              <a:lnSpc>
                <a:spcPct val="150000"/>
              </a:lnSpc>
            </a:pPr>
            <a:r>
              <a:rPr lang="en-GB" sz="1200" dirty="0"/>
              <a:t>………………………………………………………………………………………………………………………………………………………………………………………………………………………………………………………………………………………………………… </a:t>
            </a:r>
          </a:p>
        </p:txBody>
      </p:sp>
      <p:sp>
        <p:nvSpPr>
          <p:cNvPr id="2" name="Slide Number Placeholder 1">
            <a:extLst>
              <a:ext uri="{FF2B5EF4-FFF2-40B4-BE49-F238E27FC236}">
                <a16:creationId xmlns:a16="http://schemas.microsoft.com/office/drawing/2014/main" id="{0B430502-C5F7-AF1F-787A-9F337733D24D}"/>
              </a:ext>
            </a:extLst>
          </p:cNvPr>
          <p:cNvSpPr>
            <a:spLocks noGrp="1"/>
          </p:cNvSpPr>
          <p:nvPr>
            <p:ph type="sldNum" sz="quarter" idx="12"/>
          </p:nvPr>
        </p:nvSpPr>
        <p:spPr/>
        <p:txBody>
          <a:bodyPr/>
          <a:lstStyle/>
          <a:p>
            <a:fld id="{A49C798E-A141-4728-B2C1-C020555BD9EF}" type="slidenum">
              <a:rPr lang="en-GB" smtClean="0"/>
              <a:t>52</a:t>
            </a:fld>
            <a:endParaRPr lang="en-GB"/>
          </a:p>
        </p:txBody>
      </p:sp>
    </p:spTree>
    <p:extLst>
      <p:ext uri="{BB962C8B-B14F-4D97-AF65-F5344CB8AC3E}">
        <p14:creationId xmlns:p14="http://schemas.microsoft.com/office/powerpoint/2010/main" val="21761325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8">
            <a:extLst>
              <a:ext uri="{FF2B5EF4-FFF2-40B4-BE49-F238E27FC236}">
                <a16:creationId xmlns:a16="http://schemas.microsoft.com/office/drawing/2014/main" id="{E212748E-1158-4C95-CD91-C2F93842FFEC}"/>
              </a:ext>
            </a:extLst>
          </p:cNvPr>
          <p:cNvSpPr>
            <a:spLocks noChangeArrowheads="1"/>
          </p:cNvSpPr>
          <p:nvPr/>
        </p:nvSpPr>
        <p:spPr bwMode="auto">
          <a:xfrm>
            <a:off x="360362" y="54483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4621A5DA-86F5-06C9-7368-CA285CB04F61}"/>
              </a:ext>
            </a:extLst>
          </p:cNvPr>
          <p:cNvSpPr txBox="1"/>
          <p:nvPr/>
        </p:nvSpPr>
        <p:spPr>
          <a:xfrm>
            <a:off x="254000" y="292100"/>
            <a:ext cx="6286500" cy="2556726"/>
          </a:xfrm>
          <a:prstGeom prst="rect">
            <a:avLst/>
          </a:prstGeom>
          <a:noFill/>
        </p:spPr>
        <p:txBody>
          <a:bodyPr wrap="square" rtlCol="0">
            <a:spAutoFit/>
          </a:bodyPr>
          <a:lstStyle/>
          <a:p>
            <a:pPr>
              <a:lnSpc>
                <a:spcPct val="150000"/>
              </a:lnSpc>
            </a:pPr>
            <a:r>
              <a:rPr lang="en-GB" sz="1200" dirty="0"/>
              <a:t>You do:</a:t>
            </a:r>
          </a:p>
          <a:p>
            <a:pPr>
              <a:lnSpc>
                <a:spcPct val="150000"/>
              </a:lnSpc>
            </a:pPr>
            <a:endParaRPr lang="en-GB" sz="1200" dirty="0"/>
          </a:p>
          <a:p>
            <a:pPr marL="0" marR="0" lvl="0" indent="0" algn="l" defTabSz="914400" rtl="0" eaLnBrk="0" fontAlgn="base" latinLnBrk="0" hangingPunct="0">
              <a:lnSpc>
                <a:spcPct val="150000"/>
              </a:lnSpc>
              <a:spcBef>
                <a:spcPct val="0"/>
              </a:spcBef>
              <a:spcAft>
                <a:spcPct val="0"/>
              </a:spcAft>
              <a:buClrTx/>
              <a:buSzTx/>
              <a:buFontTx/>
              <a:buNone/>
              <a:tabLst>
                <a:tab pos="228600" algn="l"/>
                <a:tab pos="457200" algn="l"/>
                <a:tab pos="685800" algn="l"/>
                <a:tab pos="914400" algn="l"/>
                <a:tab pos="6446838" algn="r"/>
              </a:tabLst>
            </a:pPr>
            <a:r>
              <a:rPr lang="en-GB" altLang="en-US" sz="1200" dirty="0">
                <a:ea typeface="Times New Roman" panose="02020603050405020304" pitchFamily="18" charset="0"/>
                <a:cs typeface="Arial" panose="020B0604020202020204" pitchFamily="34" charset="0"/>
              </a:rPr>
              <a:t>P</a:t>
            </a:r>
            <a:r>
              <a:rPr kumimoji="0" lang="en-GB" altLang="en-US"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lace the names of the family on the correct place on the tree.</a:t>
            </a:r>
            <a:endParaRPr kumimoji="0" lang="en-GB"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tab pos="228600" algn="l"/>
                <a:tab pos="457200" algn="l"/>
                <a:tab pos="685800" algn="l"/>
                <a:tab pos="914400" algn="l"/>
                <a:tab pos="6446838" algn="r"/>
              </a:tabLst>
            </a:pPr>
            <a:r>
              <a:rPr kumimoji="0" lang="en-GB" altLang="en-US"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Rosie has a brother. His name is Tim.</a:t>
            </a:r>
            <a:endParaRPr kumimoji="0" lang="en-GB"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tab pos="228600" algn="l"/>
                <a:tab pos="457200" algn="l"/>
                <a:tab pos="685800" algn="l"/>
                <a:tab pos="914400" algn="l"/>
                <a:tab pos="6446838" algn="r"/>
              </a:tabLst>
            </a:pPr>
            <a:r>
              <a:rPr kumimoji="0" lang="en-GB" altLang="en-US"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Patrick is Rosie and Tim's father.</a:t>
            </a:r>
            <a:endParaRPr kumimoji="0" lang="en-GB"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tab pos="228600" algn="l"/>
                <a:tab pos="457200" algn="l"/>
                <a:tab pos="685800" algn="l"/>
                <a:tab pos="914400" algn="l"/>
                <a:tab pos="6446838" algn="r"/>
              </a:tabLst>
            </a:pPr>
            <a:r>
              <a:rPr kumimoji="0" lang="en-GB" altLang="en-US"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Patrick's father is called Robert. Robert also has a daughter called Sheila.</a:t>
            </a:r>
            <a:endParaRPr kumimoji="0" lang="en-GB"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tab pos="228600" algn="l"/>
                <a:tab pos="457200" algn="l"/>
                <a:tab pos="685800" algn="l"/>
                <a:tab pos="914400" algn="l"/>
                <a:tab pos="6446838" algn="r"/>
              </a:tabLst>
            </a:pPr>
            <a:r>
              <a:rPr kumimoji="0" lang="en-GB" altLang="en-US"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Sheila has two children, Cerys and Becky.</a:t>
            </a:r>
            <a:endParaRPr kumimoji="0" lang="en-GB"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tab pos="228600" algn="l"/>
                <a:tab pos="457200" algn="l"/>
                <a:tab pos="685800" algn="l"/>
                <a:tab pos="914400" algn="l"/>
                <a:tab pos="6446838" algn="r"/>
              </a:tabLst>
            </a:pPr>
            <a:endParaRPr kumimoji="0" lang="en-GB" altLang="en-US" sz="1200" b="0" i="0" u="none" strike="noStrike" cap="none" normalizeH="0" baseline="0" dirty="0">
              <a:ln>
                <a:noFill/>
              </a:ln>
              <a:solidFill>
                <a:schemeClr val="tx1"/>
              </a:solidFill>
              <a:effectLst/>
              <a:latin typeface="+mn-lt"/>
            </a:endParaRPr>
          </a:p>
          <a:p>
            <a:pPr>
              <a:lnSpc>
                <a:spcPct val="150000"/>
              </a:lnSpc>
            </a:pPr>
            <a:endParaRPr lang="en-GB" sz="1200" dirty="0"/>
          </a:p>
        </p:txBody>
      </p:sp>
      <p:pic>
        <p:nvPicPr>
          <p:cNvPr id="3073" name="Picture 1" descr="add2 OS:Users:add2:Desktop:Second Priority:PNG:AQA Biology Working Scientifically B13-B18:oxo_aqa16_b1510_ws01_awfg01.png">
            <a:extLst>
              <a:ext uri="{FF2B5EF4-FFF2-40B4-BE49-F238E27FC236}">
                <a16:creationId xmlns:a16="http://schemas.microsoft.com/office/drawing/2014/main" id="{802432A1-F81A-4689-1B41-0780237D69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2" y="2678341"/>
            <a:ext cx="5545138" cy="32164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D395696F-BD7B-5483-446D-B87EAC70DBFA}"/>
              </a:ext>
            </a:extLst>
          </p:cNvPr>
          <p:cNvSpPr>
            <a:spLocks noChangeArrowheads="1"/>
          </p:cNvSpPr>
          <p:nvPr/>
        </p:nvSpPr>
        <p:spPr bwMode="auto">
          <a:xfrm>
            <a:off x="360362" y="6107076"/>
            <a:ext cx="6015037" cy="283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tab pos="228600" algn="l"/>
                <a:tab pos="457200" algn="l"/>
                <a:tab pos="685800" algn="l"/>
                <a:tab pos="914400" algn="l"/>
                <a:tab pos="6446838" algn="r"/>
              </a:tabLst>
            </a:pPr>
            <a:r>
              <a:rPr kumimoji="0" lang="en-GB" altLang="en-US"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1. Who shares the most similar DNA with both Rosie and Tim?</a:t>
            </a:r>
          </a:p>
          <a:p>
            <a:pPr marL="0" marR="0" lvl="0" indent="0" algn="l" defTabSz="914400" rtl="0" eaLnBrk="0" fontAlgn="base" latinLnBrk="0" hangingPunct="0">
              <a:lnSpc>
                <a:spcPct val="150000"/>
              </a:lnSpc>
              <a:spcBef>
                <a:spcPct val="0"/>
              </a:spcBef>
              <a:spcAft>
                <a:spcPct val="0"/>
              </a:spcAft>
              <a:buClrTx/>
              <a:buSzTx/>
              <a:buFontTx/>
              <a:buNone/>
              <a:tabLst>
                <a:tab pos="228600" algn="l"/>
                <a:tab pos="457200" algn="l"/>
                <a:tab pos="685800" algn="l"/>
                <a:tab pos="914400" algn="l"/>
                <a:tab pos="6446838" algn="r"/>
              </a:tabLst>
            </a:pPr>
            <a:r>
              <a:rPr kumimoji="0" lang="en-GB" altLang="en-US" sz="1200" b="0" i="0" u="none" strike="noStrike" cap="none" normalizeH="0" baseline="0" dirty="0">
                <a:ln>
                  <a:noFill/>
                </a:ln>
                <a:solidFill>
                  <a:schemeClr val="tx1"/>
                </a:solidFill>
                <a:effectLst/>
                <a:latin typeface="+mn-lt"/>
                <a:cs typeface="Arial" panose="020B0604020202020204" pitchFamily="34" charset="0"/>
              </a:rPr>
              <a:t>……………………………………………………………………………………………………………………………………………………………………………………………………………………………………………………………………………………………………</a:t>
            </a:r>
            <a:endParaRPr kumimoji="0" lang="en-GB"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tab pos="228600" algn="l"/>
                <a:tab pos="457200" algn="l"/>
                <a:tab pos="685800" algn="l"/>
                <a:tab pos="914400" algn="l"/>
                <a:tab pos="6446838" algn="r"/>
              </a:tabLst>
            </a:pPr>
            <a:r>
              <a:rPr kumimoji="0" lang="en-GB" altLang="en-US"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2. Who is the common ancestor of all the people mentioned?</a:t>
            </a:r>
          </a:p>
          <a:p>
            <a:pPr defTabSz="914400">
              <a:lnSpc>
                <a:spcPct val="150000"/>
              </a:lnSpc>
            </a:pPr>
            <a:r>
              <a:rPr kumimoji="0" lang="en-GB" altLang="en-US" sz="1200" b="0" i="0" u="none" strike="noStrike" cap="none" normalizeH="0" baseline="0" dirty="0">
                <a:ln>
                  <a:noFill/>
                </a:ln>
                <a:solidFill>
                  <a:schemeClr val="tx1"/>
                </a:solidFill>
                <a:effectLst/>
                <a:latin typeface="+mn-lt"/>
                <a:cs typeface="Arial" panose="020B0604020202020204" pitchFamily="34" charset="0"/>
              </a:rPr>
              <a:t>……………………………………………………………………………………………………………………………………………………………………………………………………………………………………………………………………………………………………</a:t>
            </a:r>
            <a:endParaRPr lang="en-GB" altLang="en-US" sz="1200" dirty="0">
              <a:latin typeface="+mn-lt"/>
            </a:endParaRPr>
          </a:p>
          <a:p>
            <a:pPr marL="0" marR="0" lvl="0" indent="0" algn="l" defTabSz="914400" rtl="0" eaLnBrk="0" fontAlgn="base" latinLnBrk="0" hangingPunct="0">
              <a:lnSpc>
                <a:spcPct val="150000"/>
              </a:lnSpc>
              <a:spcBef>
                <a:spcPct val="0"/>
              </a:spcBef>
              <a:spcAft>
                <a:spcPct val="0"/>
              </a:spcAft>
              <a:buClrTx/>
              <a:buSzTx/>
              <a:buFontTx/>
              <a:buNone/>
              <a:tabLst>
                <a:tab pos="228600" algn="l"/>
                <a:tab pos="457200" algn="l"/>
                <a:tab pos="685800" algn="l"/>
                <a:tab pos="914400" algn="l"/>
                <a:tab pos="6446838" algn="r"/>
              </a:tabLst>
            </a:pPr>
            <a:r>
              <a:rPr kumimoji="0" lang="en-GB" altLang="en-US" sz="1200" b="0" i="0" u="none" strike="noStrike" cap="none" normalizeH="0" baseline="0" dirty="0">
                <a:ln>
                  <a:noFill/>
                </a:ln>
                <a:solidFill>
                  <a:schemeClr val="tx1"/>
                </a:solidFill>
                <a:effectLst/>
                <a:latin typeface="+mn-lt"/>
                <a:ea typeface="Times New Roman" panose="02020603050405020304" pitchFamily="18" charset="0"/>
                <a:cs typeface="Arial" panose="020B0604020202020204" pitchFamily="34" charset="0"/>
              </a:rPr>
              <a:t>3. Which person is Becky most closely related to: Rosie, Tim, or Cerys?</a:t>
            </a:r>
          </a:p>
          <a:p>
            <a:pPr defTabSz="914400">
              <a:lnSpc>
                <a:spcPct val="150000"/>
              </a:lnSpc>
            </a:pPr>
            <a:r>
              <a:rPr kumimoji="0" lang="en-GB" altLang="en-US" sz="1200" b="0" i="0" u="none" strike="noStrike" cap="none" normalizeH="0" baseline="0" dirty="0">
                <a:ln>
                  <a:noFill/>
                </a:ln>
                <a:solidFill>
                  <a:schemeClr val="tx1"/>
                </a:solidFill>
                <a:effectLst/>
                <a:latin typeface="+mn-lt"/>
                <a:cs typeface="Arial" panose="020B0604020202020204" pitchFamily="34" charset="0"/>
              </a:rPr>
              <a:t>……………………………………………………………………………………………………………………………………………………………………………………………………………………………………………………………………………………………………</a:t>
            </a:r>
            <a:endParaRPr kumimoji="0" lang="en-GB"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tab pos="228600" algn="l"/>
                <a:tab pos="457200" algn="l"/>
                <a:tab pos="685800" algn="l"/>
                <a:tab pos="914400" algn="l"/>
                <a:tab pos="6446838" algn="r"/>
              </a:tabLst>
            </a:pPr>
            <a:endParaRPr kumimoji="0" lang="en-GB" altLang="en-US" sz="12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734008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pic>
        <p:nvPicPr>
          <p:cNvPr id="5" name="Picture 4">
            <a:extLst>
              <a:ext uri="{FF2B5EF4-FFF2-40B4-BE49-F238E27FC236}">
                <a16:creationId xmlns:a16="http://schemas.microsoft.com/office/drawing/2014/main" id="{14C64473-A39B-E538-C35A-28CD4ABD1AAC}"/>
              </a:ext>
            </a:extLst>
          </p:cNvPr>
          <p:cNvPicPr>
            <a:picLocks noChangeAspect="1"/>
          </p:cNvPicPr>
          <p:nvPr/>
        </p:nvPicPr>
        <p:blipFill rotWithShape="1">
          <a:blip r:embed="rId2"/>
          <a:srcRect l="17037" t="15103" r="51296" b="14774"/>
          <a:stretch/>
        </p:blipFill>
        <p:spPr>
          <a:xfrm>
            <a:off x="323384" y="609949"/>
            <a:ext cx="5988515" cy="7459378"/>
          </a:xfrm>
          <a:prstGeom prst="rect">
            <a:avLst/>
          </a:prstGeom>
        </p:spPr>
      </p:pic>
      <p:sp>
        <p:nvSpPr>
          <p:cNvPr id="3" name="Slide Number Placeholder 2">
            <a:extLst>
              <a:ext uri="{FF2B5EF4-FFF2-40B4-BE49-F238E27FC236}">
                <a16:creationId xmlns:a16="http://schemas.microsoft.com/office/drawing/2014/main" id="{246AC510-7AF3-33FE-9AF1-ABD8FB233CBE}"/>
              </a:ext>
            </a:extLst>
          </p:cNvPr>
          <p:cNvSpPr>
            <a:spLocks noGrp="1"/>
          </p:cNvSpPr>
          <p:nvPr>
            <p:ph type="sldNum" sz="quarter" idx="12"/>
          </p:nvPr>
        </p:nvSpPr>
        <p:spPr/>
        <p:txBody>
          <a:bodyPr/>
          <a:lstStyle/>
          <a:p>
            <a:fld id="{A49C798E-A141-4728-B2C1-C020555BD9EF}" type="slidenum">
              <a:rPr lang="en-GB" smtClean="0"/>
              <a:t>54</a:t>
            </a:fld>
            <a:endParaRPr lang="en-GB"/>
          </a:p>
        </p:txBody>
      </p:sp>
    </p:spTree>
    <p:extLst>
      <p:ext uri="{BB962C8B-B14F-4D97-AF65-F5344CB8AC3E}">
        <p14:creationId xmlns:p14="http://schemas.microsoft.com/office/powerpoint/2010/main" val="11557449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pic>
        <p:nvPicPr>
          <p:cNvPr id="6" name="Picture 5">
            <a:extLst>
              <a:ext uri="{FF2B5EF4-FFF2-40B4-BE49-F238E27FC236}">
                <a16:creationId xmlns:a16="http://schemas.microsoft.com/office/drawing/2014/main" id="{D0D20D97-AACD-0DD9-CB59-8A5A3D0EE785}"/>
              </a:ext>
            </a:extLst>
          </p:cNvPr>
          <p:cNvPicPr>
            <a:picLocks noChangeAspect="1"/>
          </p:cNvPicPr>
          <p:nvPr/>
        </p:nvPicPr>
        <p:blipFill rotWithShape="1">
          <a:blip r:embed="rId2"/>
          <a:srcRect l="52593" t="13785" r="13333" b="14116"/>
          <a:stretch/>
        </p:blipFill>
        <p:spPr>
          <a:xfrm>
            <a:off x="228599" y="757857"/>
            <a:ext cx="6306015" cy="7505529"/>
          </a:xfrm>
          <a:prstGeom prst="rect">
            <a:avLst/>
          </a:prstGeom>
        </p:spPr>
      </p:pic>
      <p:sp>
        <p:nvSpPr>
          <p:cNvPr id="3" name="Slide Number Placeholder 2">
            <a:extLst>
              <a:ext uri="{FF2B5EF4-FFF2-40B4-BE49-F238E27FC236}">
                <a16:creationId xmlns:a16="http://schemas.microsoft.com/office/drawing/2014/main" id="{F5756862-D1A4-F0BC-490E-D6C8647FD4E5}"/>
              </a:ext>
            </a:extLst>
          </p:cNvPr>
          <p:cNvSpPr>
            <a:spLocks noGrp="1"/>
          </p:cNvSpPr>
          <p:nvPr>
            <p:ph type="sldNum" sz="quarter" idx="12"/>
          </p:nvPr>
        </p:nvSpPr>
        <p:spPr/>
        <p:txBody>
          <a:bodyPr/>
          <a:lstStyle/>
          <a:p>
            <a:fld id="{A49C798E-A141-4728-B2C1-C020555BD9EF}" type="slidenum">
              <a:rPr lang="en-GB" smtClean="0"/>
              <a:t>55</a:t>
            </a:fld>
            <a:endParaRPr lang="en-GB"/>
          </a:p>
        </p:txBody>
      </p:sp>
    </p:spTree>
    <p:extLst>
      <p:ext uri="{BB962C8B-B14F-4D97-AF65-F5344CB8AC3E}">
        <p14:creationId xmlns:p14="http://schemas.microsoft.com/office/powerpoint/2010/main" val="38260288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pic>
        <p:nvPicPr>
          <p:cNvPr id="5" name="Picture 4">
            <a:extLst>
              <a:ext uri="{FF2B5EF4-FFF2-40B4-BE49-F238E27FC236}">
                <a16:creationId xmlns:a16="http://schemas.microsoft.com/office/drawing/2014/main" id="{B765EAE5-A324-4077-5ED0-255080887559}"/>
              </a:ext>
            </a:extLst>
          </p:cNvPr>
          <p:cNvPicPr>
            <a:picLocks noChangeAspect="1"/>
          </p:cNvPicPr>
          <p:nvPr/>
        </p:nvPicPr>
        <p:blipFill rotWithShape="1">
          <a:blip r:embed="rId2"/>
          <a:srcRect l="17223" t="14774" r="51480" b="39136"/>
          <a:stretch/>
        </p:blipFill>
        <p:spPr>
          <a:xfrm>
            <a:off x="323384" y="723899"/>
            <a:ext cx="6039315" cy="5002983"/>
          </a:xfrm>
          <a:prstGeom prst="rect">
            <a:avLst/>
          </a:prstGeom>
        </p:spPr>
      </p:pic>
      <p:sp>
        <p:nvSpPr>
          <p:cNvPr id="3" name="Slide Number Placeholder 2">
            <a:extLst>
              <a:ext uri="{FF2B5EF4-FFF2-40B4-BE49-F238E27FC236}">
                <a16:creationId xmlns:a16="http://schemas.microsoft.com/office/drawing/2014/main" id="{1223AB4D-CBF9-59EE-F3B5-4EA2A4298FA5}"/>
              </a:ext>
            </a:extLst>
          </p:cNvPr>
          <p:cNvSpPr>
            <a:spLocks noGrp="1"/>
          </p:cNvSpPr>
          <p:nvPr>
            <p:ph type="sldNum" sz="quarter" idx="12"/>
          </p:nvPr>
        </p:nvSpPr>
        <p:spPr/>
        <p:txBody>
          <a:bodyPr/>
          <a:lstStyle/>
          <a:p>
            <a:fld id="{A49C798E-A141-4728-B2C1-C020555BD9EF}" type="slidenum">
              <a:rPr lang="en-GB" smtClean="0"/>
              <a:t>56</a:t>
            </a:fld>
            <a:endParaRPr lang="en-GB"/>
          </a:p>
        </p:txBody>
      </p:sp>
    </p:spTree>
    <p:extLst>
      <p:ext uri="{BB962C8B-B14F-4D97-AF65-F5344CB8AC3E}">
        <p14:creationId xmlns:p14="http://schemas.microsoft.com/office/powerpoint/2010/main" val="3048378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pic>
        <p:nvPicPr>
          <p:cNvPr id="5" name="Picture 4">
            <a:extLst>
              <a:ext uri="{FF2B5EF4-FFF2-40B4-BE49-F238E27FC236}">
                <a16:creationId xmlns:a16="http://schemas.microsoft.com/office/drawing/2014/main" id="{B284308A-0E39-DD53-C8A0-2AC37BDD9814}"/>
              </a:ext>
            </a:extLst>
          </p:cNvPr>
          <p:cNvPicPr>
            <a:picLocks noChangeAspect="1"/>
          </p:cNvPicPr>
          <p:nvPr/>
        </p:nvPicPr>
        <p:blipFill rotWithShape="1">
          <a:blip r:embed="rId2"/>
          <a:srcRect l="55370" t="19712" r="13519" b="10823"/>
          <a:stretch/>
        </p:blipFill>
        <p:spPr>
          <a:xfrm>
            <a:off x="323384" y="609949"/>
            <a:ext cx="6211229" cy="7801008"/>
          </a:xfrm>
          <a:prstGeom prst="rect">
            <a:avLst/>
          </a:prstGeom>
        </p:spPr>
      </p:pic>
      <p:sp>
        <p:nvSpPr>
          <p:cNvPr id="3" name="Slide Number Placeholder 2">
            <a:extLst>
              <a:ext uri="{FF2B5EF4-FFF2-40B4-BE49-F238E27FC236}">
                <a16:creationId xmlns:a16="http://schemas.microsoft.com/office/drawing/2014/main" id="{05A7DEAC-89D0-5AF7-0667-30A095AA333B}"/>
              </a:ext>
            </a:extLst>
          </p:cNvPr>
          <p:cNvSpPr>
            <a:spLocks noGrp="1"/>
          </p:cNvSpPr>
          <p:nvPr>
            <p:ph type="sldNum" sz="quarter" idx="12"/>
          </p:nvPr>
        </p:nvSpPr>
        <p:spPr/>
        <p:txBody>
          <a:bodyPr/>
          <a:lstStyle/>
          <a:p>
            <a:fld id="{A49C798E-A141-4728-B2C1-C020555BD9EF}" type="slidenum">
              <a:rPr lang="en-GB" smtClean="0"/>
              <a:t>57</a:t>
            </a:fld>
            <a:endParaRPr lang="en-GB"/>
          </a:p>
        </p:txBody>
      </p:sp>
    </p:spTree>
    <p:extLst>
      <p:ext uri="{BB962C8B-B14F-4D97-AF65-F5344CB8AC3E}">
        <p14:creationId xmlns:p14="http://schemas.microsoft.com/office/powerpoint/2010/main" val="41729341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pic>
        <p:nvPicPr>
          <p:cNvPr id="5" name="Picture 4">
            <a:extLst>
              <a:ext uri="{FF2B5EF4-FFF2-40B4-BE49-F238E27FC236}">
                <a16:creationId xmlns:a16="http://schemas.microsoft.com/office/drawing/2014/main" id="{1E3444C6-B1F1-13B1-3128-5589C1ADAFED}"/>
              </a:ext>
            </a:extLst>
          </p:cNvPr>
          <p:cNvPicPr>
            <a:picLocks noChangeAspect="1"/>
          </p:cNvPicPr>
          <p:nvPr/>
        </p:nvPicPr>
        <p:blipFill rotWithShape="1">
          <a:blip r:embed="rId2"/>
          <a:srcRect l="17037" t="15103" r="51296" b="15431"/>
          <a:stretch/>
        </p:blipFill>
        <p:spPr>
          <a:xfrm>
            <a:off x="323384" y="711200"/>
            <a:ext cx="6211229" cy="7664148"/>
          </a:xfrm>
          <a:prstGeom prst="rect">
            <a:avLst/>
          </a:prstGeom>
        </p:spPr>
      </p:pic>
      <p:sp>
        <p:nvSpPr>
          <p:cNvPr id="3" name="Slide Number Placeholder 2">
            <a:extLst>
              <a:ext uri="{FF2B5EF4-FFF2-40B4-BE49-F238E27FC236}">
                <a16:creationId xmlns:a16="http://schemas.microsoft.com/office/drawing/2014/main" id="{2DBF8558-3914-DFC3-0124-6334FD9FDBBA}"/>
              </a:ext>
            </a:extLst>
          </p:cNvPr>
          <p:cNvSpPr>
            <a:spLocks noGrp="1"/>
          </p:cNvSpPr>
          <p:nvPr>
            <p:ph type="sldNum" sz="quarter" idx="12"/>
          </p:nvPr>
        </p:nvSpPr>
        <p:spPr/>
        <p:txBody>
          <a:bodyPr/>
          <a:lstStyle/>
          <a:p>
            <a:fld id="{A49C798E-A141-4728-B2C1-C020555BD9EF}" type="slidenum">
              <a:rPr lang="en-GB" smtClean="0"/>
              <a:t>58</a:t>
            </a:fld>
            <a:endParaRPr lang="en-GB"/>
          </a:p>
        </p:txBody>
      </p:sp>
    </p:spTree>
    <p:extLst>
      <p:ext uri="{BB962C8B-B14F-4D97-AF65-F5344CB8AC3E}">
        <p14:creationId xmlns:p14="http://schemas.microsoft.com/office/powerpoint/2010/main" val="12414043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Exam questions</a:t>
            </a:r>
          </a:p>
          <a:p>
            <a:pPr>
              <a:lnSpc>
                <a:spcPct val="150000"/>
              </a:lnSpc>
            </a:pPr>
            <a:endParaRPr lang="en-GB" sz="1200" b="1" u="sng" dirty="0"/>
          </a:p>
        </p:txBody>
      </p:sp>
      <p:pic>
        <p:nvPicPr>
          <p:cNvPr id="7" name="Picture 6">
            <a:extLst>
              <a:ext uri="{FF2B5EF4-FFF2-40B4-BE49-F238E27FC236}">
                <a16:creationId xmlns:a16="http://schemas.microsoft.com/office/drawing/2014/main" id="{B739DC92-B9F3-3CEF-E360-8DB33709BDE1}"/>
              </a:ext>
            </a:extLst>
          </p:cNvPr>
          <p:cNvPicPr>
            <a:picLocks noChangeAspect="1"/>
          </p:cNvPicPr>
          <p:nvPr/>
        </p:nvPicPr>
        <p:blipFill rotWithShape="1">
          <a:blip r:embed="rId2"/>
          <a:srcRect l="15556" t="23004" r="51557" b="43745"/>
          <a:stretch/>
        </p:blipFill>
        <p:spPr>
          <a:xfrm>
            <a:off x="323385" y="609949"/>
            <a:ext cx="6057878" cy="3445216"/>
          </a:xfrm>
          <a:prstGeom prst="rect">
            <a:avLst/>
          </a:prstGeom>
        </p:spPr>
      </p:pic>
      <p:pic>
        <p:nvPicPr>
          <p:cNvPr id="8" name="Picture 7">
            <a:extLst>
              <a:ext uri="{FF2B5EF4-FFF2-40B4-BE49-F238E27FC236}">
                <a16:creationId xmlns:a16="http://schemas.microsoft.com/office/drawing/2014/main" id="{BA9E2312-AB46-E1BA-F519-2EB78955C325}"/>
              </a:ext>
            </a:extLst>
          </p:cNvPr>
          <p:cNvPicPr>
            <a:picLocks noChangeAspect="1"/>
          </p:cNvPicPr>
          <p:nvPr/>
        </p:nvPicPr>
        <p:blipFill rotWithShape="1">
          <a:blip r:embed="rId3"/>
          <a:srcRect l="52035" t="47569" r="13389" b="38937"/>
          <a:stretch/>
        </p:blipFill>
        <p:spPr>
          <a:xfrm>
            <a:off x="0" y="3183133"/>
            <a:ext cx="6420316" cy="1409700"/>
          </a:xfrm>
          <a:prstGeom prst="rect">
            <a:avLst/>
          </a:prstGeom>
        </p:spPr>
      </p:pic>
      <p:sp>
        <p:nvSpPr>
          <p:cNvPr id="3" name="Slide Number Placeholder 2">
            <a:extLst>
              <a:ext uri="{FF2B5EF4-FFF2-40B4-BE49-F238E27FC236}">
                <a16:creationId xmlns:a16="http://schemas.microsoft.com/office/drawing/2014/main" id="{50CC2D95-CD61-78AF-830A-6A411377A973}"/>
              </a:ext>
            </a:extLst>
          </p:cNvPr>
          <p:cNvSpPr>
            <a:spLocks noGrp="1"/>
          </p:cNvSpPr>
          <p:nvPr>
            <p:ph type="sldNum" sz="quarter" idx="12"/>
          </p:nvPr>
        </p:nvSpPr>
        <p:spPr/>
        <p:txBody>
          <a:bodyPr/>
          <a:lstStyle/>
          <a:p>
            <a:fld id="{A49C798E-A141-4728-B2C1-C020555BD9EF}" type="slidenum">
              <a:rPr lang="en-GB" smtClean="0"/>
              <a:t>59</a:t>
            </a:fld>
            <a:endParaRPr lang="en-GB"/>
          </a:p>
        </p:txBody>
      </p:sp>
    </p:spTree>
    <p:extLst>
      <p:ext uri="{BB962C8B-B14F-4D97-AF65-F5344CB8AC3E}">
        <p14:creationId xmlns:p14="http://schemas.microsoft.com/office/powerpoint/2010/main" val="61939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971200702"/>
              </p:ext>
            </p:extLst>
          </p:nvPr>
        </p:nvGraphicFramePr>
        <p:xfrm>
          <a:off x="348915" y="324854"/>
          <a:ext cx="6160570" cy="8506326"/>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ase"/>
                      <a:r>
                        <a:rPr lang="en-US" sz="1350" b="1" i="0" u="sng" kern="1200" dirty="0">
                          <a:solidFill>
                            <a:schemeClr val="tx1"/>
                          </a:solidFill>
                          <a:effectLst/>
                          <a:latin typeface="+mn-lt"/>
                          <a:ea typeface="+mn-ea"/>
                          <a:cs typeface="+mn-cs"/>
                        </a:rPr>
                        <a:t>Evidence to Support Darwin’s Theory of Evolution</a:t>
                      </a:r>
                    </a:p>
                    <a:p>
                      <a:pPr fontAlgn="base"/>
                      <a:endParaRPr lang="en-US" sz="1350" b="1" i="0" kern="1200" dirty="0">
                        <a:solidFill>
                          <a:schemeClr val="tx1"/>
                        </a:solidFill>
                        <a:effectLst/>
                        <a:latin typeface="+mn-lt"/>
                        <a:ea typeface="+mn-ea"/>
                        <a:cs typeface="+mn-cs"/>
                      </a:endParaRPr>
                    </a:p>
                    <a:p>
                      <a:pPr fontAlgn="base">
                        <a:lnSpc>
                          <a:spcPct val="150000"/>
                        </a:lnSpc>
                      </a:pPr>
                      <a:r>
                        <a:rPr lang="en-US" sz="1200" b="0" i="0" kern="1200" dirty="0">
                          <a:solidFill>
                            <a:schemeClr val="tx1"/>
                          </a:solidFill>
                          <a:effectLst/>
                          <a:latin typeface="+mn-lt"/>
                          <a:ea typeface="+mn-ea"/>
                          <a:cs typeface="+mn-cs"/>
                        </a:rPr>
                        <a:t>There are several different theories of evolution put forward by different scientists yet Darwin’ is the most widely accepted in the scientific community.  This is due to the evidence that supports this theory.  </a:t>
                      </a:r>
                    </a:p>
                    <a:p>
                      <a:pPr fontAlgn="base"/>
                      <a:r>
                        <a:rPr lang="en-US" sz="1200" b="1" i="0" u="sng" kern="1200" dirty="0">
                          <a:solidFill>
                            <a:schemeClr val="tx1"/>
                          </a:solidFill>
                          <a:effectLst/>
                          <a:latin typeface="+mn-lt"/>
                          <a:ea typeface="+mn-ea"/>
                          <a:cs typeface="+mn-cs"/>
                        </a:rPr>
                        <a:t>Evidence of evolution - Fossils</a:t>
                      </a:r>
                    </a:p>
                    <a:p>
                      <a:pPr marL="0" indent="0" fontAlgn="base">
                        <a:lnSpc>
                          <a:spcPct val="150000"/>
                        </a:lnSpc>
                        <a:buFont typeface="Arial" panose="020B0604020202020204" pitchFamily="34" charset="0"/>
                        <a:buNone/>
                      </a:pPr>
                      <a:r>
                        <a:rPr lang="en-US" sz="1200" b="0" i="0" kern="1200" dirty="0">
                          <a:solidFill>
                            <a:schemeClr val="tx1"/>
                          </a:solidFill>
                          <a:effectLst/>
                          <a:latin typeface="+mn-lt"/>
                          <a:ea typeface="+mn-ea"/>
                          <a:cs typeface="+mn-cs"/>
                        </a:rPr>
                        <a:t>A </a:t>
                      </a:r>
                      <a:r>
                        <a:rPr lang="en-US" sz="1200" b="1" i="0" kern="1200" dirty="0">
                          <a:solidFill>
                            <a:schemeClr val="tx1"/>
                          </a:solidFill>
                          <a:effectLst/>
                          <a:latin typeface="+mn-lt"/>
                          <a:ea typeface="+mn-ea"/>
                          <a:cs typeface="+mn-cs"/>
                        </a:rPr>
                        <a:t>fossil</a:t>
                      </a:r>
                      <a:r>
                        <a:rPr lang="en-US" sz="1200" b="0" i="0" kern="1200" dirty="0">
                          <a:solidFill>
                            <a:schemeClr val="tx1"/>
                          </a:solidFill>
                          <a:effectLst/>
                          <a:latin typeface="+mn-lt"/>
                          <a:ea typeface="+mn-ea"/>
                          <a:cs typeface="+mn-cs"/>
                        </a:rPr>
                        <a:t> is the preserved remains of a dead </a:t>
                      </a:r>
                      <a:r>
                        <a:rPr lang="en-US" sz="1200" b="0" i="1" kern="1200" dirty="0">
                          <a:solidFill>
                            <a:schemeClr val="tx1"/>
                          </a:solidFill>
                          <a:effectLst/>
                          <a:latin typeface="+mn-lt"/>
                          <a:ea typeface="+mn-ea"/>
                          <a:cs typeface="+mn-cs"/>
                        </a:rPr>
                        <a:t>organism</a:t>
                      </a:r>
                      <a:r>
                        <a:rPr lang="en-US" sz="1200" b="0" i="0" kern="1200" dirty="0">
                          <a:solidFill>
                            <a:schemeClr val="tx1"/>
                          </a:solidFill>
                          <a:effectLst/>
                          <a:latin typeface="+mn-lt"/>
                          <a:ea typeface="+mn-ea"/>
                          <a:cs typeface="+mn-cs"/>
                        </a:rPr>
                        <a:t> from millions of years ago. Fossils are found in rocks and can be formed from:</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hard body parts, such as </a:t>
                      </a:r>
                      <a:r>
                        <a:rPr lang="en-US" sz="1200" b="1" i="0" kern="1200" dirty="0">
                          <a:solidFill>
                            <a:schemeClr val="tx1"/>
                          </a:solidFill>
                          <a:effectLst/>
                          <a:latin typeface="+mn-lt"/>
                          <a:ea typeface="+mn-ea"/>
                          <a:cs typeface="+mn-cs"/>
                        </a:rPr>
                        <a:t>bones and shells</a:t>
                      </a:r>
                      <a:r>
                        <a:rPr lang="en-US" sz="1200" b="0" i="0" kern="1200" dirty="0">
                          <a:solidFill>
                            <a:schemeClr val="tx1"/>
                          </a:solidFill>
                          <a:effectLst/>
                          <a:latin typeface="+mn-lt"/>
                          <a:ea typeface="+mn-ea"/>
                          <a:cs typeface="+mn-cs"/>
                        </a:rPr>
                        <a:t>, which do not decay easily or are replaced by minerals as they decay</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parts of organisms that have not decayed because one or more of the conditions needed for decay are absent. For example, </a:t>
                      </a:r>
                      <a:r>
                        <a:rPr lang="en-US" sz="1200" b="1" i="0" kern="1200" dirty="0">
                          <a:solidFill>
                            <a:schemeClr val="tx1"/>
                          </a:solidFill>
                          <a:effectLst/>
                          <a:latin typeface="+mn-lt"/>
                          <a:ea typeface="+mn-ea"/>
                          <a:cs typeface="+mn-cs"/>
                        </a:rPr>
                        <a:t>dead animals and plants</a:t>
                      </a:r>
                      <a:r>
                        <a:rPr lang="en-US" sz="1200" b="0" i="0" kern="1200" dirty="0">
                          <a:solidFill>
                            <a:schemeClr val="tx1"/>
                          </a:solidFill>
                          <a:effectLst/>
                          <a:latin typeface="+mn-lt"/>
                          <a:ea typeface="+mn-ea"/>
                          <a:cs typeface="+mn-cs"/>
                        </a:rPr>
                        <a:t> can be preserved in </a:t>
                      </a:r>
                      <a:r>
                        <a:rPr lang="en-US" sz="1200" b="0" i="1" kern="1200" dirty="0">
                          <a:solidFill>
                            <a:schemeClr val="tx1"/>
                          </a:solidFill>
                          <a:effectLst/>
                          <a:latin typeface="+mn-lt"/>
                          <a:ea typeface="+mn-ea"/>
                          <a:cs typeface="+mn-cs"/>
                        </a:rPr>
                        <a:t>amber</a:t>
                      </a:r>
                      <a:r>
                        <a:rPr lang="en-US" sz="1200" b="0" i="0" kern="1200" dirty="0">
                          <a:solidFill>
                            <a:schemeClr val="tx1"/>
                          </a:solidFill>
                          <a:effectLst/>
                          <a:latin typeface="+mn-lt"/>
                          <a:ea typeface="+mn-ea"/>
                          <a:cs typeface="+mn-cs"/>
                        </a:rPr>
                        <a:t>, peat bogs, tar pits, or in ice</a:t>
                      </a:r>
                    </a:p>
                    <a:p>
                      <a:pPr marL="171450" indent="-171450" fontAlgn="base">
                        <a:lnSpc>
                          <a:spcPct val="150000"/>
                        </a:lnSpc>
                        <a:buFont typeface="Arial" panose="020B0604020202020204" pitchFamily="34" charset="0"/>
                        <a:buChar char="•"/>
                      </a:pPr>
                      <a:r>
                        <a:rPr lang="en-US" sz="1200" b="0" i="0" kern="1200" dirty="0">
                          <a:solidFill>
                            <a:schemeClr val="tx1"/>
                          </a:solidFill>
                          <a:effectLst/>
                          <a:latin typeface="+mn-lt"/>
                          <a:ea typeface="+mn-ea"/>
                          <a:cs typeface="+mn-cs"/>
                        </a:rPr>
                        <a:t>preserved traces of organisms, such as </a:t>
                      </a:r>
                      <a:r>
                        <a:rPr lang="en-US" sz="1200" b="1" i="0" kern="1200" dirty="0">
                          <a:solidFill>
                            <a:schemeClr val="tx1"/>
                          </a:solidFill>
                          <a:effectLst/>
                          <a:latin typeface="+mn-lt"/>
                          <a:ea typeface="+mn-ea"/>
                          <a:cs typeface="+mn-cs"/>
                        </a:rPr>
                        <a:t>footprints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burrows</a:t>
                      </a:r>
                      <a:r>
                        <a:rPr lang="en-US" sz="1200" b="0" i="0" kern="1200" dirty="0">
                          <a:solidFill>
                            <a:schemeClr val="tx1"/>
                          </a:solidFill>
                          <a:effectLst/>
                          <a:latin typeface="+mn-lt"/>
                          <a:ea typeface="+mn-ea"/>
                          <a:cs typeface="+mn-cs"/>
                        </a:rPr>
                        <a:t> and rootlet traces - these become covered by layers of </a:t>
                      </a:r>
                      <a:r>
                        <a:rPr lang="en-US" sz="1200" b="0" i="1" kern="1200" dirty="0">
                          <a:solidFill>
                            <a:schemeClr val="tx1"/>
                          </a:solidFill>
                          <a:effectLst/>
                          <a:latin typeface="+mn-lt"/>
                          <a:ea typeface="+mn-ea"/>
                          <a:cs typeface="+mn-cs"/>
                        </a:rPr>
                        <a:t>sediment</a:t>
                      </a:r>
                      <a:r>
                        <a:rPr lang="en-US" sz="1200" b="0" i="0" kern="1200" dirty="0">
                          <a:solidFill>
                            <a:schemeClr val="tx1"/>
                          </a:solidFill>
                          <a:effectLst/>
                          <a:latin typeface="+mn-lt"/>
                          <a:ea typeface="+mn-ea"/>
                          <a:cs typeface="+mn-cs"/>
                        </a:rPr>
                        <a:t>, which eventually become rock</a:t>
                      </a:r>
                      <a:endParaRPr lang="en-US" sz="1200" b="1" i="0" kern="1200" dirty="0">
                        <a:solidFill>
                          <a:schemeClr val="tx1"/>
                        </a:solidFill>
                        <a:effectLst/>
                        <a:latin typeface="+mn-lt"/>
                        <a:ea typeface="+mn-ea"/>
                        <a:cs typeface="+mn-cs"/>
                      </a:endParaRPr>
                    </a:p>
                    <a:p>
                      <a:pPr marL="0" indent="0" fontAlgn="base">
                        <a:lnSpc>
                          <a:spcPct val="150000"/>
                        </a:lnSpc>
                        <a:buFont typeface="Arial" panose="020B0604020202020204" pitchFamily="34" charset="0"/>
                        <a:buNone/>
                      </a:pPr>
                      <a:r>
                        <a:rPr lang="en-US" sz="1200" b="1" i="0" kern="1200" dirty="0">
                          <a:solidFill>
                            <a:schemeClr val="tx1"/>
                          </a:solidFill>
                          <a:effectLst/>
                          <a:latin typeface="+mn-lt"/>
                          <a:ea typeface="+mn-ea"/>
                          <a:cs typeface="+mn-cs"/>
                        </a:rPr>
                        <a:t>The fossil record</a:t>
                      </a:r>
                    </a:p>
                    <a:p>
                      <a:pPr marL="0" indent="0" fontAlgn="base">
                        <a:lnSpc>
                          <a:spcPct val="150000"/>
                        </a:lnSpc>
                        <a:buFont typeface="Arial" panose="020B0604020202020204" pitchFamily="34" charset="0"/>
                        <a:buNone/>
                      </a:pPr>
                      <a:r>
                        <a:rPr lang="en-US" sz="1200" b="0" i="0" kern="1200" dirty="0">
                          <a:solidFill>
                            <a:schemeClr val="tx1"/>
                          </a:solidFill>
                          <a:effectLst/>
                          <a:latin typeface="+mn-lt"/>
                          <a:ea typeface="+mn-ea"/>
                          <a:cs typeface="+mn-cs"/>
                        </a:rPr>
                        <a:t>Fossil remains have been found in rocks of all ages. Fossils </a:t>
                      </a:r>
                    </a:p>
                    <a:p>
                      <a:pPr marL="0" indent="0" fontAlgn="base">
                        <a:lnSpc>
                          <a:spcPct val="150000"/>
                        </a:lnSpc>
                        <a:buFont typeface="Arial" panose="020B0604020202020204" pitchFamily="34" charset="0"/>
                        <a:buNone/>
                      </a:pPr>
                      <a:r>
                        <a:rPr lang="en-US" sz="1200" b="0" i="0" kern="1200" dirty="0">
                          <a:solidFill>
                            <a:schemeClr val="tx1"/>
                          </a:solidFill>
                          <a:effectLst/>
                          <a:latin typeface="+mn-lt"/>
                          <a:ea typeface="+mn-ea"/>
                          <a:cs typeface="+mn-cs"/>
                        </a:rPr>
                        <a:t>of the simplest organisms are found in the oldest rocks, </a:t>
                      </a:r>
                    </a:p>
                    <a:p>
                      <a:pPr marL="0" indent="0" fontAlgn="base">
                        <a:lnSpc>
                          <a:spcPct val="150000"/>
                        </a:lnSpc>
                        <a:buFont typeface="Arial" panose="020B0604020202020204" pitchFamily="34" charset="0"/>
                        <a:buNone/>
                      </a:pPr>
                      <a:r>
                        <a:rPr lang="en-US" sz="1200" b="0" i="0" kern="1200" dirty="0">
                          <a:solidFill>
                            <a:schemeClr val="tx1"/>
                          </a:solidFill>
                          <a:effectLst/>
                          <a:latin typeface="+mn-lt"/>
                          <a:ea typeface="+mn-ea"/>
                          <a:cs typeface="+mn-cs"/>
                        </a:rPr>
                        <a:t>and fossils of more complex organisms in the newest rocks. </a:t>
                      </a:r>
                    </a:p>
                    <a:p>
                      <a:pPr marL="0" indent="0" fontAlgn="base">
                        <a:lnSpc>
                          <a:spcPct val="150000"/>
                        </a:lnSpc>
                        <a:buFont typeface="Arial" panose="020B0604020202020204" pitchFamily="34" charset="0"/>
                        <a:buNone/>
                      </a:pPr>
                      <a:r>
                        <a:rPr lang="en-US" sz="1200" b="0" i="0" kern="1200" dirty="0">
                          <a:solidFill>
                            <a:schemeClr val="tx1"/>
                          </a:solidFill>
                          <a:effectLst/>
                          <a:latin typeface="+mn-lt"/>
                          <a:ea typeface="+mn-ea"/>
                          <a:cs typeface="+mn-cs"/>
                        </a:rPr>
                        <a:t>This supports Darwin's theory of evolution, which states that</a:t>
                      </a:r>
                    </a:p>
                    <a:p>
                      <a:pPr marL="0" indent="0" fontAlgn="base">
                        <a:lnSpc>
                          <a:spcPct val="150000"/>
                        </a:lnSpc>
                        <a:buFont typeface="Arial" panose="020B0604020202020204" pitchFamily="34" charset="0"/>
                        <a:buNone/>
                      </a:pPr>
                      <a:r>
                        <a:rPr lang="en-US" sz="1200" b="0" i="0" kern="1200" dirty="0">
                          <a:solidFill>
                            <a:schemeClr val="tx1"/>
                          </a:solidFill>
                          <a:effectLst/>
                          <a:latin typeface="+mn-lt"/>
                          <a:ea typeface="+mn-ea"/>
                          <a:cs typeface="+mn-cs"/>
                        </a:rPr>
                        <a:t>simple life forms gradually evolved into more complex ones.</a:t>
                      </a:r>
                    </a:p>
                    <a:p>
                      <a:pPr marL="0" indent="0" fontAlgn="base">
                        <a:lnSpc>
                          <a:spcPct val="150000"/>
                        </a:lnSpc>
                        <a:buFont typeface="Arial" panose="020B0604020202020204" pitchFamily="34" charset="0"/>
                        <a:buNone/>
                      </a:pPr>
                      <a:r>
                        <a:rPr lang="en-US" sz="1200" b="0" i="0" kern="1200" dirty="0">
                          <a:solidFill>
                            <a:schemeClr val="tx1"/>
                          </a:solidFill>
                          <a:effectLst/>
                          <a:latin typeface="+mn-lt"/>
                          <a:ea typeface="+mn-ea"/>
                          <a:cs typeface="+mn-cs"/>
                        </a:rPr>
                        <a:t>There are gaps in the fossil record because many early forms of life were soft-bodied,</a:t>
                      </a:r>
                    </a:p>
                    <a:p>
                      <a:pPr marL="0" indent="0" fontAlgn="base">
                        <a:lnSpc>
                          <a:spcPct val="150000"/>
                        </a:lnSpc>
                        <a:buFont typeface="Arial" panose="020B0604020202020204" pitchFamily="34" charset="0"/>
                        <a:buNone/>
                      </a:pPr>
                      <a:r>
                        <a:rPr lang="en-US" sz="1200" b="0" i="0" kern="1200" dirty="0">
                          <a:solidFill>
                            <a:schemeClr val="tx1"/>
                          </a:solidFill>
                          <a:effectLst/>
                          <a:latin typeface="+mn-lt"/>
                          <a:ea typeface="+mn-ea"/>
                          <a:cs typeface="+mn-cs"/>
                        </a:rPr>
                        <a:t>                                                                                          which means that they have left few</a:t>
                      </a:r>
                    </a:p>
                    <a:p>
                      <a:pPr marL="0" indent="0" fontAlgn="base">
                        <a:lnSpc>
                          <a:spcPct val="150000"/>
                        </a:lnSpc>
                        <a:buFont typeface="Arial" panose="020B0604020202020204" pitchFamily="34" charset="0"/>
                        <a:buNone/>
                      </a:pPr>
                      <a:r>
                        <a:rPr lang="en-US" sz="1200" b="0" i="0" kern="1200" dirty="0">
                          <a:solidFill>
                            <a:schemeClr val="tx1"/>
                          </a:solidFill>
                          <a:effectLst/>
                          <a:latin typeface="+mn-lt"/>
                          <a:ea typeface="+mn-ea"/>
                          <a:cs typeface="+mn-cs"/>
                        </a:rPr>
                        <a:t>                                                                                         traces behind. What traces there were</a:t>
                      </a:r>
                    </a:p>
                    <a:p>
                      <a:pPr marL="0" indent="0" fontAlgn="base">
                        <a:lnSpc>
                          <a:spcPct val="150000"/>
                        </a:lnSpc>
                        <a:buFont typeface="Arial" panose="020B0604020202020204" pitchFamily="34" charset="0"/>
                        <a:buNone/>
                      </a:pPr>
                      <a:r>
                        <a:rPr lang="en-US" sz="1200" b="0" i="0" kern="1200" dirty="0">
                          <a:solidFill>
                            <a:schemeClr val="tx1"/>
                          </a:solidFill>
                          <a:effectLst/>
                          <a:latin typeface="+mn-lt"/>
                          <a:ea typeface="+mn-ea"/>
                          <a:cs typeface="+mn-cs"/>
                        </a:rPr>
                        <a:t>                                                                                         may have been destroyed by geological</a:t>
                      </a:r>
                    </a:p>
                    <a:p>
                      <a:pPr marL="0" indent="0" fontAlgn="base">
                        <a:lnSpc>
                          <a:spcPct val="150000"/>
                        </a:lnSpc>
                        <a:buFont typeface="Arial" panose="020B0604020202020204" pitchFamily="34" charset="0"/>
                        <a:buNone/>
                      </a:pPr>
                      <a:r>
                        <a:rPr lang="en-US" sz="1200" b="0" i="0" kern="1200" dirty="0">
                          <a:solidFill>
                            <a:schemeClr val="tx1"/>
                          </a:solidFill>
                          <a:effectLst/>
                          <a:latin typeface="+mn-lt"/>
                          <a:ea typeface="+mn-ea"/>
                          <a:cs typeface="+mn-cs"/>
                        </a:rPr>
                        <a:t>                                                                                         activity. This is why scientists cannot be</a:t>
                      </a:r>
                    </a:p>
                    <a:p>
                      <a:pPr marL="0" indent="0" fontAlgn="base">
                        <a:lnSpc>
                          <a:spcPct val="150000"/>
                        </a:lnSpc>
                        <a:buFont typeface="Arial" panose="020B0604020202020204" pitchFamily="34" charset="0"/>
                        <a:buNone/>
                      </a:pPr>
                      <a:r>
                        <a:rPr lang="en-US" sz="1200" b="0" i="0" kern="1200" dirty="0">
                          <a:solidFill>
                            <a:schemeClr val="tx1"/>
                          </a:solidFill>
                          <a:effectLst/>
                          <a:latin typeface="+mn-lt"/>
                          <a:ea typeface="+mn-ea"/>
                          <a:cs typeface="+mn-cs"/>
                        </a:rPr>
                        <a:t>                                                                                         certain about how life began.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7" name="Picture 6" descr="A close-up of a fossil&#10;&#10;Description automatically generated">
            <a:extLst>
              <a:ext uri="{FF2B5EF4-FFF2-40B4-BE49-F238E27FC236}">
                <a16:creationId xmlns:a16="http://schemas.microsoft.com/office/drawing/2014/main" id="{C8D88503-4619-A599-74A4-2C54AA44C8A4}"/>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3265" t="5076" r="24983" b="4401"/>
          <a:stretch/>
        </p:blipFill>
        <p:spPr>
          <a:xfrm>
            <a:off x="4805916" y="4355518"/>
            <a:ext cx="1477924" cy="1454141"/>
          </a:xfrm>
          <a:prstGeom prst="rect">
            <a:avLst/>
          </a:prstGeom>
        </p:spPr>
      </p:pic>
      <p:pic>
        <p:nvPicPr>
          <p:cNvPr id="9" name="Picture 8" descr="A diagram of a fossilized rock&#10;&#10;Description automatically generated with medium confidence">
            <a:extLst>
              <a:ext uri="{FF2B5EF4-FFF2-40B4-BE49-F238E27FC236}">
                <a16:creationId xmlns:a16="http://schemas.microsoft.com/office/drawing/2014/main" id="{961CD15A-FA66-293E-A676-A4889E265BD6}"/>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r="34347"/>
          <a:stretch/>
        </p:blipFill>
        <p:spPr>
          <a:xfrm>
            <a:off x="961281" y="6400798"/>
            <a:ext cx="2575010" cy="2212497"/>
          </a:xfrm>
          <a:prstGeom prst="rect">
            <a:avLst/>
          </a:prstGeom>
        </p:spPr>
      </p:pic>
      <p:sp>
        <p:nvSpPr>
          <p:cNvPr id="3" name="Slide Number Placeholder 2">
            <a:extLst>
              <a:ext uri="{FF2B5EF4-FFF2-40B4-BE49-F238E27FC236}">
                <a16:creationId xmlns:a16="http://schemas.microsoft.com/office/drawing/2014/main" id="{4F46D36A-AB9B-4F00-3FA9-8CF60F593DCB}"/>
              </a:ext>
            </a:extLst>
          </p:cNvPr>
          <p:cNvSpPr>
            <a:spLocks noGrp="1"/>
          </p:cNvSpPr>
          <p:nvPr>
            <p:ph type="sldNum" sz="quarter" idx="12"/>
          </p:nvPr>
        </p:nvSpPr>
        <p:spPr/>
        <p:txBody>
          <a:bodyPr/>
          <a:lstStyle/>
          <a:p>
            <a:fld id="{A49C798E-A141-4728-B2C1-C020555BD9EF}" type="slidenum">
              <a:rPr lang="en-GB" smtClean="0"/>
              <a:t>6</a:t>
            </a:fld>
            <a:endParaRPr lang="en-GB"/>
          </a:p>
        </p:txBody>
      </p:sp>
    </p:spTree>
    <p:extLst>
      <p:ext uri="{BB962C8B-B14F-4D97-AF65-F5344CB8AC3E}">
        <p14:creationId xmlns:p14="http://schemas.microsoft.com/office/powerpoint/2010/main" val="3713448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33669E8-CB3B-C819-98D9-1E86B933EB81}"/>
              </a:ext>
            </a:extLst>
          </p:cNvPr>
          <p:cNvSpPr txBox="1"/>
          <p:nvPr/>
        </p:nvSpPr>
        <p:spPr>
          <a:xfrm>
            <a:off x="323385" y="301083"/>
            <a:ext cx="6211230" cy="617733"/>
          </a:xfrm>
          <a:prstGeom prst="rect">
            <a:avLst/>
          </a:prstGeom>
          <a:noFill/>
        </p:spPr>
        <p:txBody>
          <a:bodyPr wrap="square" rtlCol="0">
            <a:spAutoFit/>
          </a:bodyPr>
          <a:lstStyle/>
          <a:p>
            <a:pPr>
              <a:lnSpc>
                <a:spcPct val="150000"/>
              </a:lnSpc>
            </a:pPr>
            <a:r>
              <a:rPr lang="en-GB" sz="1200" b="1" u="sng" dirty="0"/>
              <a:t>Question</a:t>
            </a:r>
          </a:p>
          <a:p>
            <a:pPr>
              <a:lnSpc>
                <a:spcPct val="150000"/>
              </a:lnSpc>
            </a:pPr>
            <a:endParaRPr lang="en-GB" sz="1200" b="1" u="sng" dirty="0"/>
          </a:p>
        </p:txBody>
      </p:sp>
      <p:grpSp>
        <p:nvGrpSpPr>
          <p:cNvPr id="36" name="Group 35">
            <a:extLst>
              <a:ext uri="{FF2B5EF4-FFF2-40B4-BE49-F238E27FC236}">
                <a16:creationId xmlns:a16="http://schemas.microsoft.com/office/drawing/2014/main" id="{C8AD7D92-82F7-B429-8B31-E37789AFC449}"/>
              </a:ext>
            </a:extLst>
          </p:cNvPr>
          <p:cNvGrpSpPr/>
          <p:nvPr/>
        </p:nvGrpSpPr>
        <p:grpSpPr>
          <a:xfrm>
            <a:off x="798703" y="609949"/>
            <a:ext cx="5260594" cy="2986485"/>
            <a:chOff x="831850" y="4783616"/>
            <a:chExt cx="5260594" cy="2986485"/>
          </a:xfrm>
        </p:grpSpPr>
        <p:grpSp>
          <p:nvGrpSpPr>
            <p:cNvPr id="24" name="Group 23">
              <a:extLst>
                <a:ext uri="{FF2B5EF4-FFF2-40B4-BE49-F238E27FC236}">
                  <a16:creationId xmlns:a16="http://schemas.microsoft.com/office/drawing/2014/main" id="{B3E70F89-633C-B895-1A16-960FD9BEC3B3}"/>
                </a:ext>
              </a:extLst>
            </p:cNvPr>
            <p:cNvGrpSpPr/>
            <p:nvPr/>
          </p:nvGrpSpPr>
          <p:grpSpPr>
            <a:xfrm>
              <a:off x="977900" y="5030084"/>
              <a:ext cx="4991100" cy="2740017"/>
              <a:chOff x="977900" y="5030084"/>
              <a:chExt cx="4991100" cy="2740017"/>
            </a:xfrm>
          </p:grpSpPr>
          <p:cxnSp>
            <p:nvCxnSpPr>
              <p:cNvPr id="8" name="Straight Connector 7">
                <a:extLst>
                  <a:ext uri="{FF2B5EF4-FFF2-40B4-BE49-F238E27FC236}">
                    <a16:creationId xmlns:a16="http://schemas.microsoft.com/office/drawing/2014/main" id="{03FA4014-CEDA-AE18-5B1F-AD70F4EA6E4B}"/>
                  </a:ext>
                </a:extLst>
              </p:cNvPr>
              <p:cNvCxnSpPr>
                <a:cxnSpLocks/>
              </p:cNvCxnSpPr>
              <p:nvPr/>
            </p:nvCxnSpPr>
            <p:spPr>
              <a:xfrm flipV="1">
                <a:off x="3111500" y="5030084"/>
                <a:ext cx="2857500" cy="2740017"/>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38A40C5-3101-C327-AB04-8A0E3E8AFB91}"/>
                  </a:ext>
                </a:extLst>
              </p:cNvPr>
              <p:cNvCxnSpPr>
                <a:cxnSpLocks/>
              </p:cNvCxnSpPr>
              <p:nvPr/>
            </p:nvCxnSpPr>
            <p:spPr>
              <a:xfrm flipH="1" flipV="1">
                <a:off x="977900" y="5103984"/>
                <a:ext cx="2435606" cy="2364408"/>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9B3268C-A09B-81E1-D18F-2E227D2230B6}"/>
                  </a:ext>
                </a:extLst>
              </p:cNvPr>
              <p:cNvCxnSpPr>
                <a:cxnSpLocks/>
              </p:cNvCxnSpPr>
              <p:nvPr/>
            </p:nvCxnSpPr>
            <p:spPr>
              <a:xfrm flipH="1" flipV="1">
                <a:off x="1917700" y="5076284"/>
                <a:ext cx="1943100" cy="193500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72797DA-D79B-590A-7840-75417386F990}"/>
                  </a:ext>
                </a:extLst>
              </p:cNvPr>
              <p:cNvCxnSpPr>
                <a:cxnSpLocks/>
              </p:cNvCxnSpPr>
              <p:nvPr/>
            </p:nvCxnSpPr>
            <p:spPr>
              <a:xfrm flipH="1" flipV="1">
                <a:off x="3860800" y="5076284"/>
                <a:ext cx="1010115" cy="99520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37C20DD-7AE0-9241-C122-77EDFDCD7C7B}"/>
                  </a:ext>
                </a:extLst>
              </p:cNvPr>
              <p:cNvCxnSpPr>
                <a:cxnSpLocks/>
              </p:cNvCxnSpPr>
              <p:nvPr/>
            </p:nvCxnSpPr>
            <p:spPr>
              <a:xfrm flipH="1" flipV="1">
                <a:off x="4870915" y="5076284"/>
                <a:ext cx="492506" cy="51145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AC4AF3F-6A27-7320-8B1E-D26122CB6BBE}"/>
                  </a:ext>
                </a:extLst>
              </p:cNvPr>
              <p:cNvCxnSpPr>
                <a:cxnSpLocks/>
              </p:cNvCxnSpPr>
              <p:nvPr/>
            </p:nvCxnSpPr>
            <p:spPr>
              <a:xfrm flipH="1">
                <a:off x="2405951" y="5090709"/>
                <a:ext cx="516509" cy="50225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A6F5026E-2FAB-D82B-DED0-70819ED71274}"/>
                </a:ext>
              </a:extLst>
            </p:cNvPr>
            <p:cNvSpPr txBox="1"/>
            <p:nvPr/>
          </p:nvSpPr>
          <p:spPr>
            <a:xfrm>
              <a:off x="3361246" y="7413246"/>
              <a:ext cx="292100" cy="276999"/>
            </a:xfrm>
            <a:prstGeom prst="rect">
              <a:avLst/>
            </a:prstGeom>
            <a:noFill/>
          </p:spPr>
          <p:txBody>
            <a:bodyPr wrap="square" rtlCol="0">
              <a:spAutoFit/>
            </a:bodyPr>
            <a:lstStyle/>
            <a:p>
              <a:r>
                <a:rPr lang="en-GB" sz="1200" b="1" dirty="0"/>
                <a:t>A</a:t>
              </a:r>
            </a:p>
          </p:txBody>
        </p:sp>
        <p:sp>
          <p:nvSpPr>
            <p:cNvPr id="26" name="TextBox 25">
              <a:extLst>
                <a:ext uri="{FF2B5EF4-FFF2-40B4-BE49-F238E27FC236}">
                  <a16:creationId xmlns:a16="http://schemas.microsoft.com/office/drawing/2014/main" id="{3476CF3E-C7C9-3323-C3E9-86B351345EB4}"/>
                </a:ext>
              </a:extLst>
            </p:cNvPr>
            <p:cNvSpPr txBox="1"/>
            <p:nvPr/>
          </p:nvSpPr>
          <p:spPr>
            <a:xfrm>
              <a:off x="3829050" y="6960484"/>
              <a:ext cx="292100" cy="276999"/>
            </a:xfrm>
            <a:prstGeom prst="rect">
              <a:avLst/>
            </a:prstGeom>
            <a:noFill/>
          </p:spPr>
          <p:txBody>
            <a:bodyPr wrap="square" rtlCol="0">
              <a:spAutoFit/>
            </a:bodyPr>
            <a:lstStyle/>
            <a:p>
              <a:r>
                <a:rPr lang="en-GB" sz="1200" b="1" dirty="0"/>
                <a:t>B</a:t>
              </a:r>
            </a:p>
          </p:txBody>
        </p:sp>
        <p:sp>
          <p:nvSpPr>
            <p:cNvPr id="27" name="TextBox 26">
              <a:extLst>
                <a:ext uri="{FF2B5EF4-FFF2-40B4-BE49-F238E27FC236}">
                  <a16:creationId xmlns:a16="http://schemas.microsoft.com/office/drawing/2014/main" id="{11BF6A48-2CE8-9B02-05A4-97D9E8D8FDEA}"/>
                </a:ext>
              </a:extLst>
            </p:cNvPr>
            <p:cNvSpPr txBox="1"/>
            <p:nvPr/>
          </p:nvSpPr>
          <p:spPr>
            <a:xfrm>
              <a:off x="2475505" y="5449234"/>
              <a:ext cx="292100" cy="276999"/>
            </a:xfrm>
            <a:prstGeom prst="rect">
              <a:avLst/>
            </a:prstGeom>
            <a:noFill/>
          </p:spPr>
          <p:txBody>
            <a:bodyPr wrap="square" rtlCol="0">
              <a:spAutoFit/>
            </a:bodyPr>
            <a:lstStyle/>
            <a:p>
              <a:r>
                <a:rPr lang="en-GB" sz="1200" b="1" dirty="0"/>
                <a:t>C</a:t>
              </a:r>
            </a:p>
          </p:txBody>
        </p:sp>
        <p:sp>
          <p:nvSpPr>
            <p:cNvPr id="28" name="TextBox 27">
              <a:extLst>
                <a:ext uri="{FF2B5EF4-FFF2-40B4-BE49-F238E27FC236}">
                  <a16:creationId xmlns:a16="http://schemas.microsoft.com/office/drawing/2014/main" id="{9FFF8900-8708-0F56-7B23-9D48DDF32DDF}"/>
                </a:ext>
              </a:extLst>
            </p:cNvPr>
            <p:cNvSpPr txBox="1"/>
            <p:nvPr/>
          </p:nvSpPr>
          <p:spPr>
            <a:xfrm>
              <a:off x="4834275" y="5995284"/>
              <a:ext cx="292100" cy="276999"/>
            </a:xfrm>
            <a:prstGeom prst="rect">
              <a:avLst/>
            </a:prstGeom>
            <a:noFill/>
          </p:spPr>
          <p:txBody>
            <a:bodyPr wrap="square" rtlCol="0">
              <a:spAutoFit/>
            </a:bodyPr>
            <a:lstStyle/>
            <a:p>
              <a:r>
                <a:rPr lang="en-GB" sz="1200" b="1" dirty="0"/>
                <a:t>D</a:t>
              </a:r>
            </a:p>
          </p:txBody>
        </p:sp>
        <p:sp>
          <p:nvSpPr>
            <p:cNvPr id="29" name="TextBox 28">
              <a:extLst>
                <a:ext uri="{FF2B5EF4-FFF2-40B4-BE49-F238E27FC236}">
                  <a16:creationId xmlns:a16="http://schemas.microsoft.com/office/drawing/2014/main" id="{06155479-A35A-A9AF-2F33-AD04D43A16CF}"/>
                </a:ext>
              </a:extLst>
            </p:cNvPr>
            <p:cNvSpPr txBox="1"/>
            <p:nvPr/>
          </p:nvSpPr>
          <p:spPr>
            <a:xfrm>
              <a:off x="5318209" y="5548172"/>
              <a:ext cx="292100" cy="276999"/>
            </a:xfrm>
            <a:prstGeom prst="rect">
              <a:avLst/>
            </a:prstGeom>
            <a:noFill/>
          </p:spPr>
          <p:txBody>
            <a:bodyPr wrap="square" rtlCol="0">
              <a:spAutoFit/>
            </a:bodyPr>
            <a:lstStyle/>
            <a:p>
              <a:r>
                <a:rPr lang="en-GB" sz="1200" b="1" dirty="0"/>
                <a:t>E</a:t>
              </a:r>
            </a:p>
          </p:txBody>
        </p:sp>
        <p:sp>
          <p:nvSpPr>
            <p:cNvPr id="30" name="TextBox 29">
              <a:extLst>
                <a:ext uri="{FF2B5EF4-FFF2-40B4-BE49-F238E27FC236}">
                  <a16:creationId xmlns:a16="http://schemas.microsoft.com/office/drawing/2014/main" id="{D80E0FE4-F28B-F430-0A50-69EB10BD1947}"/>
                </a:ext>
              </a:extLst>
            </p:cNvPr>
            <p:cNvSpPr txBox="1"/>
            <p:nvPr/>
          </p:nvSpPr>
          <p:spPr>
            <a:xfrm>
              <a:off x="831850" y="4809020"/>
              <a:ext cx="292100" cy="276999"/>
            </a:xfrm>
            <a:prstGeom prst="rect">
              <a:avLst/>
            </a:prstGeom>
            <a:noFill/>
          </p:spPr>
          <p:txBody>
            <a:bodyPr wrap="square" rtlCol="0">
              <a:spAutoFit/>
            </a:bodyPr>
            <a:lstStyle/>
            <a:p>
              <a:r>
                <a:rPr lang="en-GB" sz="1200" b="1" dirty="0"/>
                <a:t>1</a:t>
              </a:r>
            </a:p>
          </p:txBody>
        </p:sp>
        <p:sp>
          <p:nvSpPr>
            <p:cNvPr id="31" name="TextBox 30">
              <a:extLst>
                <a:ext uri="{FF2B5EF4-FFF2-40B4-BE49-F238E27FC236}">
                  <a16:creationId xmlns:a16="http://schemas.microsoft.com/office/drawing/2014/main" id="{C515E2B4-BCE8-A4DF-80FC-C8FCB65D728E}"/>
                </a:ext>
              </a:extLst>
            </p:cNvPr>
            <p:cNvSpPr txBox="1"/>
            <p:nvPr/>
          </p:nvSpPr>
          <p:spPr>
            <a:xfrm>
              <a:off x="1812607" y="4809433"/>
              <a:ext cx="292100" cy="276999"/>
            </a:xfrm>
            <a:prstGeom prst="rect">
              <a:avLst/>
            </a:prstGeom>
            <a:noFill/>
          </p:spPr>
          <p:txBody>
            <a:bodyPr wrap="square" rtlCol="0">
              <a:spAutoFit/>
            </a:bodyPr>
            <a:lstStyle/>
            <a:p>
              <a:r>
                <a:rPr lang="en-GB" sz="1200" b="1" dirty="0"/>
                <a:t>2</a:t>
              </a:r>
            </a:p>
          </p:txBody>
        </p:sp>
        <p:sp>
          <p:nvSpPr>
            <p:cNvPr id="32" name="TextBox 31">
              <a:extLst>
                <a:ext uri="{FF2B5EF4-FFF2-40B4-BE49-F238E27FC236}">
                  <a16:creationId xmlns:a16="http://schemas.microsoft.com/office/drawing/2014/main" id="{083E4DD3-9348-528E-DF8A-9825875FE1E0}"/>
                </a:ext>
              </a:extLst>
            </p:cNvPr>
            <p:cNvSpPr txBox="1"/>
            <p:nvPr/>
          </p:nvSpPr>
          <p:spPr>
            <a:xfrm>
              <a:off x="2776410" y="4785032"/>
              <a:ext cx="292100" cy="276999"/>
            </a:xfrm>
            <a:prstGeom prst="rect">
              <a:avLst/>
            </a:prstGeom>
            <a:noFill/>
          </p:spPr>
          <p:txBody>
            <a:bodyPr wrap="square" rtlCol="0">
              <a:spAutoFit/>
            </a:bodyPr>
            <a:lstStyle/>
            <a:p>
              <a:r>
                <a:rPr lang="en-GB" sz="1200" b="1" dirty="0"/>
                <a:t>3</a:t>
              </a:r>
            </a:p>
          </p:txBody>
        </p:sp>
        <p:sp>
          <p:nvSpPr>
            <p:cNvPr id="33" name="TextBox 32">
              <a:extLst>
                <a:ext uri="{FF2B5EF4-FFF2-40B4-BE49-F238E27FC236}">
                  <a16:creationId xmlns:a16="http://schemas.microsoft.com/office/drawing/2014/main" id="{DC1D6AAB-2EFE-9344-4110-92BBBFC6D588}"/>
                </a:ext>
              </a:extLst>
            </p:cNvPr>
            <p:cNvSpPr txBox="1"/>
            <p:nvPr/>
          </p:nvSpPr>
          <p:spPr>
            <a:xfrm>
              <a:off x="3714750" y="4809020"/>
              <a:ext cx="292100" cy="276999"/>
            </a:xfrm>
            <a:prstGeom prst="rect">
              <a:avLst/>
            </a:prstGeom>
            <a:noFill/>
          </p:spPr>
          <p:txBody>
            <a:bodyPr wrap="square" rtlCol="0">
              <a:spAutoFit/>
            </a:bodyPr>
            <a:lstStyle/>
            <a:p>
              <a:r>
                <a:rPr lang="en-GB" sz="1200" b="1" dirty="0"/>
                <a:t>4</a:t>
              </a:r>
            </a:p>
          </p:txBody>
        </p:sp>
        <p:sp>
          <p:nvSpPr>
            <p:cNvPr id="34" name="TextBox 33">
              <a:extLst>
                <a:ext uri="{FF2B5EF4-FFF2-40B4-BE49-F238E27FC236}">
                  <a16:creationId xmlns:a16="http://schemas.microsoft.com/office/drawing/2014/main" id="{53FC1D9D-0B6C-85EB-BF4D-EB1F5D0EA691}"/>
                </a:ext>
              </a:extLst>
            </p:cNvPr>
            <p:cNvSpPr txBox="1"/>
            <p:nvPr/>
          </p:nvSpPr>
          <p:spPr>
            <a:xfrm>
              <a:off x="4728125" y="4809020"/>
              <a:ext cx="292100" cy="276999"/>
            </a:xfrm>
            <a:prstGeom prst="rect">
              <a:avLst/>
            </a:prstGeom>
            <a:noFill/>
          </p:spPr>
          <p:txBody>
            <a:bodyPr wrap="square" rtlCol="0">
              <a:spAutoFit/>
            </a:bodyPr>
            <a:lstStyle/>
            <a:p>
              <a:r>
                <a:rPr lang="en-GB" sz="1200" b="1" dirty="0"/>
                <a:t>5</a:t>
              </a:r>
            </a:p>
          </p:txBody>
        </p:sp>
        <p:sp>
          <p:nvSpPr>
            <p:cNvPr id="35" name="TextBox 34">
              <a:extLst>
                <a:ext uri="{FF2B5EF4-FFF2-40B4-BE49-F238E27FC236}">
                  <a16:creationId xmlns:a16="http://schemas.microsoft.com/office/drawing/2014/main" id="{86808DF4-C8A2-B89B-8B4D-5D854BD2A9F6}"/>
                </a:ext>
              </a:extLst>
            </p:cNvPr>
            <p:cNvSpPr txBox="1"/>
            <p:nvPr/>
          </p:nvSpPr>
          <p:spPr>
            <a:xfrm>
              <a:off x="5800344" y="4783616"/>
              <a:ext cx="292100" cy="276999"/>
            </a:xfrm>
            <a:prstGeom prst="rect">
              <a:avLst/>
            </a:prstGeom>
            <a:noFill/>
          </p:spPr>
          <p:txBody>
            <a:bodyPr wrap="square" rtlCol="0">
              <a:spAutoFit/>
            </a:bodyPr>
            <a:lstStyle/>
            <a:p>
              <a:r>
                <a:rPr lang="en-GB" sz="1200" b="1" dirty="0"/>
                <a:t>6</a:t>
              </a:r>
            </a:p>
          </p:txBody>
        </p:sp>
      </p:grpSp>
      <p:sp>
        <p:nvSpPr>
          <p:cNvPr id="38" name="TextBox 37">
            <a:extLst>
              <a:ext uri="{FF2B5EF4-FFF2-40B4-BE49-F238E27FC236}">
                <a16:creationId xmlns:a16="http://schemas.microsoft.com/office/drawing/2014/main" id="{9E723C45-D917-F545-033B-F5BE45B35F5F}"/>
              </a:ext>
            </a:extLst>
          </p:cNvPr>
          <p:cNvSpPr txBox="1"/>
          <p:nvPr/>
        </p:nvSpPr>
        <p:spPr>
          <a:xfrm>
            <a:off x="354351" y="3500202"/>
            <a:ext cx="6052015" cy="5326715"/>
          </a:xfrm>
          <a:prstGeom prst="rect">
            <a:avLst/>
          </a:prstGeom>
          <a:noFill/>
        </p:spPr>
        <p:txBody>
          <a:bodyPr wrap="square">
            <a:spAutoFit/>
          </a:bodyPr>
          <a:lstStyle/>
          <a:p>
            <a:pPr>
              <a:lnSpc>
                <a:spcPct val="150000"/>
              </a:lnSpc>
            </a:pPr>
            <a:r>
              <a:rPr lang="en-GB" sz="1200" dirty="0"/>
              <a:t>Using the evolutionary tree, identify:</a:t>
            </a:r>
          </a:p>
          <a:p>
            <a:pPr marL="228600" indent="-228600">
              <a:lnSpc>
                <a:spcPct val="150000"/>
              </a:lnSpc>
              <a:buAutoNum type="alphaLcParenR"/>
            </a:pPr>
            <a:r>
              <a:rPr lang="en-GB" sz="1200" dirty="0"/>
              <a:t>The most recent common ancestor of 5 and 6.</a:t>
            </a:r>
          </a:p>
          <a:p>
            <a:pPr>
              <a:lnSpc>
                <a:spcPct val="150000"/>
              </a:lnSpc>
            </a:pPr>
            <a:r>
              <a:rPr lang="en-GB" sz="1200" dirty="0"/>
              <a:t>………………………………………………………………………………………………………………………………………………………………………………………………………………………………………………………………………………………………………..</a:t>
            </a:r>
            <a:br>
              <a:rPr lang="en-GB" sz="1200" dirty="0"/>
            </a:br>
            <a:r>
              <a:rPr lang="en-GB" sz="1200" dirty="0"/>
              <a:t>b) The most recent common ancestor of 3 and 6. </a:t>
            </a:r>
            <a:br>
              <a:rPr lang="en-GB" sz="1200" dirty="0"/>
            </a:br>
            <a:r>
              <a:rPr lang="en-GB" sz="1200" dirty="0"/>
              <a:t>………………………………………………………………………………………………………………………………………………………………………………………………………………………………………………………………………………………………………..</a:t>
            </a:r>
          </a:p>
          <a:p>
            <a:pPr>
              <a:lnSpc>
                <a:spcPct val="150000"/>
              </a:lnSpc>
            </a:pPr>
            <a:r>
              <a:rPr lang="en-GB" sz="1200" dirty="0"/>
              <a:t>c) The most recent common ancestor of all the species. </a:t>
            </a:r>
            <a:br>
              <a:rPr lang="en-GB" sz="1200" dirty="0"/>
            </a:br>
            <a:r>
              <a:rPr lang="en-GB" sz="1200" dirty="0"/>
              <a:t>………………………………………………………………………………………………………………………………………………………………………………………………………………………………………………………………………………………………………..</a:t>
            </a:r>
          </a:p>
          <a:p>
            <a:pPr>
              <a:lnSpc>
                <a:spcPct val="150000"/>
              </a:lnSpc>
            </a:pPr>
            <a:r>
              <a:rPr lang="en-GB" sz="1200" dirty="0"/>
              <a:t>d) The species most closely related to species 4. </a:t>
            </a:r>
            <a:br>
              <a:rPr lang="en-GB" sz="1200" dirty="0"/>
            </a:br>
            <a:r>
              <a:rPr lang="en-GB" sz="1200" dirty="0"/>
              <a:t>………………………………………………………………………………………………………………………………………………………………………………………………………………………………………………………………………………………………………..</a:t>
            </a:r>
          </a:p>
          <a:p>
            <a:pPr>
              <a:lnSpc>
                <a:spcPct val="150000"/>
              </a:lnSpc>
            </a:pPr>
            <a:r>
              <a:rPr lang="en-GB" sz="1200" dirty="0"/>
              <a:t>e) The most distantly related species.</a:t>
            </a:r>
            <a:br>
              <a:rPr lang="en-GB" sz="1200" dirty="0"/>
            </a:br>
            <a:r>
              <a:rPr lang="en-GB" sz="1200" dirty="0"/>
              <a:t>………………………………………………………………………………………………………………………………………………………………………………………………………………………………………………………………………………………………………..</a:t>
            </a:r>
          </a:p>
          <a:p>
            <a:pPr>
              <a:lnSpc>
                <a:spcPct val="150000"/>
              </a:lnSpc>
            </a:pPr>
            <a:r>
              <a:rPr lang="en-GB" sz="1200" dirty="0"/>
              <a:t>f) The number of common ancestors that species 3 and 5 have.</a:t>
            </a:r>
          </a:p>
          <a:p>
            <a:pPr>
              <a:lnSpc>
                <a:spcPct val="150000"/>
              </a:lnSpc>
            </a:pPr>
            <a:r>
              <a:rPr lang="en-GB" sz="1200" dirty="0"/>
              <a:t>………………………………………………………………………………………………………………………………………………………………………………………………………………………………………………………………………………………………………..</a:t>
            </a:r>
          </a:p>
        </p:txBody>
      </p:sp>
      <p:sp>
        <p:nvSpPr>
          <p:cNvPr id="45" name="Oval 44">
            <a:extLst>
              <a:ext uri="{FF2B5EF4-FFF2-40B4-BE49-F238E27FC236}">
                <a16:creationId xmlns:a16="http://schemas.microsoft.com/office/drawing/2014/main" id="{782DF828-9AD0-4FD1-BC49-016F4BE60E52}"/>
              </a:ext>
            </a:extLst>
          </p:cNvPr>
          <p:cNvSpPr/>
          <p:nvPr/>
        </p:nvSpPr>
        <p:spPr>
          <a:xfrm>
            <a:off x="5195358" y="1262069"/>
            <a:ext cx="235754" cy="1862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73BE974E-8610-5D84-249F-B616EA6FD0A9}"/>
              </a:ext>
            </a:extLst>
          </p:cNvPr>
          <p:cNvSpPr/>
          <p:nvPr/>
        </p:nvSpPr>
        <p:spPr>
          <a:xfrm>
            <a:off x="4661756" y="1718817"/>
            <a:ext cx="235754" cy="1862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42E858DB-AD3B-DAEC-4E80-82783CC8D79A}"/>
              </a:ext>
            </a:extLst>
          </p:cNvPr>
          <p:cNvSpPr/>
          <p:nvPr/>
        </p:nvSpPr>
        <p:spPr>
          <a:xfrm>
            <a:off x="2287503" y="1213247"/>
            <a:ext cx="235754" cy="1862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FC0BA5CA-8489-AC13-1E75-09C91AC32514}"/>
              </a:ext>
            </a:extLst>
          </p:cNvPr>
          <p:cNvSpPr/>
          <p:nvPr/>
        </p:nvSpPr>
        <p:spPr>
          <a:xfrm>
            <a:off x="3680380" y="2697551"/>
            <a:ext cx="235754" cy="1862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2A11BBCA-5344-AFB3-2183-73C4B3A8ACAC}"/>
              </a:ext>
            </a:extLst>
          </p:cNvPr>
          <p:cNvSpPr/>
          <p:nvPr/>
        </p:nvSpPr>
        <p:spPr>
          <a:xfrm>
            <a:off x="3234500" y="3165401"/>
            <a:ext cx="235754" cy="1862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05793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A197CB60-2232-1F8B-6477-2E608A694799}"/>
              </a:ext>
            </a:extLst>
          </p:cNvPr>
          <p:cNvSpPr>
            <a:spLocks noGrp="1"/>
          </p:cNvSpPr>
          <p:nvPr>
            <p:ph type="sldNum" sz="quarter" idx="12"/>
          </p:nvPr>
        </p:nvSpPr>
        <p:spPr/>
        <p:txBody>
          <a:bodyPr/>
          <a:lstStyle/>
          <a:p>
            <a:fld id="{A49C798E-A141-4728-B2C1-C020555BD9EF}" type="slidenum">
              <a:rPr lang="en-GB" smtClean="0"/>
              <a:t>61</a:t>
            </a:fld>
            <a:endParaRPr lang="en-GB"/>
          </a:p>
        </p:txBody>
      </p:sp>
    </p:spTree>
    <p:extLst>
      <p:ext uri="{BB962C8B-B14F-4D97-AF65-F5344CB8AC3E}">
        <p14:creationId xmlns:p14="http://schemas.microsoft.com/office/powerpoint/2010/main" val="37269916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1445E07A-E167-F993-BC43-3729D1DED19D}"/>
              </a:ext>
            </a:extLst>
          </p:cNvPr>
          <p:cNvSpPr>
            <a:spLocks noGrp="1"/>
          </p:cNvSpPr>
          <p:nvPr>
            <p:ph type="sldNum" sz="quarter" idx="12"/>
          </p:nvPr>
        </p:nvSpPr>
        <p:spPr/>
        <p:txBody>
          <a:bodyPr/>
          <a:lstStyle/>
          <a:p>
            <a:fld id="{A49C798E-A141-4728-B2C1-C020555BD9EF}" type="slidenum">
              <a:rPr lang="en-GB" smtClean="0"/>
              <a:t>62</a:t>
            </a:fld>
            <a:endParaRPr lang="en-GB"/>
          </a:p>
        </p:txBody>
      </p:sp>
    </p:spTree>
    <p:extLst>
      <p:ext uri="{BB962C8B-B14F-4D97-AF65-F5344CB8AC3E}">
        <p14:creationId xmlns:p14="http://schemas.microsoft.com/office/powerpoint/2010/main" val="25540577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A197CB60-2232-1F8B-6477-2E608A694799}"/>
              </a:ext>
            </a:extLst>
          </p:cNvPr>
          <p:cNvSpPr>
            <a:spLocks noGrp="1"/>
          </p:cNvSpPr>
          <p:nvPr>
            <p:ph type="sldNum" sz="quarter" idx="12"/>
          </p:nvPr>
        </p:nvSpPr>
        <p:spPr/>
        <p:txBody>
          <a:bodyPr/>
          <a:lstStyle/>
          <a:p>
            <a:fld id="{A49C798E-A141-4728-B2C1-C020555BD9EF}" type="slidenum">
              <a:rPr lang="en-GB" smtClean="0"/>
              <a:t>63</a:t>
            </a:fld>
            <a:endParaRPr lang="en-GB"/>
          </a:p>
        </p:txBody>
      </p:sp>
    </p:spTree>
    <p:extLst>
      <p:ext uri="{BB962C8B-B14F-4D97-AF65-F5344CB8AC3E}">
        <p14:creationId xmlns:p14="http://schemas.microsoft.com/office/powerpoint/2010/main" val="33351382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9" name="Slide Number Placeholder 8">
            <a:extLst>
              <a:ext uri="{FF2B5EF4-FFF2-40B4-BE49-F238E27FC236}">
                <a16:creationId xmlns:a16="http://schemas.microsoft.com/office/drawing/2014/main" id="{A197CB60-2232-1F8B-6477-2E608A694799}"/>
              </a:ext>
            </a:extLst>
          </p:cNvPr>
          <p:cNvSpPr>
            <a:spLocks noGrp="1"/>
          </p:cNvSpPr>
          <p:nvPr>
            <p:ph type="sldNum" sz="quarter" idx="12"/>
          </p:nvPr>
        </p:nvSpPr>
        <p:spPr/>
        <p:txBody>
          <a:bodyPr/>
          <a:lstStyle/>
          <a:p>
            <a:fld id="{A49C798E-A141-4728-B2C1-C020555BD9EF}" type="slidenum">
              <a:rPr lang="en-GB" smtClean="0"/>
              <a:t>64</a:t>
            </a:fld>
            <a:endParaRPr lang="en-GB"/>
          </a:p>
        </p:txBody>
      </p:sp>
    </p:spTree>
    <p:extLst>
      <p:ext uri="{BB962C8B-B14F-4D97-AF65-F5344CB8AC3E}">
        <p14:creationId xmlns:p14="http://schemas.microsoft.com/office/powerpoint/2010/main" val="33238668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2</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3845010150"/>
              </p:ext>
            </p:extLst>
          </p:nvPr>
        </p:nvGraphicFramePr>
        <p:xfrm>
          <a:off x="339724" y="1825613"/>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7" name="Slide Number Placeholder 6">
            <a:extLst>
              <a:ext uri="{FF2B5EF4-FFF2-40B4-BE49-F238E27FC236}">
                <a16:creationId xmlns:a16="http://schemas.microsoft.com/office/drawing/2014/main" id="{E532F46B-25CE-C38E-28A8-10FCFBAE006A}"/>
              </a:ext>
            </a:extLst>
          </p:cNvPr>
          <p:cNvSpPr>
            <a:spLocks noGrp="1"/>
          </p:cNvSpPr>
          <p:nvPr>
            <p:ph type="sldNum" sz="quarter" idx="12"/>
          </p:nvPr>
        </p:nvSpPr>
        <p:spPr/>
        <p:txBody>
          <a:bodyPr/>
          <a:lstStyle/>
          <a:p>
            <a:fld id="{A49C798E-A141-4728-B2C1-C020555BD9EF}" type="slidenum">
              <a:rPr lang="en-GB" smtClean="0"/>
              <a:t>65</a:t>
            </a:fld>
            <a:endParaRPr lang="en-GB"/>
          </a:p>
        </p:txBody>
      </p:sp>
    </p:spTree>
    <p:extLst>
      <p:ext uri="{BB962C8B-B14F-4D97-AF65-F5344CB8AC3E}">
        <p14:creationId xmlns:p14="http://schemas.microsoft.com/office/powerpoint/2010/main" val="28443431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3</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3856712308"/>
              </p:ext>
            </p:extLst>
          </p:nvPr>
        </p:nvGraphicFramePr>
        <p:xfrm>
          <a:off x="339724" y="1798318"/>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7" name="Slide Number Placeholder 6">
            <a:extLst>
              <a:ext uri="{FF2B5EF4-FFF2-40B4-BE49-F238E27FC236}">
                <a16:creationId xmlns:a16="http://schemas.microsoft.com/office/drawing/2014/main" id="{7B3541B5-FA8D-E765-9A2D-68C26CC04741}"/>
              </a:ext>
            </a:extLst>
          </p:cNvPr>
          <p:cNvSpPr>
            <a:spLocks noGrp="1"/>
          </p:cNvSpPr>
          <p:nvPr>
            <p:ph type="sldNum" sz="quarter" idx="12"/>
          </p:nvPr>
        </p:nvSpPr>
        <p:spPr/>
        <p:txBody>
          <a:bodyPr/>
          <a:lstStyle/>
          <a:p>
            <a:fld id="{A49C798E-A141-4728-B2C1-C020555BD9EF}" type="slidenum">
              <a:rPr lang="en-GB" smtClean="0"/>
              <a:t>66</a:t>
            </a:fld>
            <a:endParaRPr lang="en-GB"/>
          </a:p>
        </p:txBody>
      </p:sp>
    </p:spTree>
    <p:extLst>
      <p:ext uri="{BB962C8B-B14F-4D97-AF65-F5344CB8AC3E}">
        <p14:creationId xmlns:p14="http://schemas.microsoft.com/office/powerpoint/2010/main" val="5548241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E3BCF0CB-61C1-760D-64F4-EA9F2B3AD3A5}"/>
              </a:ext>
            </a:extLst>
          </p:cNvPr>
          <p:cNvSpPr>
            <a:spLocks noGrp="1"/>
          </p:cNvSpPr>
          <p:nvPr>
            <p:ph type="sldNum" sz="quarter" idx="12"/>
          </p:nvPr>
        </p:nvSpPr>
        <p:spPr/>
        <p:txBody>
          <a:bodyPr/>
          <a:lstStyle/>
          <a:p>
            <a:fld id="{A49C798E-A141-4728-B2C1-C020555BD9EF}" type="slidenum">
              <a:rPr lang="en-GB" smtClean="0"/>
              <a:t>67</a:t>
            </a:fld>
            <a:endParaRPr lang="en-GB"/>
          </a:p>
        </p:txBody>
      </p:sp>
    </p:spTree>
    <p:extLst>
      <p:ext uri="{BB962C8B-B14F-4D97-AF65-F5344CB8AC3E}">
        <p14:creationId xmlns:p14="http://schemas.microsoft.com/office/powerpoint/2010/main" val="4085562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8327DEF5-C1FB-3AA6-8FA7-A7EFB6F7D751}"/>
              </a:ext>
            </a:extLst>
          </p:cNvPr>
          <p:cNvSpPr>
            <a:spLocks noGrp="1"/>
          </p:cNvSpPr>
          <p:nvPr>
            <p:ph type="sldNum" sz="quarter" idx="12"/>
          </p:nvPr>
        </p:nvSpPr>
        <p:spPr/>
        <p:txBody>
          <a:bodyPr/>
          <a:lstStyle/>
          <a:p>
            <a:fld id="{A49C798E-A141-4728-B2C1-C020555BD9EF}" type="slidenum">
              <a:rPr lang="en-GB" smtClean="0"/>
              <a:t>68</a:t>
            </a:fld>
            <a:endParaRPr lang="en-GB"/>
          </a:p>
        </p:txBody>
      </p:sp>
    </p:spTree>
    <p:extLst>
      <p:ext uri="{BB962C8B-B14F-4D97-AF65-F5344CB8AC3E}">
        <p14:creationId xmlns:p14="http://schemas.microsoft.com/office/powerpoint/2010/main" val="13182195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C4945F83-15E2-AB2C-F933-E0BA568DCB90}"/>
              </a:ext>
            </a:extLst>
          </p:cNvPr>
          <p:cNvSpPr>
            <a:spLocks noGrp="1"/>
          </p:cNvSpPr>
          <p:nvPr>
            <p:ph type="sldNum" sz="quarter" idx="12"/>
          </p:nvPr>
        </p:nvSpPr>
        <p:spPr/>
        <p:txBody>
          <a:bodyPr/>
          <a:lstStyle/>
          <a:p>
            <a:fld id="{A49C798E-A141-4728-B2C1-C020555BD9EF}" type="slidenum">
              <a:rPr lang="en-GB" smtClean="0"/>
              <a:t>69</a:t>
            </a:fld>
            <a:endParaRPr lang="en-GB"/>
          </a:p>
        </p:txBody>
      </p:sp>
    </p:spTree>
    <p:extLst>
      <p:ext uri="{BB962C8B-B14F-4D97-AF65-F5344CB8AC3E}">
        <p14:creationId xmlns:p14="http://schemas.microsoft.com/office/powerpoint/2010/main" val="338333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2314725348"/>
              </p:ext>
            </p:extLst>
          </p:nvPr>
        </p:nvGraphicFramePr>
        <p:xfrm>
          <a:off x="348915" y="324854"/>
          <a:ext cx="6160570" cy="8506326"/>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ct val="150000"/>
                        </a:lnSpc>
                      </a:pPr>
                      <a:r>
                        <a:rPr lang="en-US" sz="1200" b="1" i="0" u="sng" kern="1200" dirty="0">
                          <a:solidFill>
                            <a:schemeClr val="tx1"/>
                          </a:solidFill>
                          <a:effectLst/>
                          <a:latin typeface="+mn-lt"/>
                          <a:ea typeface="+mn-ea"/>
                          <a:cs typeface="+mn-cs"/>
                        </a:rPr>
                        <a:t>Evidence for evolution - resistant bacteria</a:t>
                      </a:r>
                    </a:p>
                    <a:p>
                      <a:pPr fontAlgn="base">
                        <a:lnSpc>
                          <a:spcPct val="150000"/>
                        </a:lnSpc>
                      </a:pPr>
                      <a:r>
                        <a:rPr lang="en-US" sz="1200" b="1" i="0" u="sng" kern="1200" dirty="0">
                          <a:solidFill>
                            <a:schemeClr val="tx1"/>
                          </a:solidFill>
                          <a:effectLst/>
                          <a:latin typeface="+mn-lt"/>
                          <a:ea typeface="+mn-ea"/>
                          <a:cs typeface="+mn-cs"/>
                        </a:rPr>
                        <a:t>Antibiotic resistance</a:t>
                      </a:r>
                    </a:p>
                    <a:p>
                      <a:pPr fontAlgn="base">
                        <a:lnSpc>
                          <a:spcPct val="150000"/>
                        </a:lnSpc>
                      </a:pPr>
                      <a:r>
                        <a:rPr lang="en-US" sz="1200" b="0" i="0" kern="1200" dirty="0">
                          <a:solidFill>
                            <a:schemeClr val="tx1"/>
                          </a:solidFill>
                          <a:effectLst/>
                          <a:latin typeface="+mn-lt"/>
                          <a:ea typeface="+mn-ea"/>
                          <a:cs typeface="+mn-cs"/>
                        </a:rPr>
                        <a:t>Bacteria can evolve quickly because they reproduce at a fast rate. Mutations of </a:t>
                      </a:r>
                      <a:r>
                        <a:rPr lang="en-US" sz="1200" b="0" i="1" kern="1200" dirty="0">
                          <a:solidFill>
                            <a:schemeClr val="tx1"/>
                          </a:solidFill>
                          <a:effectLst/>
                          <a:latin typeface="+mn-lt"/>
                          <a:ea typeface="+mn-ea"/>
                          <a:cs typeface="+mn-cs"/>
                        </a:rPr>
                        <a:t>bacteria</a:t>
                      </a:r>
                      <a:r>
                        <a:rPr lang="en-US" sz="1200" b="0" i="0" kern="1200" dirty="0">
                          <a:solidFill>
                            <a:schemeClr val="tx1"/>
                          </a:solidFill>
                          <a:effectLst/>
                          <a:latin typeface="+mn-lt"/>
                          <a:ea typeface="+mn-ea"/>
                          <a:cs typeface="+mn-cs"/>
                        </a:rPr>
                        <a:t> produce new strains. Some bacteria might become </a:t>
                      </a:r>
                      <a:r>
                        <a:rPr lang="en-US" sz="1200" b="1" i="0" kern="1200" dirty="0">
                          <a:solidFill>
                            <a:schemeClr val="tx1"/>
                          </a:solidFill>
                          <a:effectLst/>
                          <a:latin typeface="+mn-lt"/>
                          <a:ea typeface="+mn-ea"/>
                          <a:cs typeface="+mn-cs"/>
                        </a:rPr>
                        <a:t>resistant</a:t>
                      </a:r>
                      <a:r>
                        <a:rPr lang="en-US" sz="1200" b="0" i="0" kern="1200" dirty="0">
                          <a:solidFill>
                            <a:schemeClr val="tx1"/>
                          </a:solidFill>
                          <a:effectLst/>
                          <a:latin typeface="+mn-lt"/>
                          <a:ea typeface="+mn-ea"/>
                          <a:cs typeface="+mn-cs"/>
                        </a:rPr>
                        <a:t> to certain </a:t>
                      </a:r>
                      <a:r>
                        <a:rPr lang="en-US" sz="1200" b="0" i="1" kern="1200" dirty="0">
                          <a:solidFill>
                            <a:schemeClr val="tx1"/>
                          </a:solidFill>
                          <a:effectLst/>
                          <a:latin typeface="+mn-lt"/>
                          <a:ea typeface="+mn-ea"/>
                          <a:cs typeface="+mn-cs"/>
                        </a:rPr>
                        <a:t>antibiotics</a:t>
                      </a:r>
                      <a:r>
                        <a:rPr lang="en-US" sz="1200" b="0" i="0" kern="1200" dirty="0">
                          <a:solidFill>
                            <a:schemeClr val="tx1"/>
                          </a:solidFill>
                          <a:effectLst/>
                          <a:latin typeface="+mn-lt"/>
                          <a:ea typeface="+mn-ea"/>
                          <a:cs typeface="+mn-cs"/>
                        </a:rPr>
                        <a:t>, such as penicillin, and cannot be destroyed by the antibiotic. The evolution of the bacteria is an example of </a:t>
                      </a:r>
                      <a:r>
                        <a:rPr lang="en-US" sz="1200" b="0" i="1" kern="1200" dirty="0">
                          <a:solidFill>
                            <a:schemeClr val="tx1"/>
                          </a:solidFill>
                          <a:effectLst/>
                          <a:latin typeface="+mn-lt"/>
                          <a:ea typeface="+mn-ea"/>
                          <a:cs typeface="+mn-cs"/>
                        </a:rPr>
                        <a:t>natural selection</a:t>
                      </a:r>
                      <a:r>
                        <a:rPr lang="en-US" sz="1200" b="0" i="0" kern="1200" dirty="0">
                          <a:solidFill>
                            <a:schemeClr val="tx1"/>
                          </a:solidFill>
                          <a:effectLst/>
                          <a:latin typeface="+mn-lt"/>
                          <a:ea typeface="+mn-ea"/>
                          <a:cs typeface="+mn-cs"/>
                        </a:rPr>
                        <a:t>.</a:t>
                      </a:r>
                    </a:p>
                    <a:p>
                      <a:pPr fontAlgn="base">
                        <a:lnSpc>
                          <a:spcPct val="150000"/>
                        </a:lnSpc>
                      </a:pPr>
                      <a:r>
                        <a:rPr lang="en-US" sz="1200" b="1" i="0" kern="1200" dirty="0">
                          <a:solidFill>
                            <a:schemeClr val="tx1"/>
                          </a:solidFill>
                          <a:effectLst/>
                          <a:latin typeface="+mn-lt"/>
                          <a:ea typeface="+mn-ea"/>
                          <a:cs typeface="+mn-cs"/>
                        </a:rPr>
                        <a:t>Development of resistance</a:t>
                      </a:r>
                    </a:p>
                    <a:p>
                      <a:pPr fontAlgn="base">
                        <a:lnSpc>
                          <a:spcPct val="150000"/>
                        </a:lnSpc>
                      </a:pPr>
                      <a:r>
                        <a:rPr lang="en-US" sz="1200" b="0" i="0" kern="1200" dirty="0">
                          <a:solidFill>
                            <a:schemeClr val="tx1"/>
                          </a:solidFill>
                          <a:effectLst/>
                          <a:latin typeface="+mn-lt"/>
                          <a:ea typeface="+mn-ea"/>
                          <a:cs typeface="+mn-cs"/>
                        </a:rPr>
                        <a:t>The main steps in the development of resistance are:</a:t>
                      </a:r>
                    </a:p>
                    <a:p>
                      <a:pPr fontAlgn="base">
                        <a:lnSpc>
                          <a:spcPct val="150000"/>
                        </a:lnSpc>
                      </a:pPr>
                      <a:r>
                        <a:rPr lang="en-US" sz="1200" b="0" i="0" kern="1200" dirty="0">
                          <a:solidFill>
                            <a:schemeClr val="tx1"/>
                          </a:solidFill>
                          <a:effectLst/>
                          <a:latin typeface="+mn-lt"/>
                          <a:ea typeface="+mn-ea"/>
                          <a:cs typeface="+mn-cs"/>
                        </a:rPr>
                        <a:t>random mutations occur in the genes of individual bacterial cells</a:t>
                      </a:r>
                    </a:p>
                    <a:p>
                      <a:pPr fontAlgn="base">
                        <a:lnSpc>
                          <a:spcPct val="150000"/>
                        </a:lnSpc>
                      </a:pPr>
                      <a:r>
                        <a:rPr lang="en-US" sz="1200" b="0" i="0" kern="1200" dirty="0">
                          <a:solidFill>
                            <a:schemeClr val="tx1"/>
                          </a:solidFill>
                          <a:effectLst/>
                          <a:latin typeface="+mn-lt"/>
                          <a:ea typeface="+mn-ea"/>
                          <a:cs typeface="+mn-cs"/>
                        </a:rPr>
                        <a:t>some mutations protect the bacterial cell from the effects of the antibiotic</a:t>
                      </a:r>
                    </a:p>
                    <a:p>
                      <a:pPr fontAlgn="base">
                        <a:lnSpc>
                          <a:spcPct val="150000"/>
                        </a:lnSpc>
                      </a:pPr>
                      <a:r>
                        <a:rPr lang="en-US" sz="1200" b="0" i="0" kern="1200" dirty="0">
                          <a:solidFill>
                            <a:schemeClr val="tx1"/>
                          </a:solidFill>
                          <a:effectLst/>
                          <a:latin typeface="+mn-lt"/>
                          <a:ea typeface="+mn-ea"/>
                          <a:cs typeface="+mn-cs"/>
                        </a:rPr>
                        <a:t>bacteria without the mutation die or cannot reproduce when the antibiotic is present</a:t>
                      </a:r>
                    </a:p>
                    <a:p>
                      <a:pPr fontAlgn="base">
                        <a:lnSpc>
                          <a:spcPct val="150000"/>
                        </a:lnSpc>
                      </a:pPr>
                      <a:r>
                        <a:rPr lang="en-US" sz="1200" b="0" i="0" kern="1200" dirty="0">
                          <a:solidFill>
                            <a:schemeClr val="tx1"/>
                          </a:solidFill>
                          <a:effectLst/>
                          <a:latin typeface="+mn-lt"/>
                          <a:ea typeface="+mn-ea"/>
                          <a:cs typeface="+mn-cs"/>
                        </a:rPr>
                        <a:t>resistant bacteria can reproduce with less competition from normal bacterial strains</a:t>
                      </a:r>
                    </a:p>
                    <a:p>
                      <a:pPr fontAlgn="base">
                        <a:lnSpc>
                          <a:spcPct val="150000"/>
                        </a:lnSpc>
                      </a:pPr>
                      <a:endParaRPr lang="en-US" sz="1200" b="0" i="0" u="sng" kern="1200" dirty="0">
                        <a:solidFill>
                          <a:schemeClr val="tx1"/>
                        </a:solidFill>
                        <a:effectLst/>
                        <a:latin typeface="+mn-lt"/>
                        <a:ea typeface="+mn-ea"/>
                        <a:cs typeface="+mn-cs"/>
                      </a:endParaRPr>
                    </a:p>
                    <a:p>
                      <a:pPr fontAlgn="base">
                        <a:lnSpc>
                          <a:spcPct val="150000"/>
                        </a:lnSpc>
                      </a:pPr>
                      <a:endParaRPr lang="en-US" sz="1200" b="0" i="0" u="sng" kern="1200" dirty="0">
                        <a:solidFill>
                          <a:schemeClr val="tx1"/>
                        </a:solidFill>
                        <a:effectLst/>
                        <a:latin typeface="+mn-lt"/>
                        <a:ea typeface="+mn-ea"/>
                        <a:cs typeface="+mn-cs"/>
                      </a:endParaRPr>
                    </a:p>
                    <a:p>
                      <a:pPr fontAlgn="base">
                        <a:lnSpc>
                          <a:spcPct val="150000"/>
                        </a:lnSpc>
                      </a:pPr>
                      <a:endParaRPr lang="en-US" sz="1200" b="0" i="0" u="sng" kern="1200" dirty="0">
                        <a:solidFill>
                          <a:schemeClr val="tx1"/>
                        </a:solidFill>
                        <a:effectLst/>
                        <a:latin typeface="+mn-lt"/>
                        <a:ea typeface="+mn-ea"/>
                        <a:cs typeface="+mn-cs"/>
                      </a:endParaRPr>
                    </a:p>
                    <a:p>
                      <a:pPr fontAlgn="base">
                        <a:lnSpc>
                          <a:spcPct val="150000"/>
                        </a:lnSpc>
                      </a:pPr>
                      <a:endParaRPr lang="en-US" sz="1200" b="0" i="0" u="sng" kern="1200" dirty="0">
                        <a:solidFill>
                          <a:schemeClr val="tx1"/>
                        </a:solidFill>
                        <a:effectLst/>
                        <a:latin typeface="+mn-lt"/>
                        <a:ea typeface="+mn-ea"/>
                        <a:cs typeface="+mn-cs"/>
                      </a:endParaRPr>
                    </a:p>
                    <a:p>
                      <a:pPr fontAlgn="base">
                        <a:lnSpc>
                          <a:spcPct val="150000"/>
                        </a:lnSpc>
                      </a:pPr>
                      <a:endParaRPr lang="en-US" sz="1200" b="0" i="0" u="sng" kern="1200" dirty="0">
                        <a:solidFill>
                          <a:schemeClr val="tx1"/>
                        </a:solidFill>
                        <a:effectLst/>
                        <a:latin typeface="+mn-lt"/>
                        <a:ea typeface="+mn-ea"/>
                        <a:cs typeface="+mn-cs"/>
                      </a:endParaRPr>
                    </a:p>
                    <a:p>
                      <a:pPr fontAlgn="base">
                        <a:lnSpc>
                          <a:spcPct val="150000"/>
                        </a:lnSpc>
                      </a:pPr>
                      <a:endParaRPr lang="en-US" sz="1200" b="0" i="0" u="sng" kern="1200" dirty="0">
                        <a:solidFill>
                          <a:schemeClr val="tx1"/>
                        </a:solidFill>
                        <a:effectLst/>
                        <a:latin typeface="+mn-lt"/>
                        <a:ea typeface="+mn-ea"/>
                        <a:cs typeface="+mn-cs"/>
                      </a:endParaRPr>
                    </a:p>
                    <a:p>
                      <a:pPr fontAlgn="base">
                        <a:lnSpc>
                          <a:spcPct val="150000"/>
                        </a:lnSpc>
                      </a:pPr>
                      <a:endParaRPr lang="en-US" sz="1200" b="0" i="0" u="sng" kern="1200" dirty="0">
                        <a:solidFill>
                          <a:schemeClr val="tx1"/>
                        </a:solidFill>
                        <a:effectLst/>
                        <a:latin typeface="+mn-lt"/>
                        <a:ea typeface="+mn-ea"/>
                        <a:cs typeface="+mn-cs"/>
                      </a:endParaRPr>
                    </a:p>
                    <a:p>
                      <a:pPr fontAlgn="base">
                        <a:lnSpc>
                          <a:spcPct val="150000"/>
                        </a:lnSpc>
                      </a:pPr>
                      <a:endParaRPr lang="en-US" sz="1200" b="0" i="0" u="sng" kern="1200" dirty="0">
                        <a:solidFill>
                          <a:schemeClr val="tx1"/>
                        </a:solidFill>
                        <a:effectLst/>
                        <a:latin typeface="+mn-lt"/>
                        <a:ea typeface="+mn-ea"/>
                        <a:cs typeface="+mn-cs"/>
                      </a:endParaRPr>
                    </a:p>
                    <a:p>
                      <a:pPr fontAlgn="base">
                        <a:lnSpc>
                          <a:spcPct val="150000"/>
                        </a:lnSpc>
                      </a:pPr>
                      <a:r>
                        <a:rPr lang="en-US" sz="1200" b="1" i="0" u="sng" kern="1200" dirty="0">
                          <a:solidFill>
                            <a:schemeClr val="tx1"/>
                          </a:solidFill>
                          <a:effectLst/>
                          <a:latin typeface="+mn-lt"/>
                          <a:ea typeface="+mn-ea"/>
                          <a:cs typeface="+mn-cs"/>
                        </a:rPr>
                        <a:t>MRSA</a:t>
                      </a:r>
                    </a:p>
                    <a:p>
                      <a:pPr fontAlgn="base">
                        <a:lnSpc>
                          <a:spcPct val="150000"/>
                        </a:lnSpc>
                      </a:pPr>
                      <a:r>
                        <a:rPr lang="en-US" sz="1200" b="0" i="0" u="none" kern="1200" dirty="0">
                          <a:solidFill>
                            <a:schemeClr val="tx1"/>
                          </a:solidFill>
                          <a:effectLst/>
                          <a:latin typeface="+mn-lt"/>
                          <a:ea typeface="+mn-ea"/>
                          <a:cs typeface="+mn-cs"/>
                        </a:rPr>
                        <a:t>The number of resistant strains has increased, partly due to the misuse of antibiotics. This has resulted in more infections that are difficult to control.  MRSA is methicillin-resistant staphylococcus aureus, and it is very dangerous because it is resistant to most antibiotics.</a:t>
                      </a:r>
                    </a:p>
                    <a:p>
                      <a:pPr fontAlgn="base">
                        <a:lnSpc>
                          <a:spcPct val="150000"/>
                        </a:lnSpc>
                      </a:pPr>
                      <a:r>
                        <a:rPr lang="en-US" sz="1200" b="0" i="0" u="none" kern="1200" dirty="0">
                          <a:solidFill>
                            <a:schemeClr val="tx1"/>
                          </a:solidFill>
                          <a:effectLst/>
                          <a:latin typeface="+mn-lt"/>
                          <a:ea typeface="+mn-ea"/>
                          <a:cs typeface="+mn-cs"/>
                        </a:rPr>
                        <a:t>To reduce the rate of development of antibiotic resistant strains:</a:t>
                      </a:r>
                    </a:p>
                    <a:p>
                      <a:pPr marL="171450" indent="-171450" fontAlgn="base">
                        <a:lnSpc>
                          <a:spcPct val="150000"/>
                        </a:lnSpc>
                        <a:buFont typeface="Arial" panose="020B0604020202020204" pitchFamily="34" charset="0"/>
                        <a:buChar char="•"/>
                      </a:pPr>
                      <a:r>
                        <a:rPr lang="en-US" sz="1200" b="0" i="0" u="none" kern="1200" dirty="0">
                          <a:solidFill>
                            <a:schemeClr val="tx1"/>
                          </a:solidFill>
                          <a:effectLst/>
                          <a:latin typeface="+mn-lt"/>
                          <a:ea typeface="+mn-ea"/>
                          <a:cs typeface="+mn-cs"/>
                        </a:rPr>
                        <a:t>doctors should not prescribe antibiotics inappropriately, such as for the treatment of non-serious infections</a:t>
                      </a:r>
                    </a:p>
                    <a:p>
                      <a:pPr marL="171450" indent="-171450" fontAlgn="base">
                        <a:lnSpc>
                          <a:spcPct val="150000"/>
                        </a:lnSpc>
                        <a:buFont typeface="Arial" panose="020B0604020202020204" pitchFamily="34" charset="0"/>
                        <a:buChar char="•"/>
                      </a:pPr>
                      <a:r>
                        <a:rPr lang="en-US" sz="1200" b="0" i="0" u="none" kern="1200" dirty="0">
                          <a:solidFill>
                            <a:schemeClr val="tx1"/>
                          </a:solidFill>
                          <a:effectLst/>
                          <a:latin typeface="+mn-lt"/>
                          <a:ea typeface="+mn-ea"/>
                          <a:cs typeface="+mn-cs"/>
                        </a:rPr>
                        <a:t>patients should always complete the full course of antibiotics to ensure all bacteria are killed and none do not survive to mutate and form resistant strains</a:t>
                      </a:r>
                    </a:p>
                    <a:p>
                      <a:pPr marL="171450" indent="-171450" fontAlgn="base">
                        <a:lnSpc>
                          <a:spcPct val="150000"/>
                        </a:lnSpc>
                        <a:buFont typeface="Arial" panose="020B0604020202020204" pitchFamily="34" charset="0"/>
                        <a:buChar char="•"/>
                      </a:pPr>
                      <a:r>
                        <a:rPr lang="en-US" sz="1200" b="0" i="0" u="none" kern="1200" dirty="0">
                          <a:solidFill>
                            <a:schemeClr val="tx1"/>
                          </a:solidFill>
                          <a:effectLst/>
                          <a:latin typeface="+mn-lt"/>
                          <a:ea typeface="+mn-ea"/>
                          <a:cs typeface="+mn-cs"/>
                        </a:rPr>
                        <a:t>the agricultural use of antibiotics should be restricted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pic>
        <p:nvPicPr>
          <p:cNvPr id="10" name="Picture 9" descr="A diagram of a variety of bacteria&#10;&#10;Description automatically generated">
            <a:extLst>
              <a:ext uri="{FF2B5EF4-FFF2-40B4-BE49-F238E27FC236}">
                <a16:creationId xmlns:a16="http://schemas.microsoft.com/office/drawing/2014/main" id="{9C10FB96-8912-3C8F-1E59-AE0373E48178}"/>
              </a:ext>
            </a:extLst>
          </p:cNvPr>
          <p:cNvPicPr>
            <a:picLocks noChangeAspect="1"/>
          </p:cNvPicPr>
          <p:nvPr/>
        </p:nvPicPr>
        <p:blipFill rotWithShape="1">
          <a:blip r:embed="rId2"/>
          <a:srcRect l="3565" t="15814" r="4075" b="18373"/>
          <a:stretch/>
        </p:blipFill>
        <p:spPr>
          <a:xfrm>
            <a:off x="1313919" y="3763925"/>
            <a:ext cx="4230162" cy="2009554"/>
          </a:xfrm>
          <a:prstGeom prst="rect">
            <a:avLst/>
          </a:prstGeom>
        </p:spPr>
      </p:pic>
      <p:sp>
        <p:nvSpPr>
          <p:cNvPr id="3" name="Slide Number Placeholder 2">
            <a:extLst>
              <a:ext uri="{FF2B5EF4-FFF2-40B4-BE49-F238E27FC236}">
                <a16:creationId xmlns:a16="http://schemas.microsoft.com/office/drawing/2014/main" id="{7D8D4590-658E-3049-2F9A-59A357222D70}"/>
              </a:ext>
            </a:extLst>
          </p:cNvPr>
          <p:cNvSpPr>
            <a:spLocks noGrp="1"/>
          </p:cNvSpPr>
          <p:nvPr>
            <p:ph type="sldNum" sz="quarter" idx="12"/>
          </p:nvPr>
        </p:nvSpPr>
        <p:spPr/>
        <p:txBody>
          <a:bodyPr/>
          <a:lstStyle/>
          <a:p>
            <a:fld id="{A49C798E-A141-4728-B2C1-C020555BD9EF}" type="slidenum">
              <a:rPr lang="en-GB" smtClean="0"/>
              <a:t>7</a:t>
            </a:fld>
            <a:endParaRPr lang="en-GB"/>
          </a:p>
        </p:txBody>
      </p:sp>
    </p:spTree>
    <p:extLst>
      <p:ext uri="{BB962C8B-B14F-4D97-AF65-F5344CB8AC3E}">
        <p14:creationId xmlns:p14="http://schemas.microsoft.com/office/powerpoint/2010/main" val="40669070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B688B1A9-9186-802A-861B-95AADA4C07F7}"/>
              </a:ext>
            </a:extLst>
          </p:cNvPr>
          <p:cNvSpPr>
            <a:spLocks noGrp="1"/>
          </p:cNvSpPr>
          <p:nvPr>
            <p:ph type="sldNum" sz="quarter" idx="12"/>
          </p:nvPr>
        </p:nvSpPr>
        <p:spPr/>
        <p:txBody>
          <a:bodyPr/>
          <a:lstStyle/>
          <a:p>
            <a:fld id="{A49C798E-A141-4728-B2C1-C020555BD9EF}" type="slidenum">
              <a:rPr lang="en-GB" smtClean="0"/>
              <a:t>70</a:t>
            </a:fld>
            <a:endParaRPr lang="en-GB"/>
          </a:p>
        </p:txBody>
      </p:sp>
    </p:spTree>
    <p:extLst>
      <p:ext uri="{BB962C8B-B14F-4D97-AF65-F5344CB8AC3E}">
        <p14:creationId xmlns:p14="http://schemas.microsoft.com/office/powerpoint/2010/main" val="5007028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5" name="Slide Number Placeholder 4">
            <a:extLst>
              <a:ext uri="{FF2B5EF4-FFF2-40B4-BE49-F238E27FC236}">
                <a16:creationId xmlns:a16="http://schemas.microsoft.com/office/drawing/2014/main" id="{B688B1A9-9186-802A-861B-95AADA4C07F7}"/>
              </a:ext>
            </a:extLst>
          </p:cNvPr>
          <p:cNvSpPr>
            <a:spLocks noGrp="1"/>
          </p:cNvSpPr>
          <p:nvPr>
            <p:ph type="sldNum" sz="quarter" idx="12"/>
          </p:nvPr>
        </p:nvSpPr>
        <p:spPr/>
        <p:txBody>
          <a:bodyPr/>
          <a:lstStyle/>
          <a:p>
            <a:fld id="{A49C798E-A141-4728-B2C1-C020555BD9EF}" type="slidenum">
              <a:rPr lang="en-GB" smtClean="0"/>
              <a:t>71</a:t>
            </a:fld>
            <a:endParaRPr lang="en-GB"/>
          </a:p>
        </p:txBody>
      </p:sp>
    </p:spTree>
    <p:extLst>
      <p:ext uri="{BB962C8B-B14F-4D97-AF65-F5344CB8AC3E}">
        <p14:creationId xmlns:p14="http://schemas.microsoft.com/office/powerpoint/2010/main" val="35362676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0555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ORGANISER</a:t>
            </a:r>
          </a:p>
        </p:txBody>
      </p:sp>
      <p:graphicFrame>
        <p:nvGraphicFramePr>
          <p:cNvPr id="2" name="Table 1">
            <a:extLst>
              <a:ext uri="{FF2B5EF4-FFF2-40B4-BE49-F238E27FC236}">
                <a16:creationId xmlns:a16="http://schemas.microsoft.com/office/drawing/2014/main" id="{1A7E46B3-38EA-9438-9534-215B599149CB}"/>
              </a:ext>
            </a:extLst>
          </p:cNvPr>
          <p:cNvGraphicFramePr>
            <a:graphicFrameLocks noGrp="1"/>
          </p:cNvGraphicFramePr>
          <p:nvPr>
            <p:extLst>
              <p:ext uri="{D42A27DB-BD31-4B8C-83A1-F6EECF244321}">
                <p14:modId xmlns:p14="http://schemas.microsoft.com/office/powerpoint/2010/main" val="3119760927"/>
              </p:ext>
            </p:extLst>
          </p:nvPr>
        </p:nvGraphicFramePr>
        <p:xfrm>
          <a:off x="273051" y="820039"/>
          <a:ext cx="6305550" cy="274320"/>
        </p:xfrm>
        <a:graphic>
          <a:graphicData uri="http://schemas.openxmlformats.org/drawingml/2006/table">
            <a:tbl>
              <a:tblPr firstRow="1" bandRow="1">
                <a:tableStyleId>{5940675A-B579-460E-94D1-54222C63F5DA}</a:tableStyleId>
              </a:tblPr>
              <a:tblGrid>
                <a:gridCol w="2101850">
                  <a:extLst>
                    <a:ext uri="{9D8B030D-6E8A-4147-A177-3AD203B41FA5}">
                      <a16:colId xmlns:a16="http://schemas.microsoft.com/office/drawing/2014/main" val="3934654346"/>
                    </a:ext>
                  </a:extLst>
                </a:gridCol>
                <a:gridCol w="2101850">
                  <a:extLst>
                    <a:ext uri="{9D8B030D-6E8A-4147-A177-3AD203B41FA5}">
                      <a16:colId xmlns:a16="http://schemas.microsoft.com/office/drawing/2014/main" val="35102227"/>
                    </a:ext>
                  </a:extLst>
                </a:gridCol>
                <a:gridCol w="2101850">
                  <a:extLst>
                    <a:ext uri="{9D8B030D-6E8A-4147-A177-3AD203B41FA5}">
                      <a16:colId xmlns:a16="http://schemas.microsoft.com/office/drawing/2014/main" val="1982823125"/>
                    </a:ext>
                  </a:extLst>
                </a:gridCol>
              </a:tblGrid>
              <a:tr h="273600">
                <a:tc>
                  <a:txBody>
                    <a:bodyPr/>
                    <a:lstStyle/>
                    <a:p>
                      <a:r>
                        <a:rPr lang="en-US" sz="1200" b="1" dirty="0"/>
                        <a:t>Subject: </a:t>
                      </a:r>
                      <a:r>
                        <a:rPr lang="en-US" sz="1200" b="0" dirty="0"/>
                        <a:t>Spanish</a:t>
                      </a:r>
                    </a:p>
                  </a:txBody>
                  <a:tcPr/>
                </a:tc>
                <a:tc>
                  <a:txBody>
                    <a:bodyPr/>
                    <a:lstStyle/>
                    <a:p>
                      <a:r>
                        <a:rPr lang="en-US" sz="1200" b="1" dirty="0"/>
                        <a:t>Topic: </a:t>
                      </a:r>
                      <a:r>
                        <a:rPr lang="en-US" sz="1200" b="0" dirty="0"/>
                        <a:t>Family</a:t>
                      </a:r>
                    </a:p>
                  </a:txBody>
                  <a:tcPr/>
                </a:tc>
                <a:tc>
                  <a:txBody>
                    <a:bodyPr/>
                    <a:lstStyle/>
                    <a:p>
                      <a:r>
                        <a:rPr lang="en-US" sz="1200" b="1" dirty="0"/>
                        <a:t>Term: </a:t>
                      </a:r>
                      <a:r>
                        <a:rPr lang="en-US" sz="1200" b="0" dirty="0"/>
                        <a:t>Summer</a:t>
                      </a:r>
                    </a:p>
                  </a:txBody>
                  <a:tcPr/>
                </a:tc>
                <a:extLst>
                  <a:ext uri="{0D108BD9-81ED-4DB2-BD59-A6C34878D82A}">
                    <a16:rowId xmlns:a16="http://schemas.microsoft.com/office/drawing/2014/main" val="598370979"/>
                  </a:ext>
                </a:extLst>
              </a:tr>
            </a:tbl>
          </a:graphicData>
        </a:graphic>
      </p:graphicFrame>
      <p:graphicFrame>
        <p:nvGraphicFramePr>
          <p:cNvPr id="3" name="Table 2">
            <a:extLst>
              <a:ext uri="{FF2B5EF4-FFF2-40B4-BE49-F238E27FC236}">
                <a16:creationId xmlns:a16="http://schemas.microsoft.com/office/drawing/2014/main" id="{B1421655-5380-4561-AF16-F79D295D967B}"/>
              </a:ext>
            </a:extLst>
          </p:cNvPr>
          <p:cNvGraphicFramePr>
            <a:graphicFrameLocks noGrp="1"/>
          </p:cNvGraphicFramePr>
          <p:nvPr>
            <p:extLst>
              <p:ext uri="{D42A27DB-BD31-4B8C-83A1-F6EECF244321}">
                <p14:modId xmlns:p14="http://schemas.microsoft.com/office/powerpoint/2010/main" val="1027794188"/>
              </p:ext>
            </p:extLst>
          </p:nvPr>
        </p:nvGraphicFramePr>
        <p:xfrm>
          <a:off x="273050" y="1292002"/>
          <a:ext cx="6305550" cy="7521797"/>
        </p:xfrm>
        <a:graphic>
          <a:graphicData uri="http://schemas.openxmlformats.org/drawingml/2006/table">
            <a:tbl>
              <a:tblPr firstRow="1" bandRow="1">
                <a:tableStyleId>{5940675A-B579-460E-94D1-54222C63F5DA}</a:tableStyleId>
              </a:tblPr>
              <a:tblGrid>
                <a:gridCol w="407135">
                  <a:extLst>
                    <a:ext uri="{9D8B030D-6E8A-4147-A177-3AD203B41FA5}">
                      <a16:colId xmlns:a16="http://schemas.microsoft.com/office/drawing/2014/main" val="3934654346"/>
                    </a:ext>
                  </a:extLst>
                </a:gridCol>
                <a:gridCol w="1632627">
                  <a:extLst>
                    <a:ext uri="{9D8B030D-6E8A-4147-A177-3AD203B41FA5}">
                      <a16:colId xmlns:a16="http://schemas.microsoft.com/office/drawing/2014/main" val="3983804606"/>
                    </a:ext>
                  </a:extLst>
                </a:gridCol>
                <a:gridCol w="4265788">
                  <a:extLst>
                    <a:ext uri="{9D8B030D-6E8A-4147-A177-3AD203B41FA5}">
                      <a16:colId xmlns:a16="http://schemas.microsoft.com/office/drawing/2014/main" val="2799095496"/>
                    </a:ext>
                  </a:extLst>
                </a:gridCol>
              </a:tblGrid>
              <a:tr h="336797">
                <a:tc gridSpan="3">
                  <a:txBody>
                    <a:bodyPr/>
                    <a:lstStyle/>
                    <a:p>
                      <a:pPr algn="ctr"/>
                      <a:r>
                        <a:rPr lang="en-US" sz="1200" b="1" dirty="0"/>
                        <a:t>KEY WORDS</a:t>
                      </a:r>
                    </a:p>
                  </a:txBody>
                  <a:tcPr>
                    <a:solidFill>
                      <a:schemeClr val="bg1">
                        <a:lumMod val="75000"/>
                      </a:schemeClr>
                    </a:solidFill>
                  </a:tcPr>
                </a:tc>
                <a:tc hMerge="1">
                  <a:txBody>
                    <a:bodyPr/>
                    <a:lstStyle/>
                    <a:p>
                      <a:pPr algn="ctr"/>
                      <a:r>
                        <a:rPr lang="en-US" sz="1200" dirty="0"/>
                        <a:t>Key words</a:t>
                      </a:r>
                    </a:p>
                  </a:txBody>
                  <a:tcPr anchor="ctr">
                    <a:solidFill>
                      <a:schemeClr val="bg1">
                        <a:lumMod val="85000"/>
                      </a:schemeClr>
                    </a:solidFill>
                  </a:tcPr>
                </a:tc>
                <a:tc hMerge="1">
                  <a:txBody>
                    <a:bodyPr/>
                    <a:lstStyle/>
                    <a:p>
                      <a:endParaRPr lang="en-US" sz="1200" dirty="0"/>
                    </a:p>
                  </a:txBody>
                  <a:tcPr>
                    <a:solidFill>
                      <a:schemeClr val="bg1">
                        <a:lumMod val="85000"/>
                      </a:schemeClr>
                    </a:solidFill>
                  </a:tcPr>
                </a:tc>
                <a:extLst>
                  <a:ext uri="{0D108BD9-81ED-4DB2-BD59-A6C34878D82A}">
                    <a16:rowId xmlns:a16="http://schemas.microsoft.com/office/drawing/2014/main" val="1253720602"/>
                  </a:ext>
                </a:extLst>
              </a:tr>
              <a:tr h="336797">
                <a:tc>
                  <a:txBody>
                    <a:bodyPr/>
                    <a:lstStyle/>
                    <a:p>
                      <a:r>
                        <a:rPr lang="en-US" sz="1200" dirty="0"/>
                        <a:t>1</a:t>
                      </a:r>
                    </a:p>
                  </a:txBody>
                  <a:tcPr>
                    <a:solidFill>
                      <a:schemeClr val="bg1">
                        <a:lumMod val="75000"/>
                      </a:schemeClr>
                    </a:solidFill>
                  </a:tcPr>
                </a:tc>
                <a:tc>
                  <a:txBody>
                    <a:bodyPr/>
                    <a:lstStyle/>
                    <a:p>
                      <a:r>
                        <a:rPr lang="en-GB" sz="1200" dirty="0"/>
                        <a:t>Variation</a:t>
                      </a:r>
                    </a:p>
                  </a:txBody>
                  <a:tcPr>
                    <a:solidFill>
                      <a:schemeClr val="bg1">
                        <a:lumMod val="85000"/>
                      </a:schemeClr>
                    </a:solidFill>
                  </a:tcPr>
                </a:tc>
                <a:tc>
                  <a:txBody>
                    <a:bodyPr/>
                    <a:lstStyle/>
                    <a:p>
                      <a:r>
                        <a:rPr lang="en-GB" sz="1200" b="0" i="0" kern="1200" dirty="0">
                          <a:solidFill>
                            <a:schemeClr val="tx1"/>
                          </a:solidFill>
                          <a:effectLst/>
                          <a:latin typeface="+mn-lt"/>
                          <a:ea typeface="+mn-ea"/>
                          <a:cs typeface="+mn-cs"/>
                        </a:rPr>
                        <a:t>Differences in the characteristics of individuals in a population.</a:t>
                      </a:r>
                      <a:endParaRPr lang="en-GB" sz="1200" dirty="0"/>
                    </a:p>
                  </a:txBody>
                  <a:tcPr/>
                </a:tc>
                <a:extLst>
                  <a:ext uri="{0D108BD9-81ED-4DB2-BD59-A6C34878D82A}">
                    <a16:rowId xmlns:a16="http://schemas.microsoft.com/office/drawing/2014/main" val="241228286"/>
                  </a:ext>
                </a:extLst>
              </a:tr>
              <a:tr h="785859">
                <a:tc>
                  <a:txBody>
                    <a:bodyPr/>
                    <a:lstStyle/>
                    <a:p>
                      <a:r>
                        <a:rPr lang="en-US" sz="1200" dirty="0"/>
                        <a:t>2</a:t>
                      </a:r>
                    </a:p>
                  </a:txBody>
                  <a:tcPr>
                    <a:solidFill>
                      <a:schemeClr val="bg1">
                        <a:lumMod val="75000"/>
                      </a:schemeClr>
                    </a:solidFill>
                  </a:tcPr>
                </a:tc>
                <a:tc>
                  <a:txBody>
                    <a:bodyPr/>
                    <a:lstStyle/>
                    <a:p>
                      <a:r>
                        <a:rPr lang="en-GB" sz="1200" dirty="0"/>
                        <a:t>Reproduction</a:t>
                      </a:r>
                    </a:p>
                  </a:txBody>
                  <a:tcPr>
                    <a:solidFill>
                      <a:schemeClr val="bg1">
                        <a:lumMod val="85000"/>
                      </a:schemeClr>
                    </a:solidFill>
                  </a:tcPr>
                </a:tc>
                <a:tc>
                  <a:txBody>
                    <a:bodyPr/>
                    <a:lstStyle/>
                    <a:p>
                      <a:r>
                        <a:rPr lang="en-GB" sz="1200" dirty="0"/>
                        <a:t>The process by which new organisms are created, and through which genes are passed on to the future generations of these organisms.</a:t>
                      </a:r>
                    </a:p>
                  </a:txBody>
                  <a:tcPr/>
                </a:tc>
                <a:extLst>
                  <a:ext uri="{0D108BD9-81ED-4DB2-BD59-A6C34878D82A}">
                    <a16:rowId xmlns:a16="http://schemas.microsoft.com/office/drawing/2014/main" val="3797581471"/>
                  </a:ext>
                </a:extLst>
              </a:tr>
              <a:tr h="561328">
                <a:tc>
                  <a:txBody>
                    <a:bodyPr/>
                    <a:lstStyle/>
                    <a:p>
                      <a:r>
                        <a:rPr lang="en-US" sz="1200" dirty="0"/>
                        <a:t>3</a:t>
                      </a:r>
                    </a:p>
                  </a:txBody>
                  <a:tcPr>
                    <a:solidFill>
                      <a:schemeClr val="bg1">
                        <a:lumMod val="75000"/>
                      </a:schemeClr>
                    </a:solidFill>
                  </a:tcPr>
                </a:tc>
                <a:tc>
                  <a:txBody>
                    <a:bodyPr/>
                    <a:lstStyle/>
                    <a:p>
                      <a:r>
                        <a:rPr lang="en-GB" sz="1200" dirty="0"/>
                        <a:t>Natural selection</a:t>
                      </a:r>
                    </a:p>
                  </a:txBody>
                  <a:tcPr>
                    <a:solidFill>
                      <a:schemeClr val="bg1">
                        <a:lumMod val="85000"/>
                      </a:schemeClr>
                    </a:solidFill>
                  </a:tcPr>
                </a:tc>
                <a:tc>
                  <a:txBody>
                    <a:bodyPr/>
                    <a:lstStyle/>
                    <a:p>
                      <a:r>
                        <a:rPr lang="en-GB" sz="1200" dirty="0"/>
                        <a:t>A process where organisms that are better adapted to an environment will survive and reproduce.</a:t>
                      </a:r>
                    </a:p>
                  </a:txBody>
                  <a:tcPr/>
                </a:tc>
                <a:extLst>
                  <a:ext uri="{0D108BD9-81ED-4DB2-BD59-A6C34878D82A}">
                    <a16:rowId xmlns:a16="http://schemas.microsoft.com/office/drawing/2014/main" val="1712730032"/>
                  </a:ext>
                </a:extLst>
              </a:tr>
              <a:tr h="785859">
                <a:tc>
                  <a:txBody>
                    <a:bodyPr/>
                    <a:lstStyle/>
                    <a:p>
                      <a:r>
                        <a:rPr lang="en-US" sz="1200" dirty="0"/>
                        <a:t>4</a:t>
                      </a:r>
                    </a:p>
                  </a:txBody>
                  <a:tcPr>
                    <a:solidFill>
                      <a:schemeClr val="bg1">
                        <a:lumMod val="75000"/>
                      </a:schemeClr>
                    </a:solidFill>
                  </a:tcPr>
                </a:tc>
                <a:tc>
                  <a:txBody>
                    <a:bodyPr/>
                    <a:lstStyle/>
                    <a:p>
                      <a:r>
                        <a:rPr lang="en-GB" sz="1200" dirty="0"/>
                        <a:t>Evolution</a:t>
                      </a:r>
                    </a:p>
                  </a:txBody>
                  <a:tcPr>
                    <a:solidFill>
                      <a:schemeClr val="bg1">
                        <a:lumMod val="85000"/>
                      </a:schemeClr>
                    </a:solidFill>
                  </a:tcPr>
                </a:tc>
                <a:tc>
                  <a:txBody>
                    <a:bodyPr/>
                    <a:lstStyle/>
                    <a:p>
                      <a:r>
                        <a:rPr lang="en-GB" sz="1200" b="0" i="0" kern="1200" dirty="0">
                          <a:solidFill>
                            <a:schemeClr val="tx1"/>
                          </a:solidFill>
                          <a:effectLst/>
                          <a:latin typeface="+mn-lt"/>
                          <a:ea typeface="+mn-ea"/>
                          <a:cs typeface="+mn-cs"/>
                        </a:rPr>
                        <a:t>The change of inherited characteristics within a population over time through natural selection, which may result in the formation of a new species.</a:t>
                      </a:r>
                      <a:endParaRPr lang="en-GB" sz="1200" dirty="0"/>
                    </a:p>
                  </a:txBody>
                  <a:tcPr/>
                </a:tc>
                <a:extLst>
                  <a:ext uri="{0D108BD9-81ED-4DB2-BD59-A6C34878D82A}">
                    <a16:rowId xmlns:a16="http://schemas.microsoft.com/office/drawing/2014/main" val="842608782"/>
                  </a:ext>
                </a:extLst>
              </a:tr>
              <a:tr h="336797">
                <a:tc gridSpan="3">
                  <a:txBody>
                    <a:bodyPr/>
                    <a:lstStyle/>
                    <a:p>
                      <a:pPr algn="ctr"/>
                      <a:r>
                        <a:rPr lang="en-US" sz="1200" b="1" dirty="0"/>
                        <a:t>KEY EXAMPLES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428670171"/>
                  </a:ext>
                </a:extLst>
              </a:tr>
              <a:tr h="336797">
                <a:tc>
                  <a:txBody>
                    <a:bodyPr/>
                    <a:lstStyle/>
                    <a:p>
                      <a:r>
                        <a:rPr lang="en-US" sz="1200" dirty="0"/>
                        <a:t>12</a:t>
                      </a:r>
                    </a:p>
                  </a:txBody>
                  <a:tcPr>
                    <a:solidFill>
                      <a:schemeClr val="bg1">
                        <a:lumMod val="75000"/>
                      </a:schemeClr>
                    </a:solidFill>
                  </a:tcPr>
                </a:tc>
                <a:tc>
                  <a:txBody>
                    <a:bodyPr/>
                    <a:lstStyle/>
                    <a:p>
                      <a:r>
                        <a:rPr lang="en-US" sz="1200" dirty="0"/>
                        <a:t>Peppered moths</a:t>
                      </a:r>
                    </a:p>
                  </a:txBody>
                  <a:tcPr>
                    <a:solidFill>
                      <a:schemeClr val="bg1">
                        <a:lumMod val="85000"/>
                      </a:schemeClr>
                    </a:solidFill>
                  </a:tcPr>
                </a:tc>
                <a:tc>
                  <a:txBody>
                    <a:bodyPr/>
                    <a:lstStyle/>
                    <a:p>
                      <a:r>
                        <a:rPr lang="en-US" sz="1200" dirty="0"/>
                        <a:t>Example of natural selection.</a:t>
                      </a:r>
                    </a:p>
                  </a:txBody>
                  <a:tcPr/>
                </a:tc>
                <a:extLst>
                  <a:ext uri="{0D108BD9-81ED-4DB2-BD59-A6C34878D82A}">
                    <a16:rowId xmlns:a16="http://schemas.microsoft.com/office/drawing/2014/main" val="2017468105"/>
                  </a:ext>
                </a:extLst>
              </a:tr>
              <a:tr h="561328">
                <a:tc>
                  <a:txBody>
                    <a:bodyPr/>
                    <a:lstStyle/>
                    <a:p>
                      <a:r>
                        <a:rPr lang="en-US" sz="1200" dirty="0"/>
                        <a:t>13</a:t>
                      </a:r>
                    </a:p>
                  </a:txBody>
                  <a:tcPr>
                    <a:solidFill>
                      <a:schemeClr val="bg1">
                        <a:lumMod val="75000"/>
                      </a:schemeClr>
                    </a:solidFill>
                  </a:tcPr>
                </a:tc>
                <a:tc>
                  <a:txBody>
                    <a:bodyPr/>
                    <a:lstStyle/>
                    <a:p>
                      <a:r>
                        <a:rPr lang="en-US" sz="1200" dirty="0"/>
                        <a:t>Antibiotic resistant bacteria.</a:t>
                      </a:r>
                    </a:p>
                  </a:txBody>
                  <a:tcPr>
                    <a:solidFill>
                      <a:schemeClr val="bg1">
                        <a:lumMod val="85000"/>
                      </a:schemeClr>
                    </a:solidFill>
                  </a:tcPr>
                </a:tc>
                <a:tc>
                  <a:txBody>
                    <a:bodyPr/>
                    <a:lstStyle/>
                    <a:p>
                      <a:r>
                        <a:rPr lang="en-US" sz="1200" dirty="0"/>
                        <a:t>Example of evolution.</a:t>
                      </a:r>
                    </a:p>
                  </a:txBody>
                  <a:tcPr/>
                </a:tc>
                <a:extLst>
                  <a:ext uri="{0D108BD9-81ED-4DB2-BD59-A6C34878D82A}">
                    <a16:rowId xmlns:a16="http://schemas.microsoft.com/office/drawing/2014/main" val="578048382"/>
                  </a:ext>
                </a:extLst>
              </a:tr>
              <a:tr h="336797">
                <a:tc>
                  <a:txBody>
                    <a:bodyPr/>
                    <a:lstStyle/>
                    <a:p>
                      <a:r>
                        <a:rPr lang="en-US" sz="1200" dirty="0"/>
                        <a:t>14</a:t>
                      </a:r>
                    </a:p>
                  </a:txBody>
                  <a:tcPr>
                    <a:solidFill>
                      <a:schemeClr val="bg1">
                        <a:lumMod val="75000"/>
                      </a:schemeClr>
                    </a:solidFill>
                  </a:tcPr>
                </a:tc>
                <a:tc>
                  <a:txBody>
                    <a:bodyPr/>
                    <a:lstStyle/>
                    <a:p>
                      <a:r>
                        <a:rPr lang="en-US" sz="1200" dirty="0"/>
                        <a:t>Cystic fibrosis</a:t>
                      </a:r>
                    </a:p>
                  </a:txBody>
                  <a:tcPr>
                    <a:solidFill>
                      <a:schemeClr val="bg1">
                        <a:lumMod val="85000"/>
                      </a:schemeClr>
                    </a:solidFill>
                  </a:tcPr>
                </a:tc>
                <a:tc>
                  <a:txBody>
                    <a:bodyPr/>
                    <a:lstStyle/>
                    <a:p>
                      <a:r>
                        <a:rPr lang="en-US" sz="1200" dirty="0"/>
                        <a:t>Example of inherited disorder.</a:t>
                      </a:r>
                    </a:p>
                  </a:txBody>
                  <a:tcPr/>
                </a:tc>
                <a:extLst>
                  <a:ext uri="{0D108BD9-81ED-4DB2-BD59-A6C34878D82A}">
                    <a16:rowId xmlns:a16="http://schemas.microsoft.com/office/drawing/2014/main" val="693049"/>
                  </a:ext>
                </a:extLst>
              </a:tr>
              <a:tr h="336797">
                <a:tc gridSpan="3">
                  <a:txBody>
                    <a:bodyPr/>
                    <a:lstStyle/>
                    <a:p>
                      <a:pPr algn="ctr"/>
                      <a:r>
                        <a:rPr lang="en-US" sz="1200" b="1" dirty="0"/>
                        <a:t>KEY DIAGRAMS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676022854"/>
                  </a:ext>
                </a:extLst>
              </a:tr>
              <a:tr h="2806641">
                <a:tc gridSpan="3">
                  <a:txBody>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txBody>
                  <a:tcP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18696"/>
                  </a:ext>
                </a:extLst>
              </a:tr>
            </a:tbl>
          </a:graphicData>
        </a:graphic>
      </p:graphicFrame>
      <p:pic>
        <p:nvPicPr>
          <p:cNvPr id="8" name="Picture 7" descr="A diagram of a diagram&#10;&#10;Description automatically generated">
            <a:extLst>
              <a:ext uri="{FF2B5EF4-FFF2-40B4-BE49-F238E27FC236}">
                <a16:creationId xmlns:a16="http://schemas.microsoft.com/office/drawing/2014/main" id="{B2F05CB9-1125-B4A1-1720-76D437FDA336}"/>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817165" y="6809458"/>
            <a:ext cx="3703959" cy="1812113"/>
          </a:xfrm>
          <a:prstGeom prst="rect">
            <a:avLst/>
          </a:prstGeom>
        </p:spPr>
      </p:pic>
      <p:sp>
        <p:nvSpPr>
          <p:cNvPr id="9" name="TextBox 8">
            <a:extLst>
              <a:ext uri="{FF2B5EF4-FFF2-40B4-BE49-F238E27FC236}">
                <a16:creationId xmlns:a16="http://schemas.microsoft.com/office/drawing/2014/main" id="{30F04637-5C8A-0C04-00BF-6290D7B8B42A}"/>
              </a:ext>
            </a:extLst>
          </p:cNvPr>
          <p:cNvSpPr txBox="1"/>
          <p:nvPr/>
        </p:nvSpPr>
        <p:spPr>
          <a:xfrm>
            <a:off x="1458410" y="6273478"/>
            <a:ext cx="3032567" cy="276999"/>
          </a:xfrm>
          <a:prstGeom prst="rect">
            <a:avLst/>
          </a:prstGeom>
          <a:noFill/>
        </p:spPr>
        <p:txBody>
          <a:bodyPr wrap="square" rtlCol="0">
            <a:spAutoFit/>
          </a:bodyPr>
          <a:lstStyle/>
          <a:p>
            <a:pPr algn="ctr"/>
            <a:r>
              <a:rPr lang="en-GB" sz="1200" b="1" dirty="0"/>
              <a:t>Genetic Diagram</a:t>
            </a:r>
          </a:p>
        </p:txBody>
      </p:sp>
      <p:sp>
        <p:nvSpPr>
          <p:cNvPr id="10" name="Slide Number Placeholder 9">
            <a:extLst>
              <a:ext uri="{FF2B5EF4-FFF2-40B4-BE49-F238E27FC236}">
                <a16:creationId xmlns:a16="http://schemas.microsoft.com/office/drawing/2014/main" id="{D3F48FE6-1AC5-AE89-970E-0F79C3D8C9A0}"/>
              </a:ext>
            </a:extLst>
          </p:cNvPr>
          <p:cNvSpPr>
            <a:spLocks noGrp="1"/>
          </p:cNvSpPr>
          <p:nvPr>
            <p:ph type="sldNum" sz="quarter" idx="12"/>
          </p:nvPr>
        </p:nvSpPr>
        <p:spPr/>
        <p:txBody>
          <a:bodyPr/>
          <a:lstStyle/>
          <a:p>
            <a:fld id="{A49C798E-A141-4728-B2C1-C020555BD9EF}" type="slidenum">
              <a:rPr lang="en-GB" smtClean="0"/>
              <a:t>72</a:t>
            </a:fld>
            <a:endParaRPr lang="en-GB"/>
          </a:p>
        </p:txBody>
      </p:sp>
    </p:spTree>
    <p:extLst>
      <p:ext uri="{BB962C8B-B14F-4D97-AF65-F5344CB8AC3E}">
        <p14:creationId xmlns:p14="http://schemas.microsoft.com/office/powerpoint/2010/main" val="343514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9050811"/>
          </a:xfrm>
          <a:prstGeom prst="rect">
            <a:avLst/>
          </a:prstGeom>
          <a:noFill/>
          <a:ln w="28575">
            <a:noFill/>
          </a:ln>
        </p:spPr>
        <p:txBody>
          <a:bodyPr wrap="square" rtlCol="0">
            <a:spAutoFit/>
          </a:bodyPr>
          <a:lstStyle/>
          <a:p>
            <a:r>
              <a:rPr lang="en-GB" sz="1400" b="1" u="sng" dirty="0"/>
              <a:t>Rehearsal Questions</a:t>
            </a:r>
          </a:p>
          <a:p>
            <a:endParaRPr lang="en-GB" sz="1200" b="1" u="sng" dirty="0"/>
          </a:p>
          <a:p>
            <a:pPr marL="342900" indent="-342900">
              <a:lnSpc>
                <a:spcPct val="150000"/>
              </a:lnSpc>
              <a:buAutoNum type="arabicPeriod"/>
            </a:pPr>
            <a:r>
              <a:rPr lang="en-GB" sz="1200" dirty="0"/>
              <a:t>What is a fossil?</a:t>
            </a:r>
          </a:p>
          <a:p>
            <a:pPr>
              <a:lnSpc>
                <a:spcPct val="150000"/>
              </a:lnSpc>
            </a:pPr>
            <a:r>
              <a:rPr lang="en-GB" sz="1200" dirty="0"/>
              <a:t>……………………………………………………………………………………………………………………………………………………….</a:t>
            </a:r>
          </a:p>
          <a:p>
            <a:pPr>
              <a:lnSpc>
                <a:spcPct val="150000"/>
              </a:lnSpc>
            </a:pPr>
            <a:endParaRPr lang="en-GB" sz="1200" dirty="0"/>
          </a:p>
          <a:p>
            <a:pPr>
              <a:lnSpc>
                <a:spcPct val="150000"/>
              </a:lnSpc>
            </a:pPr>
            <a:r>
              <a:rPr lang="en-GB" sz="1200" dirty="0"/>
              <a:t>2. What parts of organisms form fossils?</a:t>
            </a:r>
          </a:p>
          <a:p>
            <a:pPr>
              <a:lnSpc>
                <a:spcPct val="150000"/>
              </a:lnSpc>
            </a:pPr>
            <a:r>
              <a:rPr lang="en-GB" sz="1200" dirty="0"/>
              <a:t>………………………………………………………………………………………………………………………………………………………</a:t>
            </a:r>
          </a:p>
          <a:p>
            <a:pPr>
              <a:lnSpc>
                <a:spcPct val="150000"/>
              </a:lnSpc>
            </a:pPr>
            <a:endParaRPr lang="en-GB" sz="1200" dirty="0"/>
          </a:p>
          <a:p>
            <a:pPr>
              <a:lnSpc>
                <a:spcPct val="150000"/>
              </a:lnSpc>
            </a:pPr>
            <a:r>
              <a:rPr lang="en-GB" sz="1200" dirty="0"/>
              <a:t>3. Why are fossil records incomplete? ………………………………………………………………………………………………………………………………………………………</a:t>
            </a:r>
          </a:p>
          <a:p>
            <a:pPr>
              <a:lnSpc>
                <a:spcPct val="150000"/>
              </a:lnSpc>
            </a:pPr>
            <a:endParaRPr lang="en-GB" sz="1200" dirty="0"/>
          </a:p>
          <a:p>
            <a:pPr>
              <a:lnSpc>
                <a:spcPct val="150000"/>
              </a:lnSpc>
            </a:pPr>
            <a:r>
              <a:rPr lang="en-GB" sz="1200" dirty="0"/>
              <a:t>4. Which scientist’s theory of evolution do fossil records provide evidence for?</a:t>
            </a:r>
          </a:p>
          <a:p>
            <a:pPr>
              <a:lnSpc>
                <a:spcPct val="150000"/>
              </a:lnSpc>
            </a:pPr>
            <a:r>
              <a:rPr lang="en-GB" sz="1200" dirty="0"/>
              <a:t>……………………………………………………………………………………………………………………………………………………..</a:t>
            </a:r>
          </a:p>
          <a:p>
            <a:pPr>
              <a:lnSpc>
                <a:spcPct val="150000"/>
              </a:lnSpc>
            </a:pPr>
            <a:endParaRPr lang="en-GB" sz="1200" dirty="0"/>
          </a:p>
          <a:p>
            <a:pPr>
              <a:lnSpc>
                <a:spcPct val="150000"/>
              </a:lnSpc>
            </a:pPr>
            <a:r>
              <a:rPr lang="en-GB" sz="1200" dirty="0"/>
              <a:t>5. Why do antibiotic resistant bacteria provide evidence for the theory of evolution?</a:t>
            </a:r>
          </a:p>
          <a:p>
            <a:pPr>
              <a:lnSpc>
                <a:spcPct val="150000"/>
              </a:lnSpc>
            </a:pPr>
            <a:r>
              <a:rPr lang="en-GB" sz="1200" dirty="0"/>
              <a:t>……………………………………………………………………………………………………………………………………………………..</a:t>
            </a:r>
          </a:p>
          <a:p>
            <a:pPr>
              <a:lnSpc>
                <a:spcPct val="150000"/>
              </a:lnSpc>
            </a:pPr>
            <a:endParaRPr lang="en-GB" sz="1200" dirty="0"/>
          </a:p>
          <a:p>
            <a:pPr>
              <a:lnSpc>
                <a:spcPct val="150000"/>
              </a:lnSpc>
            </a:pPr>
            <a:r>
              <a:rPr lang="en-GB" sz="1200" dirty="0"/>
              <a:t>6.  What name is given to </a:t>
            </a:r>
            <a:r>
              <a:rPr lang="en-US" sz="1200" b="0" i="0" kern="1200" dirty="0">
                <a:solidFill>
                  <a:schemeClr val="tx1"/>
                </a:solidFill>
                <a:effectLst/>
                <a:latin typeface="+mn-lt"/>
                <a:ea typeface="+mn-ea"/>
                <a:cs typeface="+mn-cs"/>
              </a:rPr>
              <a:t>preserved remains of a dead </a:t>
            </a:r>
            <a:r>
              <a:rPr lang="en-US" sz="1200" b="0" i="1" kern="1200" dirty="0">
                <a:solidFill>
                  <a:schemeClr val="tx1"/>
                </a:solidFill>
                <a:effectLst/>
                <a:latin typeface="+mn-lt"/>
                <a:ea typeface="+mn-ea"/>
                <a:cs typeface="+mn-cs"/>
              </a:rPr>
              <a:t>organism</a:t>
            </a:r>
            <a:r>
              <a:rPr lang="en-US" sz="1200" b="0" i="0" kern="1200" dirty="0">
                <a:solidFill>
                  <a:schemeClr val="tx1"/>
                </a:solidFill>
                <a:effectLst/>
                <a:latin typeface="+mn-lt"/>
                <a:ea typeface="+mn-ea"/>
                <a:cs typeface="+mn-cs"/>
              </a:rPr>
              <a:t> from millions of years ago?</a:t>
            </a:r>
            <a:endParaRPr lang="en-GB" sz="1200" dirty="0"/>
          </a:p>
          <a:p>
            <a:pPr>
              <a:lnSpc>
                <a:spcPct val="150000"/>
              </a:lnSpc>
            </a:pPr>
            <a:r>
              <a:rPr lang="en-GB" sz="1200" dirty="0"/>
              <a:t>……………………………………………………………………………………………………………………………………………………..</a:t>
            </a:r>
          </a:p>
          <a:p>
            <a:pPr>
              <a:lnSpc>
                <a:spcPct val="150000"/>
              </a:lnSpc>
            </a:pPr>
            <a:endParaRPr lang="en-GB" sz="1200" dirty="0"/>
          </a:p>
          <a:p>
            <a:pPr>
              <a:lnSpc>
                <a:spcPct val="150000"/>
              </a:lnSpc>
            </a:pPr>
            <a:r>
              <a:rPr lang="en-GB" sz="1200" dirty="0"/>
              <a:t>7. Parts of fossil records are missing.  Explain why it is hard to find a compete fossil record?</a:t>
            </a:r>
          </a:p>
          <a:p>
            <a:pPr>
              <a:lnSpc>
                <a:spcPct val="150000"/>
              </a:lnSpc>
            </a:pPr>
            <a:r>
              <a:rPr lang="en-GB" sz="1200" dirty="0"/>
              <a:t>……………………………………………………………………………………………………………………………………………………..</a:t>
            </a:r>
          </a:p>
          <a:p>
            <a:pPr>
              <a:lnSpc>
                <a:spcPct val="150000"/>
              </a:lnSpc>
            </a:pPr>
            <a:endParaRPr lang="en-GB" sz="1200" dirty="0"/>
          </a:p>
          <a:p>
            <a:pPr>
              <a:lnSpc>
                <a:spcPct val="150000"/>
              </a:lnSpc>
            </a:pPr>
            <a:r>
              <a:rPr lang="en-GB" sz="1200" dirty="0"/>
              <a:t>8.  Why do we hardly ever find the skin of dead animals?</a:t>
            </a:r>
          </a:p>
          <a:p>
            <a:pPr>
              <a:lnSpc>
                <a:spcPct val="150000"/>
              </a:lnSpc>
            </a:pPr>
            <a:r>
              <a:rPr lang="en-GB" sz="1200" dirty="0"/>
              <a:t>……………………………………………………………………………………………………………………………………………………..</a:t>
            </a:r>
          </a:p>
          <a:p>
            <a:pPr>
              <a:lnSpc>
                <a:spcPct val="150000"/>
              </a:lnSpc>
            </a:pPr>
            <a:endParaRPr lang="en-GB" sz="1200" dirty="0"/>
          </a:p>
          <a:p>
            <a:pPr>
              <a:lnSpc>
                <a:spcPct val="150000"/>
              </a:lnSpc>
            </a:pPr>
            <a:r>
              <a:rPr lang="en-GB" sz="1200" dirty="0"/>
              <a:t>10.  What are antibiotic resistant bacteria?</a:t>
            </a:r>
          </a:p>
          <a:p>
            <a:pPr>
              <a:lnSpc>
                <a:spcPct val="150000"/>
              </a:lnSpc>
            </a:pPr>
            <a:r>
              <a:rPr lang="en-GB" sz="1200" dirty="0"/>
              <a:t>……………………………………………………………………………………………………………………………………………………..</a:t>
            </a:r>
          </a:p>
          <a:p>
            <a:pPr>
              <a:lnSpc>
                <a:spcPct val="150000"/>
              </a:lnSpc>
            </a:pPr>
            <a:endParaRPr lang="en-GB" sz="1200" dirty="0"/>
          </a:p>
          <a:p>
            <a:pPr>
              <a:lnSpc>
                <a:spcPct val="150000"/>
              </a:lnSpc>
            </a:pPr>
            <a:r>
              <a:rPr lang="en-GB" sz="1200" dirty="0"/>
              <a:t>11. What steps can doctors take to prevent antibiotic resistant bacteria?</a:t>
            </a:r>
          </a:p>
          <a:p>
            <a:pPr>
              <a:lnSpc>
                <a:spcPct val="150000"/>
              </a:lnSpc>
            </a:pPr>
            <a:r>
              <a:rPr lang="en-GB" sz="1200" dirty="0"/>
              <a:t>…………………………………………………………………………………………………………………………………..……………………</a:t>
            </a:r>
          </a:p>
          <a:p>
            <a:pPr>
              <a:lnSpc>
                <a:spcPct val="150000"/>
              </a:lnSpc>
            </a:pPr>
            <a:endParaRPr lang="en-GB" sz="1200" dirty="0"/>
          </a:p>
        </p:txBody>
      </p:sp>
      <p:sp>
        <p:nvSpPr>
          <p:cNvPr id="2" name="Slide Number Placeholder 1">
            <a:extLst>
              <a:ext uri="{FF2B5EF4-FFF2-40B4-BE49-F238E27FC236}">
                <a16:creationId xmlns:a16="http://schemas.microsoft.com/office/drawing/2014/main" id="{28B22E02-5C13-2136-4FF1-01402BB14B5A}"/>
              </a:ext>
            </a:extLst>
          </p:cNvPr>
          <p:cNvSpPr>
            <a:spLocks noGrp="1"/>
          </p:cNvSpPr>
          <p:nvPr>
            <p:ph type="sldNum" sz="quarter" idx="12"/>
          </p:nvPr>
        </p:nvSpPr>
        <p:spPr/>
        <p:txBody>
          <a:bodyPr/>
          <a:lstStyle/>
          <a:p>
            <a:fld id="{A49C798E-A141-4728-B2C1-C020555BD9EF}" type="slidenum">
              <a:rPr lang="en-GB" smtClean="0"/>
              <a:t>8</a:t>
            </a:fld>
            <a:endParaRPr lang="en-GB"/>
          </a:p>
        </p:txBody>
      </p:sp>
    </p:spTree>
    <p:extLst>
      <p:ext uri="{BB962C8B-B14F-4D97-AF65-F5344CB8AC3E}">
        <p14:creationId xmlns:p14="http://schemas.microsoft.com/office/powerpoint/2010/main" val="2687198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1C92F-2968-FCDF-0113-A69D0552309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3C91F5-DF01-7C27-52F1-31B6835855F1}"/>
              </a:ext>
            </a:extLst>
          </p:cNvPr>
          <p:cNvSpPr txBox="1"/>
          <p:nvPr/>
        </p:nvSpPr>
        <p:spPr>
          <a:xfrm>
            <a:off x="273050" y="387065"/>
            <a:ext cx="6311900" cy="2772169"/>
          </a:xfrm>
          <a:prstGeom prst="rect">
            <a:avLst/>
          </a:prstGeom>
          <a:noFill/>
          <a:ln w="28575">
            <a:noFill/>
          </a:ln>
        </p:spPr>
        <p:txBody>
          <a:bodyPr wrap="square" rtlCol="0">
            <a:spAutoFit/>
          </a:bodyPr>
          <a:lstStyle/>
          <a:p>
            <a:r>
              <a:rPr lang="en-GB" sz="1400" b="1" u="sng" dirty="0"/>
              <a:t>Rehearsal Questions</a:t>
            </a:r>
            <a:endParaRPr lang="en-GB" sz="1200" dirty="0"/>
          </a:p>
          <a:p>
            <a:pPr>
              <a:lnSpc>
                <a:spcPct val="150000"/>
              </a:lnSpc>
            </a:pPr>
            <a:r>
              <a:rPr lang="en-GB" sz="1200" dirty="0"/>
              <a:t>12. What two main types of evidence are widely accepted to support the theory of evolution?</a:t>
            </a:r>
          </a:p>
          <a:p>
            <a:pPr>
              <a:lnSpc>
                <a:spcPct val="150000"/>
              </a:lnSpc>
            </a:pPr>
            <a:r>
              <a:rPr lang="en-GB" sz="1200" dirty="0"/>
              <a:t>…………………………………………………………………………………………………………………………………..…………………….</a:t>
            </a:r>
          </a:p>
          <a:p>
            <a:pPr>
              <a:lnSpc>
                <a:spcPct val="150000"/>
              </a:lnSpc>
            </a:pPr>
            <a:endParaRPr lang="en-GB" sz="1200" dirty="0"/>
          </a:p>
          <a:p>
            <a:pPr>
              <a:lnSpc>
                <a:spcPct val="150000"/>
              </a:lnSpc>
            </a:pPr>
            <a:r>
              <a:rPr lang="en-GB" sz="1200" dirty="0"/>
              <a:t>13. Suggest two reasons why we have incomplete fossil records?</a:t>
            </a:r>
          </a:p>
          <a:p>
            <a:pPr>
              <a:lnSpc>
                <a:spcPct val="150000"/>
              </a:lnSpc>
            </a:pPr>
            <a:r>
              <a:rPr lang="en-GB" sz="1200" dirty="0"/>
              <a:t>…………………………………………………………………………………………………………………………………..…………………….</a:t>
            </a:r>
          </a:p>
          <a:p>
            <a:pPr>
              <a:lnSpc>
                <a:spcPct val="150000"/>
              </a:lnSpc>
            </a:pPr>
            <a:endParaRPr lang="en-GB" sz="1200" dirty="0"/>
          </a:p>
          <a:p>
            <a:pPr marL="228600" indent="-228600">
              <a:lnSpc>
                <a:spcPct val="150000"/>
              </a:lnSpc>
              <a:buAutoNum type="arabicPeriod" startAt="14"/>
            </a:pPr>
            <a:r>
              <a:rPr lang="en-GB" sz="1200" dirty="0"/>
              <a:t>How do bacterial strains form to  become resistant to antibiotics?</a:t>
            </a:r>
          </a:p>
          <a:p>
            <a:pPr>
              <a:lnSpc>
                <a:spcPct val="150000"/>
              </a:lnSpc>
            </a:pPr>
            <a:r>
              <a:rPr lang="en-GB" sz="1200" dirty="0"/>
              <a:t>…………………………………………………………………………………………………………………………………………………………………………………………………………………………………………………………………………………………………………………..</a:t>
            </a:r>
          </a:p>
        </p:txBody>
      </p:sp>
      <p:sp>
        <p:nvSpPr>
          <p:cNvPr id="2" name="Slide Number Placeholder 1">
            <a:extLst>
              <a:ext uri="{FF2B5EF4-FFF2-40B4-BE49-F238E27FC236}">
                <a16:creationId xmlns:a16="http://schemas.microsoft.com/office/drawing/2014/main" id="{7BA1CF7E-B964-8638-D8CD-653FFB48F3D9}"/>
              </a:ext>
            </a:extLst>
          </p:cNvPr>
          <p:cNvSpPr>
            <a:spLocks noGrp="1"/>
          </p:cNvSpPr>
          <p:nvPr>
            <p:ph type="sldNum" sz="quarter" idx="12"/>
          </p:nvPr>
        </p:nvSpPr>
        <p:spPr/>
        <p:txBody>
          <a:bodyPr/>
          <a:lstStyle/>
          <a:p>
            <a:fld id="{A49C798E-A141-4728-B2C1-C020555BD9EF}" type="slidenum">
              <a:rPr lang="en-GB" smtClean="0"/>
              <a:t>9</a:t>
            </a:fld>
            <a:endParaRPr lang="en-GB"/>
          </a:p>
        </p:txBody>
      </p:sp>
    </p:spTree>
    <p:extLst>
      <p:ext uri="{BB962C8B-B14F-4D97-AF65-F5344CB8AC3E}">
        <p14:creationId xmlns:p14="http://schemas.microsoft.com/office/powerpoint/2010/main" val="3104413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4093</TotalTime>
  <Words>8083</Words>
  <Application>Microsoft Office PowerPoint</Application>
  <PresentationFormat>On-screen Show (4:3)</PresentationFormat>
  <Paragraphs>1389</Paragraphs>
  <Slides>72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Astrea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Sammy Mercer (Staff, Dearne)</dc:creator>
  <cp:lastModifiedBy>Derrick Venning</cp:lastModifiedBy>
  <cp:revision>14</cp:revision>
  <dcterms:created xsi:type="dcterms:W3CDTF">2023-05-15T10:20:51Z</dcterms:created>
  <dcterms:modified xsi:type="dcterms:W3CDTF">2023-11-19T22:42:39Z</dcterms:modified>
</cp:coreProperties>
</file>